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7" r:id="rId2"/>
    <p:sldMasterId id="2147483865" r:id="rId3"/>
  </p:sldMasterIdLst>
  <p:notesMasterIdLst>
    <p:notesMasterId r:id="rId73"/>
  </p:notesMasterIdLst>
  <p:handoutMasterIdLst>
    <p:handoutMasterId r:id="rId74"/>
  </p:handoutMasterIdLst>
  <p:sldIdLst>
    <p:sldId id="256" r:id="rId4"/>
    <p:sldId id="1475" r:id="rId5"/>
    <p:sldId id="1428" r:id="rId6"/>
    <p:sldId id="1429" r:id="rId7"/>
    <p:sldId id="1372" r:id="rId8"/>
    <p:sldId id="1431" r:id="rId9"/>
    <p:sldId id="1432" r:id="rId10"/>
    <p:sldId id="1433" r:id="rId11"/>
    <p:sldId id="1430" r:id="rId12"/>
    <p:sldId id="1434" r:id="rId13"/>
    <p:sldId id="1435" r:id="rId14"/>
    <p:sldId id="1436" r:id="rId15"/>
    <p:sldId id="1437" r:id="rId16"/>
    <p:sldId id="1438" r:id="rId17"/>
    <p:sldId id="1439" r:id="rId18"/>
    <p:sldId id="1440" r:id="rId19"/>
    <p:sldId id="1441" r:id="rId20"/>
    <p:sldId id="1442" r:id="rId21"/>
    <p:sldId id="1443" r:id="rId22"/>
    <p:sldId id="1444" r:id="rId23"/>
    <p:sldId id="1445" r:id="rId24"/>
    <p:sldId id="1446" r:id="rId25"/>
    <p:sldId id="1447" r:id="rId26"/>
    <p:sldId id="1448" r:id="rId27"/>
    <p:sldId id="1449" r:id="rId28"/>
    <p:sldId id="1450" r:id="rId29"/>
    <p:sldId id="1451" r:id="rId30"/>
    <p:sldId id="1452" r:id="rId31"/>
    <p:sldId id="1453" r:id="rId32"/>
    <p:sldId id="1454" r:id="rId33"/>
    <p:sldId id="1455" r:id="rId34"/>
    <p:sldId id="1457" r:id="rId35"/>
    <p:sldId id="1456" r:id="rId36"/>
    <p:sldId id="1458" r:id="rId37"/>
    <p:sldId id="1459" r:id="rId38"/>
    <p:sldId id="1481" r:id="rId39"/>
    <p:sldId id="1482" r:id="rId40"/>
    <p:sldId id="1483" r:id="rId41"/>
    <p:sldId id="1484" r:id="rId42"/>
    <p:sldId id="1485" r:id="rId43"/>
    <p:sldId id="1486" r:id="rId44"/>
    <p:sldId id="1487" r:id="rId45"/>
    <p:sldId id="1488" r:id="rId46"/>
    <p:sldId id="1489" r:id="rId47"/>
    <p:sldId id="1490" r:id="rId48"/>
    <p:sldId id="1491" r:id="rId49"/>
    <p:sldId id="1460" r:id="rId50"/>
    <p:sldId id="1476" r:id="rId51"/>
    <p:sldId id="1477" r:id="rId52"/>
    <p:sldId id="1478" r:id="rId53"/>
    <p:sldId id="1479" r:id="rId54"/>
    <p:sldId id="1480" r:id="rId55"/>
    <p:sldId id="1462" r:id="rId56"/>
    <p:sldId id="1461" r:id="rId57"/>
    <p:sldId id="1463" r:id="rId58"/>
    <p:sldId id="1492" r:id="rId59"/>
    <p:sldId id="1464" r:id="rId60"/>
    <p:sldId id="1465" r:id="rId61"/>
    <p:sldId id="1466" r:id="rId62"/>
    <p:sldId id="1467" r:id="rId63"/>
    <p:sldId id="1468" r:id="rId64"/>
    <p:sldId id="1469" r:id="rId65"/>
    <p:sldId id="1470" r:id="rId66"/>
    <p:sldId id="1471" r:id="rId67"/>
    <p:sldId id="1472" r:id="rId68"/>
    <p:sldId id="1473" r:id="rId69"/>
    <p:sldId id="1474" r:id="rId70"/>
    <p:sldId id="550" r:id="rId71"/>
    <p:sldId id="1425" r:id="rId72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Monospac821 BT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8000"/>
    <a:srgbClr val="009900"/>
    <a:srgbClr val="33CC33"/>
    <a:srgbClr val="FF7C80"/>
    <a:srgbClr val="FF0000"/>
    <a:srgbClr val="6699FF"/>
    <a:srgbClr val="66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4" autoAdjust="0"/>
    <p:restoredTop sz="85969" autoAdjust="0"/>
  </p:normalViewPr>
  <p:slideViewPr>
    <p:cSldViewPr>
      <p:cViewPr>
        <p:scale>
          <a:sx n="90" d="100"/>
          <a:sy n="90" d="100"/>
        </p:scale>
        <p:origin x="-70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08"/>
    </p:cViewPr>
  </p:sorterViewPr>
  <p:notesViewPr>
    <p:cSldViewPr>
      <p:cViewPr varScale="1">
        <p:scale>
          <a:sx n="61" d="100"/>
          <a:sy n="61" d="100"/>
        </p:scale>
        <p:origin x="-1459" y="-9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-1588"/>
            <a:ext cx="3170237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22C34F5-A042-4801-9479-AF9580365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56" tIns="49401" rIns="97156" bIns="49401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09DDA98F-AA83-4A49-B3CC-596389430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3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6725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1763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8488" algn="l" defTabSz="9556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defTabSz="990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defTabSz="990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defTabSz="990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defTabSz="990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fld id="{1E92C039-416F-45FF-A47A-E7505666F33C}" type="slidenum">
              <a:rPr lang="en-US" altLang="en-US" sz="1200" b="0" smtClean="0">
                <a:latin typeface="Times New Roman" pitchFamily="18" charset="0"/>
              </a:rPr>
              <a:pPr/>
              <a:t>1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68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8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09B1FB4-0975-4418-9466-0C2801A0910A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2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A016656-FF67-46B2-B78F-71BFCD227030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3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3F3F7D0-04FC-420C-B073-0AC7BB435249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3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380A7A7-9C45-471E-804E-B3EF7385FE79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3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455A9FF-DD04-4AA0-AEBA-30A0A2DC02EE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3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AB40032-87A3-49BF-B9F9-257197D5B12A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3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6836E46-80AD-45AD-80F7-672EA9BD164B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3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B20C802-F707-4B6A-9625-781CC7A6A458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3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0B382E6-AF10-438B-8FA0-8F81A8E57CA5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40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60E4BB7-620A-4A89-AAAA-D1D89811EF78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41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867E189-72D2-4952-843F-AC9034C3692A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36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A1BFFAB-4AFF-4A31-AF2B-576B95DAE343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4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C584459-29BD-4E55-B920-82DBAF0ACB07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4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6267400-2E43-4311-B88C-8D5D65046B48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2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DCCF480-5383-43EC-A119-4E4F8A3E367F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25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4BD57A7-A912-4AA5-A050-7638910A70A1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26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DC317A-50CE-49F3-9409-18C2BD29F2AC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2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6F9B1E37-13FB-4548-8152-C55A722CE24B}" type="slidenum">
              <a:rPr lang="en-US" sz="1200" b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12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1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2133600" cy="6478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6248400" cy="647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4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762000"/>
            <a:ext cx="82296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7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>
              <a:lnSpc>
                <a:spcPct val="120000"/>
              </a:lnSpc>
            </a:pPr>
            <a:endParaRPr lang="en-US" altLang="en-US" sz="20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24800" y="6629400"/>
            <a:ext cx="1219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312" tIns="42862" rIns="87312" bIns="42862">
            <a:spAutoFit/>
          </a:bodyPr>
          <a:lstStyle/>
          <a:p>
            <a:pPr algn="l" defTabSz="857250" eaLnBrk="0" hangingPunct="0">
              <a:defRPr/>
            </a:pPr>
            <a:r>
              <a:rPr lang="en-US" sz="10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Security UML -</a:t>
            </a:r>
            <a:fld id="{A00A60CD-251C-4A8A-9840-9545EE218E9B}" type="slidenum">
              <a:rPr lang="en-US" sz="10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l" defTabSz="857250" eaLnBrk="0" hangingPunct="0">
                <a:defRPr/>
              </a:pPr>
              <a:t>‹#›</a:t>
            </a:fld>
            <a:endParaRPr lang="en-US" sz="1000" b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0" y="0"/>
          <a:ext cx="639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37" name="Photo Editor Photo" r:id="rId3" imgW="1209524" imgH="1895238" progId="MSPhotoEd.3">
                  <p:embed/>
                </p:oleObj>
              </mc:Choice>
              <mc:Fallback>
                <p:oleObj name="Photo Editor Photo" r:id="rId3" imgW="1209524" imgH="18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39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" y="685800"/>
            <a:ext cx="8534400" cy="762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defRPr/>
            </a:pPr>
            <a:endParaRPr lang="en-US" sz="2400">
              <a:solidFill>
                <a:srgbClr val="FF33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0" y="11430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algn="l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CSE</a:t>
            </a:r>
          </a:p>
          <a:p>
            <a:pPr algn="l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5810</a:t>
            </a:r>
            <a:endParaRPr lang="en-US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4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70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4191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762000"/>
            <a:ext cx="4191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8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33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98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46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440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063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9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2133600" cy="6478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6248400" cy="647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35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4191000" cy="5716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762000"/>
            <a:ext cx="4191000" cy="5716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9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4191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762000"/>
            <a:ext cx="4191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4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6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55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7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60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eaLnBrk="0" hangingPunct="0">
              <a:lnSpc>
                <a:spcPct val="120000"/>
              </a:lnSpc>
              <a:defRPr/>
            </a:pPr>
            <a:endParaRPr 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924800" y="6629400"/>
            <a:ext cx="1219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12" tIns="42862" rIns="87312" bIns="42862">
            <a:spAutoFit/>
          </a:bodyPr>
          <a:lstStyle>
            <a:lvl1pPr defTabSz="8572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defTabSz="8572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defTabSz="8572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defTabSz="8572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defTabSz="8572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defTabSz="8572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defTabSz="8572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defTabSz="8572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defTabSz="8572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algn="r"/>
            <a:r>
              <a:rPr lang="en-US" altLang="en-US" sz="1000" b="0" smtClean="0">
                <a:latin typeface="Times New Roman" pitchFamily="18" charset="0"/>
              </a:rPr>
              <a:t>UnifiedSec-</a:t>
            </a:r>
            <a:fld id="{768BFF86-13F0-4E3C-8784-EA7F4F765BF6}" type="slidenum">
              <a:rPr lang="en-US" altLang="en-US" sz="1000" b="0" smtClean="0">
                <a:latin typeface="Times New Roman" pitchFamily="18" charset="0"/>
              </a:rPr>
              <a:pPr algn="r"/>
              <a:t>‹#›</a:t>
            </a:fld>
            <a:endParaRPr lang="en-US" altLang="en-US" sz="1000" b="0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62000"/>
            <a:ext cx="8534400" cy="57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 </a:t>
            </a:r>
            <a:r>
              <a:rPr lang="en-US" dirty="0" err="1" smtClean="0"/>
              <a:t>asd</a:t>
            </a:r>
            <a:r>
              <a:rPr lang="en-US" dirty="0" smtClean="0"/>
              <a:t> </a:t>
            </a:r>
            <a:r>
              <a:rPr lang="en-US" dirty="0" err="1" smtClean="0"/>
              <a:t>gasd</a:t>
            </a:r>
            <a:r>
              <a:rPr lang="en-US" dirty="0" smtClean="0"/>
              <a:t> </a:t>
            </a:r>
            <a:r>
              <a:rPr lang="en-US" dirty="0" err="1" smtClean="0"/>
              <a:t>glak</a:t>
            </a:r>
            <a:r>
              <a:rPr lang="en-US" dirty="0" smtClean="0"/>
              <a:t> </a:t>
            </a:r>
            <a:r>
              <a:rPr lang="en-US" dirty="0" err="1" smtClean="0"/>
              <a:t>fdas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lkajds</a:t>
            </a:r>
            <a:r>
              <a:rPr lang="en-US" dirty="0" smtClean="0"/>
              <a:t> </a:t>
            </a:r>
            <a:r>
              <a:rPr lang="en-US" dirty="0" err="1" smtClean="0"/>
              <a:t>laksdjf</a:t>
            </a:r>
            <a:r>
              <a:rPr lang="en-US" dirty="0" smtClean="0"/>
              <a:t> </a:t>
            </a:r>
            <a:r>
              <a:rPr lang="en-US" dirty="0" err="1" smtClean="0"/>
              <a:t>hasldkf</a:t>
            </a:r>
            <a:r>
              <a:rPr lang="en-US" dirty="0" smtClean="0"/>
              <a:t> </a:t>
            </a:r>
            <a:r>
              <a:rPr lang="en-US" dirty="0" err="1" smtClean="0"/>
              <a:t>asdkj</a:t>
            </a:r>
            <a:r>
              <a:rPr lang="en-US" dirty="0" smtClean="0"/>
              <a:t> h</a:t>
            </a:r>
          </a:p>
          <a:p>
            <a:pPr lvl="1"/>
            <a:r>
              <a:rPr lang="en-US" dirty="0" smtClean="0"/>
              <a:t>Second level </a:t>
            </a:r>
            <a:r>
              <a:rPr lang="en-US" dirty="0" err="1" smtClean="0"/>
              <a:t>asdf</a:t>
            </a:r>
            <a:r>
              <a:rPr lang="en-US" dirty="0" smtClean="0"/>
              <a:t> </a:t>
            </a:r>
            <a:r>
              <a:rPr lang="en-US" dirty="0" err="1" smtClean="0"/>
              <a:t>ias;df</a:t>
            </a:r>
            <a:r>
              <a:rPr lang="en-US" dirty="0" smtClean="0"/>
              <a:t> </a:t>
            </a:r>
            <a:r>
              <a:rPr lang="en-US" dirty="0" err="1" smtClean="0"/>
              <a:t>has;dlf</a:t>
            </a:r>
            <a:r>
              <a:rPr lang="en-US" dirty="0" smtClean="0"/>
              <a:t> </a:t>
            </a:r>
            <a:r>
              <a:rPr lang="en-US" dirty="0" err="1" smtClean="0"/>
              <a:t>as;df</a:t>
            </a:r>
            <a:r>
              <a:rPr lang="en-US" dirty="0" smtClean="0"/>
              <a:t> </a:t>
            </a:r>
            <a:r>
              <a:rPr lang="en-US" dirty="0" err="1" smtClean="0"/>
              <a:t>asd</a:t>
            </a:r>
            <a:r>
              <a:rPr lang="en-US" dirty="0" smtClean="0"/>
              <a:t> </a:t>
            </a:r>
            <a:r>
              <a:rPr lang="en-US" dirty="0" err="1" smtClean="0"/>
              <a:t>fasdf</a:t>
            </a:r>
            <a:r>
              <a:rPr lang="en-US" dirty="0" smtClean="0"/>
              <a:t> </a:t>
            </a:r>
            <a:r>
              <a:rPr lang="en-US" dirty="0" err="1" smtClean="0"/>
              <a:t>asdf</a:t>
            </a:r>
            <a:r>
              <a:rPr lang="en-US" dirty="0" smtClean="0"/>
              <a:t> </a:t>
            </a:r>
            <a:r>
              <a:rPr lang="en-US" dirty="0" err="1" smtClean="0"/>
              <a:t>asd</a:t>
            </a:r>
            <a:r>
              <a:rPr lang="en-US" dirty="0" smtClean="0"/>
              <a:t> 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sdfs</a:t>
            </a:r>
            <a:r>
              <a:rPr lang="en-US" dirty="0" smtClean="0"/>
              <a:t>  </a:t>
            </a:r>
            <a:r>
              <a:rPr lang="en-US" dirty="0" err="1" smtClean="0"/>
              <a:t>fdsasdf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aphicFrame>
        <p:nvGraphicFramePr>
          <p:cNvPr id="1030" name="Object 10"/>
          <p:cNvGraphicFramePr>
            <a:graphicFrameLocks noChangeAspect="1"/>
          </p:cNvGraphicFramePr>
          <p:nvPr/>
        </p:nvGraphicFramePr>
        <p:xfrm>
          <a:off x="0" y="0"/>
          <a:ext cx="639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Photo Editor Photo" r:id="rId14" imgW="1209524" imgH="1895238" progId="MSPhotoEd.3">
                  <p:embed/>
                </p:oleObj>
              </mc:Choice>
              <mc:Fallback>
                <p:oleObj name="Photo Editor Photo" r:id="rId14" imgW="1209524" imgH="1895238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39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0" y="11430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algn="l" eaLnBrk="1" hangingPunct="1">
              <a:defRPr/>
            </a:pPr>
            <a:r>
              <a:rPr lang="en-US" sz="1400" dirty="0" smtClean="0">
                <a:latin typeface="Times New Roman" pitchFamily="18" charset="0"/>
              </a:rPr>
              <a:t>CSE</a:t>
            </a:r>
          </a:p>
          <a:p>
            <a:pPr algn="l" eaLnBrk="1" hangingPunct="1">
              <a:defRPr/>
            </a:pPr>
            <a:r>
              <a:rPr lang="en-US" sz="1400" dirty="0" smtClean="0">
                <a:latin typeface="Times New Roman" pitchFamily="18" charset="0"/>
              </a:rPr>
              <a:t>5810</a:t>
            </a:r>
            <a:endParaRPr lang="en-US" sz="1800" dirty="0" smtClean="0"/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609600" y="685800"/>
            <a:ext cx="8534400" cy="762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523875" indent="-523875" algn="l" rtl="0" eaLnBrk="0" fontAlgn="base" hangingPunct="0">
        <a:lnSpc>
          <a:spcPct val="89000"/>
        </a:lnSpc>
        <a:spcBef>
          <a:spcPct val="1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m"/>
        <a:tabLst>
          <a:tab pos="1025525" algn="l"/>
        </a:tabLs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1025525" indent="-3873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69000"/>
        <a:buFont typeface="Wingdings" pitchFamily="2" charset="2"/>
        <a:buChar char="q"/>
        <a:tabLst>
          <a:tab pos="1025525" algn="l"/>
        </a:tabLst>
        <a:defRPr sz="2800">
          <a:solidFill>
            <a:schemeClr val="accent2"/>
          </a:solidFill>
          <a:latin typeface="+mn-lt"/>
        </a:defRPr>
      </a:lvl2pPr>
      <a:lvl3pPr marL="1477963" indent="-3381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>
          <a:tab pos="1025525" algn="l"/>
        </a:tabLst>
        <a:defRPr sz="2400">
          <a:solidFill>
            <a:srgbClr val="FF3300"/>
          </a:solidFill>
          <a:latin typeface="+mn-lt"/>
        </a:defRPr>
      </a:lvl3pPr>
      <a:lvl4pPr marL="1820863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025525" algn="l"/>
        </a:tabLst>
        <a:defRPr sz="2000">
          <a:solidFill>
            <a:schemeClr val="tx1"/>
          </a:solidFill>
          <a:latin typeface="+mn-lt"/>
        </a:defRPr>
      </a:lvl4pPr>
      <a:lvl5pPr marL="216376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5pPr>
      <a:lvl6pPr marL="26209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6pPr>
      <a:lvl7pPr marL="30781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7pPr>
      <a:lvl8pPr marL="35353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8pPr>
      <a:lvl9pPr marL="39925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>
              <a:lnSpc>
                <a:spcPct val="120000"/>
              </a:lnSpc>
            </a:pPr>
            <a:endParaRPr lang="en-US" altLang="en-US" sz="20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924800" y="6629400"/>
            <a:ext cx="1219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312" tIns="42862" rIns="87312" bIns="42862">
            <a:spAutoFit/>
          </a:bodyPr>
          <a:lstStyle/>
          <a:p>
            <a:pPr algn="l" defTabSz="857250" eaLnBrk="0" hangingPunct="0">
              <a:defRPr/>
            </a:pPr>
            <a:r>
              <a:rPr lang="en-US" sz="10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Security UML -</a:t>
            </a:r>
            <a:fld id="{1752CD5D-8E58-4515-9AB9-34EFBA9EC1D1}" type="slidenum">
              <a:rPr lang="en-US" sz="10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l" defTabSz="857250" eaLnBrk="0" hangingPunct="0">
                <a:defRPr/>
              </a:pPr>
              <a:t>‹#›</a:t>
            </a:fld>
            <a:endParaRPr lang="en-US" sz="1000" b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62000"/>
            <a:ext cx="8534400" cy="57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asd gasd glak fdas af lkajds laksdjf hasldkf asdkj h</a:t>
            </a:r>
          </a:p>
          <a:p>
            <a:pPr lvl="1"/>
            <a:r>
              <a:rPr lang="en-US" smtClean="0"/>
              <a:t>Second level asdf ias;df has;dlf as;df asd fasdf asdf asd  af sdfs  fdsasdf sa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1270" name="Object 10"/>
          <p:cNvGraphicFramePr>
            <a:graphicFrameLocks noChangeAspect="1"/>
          </p:cNvGraphicFramePr>
          <p:nvPr/>
        </p:nvGraphicFramePr>
        <p:xfrm>
          <a:off x="0" y="0"/>
          <a:ext cx="639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Photo Editor Photo" r:id="rId15" imgW="1209524" imgH="1895238" progId="MSPhotoEd.3">
                  <p:embed/>
                </p:oleObj>
              </mc:Choice>
              <mc:Fallback>
                <p:oleObj name="Photo Editor Photo" r:id="rId15" imgW="1209524" imgH="1895238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39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609600" y="685800"/>
            <a:ext cx="8534400" cy="762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50000"/>
              </a:spcBef>
              <a:defRPr/>
            </a:pPr>
            <a:endParaRPr lang="en-US" sz="2400">
              <a:solidFill>
                <a:srgbClr val="FF33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11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523875" indent="-523875" algn="l" rtl="0" eaLnBrk="0" fontAlgn="base" hangingPunct="0">
        <a:lnSpc>
          <a:spcPct val="89000"/>
        </a:lnSpc>
        <a:spcBef>
          <a:spcPct val="1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m"/>
        <a:tabLst>
          <a:tab pos="1025525" algn="l"/>
        </a:tabLs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  <a:cs typeface="+mn-cs"/>
        </a:defRPr>
      </a:lvl1pPr>
      <a:lvl2pPr marL="1025525" indent="-3873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69000"/>
        <a:buFont typeface="Wingdings" pitchFamily="2" charset="2"/>
        <a:buChar char="q"/>
        <a:tabLst>
          <a:tab pos="1025525" algn="l"/>
        </a:tabLst>
        <a:defRPr sz="2800">
          <a:solidFill>
            <a:schemeClr val="accent2"/>
          </a:solidFill>
          <a:latin typeface="+mn-lt"/>
          <a:ea typeface="ＭＳ Ｐゴシック" charset="0"/>
        </a:defRPr>
      </a:lvl2pPr>
      <a:lvl3pPr marL="1477963" indent="-3381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>
          <a:tab pos="1025525" algn="l"/>
        </a:tabLst>
        <a:defRPr sz="2400">
          <a:solidFill>
            <a:srgbClr val="FF3300"/>
          </a:solidFill>
          <a:latin typeface="+mn-lt"/>
          <a:ea typeface="ＭＳ Ｐゴシック" charset="0"/>
        </a:defRPr>
      </a:lvl3pPr>
      <a:lvl4pPr marL="1820863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0255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16376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6209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6pPr>
      <a:lvl7pPr marL="30781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7pPr>
      <a:lvl8pPr marL="35353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8pPr>
      <a:lvl9pPr marL="39925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1.doc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2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4.docx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crash.uconn.edu/" TargetMode="External"/><Relationship Id="rId2" Type="http://schemas.openxmlformats.org/officeDocument/2006/relationships/hyperlink" Target="http://www.cti.uconn.edu/connecticut-transportation-safety-research-center/" TargetMode="Externa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828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Integrated Secure Software Engr. Approach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Functional, Collaborative, and Information Concerns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38200" y="2470150"/>
            <a:ext cx="8077200" cy="230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Times New Roman" pitchFamily="18" charset="0"/>
              </a:rPr>
              <a:t>J. A. </a:t>
            </a:r>
            <a:r>
              <a:rPr lang="en-US" altLang="en-US" sz="2400" dirty="0" err="1" smtClean="0">
                <a:latin typeface="Times New Roman" pitchFamily="18" charset="0"/>
              </a:rPr>
              <a:t>Pavlich</a:t>
            </a:r>
            <a:r>
              <a:rPr lang="en-US" altLang="en-US" sz="2400" dirty="0" smtClean="0">
                <a:latin typeface="Times New Roman" pitchFamily="18" charset="0"/>
              </a:rPr>
              <a:t>-Mariscal, S. </a:t>
            </a:r>
            <a:r>
              <a:rPr lang="en-US" altLang="en-US" sz="2400" dirty="0" err="1" smtClean="0">
                <a:latin typeface="Times New Roman" pitchFamily="18" charset="0"/>
              </a:rPr>
              <a:t>Berhe</a:t>
            </a:r>
            <a:r>
              <a:rPr lang="en-US" altLang="en-US" sz="2400" dirty="0" smtClean="0">
                <a:latin typeface="Times New Roman" pitchFamily="18" charset="0"/>
              </a:rPr>
              <a:t>, A. De la Rosa </a:t>
            </a:r>
            <a:r>
              <a:rPr lang="en-US" altLang="en-US" sz="2400" dirty="0" err="1" smtClean="0">
                <a:latin typeface="Times New Roman" pitchFamily="18" charset="0"/>
              </a:rPr>
              <a:t>Algarin</a:t>
            </a:r>
            <a:r>
              <a:rPr lang="en-US" altLang="en-US" sz="2400" dirty="0" smtClean="0">
                <a:latin typeface="Times New Roman" pitchFamily="18" charset="0"/>
              </a:rPr>
              <a:t>, S. </a:t>
            </a:r>
            <a:r>
              <a:rPr lang="en-US" altLang="en-US" sz="2400" dirty="0" err="1" smtClean="0">
                <a:latin typeface="Times New Roman" pitchFamily="18" charset="0"/>
              </a:rPr>
              <a:t>Demurjian</a:t>
            </a:r>
            <a:endParaRPr lang="en-US" altLang="en-US" sz="2400" b="0" dirty="0">
              <a:latin typeface="Times New Roman" pitchFamily="18" charset="0"/>
            </a:endParaRPr>
          </a:p>
          <a:p>
            <a:pPr eaLnBrk="1" hangingPunct="1"/>
            <a:r>
              <a:rPr lang="en-US" altLang="en-US" sz="2400" b="0" dirty="0">
                <a:latin typeface="Times New Roman" pitchFamily="18" charset="0"/>
              </a:rPr>
              <a:t>Computer Science &amp; Engineering Department</a:t>
            </a:r>
          </a:p>
          <a:p>
            <a:pPr eaLnBrk="1" hangingPunct="1"/>
            <a:r>
              <a:rPr lang="en-US" altLang="en-US" sz="2400" b="0" dirty="0">
                <a:latin typeface="Times New Roman" pitchFamily="18" charset="0"/>
              </a:rPr>
              <a:t>The University of Connecticut</a:t>
            </a:r>
          </a:p>
          <a:p>
            <a:pPr eaLnBrk="1" hangingPunct="1"/>
            <a:r>
              <a:rPr lang="en-US" altLang="en-US" sz="2400" b="0" dirty="0">
                <a:latin typeface="Times New Roman" pitchFamily="18" charset="0"/>
              </a:rPr>
              <a:t>371 Fairfield Road, Box U-1155</a:t>
            </a:r>
          </a:p>
          <a:p>
            <a:pPr eaLnBrk="1" hangingPunct="1"/>
            <a:r>
              <a:rPr lang="en-US" altLang="en-US" sz="2400" b="0" dirty="0">
                <a:latin typeface="Times New Roman" pitchFamily="18" charset="0"/>
              </a:rPr>
              <a:t>Storrs, CT 06269-1155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576812" y="4648200"/>
            <a:ext cx="6705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Courier New" pitchFamily="49" charset="0"/>
              </a:rPr>
              <a:t>steve@engr.uconn.edu</a:t>
            </a:r>
          </a:p>
          <a:p>
            <a:pPr eaLnBrk="1" hangingPunct="1"/>
            <a:r>
              <a:rPr lang="en-US" altLang="en-US" sz="1800" dirty="0">
                <a:latin typeface="Courier New" pitchFamily="49" charset="0"/>
              </a:rPr>
              <a:t>http://www.engr.uconn.edu/~steve</a:t>
            </a:r>
          </a:p>
          <a:p>
            <a:pPr eaLnBrk="1" hangingPunct="1"/>
            <a:r>
              <a:rPr lang="en-US" altLang="en-US" sz="1800" dirty="0">
                <a:latin typeface="Courier New" pitchFamily="49" charset="0"/>
              </a:rPr>
              <a:t>(860) 486 - 4818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Slice Diagram</a:t>
            </a:r>
          </a:p>
        </p:txBody>
      </p:sp>
      <p:pic>
        <p:nvPicPr>
          <p:cNvPr id="1156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43" y="4784002"/>
            <a:ext cx="4889857" cy="17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6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819064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3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Diagram</a:t>
            </a:r>
          </a:p>
        </p:txBody>
      </p:sp>
      <p:pic>
        <p:nvPicPr>
          <p:cNvPr id="1157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4124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3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Delegation Diagram</a:t>
            </a:r>
          </a:p>
        </p:txBody>
      </p:sp>
      <p:pic>
        <p:nvPicPr>
          <p:cNvPr id="1158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528763"/>
            <a:ext cx="38481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3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Extensions</a:t>
            </a:r>
            <a:endParaRPr lang="en-US" dirty="0"/>
          </a:p>
        </p:txBody>
      </p:sp>
      <p:pic>
        <p:nvPicPr>
          <p:cNvPr id="1159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9"/>
          <a:stretch/>
        </p:blipFill>
        <p:spPr bwMode="auto">
          <a:xfrm>
            <a:off x="152400" y="1109804"/>
            <a:ext cx="44148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9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09804"/>
            <a:ext cx="2171417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1"/>
          <a:stretch/>
        </p:blipFill>
        <p:spPr bwMode="auto">
          <a:xfrm>
            <a:off x="4592842" y="1219200"/>
            <a:ext cx="1916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3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Code Generation</a:t>
            </a:r>
            <a:endParaRPr lang="en-US" dirty="0"/>
          </a:p>
        </p:txBody>
      </p:sp>
      <p:pic>
        <p:nvPicPr>
          <p:cNvPr id="1160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38604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1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Enforcement Code</a:t>
            </a:r>
            <a:endParaRPr lang="en-US" dirty="0"/>
          </a:p>
        </p:txBody>
      </p:sp>
      <p:pic>
        <p:nvPicPr>
          <p:cNvPr id="1161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6314"/>
            <a:ext cx="8324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1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1" y="2895600"/>
            <a:ext cx="8248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0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Enforcement Code</a:t>
            </a:r>
          </a:p>
        </p:txBody>
      </p:sp>
      <p:pic>
        <p:nvPicPr>
          <p:cNvPr id="1162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305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2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433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2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19450"/>
            <a:ext cx="3981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2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14825"/>
            <a:ext cx="39147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2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57750"/>
            <a:ext cx="39147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Diagrams for Collaborative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Workflow Slice Diagram</a:t>
            </a:r>
          </a:p>
          <a:p>
            <a:r>
              <a:rPr lang="en-US" dirty="0" smtClean="0"/>
              <a:t>Extended Role Slice Diagram</a:t>
            </a:r>
          </a:p>
          <a:p>
            <a:r>
              <a:rPr lang="en-US" dirty="0" smtClean="0"/>
              <a:t>Obligation Slice Diagram</a:t>
            </a:r>
          </a:p>
          <a:p>
            <a:r>
              <a:rPr lang="en-US" dirty="0" smtClean="0"/>
              <a:t>Team Slice Diagram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Workflow Slice Diagram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497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5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Role Slice Diagram</a:t>
            </a:r>
          </a:p>
        </p:txBody>
      </p:sp>
      <p:pic>
        <p:nvPicPr>
          <p:cNvPr id="1166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3733800" cy="529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Present an Integrated </a:t>
            </a:r>
            <a:r>
              <a:rPr lang="en-US" dirty="0" err="1"/>
              <a:t>Approah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267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Merging and combining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Functional Security (Jaime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work)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Collaborative Security (Solomon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work)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Information Security (Alberto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work)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A secure software engineering approach that tackles the major concepts of an application</a:t>
            </a:r>
            <a:endParaRPr lang="en-US" dirty="0" smtClean="0">
              <a:solidFill>
                <a:srgbClr val="FF3300"/>
              </a:solidFill>
              <a:effectLst/>
              <a:ea typeface="ＭＳ Ｐゴシック" pitchFamily="34" charset="-128"/>
            </a:endParaRP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Methods and Operations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Collaboration and Adaptive Workflows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Information and Resources used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Leveraging access control models across all three topics</a:t>
            </a:r>
            <a:endParaRPr lang="en-US" dirty="0" smtClean="0">
              <a:solidFill>
                <a:srgbClr val="FF3300"/>
              </a:solidFill>
              <a:effectLst/>
              <a:ea typeface="ＭＳ Ｐゴシック" pitchFamily="34" charset="-128"/>
            </a:endParaRP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RBAC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MAC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DAC</a:t>
            </a:r>
          </a:p>
          <a:p>
            <a:pPr lvl="1" eaLnBrk="1" hangingPunct="1"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Obligation Slice Diagram</a:t>
            </a:r>
          </a:p>
        </p:txBody>
      </p:sp>
      <p:pic>
        <p:nvPicPr>
          <p:cNvPr id="1165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343400" cy="512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Slice Diagram</a:t>
            </a:r>
          </a:p>
        </p:txBody>
      </p:sp>
      <p:pic>
        <p:nvPicPr>
          <p:cNvPr id="1163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028700"/>
            <a:ext cx="3000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Enforcement Generation</a:t>
            </a:r>
            <a:endParaRPr lang="en-US" dirty="0"/>
          </a:p>
        </p:txBody>
      </p:sp>
      <p:pic>
        <p:nvPicPr>
          <p:cNvPr id="1167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104900"/>
            <a:ext cx="8477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4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Enforcement Code</a:t>
            </a:r>
            <a:endParaRPr lang="en-US" dirty="0"/>
          </a:p>
        </p:txBody>
      </p:sp>
      <p:pic>
        <p:nvPicPr>
          <p:cNvPr id="1168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3" y="979331"/>
            <a:ext cx="4492346" cy="496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96" y="1371601"/>
            <a:ext cx="44710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Enforcement Code</a:t>
            </a:r>
            <a:endParaRPr lang="en-US" dirty="0"/>
          </a:p>
        </p:txBody>
      </p:sp>
      <p:pic>
        <p:nvPicPr>
          <p:cNvPr id="1169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" y="1479442"/>
            <a:ext cx="434903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819275"/>
            <a:ext cx="4762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3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Diagrams for Information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 Schema Segment</a:t>
            </a:r>
          </a:p>
          <a:p>
            <a:r>
              <a:rPr lang="en-US" dirty="0" smtClean="0"/>
              <a:t>XML Schema Class Diagram</a:t>
            </a:r>
          </a:p>
          <a:p>
            <a:r>
              <a:rPr lang="en-US" dirty="0" smtClean="0"/>
              <a:t>XSRD Role Slice Diagram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Schema </a:t>
            </a:r>
            <a:r>
              <a:rPr lang="en-US" dirty="0" smtClean="0"/>
              <a:t>Segment</a:t>
            </a:r>
            <a:endParaRPr lang="en-US" dirty="0"/>
          </a:p>
        </p:txBody>
      </p:sp>
      <p:pic>
        <p:nvPicPr>
          <p:cNvPr id="1170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914400"/>
            <a:ext cx="581273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Schema Class </a:t>
            </a:r>
            <a:r>
              <a:rPr lang="en-US" dirty="0" smtClean="0"/>
              <a:t>Diagram</a:t>
            </a:r>
            <a:endParaRPr lang="en-US" dirty="0"/>
          </a:p>
        </p:txBody>
      </p:sp>
      <p:pic>
        <p:nvPicPr>
          <p:cNvPr id="1171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6389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9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XSRD Role Slice Diagram </a:t>
            </a:r>
          </a:p>
        </p:txBody>
      </p:sp>
      <p:pic>
        <p:nvPicPr>
          <p:cNvPr id="1172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00200" y="838200"/>
            <a:ext cx="59398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9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XSRD Role Slice Diagram </a:t>
            </a:r>
          </a:p>
        </p:txBody>
      </p:sp>
      <p:pic>
        <p:nvPicPr>
          <p:cNvPr id="1172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600200" y="1066800"/>
            <a:ext cx="613145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Process</a:t>
            </a:r>
            <a:endParaRPr lang="en-US" dirty="0"/>
          </a:p>
        </p:txBody>
      </p:sp>
      <p:pic>
        <p:nvPicPr>
          <p:cNvPr id="1152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9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Enforcement Generation</a:t>
            </a:r>
            <a:endParaRPr lang="en-US" dirty="0"/>
          </a:p>
        </p:txBody>
      </p:sp>
      <p:pic>
        <p:nvPicPr>
          <p:cNvPr id="1173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876300"/>
            <a:ext cx="83629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1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XRSD to XACML</a:t>
            </a:r>
            <a:endParaRPr lang="en-US" dirty="0"/>
          </a:p>
        </p:txBody>
      </p:sp>
      <p:pic>
        <p:nvPicPr>
          <p:cNvPr id="1174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933450"/>
            <a:ext cx="4381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Segments of </a:t>
            </a:r>
            <a:r>
              <a:rPr lang="en-US" dirty="0" smtClean="0"/>
              <a:t>Code- Subject</a:t>
            </a:r>
            <a:endParaRPr lang="en-US" dirty="0"/>
          </a:p>
        </p:txBody>
      </p:sp>
      <p:pic>
        <p:nvPicPr>
          <p:cNvPr id="1175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8"/>
          <a:stretch/>
        </p:blipFill>
        <p:spPr bwMode="auto">
          <a:xfrm>
            <a:off x="457200" y="1143000"/>
            <a:ext cx="860988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Segments of </a:t>
            </a:r>
            <a:r>
              <a:rPr lang="en-US" dirty="0" smtClean="0"/>
              <a:t>Code - Resource</a:t>
            </a:r>
            <a:endParaRPr lang="en-US" dirty="0"/>
          </a:p>
        </p:txBody>
      </p:sp>
      <p:pic>
        <p:nvPicPr>
          <p:cNvPr id="1175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3" r="10724" b="35940"/>
          <a:stretch/>
        </p:blipFill>
        <p:spPr bwMode="auto">
          <a:xfrm>
            <a:off x="609600" y="1547038"/>
            <a:ext cx="818352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Segments of </a:t>
            </a:r>
            <a:r>
              <a:rPr lang="en-US" dirty="0" smtClean="0"/>
              <a:t>Code - Action</a:t>
            </a:r>
            <a:endParaRPr lang="en-US" dirty="0"/>
          </a:p>
        </p:txBody>
      </p:sp>
      <p:pic>
        <p:nvPicPr>
          <p:cNvPr id="1175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31" b="8135"/>
          <a:stretch/>
        </p:blipFill>
        <p:spPr bwMode="auto">
          <a:xfrm>
            <a:off x="152399" y="1676400"/>
            <a:ext cx="889688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Code</a:t>
            </a:r>
            <a:endParaRPr lang="en-US" dirty="0"/>
          </a:p>
        </p:txBody>
      </p:sp>
      <p:pic>
        <p:nvPicPr>
          <p:cNvPr id="1176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2588"/>
            <a:ext cx="5944090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4988"/>
            <a:ext cx="5944090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6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More Detailed View of Policy Generation</a:t>
            </a:r>
          </a:p>
        </p:txBody>
      </p:sp>
      <p:sp>
        <p:nvSpPr>
          <p:cNvPr id="15267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XML Schema Class Diagram: Artifact that holds all the characteristics of an XML schema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Structure, Data Type, Value Constraints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Hierarchical nature of XML schemas is modeled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pitchFamily="34" charset="-128"/>
                <a:cs typeface="Arial" charset="0"/>
              </a:rPr>
              <a:t>xs:complexType</a:t>
            </a:r>
            <a:r>
              <a:rPr lang="en-US" dirty="0" smtClean="0">
                <a:ea typeface="ＭＳ Ｐゴシック" pitchFamily="34" charset="-128"/>
                <a:cs typeface="Arial" charset="0"/>
              </a:rPr>
              <a:t>, </a:t>
            </a:r>
            <a:r>
              <a:rPr lang="en-US" dirty="0" err="1" smtClean="0">
                <a:ea typeface="ＭＳ Ｐゴシック" pitchFamily="34" charset="-128"/>
                <a:cs typeface="Arial" charset="0"/>
              </a:rPr>
              <a:t>xs:element</a:t>
            </a:r>
            <a:r>
              <a:rPr lang="en-US" dirty="0" smtClean="0">
                <a:ea typeface="ＭＳ Ｐゴシック" pitchFamily="34" charset="-128"/>
                <a:cs typeface="Arial" charset="0"/>
              </a:rPr>
              <a:t>, </a:t>
            </a:r>
            <a:r>
              <a:rPr lang="en-US" dirty="0" err="1" smtClean="0">
                <a:ea typeface="ＭＳ Ｐゴシック" pitchFamily="34" charset="-128"/>
                <a:cs typeface="Arial" charset="0"/>
              </a:rPr>
              <a:t>xs:sequence</a:t>
            </a:r>
            <a:endParaRPr lang="en-US" dirty="0" smtClean="0">
              <a:ea typeface="ＭＳ Ｐゴシック" pitchFamily="34" charset="-128"/>
              <a:cs typeface="Arial" charset="0"/>
            </a:endParaRPr>
          </a:p>
          <a:p>
            <a:pPr lvl="2" eaLnBrk="1" hangingPunct="1"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UML Class with respective Stereotypes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Child Relations (</a:t>
            </a:r>
            <a:r>
              <a:rPr lang="en-US" dirty="0" err="1" smtClean="0">
                <a:ea typeface="ＭＳ Ｐゴシック" pitchFamily="34" charset="-128"/>
                <a:cs typeface="Arial" charset="0"/>
              </a:rPr>
              <a:t>xs:element</a:t>
            </a:r>
            <a:r>
              <a:rPr lang="en-US" dirty="0" smtClean="0">
                <a:ea typeface="ＭＳ Ｐゴシック" pitchFamily="34" charset="-128"/>
                <a:cs typeface="Arial" charset="0"/>
              </a:rPr>
              <a:t>, </a:t>
            </a:r>
            <a:r>
              <a:rPr lang="en-US" dirty="0" err="1" smtClean="0">
                <a:ea typeface="ＭＳ Ｐゴシック" pitchFamily="34" charset="-128"/>
                <a:cs typeface="Arial" charset="0"/>
              </a:rPr>
              <a:t>xs:sequence</a:t>
            </a:r>
            <a:r>
              <a:rPr lang="en-US" dirty="0" smtClean="0">
                <a:ea typeface="ＭＳ Ｐゴシック" pitchFamily="34" charset="-128"/>
                <a:cs typeface="Arial" charset="0"/>
              </a:rPr>
              <a:t>, </a:t>
            </a:r>
            <a:r>
              <a:rPr lang="en-US" dirty="0" err="1" smtClean="0">
                <a:ea typeface="ＭＳ Ｐゴシック" pitchFamily="34" charset="-128"/>
                <a:cs typeface="Arial" charset="0"/>
              </a:rPr>
              <a:t>xs:simpleType</a:t>
            </a:r>
            <a:r>
              <a:rPr lang="en-US" dirty="0" smtClean="0">
                <a:ea typeface="ＭＳ Ｐゴシック" pitchFamily="34" charset="-128"/>
                <a:cs typeface="Arial" charset="0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UML Subclass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pitchFamily="34" charset="-128"/>
                <a:cs typeface="Arial" charset="0"/>
              </a:rPr>
              <a:t>xs:extension</a:t>
            </a:r>
            <a:endParaRPr lang="en-US" dirty="0" smtClean="0">
              <a:ea typeface="ＭＳ Ｐゴシック" pitchFamily="34" charset="-128"/>
              <a:cs typeface="Arial" charset="0"/>
            </a:endParaRPr>
          </a:p>
          <a:p>
            <a:pPr lvl="2" eaLnBrk="1" hangingPunct="1"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Association between Classes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Data-type Cardinality Requirements and Constraints; type </a:t>
            </a:r>
          </a:p>
          <a:p>
            <a:pPr lvl="2" eaLnBrk="1" hangingPunct="1"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«constraint»; «type» stereotypes</a:t>
            </a:r>
          </a:p>
        </p:txBody>
      </p:sp>
    </p:spTree>
    <p:extLst>
      <p:ext uri="{BB962C8B-B14F-4D97-AF65-F5344CB8AC3E}">
        <p14:creationId xmlns:p14="http://schemas.microsoft.com/office/powerpoint/2010/main" val="39042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XSCD of CCR Segment</a:t>
            </a:r>
          </a:p>
        </p:txBody>
      </p:sp>
      <p:cxnSp>
        <p:nvCxnSpPr>
          <p:cNvPr id="5" name="Straight Arrow Connector 46"/>
          <p:cNvCxnSpPr>
            <a:cxnSpLocks noChangeShapeType="1"/>
            <a:endCxn id="19" idx="1"/>
          </p:cNvCxnSpPr>
          <p:nvPr/>
        </p:nvCxnSpPr>
        <p:spPr bwMode="auto">
          <a:xfrm>
            <a:off x="2752725" y="2962275"/>
            <a:ext cx="3114675" cy="202406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lgDashDot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grpSp>
        <p:nvGrpSpPr>
          <p:cNvPr id="665604" name="Group 1"/>
          <p:cNvGrpSpPr>
            <a:grpSpLocks/>
          </p:cNvGrpSpPr>
          <p:nvPr/>
        </p:nvGrpSpPr>
        <p:grpSpPr bwMode="auto">
          <a:xfrm>
            <a:off x="4886325" y="1631950"/>
            <a:ext cx="4176713" cy="3771900"/>
            <a:chOff x="1903413" y="996950"/>
            <a:chExt cx="6159500" cy="5561013"/>
          </a:xfrm>
        </p:grpSpPr>
        <p:cxnSp>
          <p:nvCxnSpPr>
            <p:cNvPr id="7" name="Straight Arrow Connector 6"/>
            <p:cNvCxnSpPr>
              <a:stCxn id="24" idx="0"/>
              <a:endCxn id="26" idx="2"/>
            </p:cNvCxnSpPr>
            <p:nvPr/>
          </p:nvCxnSpPr>
          <p:spPr>
            <a:xfrm flipV="1">
              <a:off x="3200396" y="3658092"/>
              <a:ext cx="1774573" cy="112577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613" name="Straight Arrow Connector 50"/>
            <p:cNvCxnSpPr>
              <a:cxnSpLocks noChangeShapeType="1"/>
              <a:stCxn id="19" idx="0"/>
              <a:endCxn id="26" idx="2"/>
            </p:cNvCxnSpPr>
            <p:nvPr/>
          </p:nvCxnSpPr>
          <p:spPr bwMode="auto">
            <a:xfrm flipV="1">
              <a:off x="4975225" y="3657600"/>
              <a:ext cx="0" cy="2141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tangle 8"/>
            <p:cNvSpPr/>
            <p:nvPr/>
          </p:nvSpPr>
          <p:spPr>
            <a:xfrm>
              <a:off x="3884005" y="996950"/>
              <a:ext cx="2184270" cy="503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«complexType»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StructuredProductType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33169" y="2216348"/>
              <a:ext cx="2083601" cy="381500"/>
            </a:xfrm>
            <a:prstGeom prst="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«element»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9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Product</a:t>
              </a:r>
            </a:p>
          </p:txBody>
        </p:sp>
        <p:grpSp>
          <p:nvGrpSpPr>
            <p:cNvPr id="665616" name="Group 9"/>
            <p:cNvGrpSpPr>
              <a:grpSpLocks/>
            </p:cNvGrpSpPr>
            <p:nvPr/>
          </p:nvGrpSpPr>
          <p:grpSpPr bwMode="auto">
            <a:xfrm>
              <a:off x="3784600" y="3113088"/>
              <a:ext cx="2382838" cy="544512"/>
              <a:chOff x="102976" y="1397507"/>
              <a:chExt cx="2383201" cy="54449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4054" y="1397175"/>
                <a:ext cx="2381288" cy="28787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85750">
                  <a:spcBef>
                    <a:spcPct val="50000"/>
                  </a:spcBef>
                  <a:defRPr/>
                </a:pPr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«complexType»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4054" y="1685050"/>
                <a:ext cx="2381288" cy="2574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85750">
                  <a:spcBef>
                    <a:spcPct val="50000"/>
                  </a:spcBef>
                  <a:defRPr/>
                </a:pPr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«sequence»</a:t>
                </a:r>
              </a:p>
            </p:txBody>
          </p:sp>
        </p:grpSp>
        <p:grpSp>
          <p:nvGrpSpPr>
            <p:cNvPr id="665617" name="Group 12"/>
            <p:cNvGrpSpPr>
              <a:grpSpLocks/>
            </p:cNvGrpSpPr>
            <p:nvPr/>
          </p:nvGrpSpPr>
          <p:grpSpPr bwMode="auto">
            <a:xfrm>
              <a:off x="1903413" y="4783138"/>
              <a:ext cx="2593975" cy="660400"/>
              <a:chOff x="0" y="2971800"/>
              <a:chExt cx="2595122" cy="660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3251051"/>
                <a:ext cx="2595113" cy="3815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285750">
                  <a:spcBef>
                    <a:spcPct val="50000"/>
                  </a:spcBef>
                  <a:defRPr/>
                </a:pPr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«type» CodedDescriptionType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0" y="2972531"/>
                <a:ext cx="2595113" cy="283201"/>
              </a:xfrm>
              <a:prstGeom prst="rect">
                <a:avLst/>
              </a:prstGeom>
              <a:solidFill>
                <a:srgbClr val="D9D9D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85750">
                  <a:spcBef>
                    <a:spcPct val="50000"/>
                  </a:spcBef>
                  <a:defRPr/>
                </a:pPr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«element» ProductName</a:t>
                </a:r>
              </a:p>
            </p:txBody>
          </p:sp>
        </p:grpSp>
        <p:grpSp>
          <p:nvGrpSpPr>
            <p:cNvPr id="665618" name="Group 15"/>
            <p:cNvGrpSpPr>
              <a:grpSpLocks/>
            </p:cNvGrpSpPr>
            <p:nvPr/>
          </p:nvGrpSpPr>
          <p:grpSpPr bwMode="auto">
            <a:xfrm>
              <a:off x="5492750" y="4940300"/>
              <a:ext cx="2570163" cy="731838"/>
              <a:chOff x="2438399" y="2057400"/>
              <a:chExt cx="2568839" cy="73183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438007" y="2317577"/>
                <a:ext cx="2569231" cy="47277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285750">
                  <a:spcBef>
                    <a:spcPct val="50000"/>
                  </a:spcBef>
                  <a:defRPr/>
                </a:pPr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«type» CodedDescriptionType</a:t>
                </a:r>
              </a:p>
              <a:p>
                <a:pPr algn="just" defTabSz="285750">
                  <a:spcBef>
                    <a:spcPct val="50000"/>
                  </a:spcBef>
                  <a:defRPr/>
                </a:pPr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«constraint» minOccurs=0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438007" y="2057783"/>
                <a:ext cx="2569231" cy="259794"/>
              </a:xfrm>
              <a:prstGeom prst="rect">
                <a:avLst/>
              </a:prstGeom>
              <a:solidFill>
                <a:srgbClr val="D9D9D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85750">
                  <a:spcBef>
                    <a:spcPct val="50000"/>
                  </a:spcBef>
                  <a:defRPr/>
                </a:pPr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«element» BrandName</a:t>
                </a:r>
              </a:p>
            </p:txBody>
          </p:sp>
        </p:grpSp>
        <p:grpSp>
          <p:nvGrpSpPr>
            <p:cNvPr id="665619" name="Group 18"/>
            <p:cNvGrpSpPr>
              <a:grpSpLocks/>
            </p:cNvGrpSpPr>
            <p:nvPr/>
          </p:nvGrpSpPr>
          <p:grpSpPr bwMode="auto">
            <a:xfrm>
              <a:off x="3349625" y="5799138"/>
              <a:ext cx="3251200" cy="758825"/>
              <a:chOff x="1752601" y="3890239"/>
              <a:chExt cx="3276600" cy="75796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753209" y="3890744"/>
                <a:ext cx="3274867" cy="282878"/>
              </a:xfrm>
              <a:prstGeom prst="rect">
                <a:avLst/>
              </a:prstGeom>
              <a:solidFill>
                <a:srgbClr val="D9D9D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85750">
                  <a:spcBef>
                    <a:spcPct val="50000"/>
                  </a:spcBef>
                  <a:defRPr/>
                </a:pPr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«element» Strength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3209" y="4168946"/>
                <a:ext cx="3274867" cy="4792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285750">
                  <a:spcBef>
                    <a:spcPct val="50000"/>
                  </a:spcBef>
                  <a:defRPr/>
                </a:pPr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«constraint» minOccurs=0</a:t>
                </a:r>
              </a:p>
              <a:p>
                <a:pPr algn="just" defTabSz="285750">
                  <a:spcBef>
                    <a:spcPct val="50000"/>
                  </a:spcBef>
                  <a:defRPr/>
                </a:pPr>
                <a:r>
                  <a:rPr lang="en-US" sz="9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«constraint» maxOccurs=-1</a:t>
                </a:r>
              </a:p>
            </p:txBody>
          </p:sp>
        </p:grpSp>
        <p:cxnSp>
          <p:nvCxnSpPr>
            <p:cNvPr id="15" name="Straight Arrow Connector 14"/>
            <p:cNvCxnSpPr>
              <a:stCxn id="10" idx="0"/>
              <a:endCxn id="9" idx="2"/>
            </p:cNvCxnSpPr>
            <p:nvPr/>
          </p:nvCxnSpPr>
          <p:spPr>
            <a:xfrm flipV="1">
              <a:off x="4974969" y="1500157"/>
              <a:ext cx="0" cy="71619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621" name="Rectangle 441"/>
            <p:cNvSpPr>
              <a:spLocks noChangeArrowheads="1"/>
            </p:cNvSpPr>
            <p:nvPr/>
          </p:nvSpPr>
          <p:spPr bwMode="auto">
            <a:xfrm>
              <a:off x="2578100" y="1606550"/>
              <a:ext cx="2397125" cy="54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900" b="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  <a:cs typeface="Arial" charset="0"/>
                </a:rPr>
                <a:t>«extension» 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 altLang="en-US" sz="900" b="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  <a:cs typeface="Arial" charset="0"/>
                </a:rPr>
                <a:t>CCRCodedDataObjectType</a:t>
              </a:r>
            </a:p>
          </p:txBody>
        </p:sp>
        <p:cxnSp>
          <p:nvCxnSpPr>
            <p:cNvPr id="17" name="Straight Arrow Connector 16"/>
            <p:cNvCxnSpPr>
              <a:stCxn id="25" idx="0"/>
              <a:endCxn id="10" idx="2"/>
            </p:cNvCxnSpPr>
            <p:nvPr/>
          </p:nvCxnSpPr>
          <p:spPr>
            <a:xfrm flipV="1">
              <a:off x="4974969" y="2597848"/>
              <a:ext cx="0" cy="5149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2" idx="0"/>
              <a:endCxn id="26" idx="2"/>
            </p:cNvCxnSpPr>
            <p:nvPr/>
          </p:nvCxnSpPr>
          <p:spPr>
            <a:xfrm flipH="1" flipV="1">
              <a:off x="4974969" y="3658092"/>
              <a:ext cx="1802666" cy="128259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5605" name="Object 1"/>
          <p:cNvGraphicFramePr>
            <a:graphicFrameLocks noChangeAspect="1"/>
          </p:cNvGraphicFramePr>
          <p:nvPr/>
        </p:nvGraphicFramePr>
        <p:xfrm>
          <a:off x="457200" y="871538"/>
          <a:ext cx="4333875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919" name="Document" r:id="rId4" imgW="5956300" imgH="8229600" progId="Word.Document.12">
                  <p:embed/>
                </p:oleObj>
              </mc:Choice>
              <mc:Fallback>
                <p:oleObj name="Document" r:id="rId4" imgW="5956300" imgH="82296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71538"/>
                        <a:ext cx="4333875" cy="600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3"/>
          <p:cNvCxnSpPr>
            <a:cxnSpLocks noChangeShapeType="1"/>
            <a:endCxn id="9" idx="1"/>
          </p:cNvCxnSpPr>
          <p:nvPr/>
        </p:nvCxnSpPr>
        <p:spPr bwMode="auto">
          <a:xfrm>
            <a:off x="3209925" y="939800"/>
            <a:ext cx="3019425" cy="8636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lgDashDot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9"/>
          <p:cNvCxnSpPr>
            <a:cxnSpLocks noChangeShapeType="1"/>
            <a:endCxn id="10" idx="1"/>
          </p:cNvCxnSpPr>
          <p:nvPr/>
        </p:nvCxnSpPr>
        <p:spPr bwMode="auto">
          <a:xfrm>
            <a:off x="3971925" y="1631950"/>
            <a:ext cx="2290763" cy="957263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lgDashDot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34"/>
          <p:cNvCxnSpPr>
            <a:cxnSpLocks noChangeShapeType="1"/>
            <a:endCxn id="24" idx="0"/>
          </p:cNvCxnSpPr>
          <p:nvPr/>
        </p:nvCxnSpPr>
        <p:spPr bwMode="auto">
          <a:xfrm>
            <a:off x="3133725" y="2216150"/>
            <a:ext cx="2632075" cy="1984375"/>
          </a:xfrm>
          <a:prstGeom prst="curvedConnector2">
            <a:avLst/>
          </a:prstGeom>
          <a:noFill/>
          <a:ln w="19050">
            <a:solidFill>
              <a:schemeClr val="tx1"/>
            </a:solidFill>
            <a:prstDash val="lgDashDot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43"/>
          <p:cNvCxnSpPr>
            <a:cxnSpLocks noChangeShapeType="1"/>
            <a:endCxn id="22" idx="1"/>
          </p:cNvCxnSpPr>
          <p:nvPr/>
        </p:nvCxnSpPr>
        <p:spPr bwMode="auto">
          <a:xfrm>
            <a:off x="3895725" y="2667000"/>
            <a:ext cx="3424238" cy="172878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lgDashDot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49"/>
          <p:cNvCxnSpPr>
            <a:cxnSpLocks noChangeShapeType="1"/>
            <a:endCxn id="25" idx="1"/>
          </p:cNvCxnSpPr>
          <p:nvPr/>
        </p:nvCxnSpPr>
        <p:spPr bwMode="auto">
          <a:xfrm>
            <a:off x="2143125" y="1854200"/>
            <a:ext cx="4019550" cy="131127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lgDashDot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665611" name="TextBox 1"/>
          <p:cNvSpPr txBox="1">
            <a:spLocks noChangeArrowheads="1"/>
          </p:cNvSpPr>
          <p:nvPr/>
        </p:nvSpPr>
        <p:spPr bwMode="auto">
          <a:xfrm>
            <a:off x="6389688" y="5783263"/>
            <a:ext cx="1676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XSCD</a:t>
            </a:r>
          </a:p>
        </p:txBody>
      </p:sp>
    </p:spTree>
    <p:extLst>
      <p:ext uri="{BB962C8B-B14F-4D97-AF65-F5344CB8AC3E}">
        <p14:creationId xmlns:p14="http://schemas.microsoft.com/office/powerpoint/2010/main" val="39764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XML Role Slice Diagram</a:t>
            </a:r>
          </a:p>
        </p:txBody>
      </p:sp>
      <p:sp>
        <p:nvSpPr>
          <p:cNvPr id="15267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Represents Access Control Definitions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With respect to XSCD Attributes</a:t>
            </a:r>
          </a:p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Fine Grained Control through 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Security Policies and Definitions to the XSCD</a:t>
            </a:r>
          </a:p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Permissions on XML Documents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Read, Write, No Read, No Write</a:t>
            </a:r>
          </a:p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Represented in the XRSD with Stereotypes: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«read/write»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«read/nowrite»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«noread/write»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«noread/nowrite»</a:t>
            </a:r>
          </a:p>
        </p:txBody>
      </p:sp>
    </p:spTree>
    <p:extLst>
      <p:ext uri="{BB962C8B-B14F-4D97-AF65-F5344CB8AC3E}">
        <p14:creationId xmlns:p14="http://schemas.microsoft.com/office/powerpoint/2010/main" val="6145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Example of XRSDs</a:t>
            </a:r>
          </a:p>
        </p:txBody>
      </p:sp>
      <p:grpSp>
        <p:nvGrpSpPr>
          <p:cNvPr id="667651" name="Group 4"/>
          <p:cNvGrpSpPr>
            <a:grpSpLocks/>
          </p:cNvGrpSpPr>
          <p:nvPr/>
        </p:nvGrpSpPr>
        <p:grpSpPr bwMode="auto">
          <a:xfrm>
            <a:off x="827088" y="1143000"/>
            <a:ext cx="4919662" cy="2667000"/>
            <a:chOff x="152400" y="182118"/>
            <a:chExt cx="4724400" cy="2561083"/>
          </a:xfrm>
        </p:grpSpPr>
        <p:sp>
          <p:nvSpPr>
            <p:cNvPr id="5" name="Rectangle 4"/>
            <p:cNvSpPr/>
            <p:nvPr/>
          </p:nvSpPr>
          <p:spPr>
            <a:xfrm>
              <a:off x="152400" y="686713"/>
              <a:ext cx="4724400" cy="205648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3652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87304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0957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74609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718261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861913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005566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149218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sz="11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182118"/>
              <a:ext cx="3292903" cy="5015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«XRSD» Physician </a:t>
              </a:r>
            </a:p>
            <a:p>
              <a:pPr algn="just"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«RoleDescription» «RoleRequirements»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86713"/>
              <a:ext cx="4724400" cy="3795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«read/write» «element» Product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1066301"/>
              <a:ext cx="1676941" cy="6905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«read/write» «element» ProductName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9341" y="1066301"/>
              <a:ext cx="1522967" cy="6905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«read/write» «element»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BrandName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52308" y="1066301"/>
              <a:ext cx="1524492" cy="6905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«read/write» «element»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Strength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904" y="1999267"/>
              <a:ext cx="2239479" cy="6677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«read/write» «element»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StrengthSequencePosition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85489" y="1999267"/>
              <a:ext cx="2219660" cy="6799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«read/write» «element»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VariableStrengthModifier</a:t>
              </a:r>
            </a:p>
          </p:txBody>
        </p:sp>
        <p:cxnSp>
          <p:nvCxnSpPr>
            <p:cNvPr id="13" name="Straight Arrow Connector 12"/>
            <p:cNvCxnSpPr>
              <a:stCxn id="11" idx="0"/>
              <a:endCxn id="10" idx="2"/>
            </p:cNvCxnSpPr>
            <p:nvPr/>
          </p:nvCxnSpPr>
          <p:spPr>
            <a:xfrm flipV="1">
              <a:off x="1335406" y="1756880"/>
              <a:ext cx="2779148" cy="2423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0"/>
              <a:endCxn id="10" idx="2"/>
            </p:cNvCxnSpPr>
            <p:nvPr/>
          </p:nvCxnSpPr>
          <p:spPr>
            <a:xfrm flipV="1">
              <a:off x="3695319" y="1756880"/>
              <a:ext cx="419235" cy="2423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7652" name="Group 15"/>
          <p:cNvGrpSpPr>
            <a:grpSpLocks/>
          </p:cNvGrpSpPr>
          <p:nvPr/>
        </p:nvGrpSpPr>
        <p:grpSpPr bwMode="auto">
          <a:xfrm>
            <a:off x="3860800" y="3962400"/>
            <a:ext cx="4978400" cy="2614613"/>
            <a:chOff x="152400" y="182118"/>
            <a:chExt cx="4724400" cy="2561083"/>
          </a:xfrm>
        </p:grpSpPr>
        <p:sp>
          <p:nvSpPr>
            <p:cNvPr id="16" name="Rectangle 15"/>
            <p:cNvSpPr/>
            <p:nvPr/>
          </p:nvSpPr>
          <p:spPr>
            <a:xfrm>
              <a:off x="152400" y="685938"/>
              <a:ext cx="4724400" cy="20572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3652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87304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0957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74609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718261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861913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005566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149218" algn="l" defTabSz="287304" rtl="0" eaLnBrk="1" latinLnBrk="0" hangingPunct="1">
                <a:defRPr sz="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sz="11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00" y="182118"/>
              <a:ext cx="3291714" cy="494490"/>
            </a:xfrm>
            <a:prstGeom prst="rect">
              <a:avLst/>
            </a:prstGeom>
            <a:solidFill>
              <a:srgbClr val="D9D9D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«XRSD» Nurse</a:t>
              </a:r>
            </a:p>
            <a:p>
              <a:pPr algn="just"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«RoleDescription» «RoleRequirements»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2400" y="685938"/>
              <a:ext cx="4724400" cy="380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«read/nowrite» «element» Product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2400" y="1066913"/>
              <a:ext cx="1676741" cy="7184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«read/nowrite» «element»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ProductName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29141" y="1066913"/>
              <a:ext cx="1524583" cy="7184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«read/nowrite» «element»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BrandName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53724" y="1066913"/>
              <a:ext cx="1523076" cy="7184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«read/nowrite» «element»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Strength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128" y="1993692"/>
              <a:ext cx="2246199" cy="6779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«read/nowrite» 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«element»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StrengthSequencePosition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25511" y="1998356"/>
              <a:ext cx="2080484" cy="6717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«read/nowrite» «element»</a:t>
              </a:r>
            </a:p>
            <a:p>
              <a:pPr defTabSz="285750">
                <a:spcBef>
                  <a:spcPct val="50000"/>
                </a:spcBef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VariableStrengthModifier</a:t>
              </a:r>
            </a:p>
          </p:txBody>
        </p:sp>
        <p:cxnSp>
          <p:nvCxnSpPr>
            <p:cNvPr id="24" name="Straight Arrow Connector 23"/>
            <p:cNvCxnSpPr>
              <a:stCxn id="22" idx="0"/>
              <a:endCxn id="21" idx="2"/>
            </p:cNvCxnSpPr>
            <p:nvPr/>
          </p:nvCxnSpPr>
          <p:spPr>
            <a:xfrm flipV="1">
              <a:off x="1327474" y="1785322"/>
              <a:ext cx="2787034" cy="2083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3" idx="0"/>
              <a:endCxn id="21" idx="2"/>
            </p:cNvCxnSpPr>
            <p:nvPr/>
          </p:nvCxnSpPr>
          <p:spPr>
            <a:xfrm flipV="1">
              <a:off x="3766506" y="1785322"/>
              <a:ext cx="348002" cy="2130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2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View of the Process</a:t>
            </a:r>
            <a:endParaRPr lang="en-US" dirty="0"/>
          </a:p>
        </p:txBody>
      </p:sp>
      <p:pic>
        <p:nvPicPr>
          <p:cNvPr id="1153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818701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What is XACML?</a:t>
            </a:r>
          </a:p>
        </p:txBody>
      </p:sp>
      <p:sp>
        <p:nvSpPr>
          <p:cNvPr id="15267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Aims to Define a Common Language and Processing Model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-128"/>
              </a:rPr>
              <a:t>Permits a Level of Security Interoperability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-128"/>
              </a:rPr>
              <a:t>XACML schema Provides Several Structures and Elements to Represent Policies</a:t>
            </a:r>
          </a:p>
          <a:p>
            <a:pPr lvl="1" eaLnBrk="1" hangingPunct="1">
              <a:defRPr/>
            </a:pPr>
            <a:r>
              <a:rPr lang="en-US" dirty="0" err="1">
                <a:ea typeface="ＭＳ Ｐゴシック" charset="-128"/>
              </a:rPr>
              <a:t>PolicySet</a:t>
            </a:r>
            <a:r>
              <a:rPr lang="en-US" dirty="0">
                <a:ea typeface="ＭＳ Ｐゴシック" charset="-128"/>
              </a:rPr>
              <a:t>, Policy, Rule</a:t>
            </a:r>
          </a:p>
          <a:p>
            <a:pPr eaLnBrk="1" hangingPunct="1">
              <a:defRPr/>
            </a:pPr>
            <a:r>
              <a:rPr lang="en-US" dirty="0" err="1">
                <a:ea typeface="MS PGothic" pitchFamily="34" charset="-128"/>
              </a:rPr>
              <a:t>PolicySets</a:t>
            </a:r>
            <a:r>
              <a:rPr lang="en-US" dirty="0">
                <a:ea typeface="MS PGothic" pitchFamily="34" charset="-128"/>
              </a:rPr>
              <a:t> and Rules Combined by Policy/Rule Combination Algorithm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-128"/>
              </a:rPr>
              <a:t>Permit-overrides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-128"/>
              </a:rPr>
              <a:t>Deny-overrides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-128"/>
              </a:rPr>
              <a:t>First-applicable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-128"/>
              </a:rPr>
              <a:t>Only-one-applicable</a:t>
            </a:r>
          </a:p>
        </p:txBody>
      </p:sp>
    </p:spTree>
    <p:extLst>
      <p:ext uri="{BB962C8B-B14F-4D97-AF65-F5344CB8AC3E}">
        <p14:creationId xmlns:p14="http://schemas.microsoft.com/office/powerpoint/2010/main" val="12848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XACML General Structure</a:t>
            </a:r>
          </a:p>
        </p:txBody>
      </p:sp>
      <p:grpSp>
        <p:nvGrpSpPr>
          <p:cNvPr id="669699" name="Group 1"/>
          <p:cNvGrpSpPr>
            <a:grpSpLocks/>
          </p:cNvGrpSpPr>
          <p:nvPr/>
        </p:nvGrpSpPr>
        <p:grpSpPr bwMode="auto">
          <a:xfrm>
            <a:off x="2005013" y="989013"/>
            <a:ext cx="5788025" cy="5789612"/>
            <a:chOff x="3505200" y="1320237"/>
            <a:chExt cx="5503862" cy="5503862"/>
          </a:xfrm>
        </p:grpSpPr>
        <p:grpSp>
          <p:nvGrpSpPr>
            <p:cNvPr id="669700" name="Group 3"/>
            <p:cNvGrpSpPr>
              <a:grpSpLocks/>
            </p:cNvGrpSpPr>
            <p:nvPr/>
          </p:nvGrpSpPr>
          <p:grpSpPr bwMode="auto">
            <a:xfrm>
              <a:off x="3505200" y="1320237"/>
              <a:ext cx="5503862" cy="5503862"/>
              <a:chOff x="50800" y="65088"/>
              <a:chExt cx="5503862" cy="550386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0800" y="65088"/>
                <a:ext cx="5503862" cy="55038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2000" b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48218" y="1384083"/>
                <a:ext cx="4161861" cy="416223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2000" b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419972" y="2757408"/>
                <a:ext cx="2759479" cy="27557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711318" y="71125"/>
                <a:ext cx="2173769" cy="49650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85750">
                  <a:spcBef>
                    <a:spcPct val="50000"/>
                  </a:spcBef>
                  <a:defRPr/>
                </a:pPr>
                <a:r>
                  <a:rPr lang="en-US" sz="200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PolicySet</a:t>
                </a:r>
                <a:endParaRPr lang="en-US" sz="2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823025" y="1388610"/>
                <a:ext cx="1998660" cy="499528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85750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Arial"/>
                    <a:cs typeface="Arial"/>
                  </a:rPr>
                  <a:t>Policy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55867" y="2817774"/>
                <a:ext cx="1707314" cy="499527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85750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Arial"/>
                    <a:cs typeface="Arial"/>
                  </a:rPr>
                  <a:t>Rule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004194" y="4964829"/>
              <a:ext cx="1100471" cy="4934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/>
                  <a:cs typeface="Arial"/>
                </a:rPr>
                <a:t>Subject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54447" y="5950303"/>
              <a:ext cx="991782" cy="4995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/>
                  <a:cs typeface="Arial"/>
                </a:rPr>
                <a:t>Action      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96010" y="4958792"/>
              <a:ext cx="1141229" cy="4995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Arial"/>
                  <a:cs typeface="Arial"/>
                </a:rPr>
                <a:t>Resource      </a:t>
              </a:r>
            </a:p>
          </p:txBody>
        </p:sp>
        <p:cxnSp>
          <p:nvCxnSpPr>
            <p:cNvPr id="9" name="Straight Arrow Connector 8"/>
            <p:cNvCxnSpPr>
              <a:stCxn id="6" idx="2"/>
              <a:endCxn id="7" idx="0"/>
            </p:cNvCxnSpPr>
            <p:nvPr/>
          </p:nvCxnSpPr>
          <p:spPr>
            <a:xfrm>
              <a:off x="5555185" y="5458321"/>
              <a:ext cx="695907" cy="491982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0"/>
              <a:endCxn id="8" idx="2"/>
            </p:cNvCxnSpPr>
            <p:nvPr/>
          </p:nvCxnSpPr>
          <p:spPr>
            <a:xfrm flipV="1">
              <a:off x="6251092" y="5458321"/>
              <a:ext cx="714023" cy="491982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3"/>
              <a:endCxn id="8" idx="1"/>
            </p:cNvCxnSpPr>
            <p:nvPr/>
          </p:nvCxnSpPr>
          <p:spPr>
            <a:xfrm flipV="1">
              <a:off x="6104665" y="5209311"/>
              <a:ext cx="291345" cy="151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863806" y="3434553"/>
              <a:ext cx="2831938" cy="499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Arial"/>
                  <a:cs typeface="Arial"/>
                </a:rPr>
                <a:t>Rule Combination Algorithm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49079" y="2018972"/>
              <a:ext cx="3019123" cy="5010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85750">
                <a:spcBef>
                  <a:spcPct val="50000"/>
                </a:spcBef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Arial"/>
                  <a:cs typeface="Arial"/>
                </a:rPr>
                <a:t>Policy Combination Algorithm</a:t>
              </a:r>
            </a:p>
          </p:txBody>
        </p:sp>
        <p:cxnSp>
          <p:nvCxnSpPr>
            <p:cNvPr id="14" name="Straight Arrow Connector 78"/>
            <p:cNvCxnSpPr>
              <a:stCxn id="25" idx="1"/>
              <a:endCxn id="12" idx="1"/>
            </p:cNvCxnSpPr>
            <p:nvPr/>
          </p:nvCxnSpPr>
          <p:spPr>
            <a:xfrm rot="10800000">
              <a:off x="4863806" y="3685071"/>
              <a:ext cx="546461" cy="638370"/>
            </a:xfrm>
            <a:prstGeom prst="curvedConnector3">
              <a:avLst>
                <a:gd name="adj1" fmla="val 141860"/>
              </a:avLst>
            </a:prstGeom>
            <a:ln w="12700" cmpd="sng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78"/>
            <p:cNvCxnSpPr>
              <a:stCxn id="25" idx="3"/>
              <a:endCxn id="12" idx="3"/>
            </p:cNvCxnSpPr>
            <p:nvPr/>
          </p:nvCxnSpPr>
          <p:spPr>
            <a:xfrm flipV="1">
              <a:off x="7117581" y="3685071"/>
              <a:ext cx="578163" cy="638370"/>
            </a:xfrm>
            <a:prstGeom prst="curvedConnector3">
              <a:avLst>
                <a:gd name="adj1" fmla="val 139560"/>
              </a:avLst>
            </a:prstGeom>
            <a:ln w="12700" cmpd="sng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78"/>
            <p:cNvCxnSpPr>
              <a:stCxn id="24" idx="1"/>
              <a:endCxn id="13" idx="1"/>
            </p:cNvCxnSpPr>
            <p:nvPr/>
          </p:nvCxnSpPr>
          <p:spPr>
            <a:xfrm rot="10800000">
              <a:off x="4749079" y="2269491"/>
              <a:ext cx="528347" cy="624787"/>
            </a:xfrm>
            <a:prstGeom prst="curvedConnector3">
              <a:avLst>
                <a:gd name="adj1" fmla="val 143373"/>
              </a:avLst>
            </a:prstGeom>
            <a:ln w="12700" cmpd="sng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78"/>
            <p:cNvCxnSpPr>
              <a:stCxn id="24" idx="3"/>
              <a:endCxn id="13" idx="3"/>
            </p:cNvCxnSpPr>
            <p:nvPr/>
          </p:nvCxnSpPr>
          <p:spPr>
            <a:xfrm flipV="1">
              <a:off x="7276085" y="2269491"/>
              <a:ext cx="492117" cy="624787"/>
            </a:xfrm>
            <a:prstGeom prst="curvedConnector3">
              <a:avLst>
                <a:gd name="adj1" fmla="val 146602"/>
              </a:avLst>
            </a:prstGeom>
            <a:ln w="12700" cmpd="sng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0"/>
              <a:endCxn id="23" idx="2"/>
            </p:cNvCxnSpPr>
            <p:nvPr/>
          </p:nvCxnSpPr>
          <p:spPr>
            <a:xfrm flipH="1" flipV="1">
              <a:off x="6251092" y="1822783"/>
              <a:ext cx="9057" cy="196189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0"/>
              <a:endCxn id="24" idx="2"/>
            </p:cNvCxnSpPr>
            <p:nvPr/>
          </p:nvCxnSpPr>
          <p:spPr>
            <a:xfrm flipH="1" flipV="1">
              <a:off x="6279774" y="3143288"/>
              <a:ext cx="0" cy="291265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1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Mapping to a Security Policy (XACML)</a:t>
            </a:r>
          </a:p>
        </p:txBody>
      </p:sp>
      <p:sp>
        <p:nvSpPr>
          <p:cNvPr id="15267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Policies</a:t>
            </a:r>
            <a:r>
              <a:rPr lang="en-US" altLang="en-US" smtClean="0">
                <a:ea typeface="ＭＳ Ｐゴシック" pitchFamily="34" charset="-128"/>
                <a:cs typeface="Arial" charset="0"/>
              </a:rPr>
              <a:t>’</a:t>
            </a:r>
            <a:r>
              <a:rPr lang="en-US" smtClean="0">
                <a:ea typeface="ＭＳ Ｐゴシック" pitchFamily="34" charset="-128"/>
                <a:cs typeface="Arial" charset="0"/>
              </a:rPr>
              <a:t> Language Structure and Processing Model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PolicySet, Policy, Rule</a:t>
            </a:r>
          </a:p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Policy and Rule Combination Done with Normative Algorithms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Deny-overrides, permit-overrides, first-applicable, only-one-applicable</a:t>
            </a:r>
          </a:p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Use Deny-overrides as Combination Algorithm for Enforcement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If the Evaluation of One Rule Results in Deny, the Policy Evaluation is Deny</a:t>
            </a:r>
          </a:p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Mapping Process Divided in 3 Sub-Mappings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pitchFamily="34" charset="-128"/>
                <a:cs typeface="Arial" charset="0"/>
              </a:rPr>
              <a:t>Role, Element and Permission</a:t>
            </a:r>
          </a:p>
          <a:p>
            <a:pPr lvl="1" eaLnBrk="1" hangingPunct="1">
              <a:defRPr/>
            </a:pPr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Mapped Policy</a:t>
            </a:r>
          </a:p>
        </p:txBody>
      </p:sp>
      <p:graphicFrame>
        <p:nvGraphicFramePr>
          <p:cNvPr id="671747" name="Object 3"/>
          <p:cNvGraphicFramePr>
            <a:graphicFrameLocks noChangeAspect="1"/>
          </p:cNvGraphicFramePr>
          <p:nvPr/>
        </p:nvGraphicFramePr>
        <p:xfrm>
          <a:off x="533400" y="1676400"/>
          <a:ext cx="4322763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48" name="Document" r:id="rId4" imgW="5943600" imgH="3937000" progId="Word.Document.12">
                  <p:embed/>
                </p:oleObj>
              </mc:Choice>
              <mc:Fallback>
                <p:oleObj name="Document" r:id="rId4" imgW="5943600" imgH="39370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4322763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48" name="Object 6"/>
          <p:cNvGraphicFramePr>
            <a:graphicFrameLocks noChangeAspect="1"/>
          </p:cNvGraphicFramePr>
          <p:nvPr/>
        </p:nvGraphicFramePr>
        <p:xfrm>
          <a:off x="5472113" y="1143000"/>
          <a:ext cx="35337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49" name="Document" r:id="rId6" imgW="5207000" imgH="6832600" progId="Word.Document.12">
                  <p:embed/>
                </p:oleObj>
              </mc:Choice>
              <mc:Fallback>
                <p:oleObj name="Document" r:id="rId6" imgW="5207000" imgH="68326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143000"/>
                        <a:ext cx="353377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49" name="TextBox 1"/>
          <p:cNvSpPr txBox="1">
            <a:spLocks noChangeArrowheads="1"/>
          </p:cNvSpPr>
          <p:nvPr/>
        </p:nvSpPr>
        <p:spPr bwMode="auto">
          <a:xfrm>
            <a:off x="1828800" y="47244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Role Mapping</a:t>
            </a:r>
          </a:p>
        </p:txBody>
      </p:sp>
      <p:sp>
        <p:nvSpPr>
          <p:cNvPr id="671750" name="TextBox 6"/>
          <p:cNvSpPr txBox="1">
            <a:spLocks noChangeArrowheads="1"/>
          </p:cNvSpPr>
          <p:nvPr/>
        </p:nvSpPr>
        <p:spPr bwMode="auto">
          <a:xfrm>
            <a:off x="6019800" y="5943600"/>
            <a:ext cx="243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Permission Mapping</a:t>
            </a:r>
          </a:p>
        </p:txBody>
      </p:sp>
    </p:spTree>
    <p:extLst>
      <p:ext uri="{BB962C8B-B14F-4D97-AF65-F5344CB8AC3E}">
        <p14:creationId xmlns:p14="http://schemas.microsoft.com/office/powerpoint/2010/main" val="18459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Mapped Policy</a:t>
            </a:r>
          </a:p>
        </p:txBody>
      </p:sp>
      <p:graphicFrame>
        <p:nvGraphicFramePr>
          <p:cNvPr id="672771" name="Object 5"/>
          <p:cNvGraphicFramePr>
            <a:graphicFrameLocks noChangeAspect="1"/>
          </p:cNvGraphicFramePr>
          <p:nvPr/>
        </p:nvGraphicFramePr>
        <p:xfrm>
          <a:off x="3048000" y="798513"/>
          <a:ext cx="3259138" cy="59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67" name="Document" r:id="rId4" imgW="5486400" imgH="9994900" progId="Word.Document.12">
                  <p:embed/>
                </p:oleObj>
              </mc:Choice>
              <mc:Fallback>
                <p:oleObj name="Document" r:id="rId4" imgW="5486400" imgH="99949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98513"/>
                        <a:ext cx="3259138" cy="593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2" name="TextBox 8"/>
          <p:cNvSpPr txBox="1">
            <a:spLocks noChangeArrowheads="1"/>
          </p:cNvSpPr>
          <p:nvPr/>
        </p:nvSpPr>
        <p:spPr bwMode="auto">
          <a:xfrm>
            <a:off x="6477000" y="3352800"/>
            <a:ext cx="243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Element Mapping</a:t>
            </a:r>
          </a:p>
        </p:txBody>
      </p:sp>
    </p:spTree>
    <p:extLst>
      <p:ext uri="{BB962C8B-B14F-4D97-AF65-F5344CB8AC3E}">
        <p14:creationId xmlns:p14="http://schemas.microsoft.com/office/powerpoint/2010/main" val="23018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Enforcement in a Security Architecture</a:t>
            </a:r>
          </a:p>
        </p:txBody>
      </p:sp>
      <p:sp>
        <p:nvSpPr>
          <p:cNvPr id="67379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/>
                <a:ea typeface="ＭＳ Ｐゴシック" pitchFamily="34" charset="-128"/>
              </a:rPr>
              <a:t>The architecture has a number of components: 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Policy Enforcement Point (PEP) 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Allows a request to be made on a resource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Policy Decision Point (PDP)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Evaluates the request and provides a response according to the policies in place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Policy Administration Point (PAP)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Utilized to write and manage policies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Policy Information Point (PIP) 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Arbitrate very fine grained security issues</a:t>
            </a:r>
          </a:p>
        </p:txBody>
      </p:sp>
    </p:spTree>
    <p:extLst>
      <p:ext uri="{BB962C8B-B14F-4D97-AF65-F5344CB8AC3E}">
        <p14:creationId xmlns:p14="http://schemas.microsoft.com/office/powerpoint/2010/main" val="15287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Enforcement in a Security Architecture</a:t>
            </a:r>
          </a:p>
        </p:txBody>
      </p:sp>
      <p:grpSp>
        <p:nvGrpSpPr>
          <p:cNvPr id="674819" name="Group 22"/>
          <p:cNvGrpSpPr>
            <a:grpSpLocks/>
          </p:cNvGrpSpPr>
          <p:nvPr/>
        </p:nvGrpSpPr>
        <p:grpSpPr bwMode="auto">
          <a:xfrm>
            <a:off x="830263" y="1076325"/>
            <a:ext cx="3209925" cy="1162050"/>
            <a:chOff x="1498225" y="1828800"/>
            <a:chExt cx="2368550" cy="857250"/>
          </a:xfrm>
        </p:grpSpPr>
        <p:sp>
          <p:nvSpPr>
            <p:cNvPr id="4" name="Rectangle 3"/>
            <p:cNvSpPr/>
            <p:nvPr/>
          </p:nvSpPr>
          <p:spPr bwMode="auto">
            <a:xfrm>
              <a:off x="1498225" y="2119234"/>
              <a:ext cx="2368550" cy="5668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70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590764" y="2314810"/>
              <a:ext cx="994510" cy="3080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5475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Physician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590764" y="2177790"/>
              <a:ext cx="290505" cy="1370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70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906235" y="2175448"/>
              <a:ext cx="289333" cy="1346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70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06235" y="2301927"/>
              <a:ext cx="897285" cy="32088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5475">
                <a:spcBef>
                  <a:spcPct val="50000"/>
                </a:spcBef>
                <a:defRPr/>
              </a:pPr>
              <a:r>
                <a:rPr lang="en-US" sz="1400">
                  <a:solidFill>
                    <a:srgbClr val="000000"/>
                  </a:solidFill>
                  <a:latin typeface="Arial"/>
                  <a:cs typeface="Arial"/>
                </a:rPr>
                <a:t>Nurse</a:t>
              </a:r>
            </a:p>
          </p:txBody>
        </p:sp>
        <p:sp>
          <p:nvSpPr>
            <p:cNvPr id="674845" name="TextBox 97"/>
            <p:cNvSpPr txBox="1">
              <a:spLocks noChangeArrowheads="1"/>
            </p:cNvSpPr>
            <p:nvPr/>
          </p:nvSpPr>
          <p:spPr bwMode="auto">
            <a:xfrm>
              <a:off x="1626247" y="1828800"/>
              <a:ext cx="1473581" cy="22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1pPr>
              <a:lvl2pPr marL="742950" indent="-28575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2pPr>
              <a:lvl3pPr marL="1143000" indent="-22860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3pPr>
              <a:lvl4pPr marL="1600200" indent="-22860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4pPr>
              <a:lvl5pPr marL="2057400" indent="-22860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5pPr>
              <a:lvl6pPr marL="25146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6pPr>
              <a:lvl7pPr marL="29718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7pPr>
              <a:lvl8pPr marL="34290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8pPr>
              <a:lvl9pPr marL="38862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XRSDs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2263775" y="3455988"/>
            <a:ext cx="1281113" cy="512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25475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XACML Policy Mapping</a:t>
            </a:r>
          </a:p>
        </p:txBody>
      </p:sp>
      <p:grpSp>
        <p:nvGrpSpPr>
          <p:cNvPr id="674821" name="Group 29"/>
          <p:cNvGrpSpPr>
            <a:grpSpLocks/>
          </p:cNvGrpSpPr>
          <p:nvPr/>
        </p:nvGrpSpPr>
        <p:grpSpPr bwMode="auto">
          <a:xfrm>
            <a:off x="4484688" y="2795588"/>
            <a:ext cx="3879850" cy="1882775"/>
            <a:chOff x="5428875" y="1854153"/>
            <a:chExt cx="3430587" cy="166533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428875" y="2174302"/>
              <a:ext cx="3430587" cy="13451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70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646445" y="2438284"/>
              <a:ext cx="1063987" cy="10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70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5755931" y="2532362"/>
              <a:ext cx="832381" cy="38333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5475">
                <a:spcBef>
                  <a:spcPct val="50000"/>
                </a:spcBef>
                <a:defRPr/>
              </a:pPr>
              <a:r>
                <a:rPr lang="en-US" sz="8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XACML Policy – Schema 1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775583" y="2962036"/>
              <a:ext cx="830977" cy="38474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5475">
                <a:spcBef>
                  <a:spcPct val="50000"/>
                </a:spcBef>
                <a:defRPr/>
              </a:pPr>
              <a:r>
                <a:rPr lang="en-US" sz="8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XACML Policy – Schema 2</a:t>
              </a:r>
            </a:p>
          </p:txBody>
        </p:sp>
        <p:sp>
          <p:nvSpPr>
            <p:cNvPr id="674830" name="TextBox 107"/>
            <p:cNvSpPr txBox="1">
              <a:spLocks noChangeArrowheads="1"/>
            </p:cNvSpPr>
            <p:nvPr/>
          </p:nvSpPr>
          <p:spPr bwMode="auto">
            <a:xfrm>
              <a:off x="5441554" y="2174410"/>
              <a:ext cx="2124357" cy="26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1pPr>
              <a:lvl2pPr marL="742950" indent="-28575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2pPr>
              <a:lvl3pPr marL="1143000" indent="-22860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3pPr>
              <a:lvl4pPr marL="1600200" indent="-22860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4pPr>
              <a:lvl5pPr marL="2057400" indent="-22860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5pPr>
              <a:lvl6pPr marL="25146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6pPr>
              <a:lvl7pPr marL="29718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7pPr>
              <a:lvl8pPr marL="34290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8pPr>
              <a:lvl9pPr marL="38862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Policy Retrieval Point (PRP)</a:t>
              </a:r>
            </a:p>
          </p:txBody>
        </p:sp>
        <p:sp>
          <p:nvSpPr>
            <p:cNvPr id="18" name="Snip Single Corner Rectangle 17"/>
            <p:cNvSpPr/>
            <p:nvPr/>
          </p:nvSpPr>
          <p:spPr bwMode="auto">
            <a:xfrm>
              <a:off x="7145572" y="2438284"/>
              <a:ext cx="703243" cy="313127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5475"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PAP</a:t>
              </a:r>
            </a:p>
          </p:txBody>
        </p:sp>
        <p:sp>
          <p:nvSpPr>
            <p:cNvPr id="19" name="Snip Single Corner Rectangle 18"/>
            <p:cNvSpPr/>
            <p:nvPr/>
          </p:nvSpPr>
          <p:spPr bwMode="auto">
            <a:xfrm>
              <a:off x="8091650" y="3199339"/>
              <a:ext cx="704646" cy="237303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5475">
                <a:spcBef>
                  <a:spcPct val="50000"/>
                </a:spcBef>
                <a:defRPr/>
              </a:pPr>
              <a:r>
                <a:rPr lang="en-US" sz="1200">
                  <a:solidFill>
                    <a:srgbClr val="000000"/>
                  </a:solidFill>
                  <a:latin typeface="Arial"/>
                  <a:cs typeface="Arial"/>
                </a:rPr>
                <a:t>PDP</a:t>
              </a:r>
            </a:p>
          </p:txBody>
        </p:sp>
        <p:sp>
          <p:nvSpPr>
            <p:cNvPr id="20" name="Snip Single Corner Rectangle 19"/>
            <p:cNvSpPr/>
            <p:nvPr/>
          </p:nvSpPr>
          <p:spPr bwMode="auto">
            <a:xfrm>
              <a:off x="8052347" y="2238893"/>
              <a:ext cx="703243" cy="311724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5475">
                <a:spcBef>
                  <a:spcPct val="50000"/>
                </a:spcBef>
                <a:defRPr/>
              </a:pPr>
              <a:r>
                <a:rPr lang="en-US" sz="1200">
                  <a:solidFill>
                    <a:srgbClr val="000000"/>
                  </a:solidFill>
                  <a:latin typeface="Arial"/>
                  <a:cs typeface="Arial"/>
                </a:rPr>
                <a:t>PEP</a:t>
              </a:r>
            </a:p>
          </p:txBody>
        </p:sp>
        <p:sp>
          <p:nvSpPr>
            <p:cNvPr id="21" name="Snip Single Corner Rectangle 20"/>
            <p:cNvSpPr/>
            <p:nvPr/>
          </p:nvSpPr>
          <p:spPr bwMode="auto">
            <a:xfrm>
              <a:off x="6874662" y="3199339"/>
              <a:ext cx="704646" cy="227474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25475">
                <a:spcBef>
                  <a:spcPct val="50000"/>
                </a:spcBef>
                <a:defRPr/>
              </a:pPr>
              <a:r>
                <a:rPr lang="en-US" sz="1200">
                  <a:solidFill>
                    <a:srgbClr val="000000"/>
                  </a:solidFill>
                  <a:latin typeface="Arial"/>
                  <a:cs typeface="Arial"/>
                </a:rPr>
                <a:t>PIP</a:t>
              </a:r>
            </a:p>
          </p:txBody>
        </p:sp>
        <p:cxnSp>
          <p:nvCxnSpPr>
            <p:cNvPr id="22" name="Straight Arrow Connector 21"/>
            <p:cNvCxnSpPr>
              <a:stCxn id="18" idx="1"/>
              <a:endCxn id="14" idx="3"/>
            </p:cNvCxnSpPr>
            <p:nvPr/>
          </p:nvCxnSpPr>
          <p:spPr bwMode="auto">
            <a:xfrm flipH="1">
              <a:off x="6710432" y="2751411"/>
              <a:ext cx="786059" cy="19517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836" name="Straight Arrow Connector 71"/>
            <p:cNvCxnSpPr>
              <a:cxnSpLocks noChangeShapeType="1"/>
              <a:stCxn id="14" idx="3"/>
              <a:endCxn id="19" idx="2"/>
            </p:cNvCxnSpPr>
            <p:nvPr/>
          </p:nvCxnSpPr>
          <p:spPr bwMode="auto">
            <a:xfrm>
              <a:off x="6709767" y="2947030"/>
              <a:ext cx="1381565" cy="3709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4837" name="Straight Arrow Connector 72"/>
            <p:cNvCxnSpPr>
              <a:cxnSpLocks noChangeShapeType="1"/>
              <a:stCxn id="21" idx="0"/>
              <a:endCxn id="19" idx="2"/>
            </p:cNvCxnSpPr>
            <p:nvPr/>
          </p:nvCxnSpPr>
          <p:spPr bwMode="auto">
            <a:xfrm>
              <a:off x="7579247" y="3313990"/>
              <a:ext cx="512086" cy="400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stCxn id="19" idx="3"/>
              <a:endCxn id="20" idx="1"/>
            </p:cNvCxnSpPr>
            <p:nvPr/>
          </p:nvCxnSpPr>
          <p:spPr bwMode="auto">
            <a:xfrm flipH="1" flipV="1">
              <a:off x="8406074" y="2550617"/>
              <a:ext cx="37900" cy="64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4839" name="TextBox 116"/>
            <p:cNvSpPr txBox="1">
              <a:spLocks noChangeArrowheads="1"/>
            </p:cNvSpPr>
            <p:nvPr/>
          </p:nvSpPr>
          <p:spPr bwMode="auto">
            <a:xfrm>
              <a:off x="5429552" y="1854153"/>
              <a:ext cx="2252378" cy="338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1pPr>
              <a:lvl2pPr marL="742950" indent="-28575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2pPr>
              <a:lvl3pPr marL="1143000" indent="-22860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3pPr>
              <a:lvl4pPr marL="1600200" indent="-22860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4pPr>
              <a:lvl5pPr marL="2057400" indent="-228600" defTabSz="625475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5pPr>
              <a:lvl6pPr marL="25146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6pPr>
              <a:lvl7pPr marL="29718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7pPr>
              <a:lvl8pPr marL="34290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8pPr>
              <a:lvl9pPr marL="3886200" indent="-228600" algn="ctr" defTabSz="625475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XACML Architecture</a:t>
              </a:r>
            </a:p>
          </p:txBody>
        </p:sp>
      </p:grpSp>
      <p:cxnSp>
        <p:nvCxnSpPr>
          <p:cNvPr id="27" name="Straight Arrow Connector 26"/>
          <p:cNvCxnSpPr>
            <a:stCxn id="12" idx="3"/>
            <a:endCxn id="15" idx="1"/>
          </p:cNvCxnSpPr>
          <p:nvPr/>
        </p:nvCxnSpPr>
        <p:spPr bwMode="auto">
          <a:xfrm>
            <a:off x="3544888" y="3711575"/>
            <a:ext cx="1309687" cy="666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823" name="Straight Arrow Connector 76"/>
          <p:cNvCxnSpPr>
            <a:cxnSpLocks noChangeShapeType="1"/>
            <a:stCxn id="12" idx="3"/>
            <a:endCxn id="16" idx="1"/>
          </p:cNvCxnSpPr>
          <p:nvPr/>
        </p:nvCxnSpPr>
        <p:spPr bwMode="auto">
          <a:xfrm>
            <a:off x="3544888" y="3711575"/>
            <a:ext cx="1331912" cy="5540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4824" name="Straight Arrow Connector 53"/>
          <p:cNvCxnSpPr>
            <a:cxnSpLocks noChangeShapeType="1"/>
            <a:stCxn id="10" idx="2"/>
            <a:endCxn id="12" idx="0"/>
          </p:cNvCxnSpPr>
          <p:nvPr/>
        </p:nvCxnSpPr>
        <p:spPr bwMode="auto">
          <a:xfrm flipH="1">
            <a:off x="2903538" y="2152650"/>
            <a:ext cx="442912" cy="13033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stCxn id="6" idx="3"/>
            <a:endCxn id="12" idx="0"/>
          </p:cNvCxnSpPr>
          <p:nvPr/>
        </p:nvCxnSpPr>
        <p:spPr bwMode="auto">
          <a:xfrm>
            <a:off x="2303463" y="1943100"/>
            <a:ext cx="600075" cy="15128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Secure SWE Process</a:t>
            </a:r>
            <a:endParaRPr lang="en-US" dirty="0"/>
          </a:p>
        </p:txBody>
      </p:sp>
      <p:pic>
        <p:nvPicPr>
          <p:cNvPr id="1177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59996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3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649288" y="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Overall View – Initial Design</a:t>
            </a:r>
          </a:p>
        </p:txBody>
      </p:sp>
      <p:grpSp>
        <p:nvGrpSpPr>
          <p:cNvPr id="678915" name="Group 1"/>
          <p:cNvGrpSpPr>
            <a:grpSpLocks/>
          </p:cNvGrpSpPr>
          <p:nvPr/>
        </p:nvGrpSpPr>
        <p:grpSpPr bwMode="auto">
          <a:xfrm>
            <a:off x="838200" y="1441450"/>
            <a:ext cx="8005763" cy="3740150"/>
            <a:chOff x="1858543" y="809625"/>
            <a:chExt cx="6112295" cy="1185388"/>
          </a:xfrm>
        </p:grpSpPr>
        <p:sp>
          <p:nvSpPr>
            <p:cNvPr id="64516" name="Rectangle 124"/>
            <p:cNvSpPr>
              <a:spLocks noChangeArrowheads="1"/>
            </p:cNvSpPr>
            <p:nvPr/>
          </p:nvSpPr>
          <p:spPr bwMode="auto">
            <a:xfrm>
              <a:off x="3594178" y="809625"/>
              <a:ext cx="2522246" cy="2792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423" name="Text Box 125"/>
            <p:cNvSpPr txBox="1">
              <a:spLocks noChangeArrowheads="1"/>
            </p:cNvSpPr>
            <p:nvPr/>
          </p:nvSpPr>
          <p:spPr bwMode="auto">
            <a:xfrm>
              <a:off x="3789316" y="868995"/>
              <a:ext cx="2164695" cy="17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arenBoth"/>
                <a:defRPr/>
              </a:pPr>
              <a:r>
                <a:rPr lang="en-US" sz="105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Main Security Design of the Application</a:t>
              </a:r>
            </a:p>
          </p:txBody>
        </p:sp>
        <p:sp>
          <p:nvSpPr>
            <p:cNvPr id="64518" name="AutoShape 126"/>
            <p:cNvSpPr>
              <a:spLocks noChangeArrowheads="1"/>
            </p:cNvSpPr>
            <p:nvPr/>
          </p:nvSpPr>
          <p:spPr bwMode="auto">
            <a:xfrm>
              <a:off x="1858543" y="1392760"/>
              <a:ext cx="3987597" cy="59068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425" name="Text Box 128"/>
            <p:cNvSpPr txBox="1">
              <a:spLocks noChangeArrowheads="1"/>
            </p:cNvSpPr>
            <p:nvPr/>
          </p:nvSpPr>
          <p:spPr bwMode="auto">
            <a:xfrm>
              <a:off x="1858543" y="1392760"/>
              <a:ext cx="3987597" cy="106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(2a,b) Initial Functional Security and Collaboration Design</a:t>
              </a:r>
            </a:p>
          </p:txBody>
        </p:sp>
        <p:sp>
          <p:nvSpPr>
            <p:cNvPr id="64520" name="AutoShape 129"/>
            <p:cNvSpPr>
              <a:spLocks noChangeArrowheads="1"/>
            </p:cNvSpPr>
            <p:nvPr/>
          </p:nvSpPr>
          <p:spPr bwMode="auto">
            <a:xfrm>
              <a:off x="1926417" y="1563322"/>
              <a:ext cx="1837446" cy="3642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(2a,b.1) Define Functional Security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and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Collaboration Use Cases</a:t>
              </a:r>
            </a:p>
          </p:txBody>
        </p:sp>
        <p:sp>
          <p:nvSpPr>
            <p:cNvPr id="64521" name="AutoShape 131"/>
            <p:cNvSpPr>
              <a:spLocks noChangeArrowheads="1"/>
            </p:cNvSpPr>
            <p:nvPr/>
          </p:nvSpPr>
          <p:spPr bwMode="auto">
            <a:xfrm>
              <a:off x="4143230" y="1563322"/>
              <a:ext cx="1620491" cy="3642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(2a,b.2) Define Secure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SubSystem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+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Collaboration Capable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Subsystem</a:t>
              </a:r>
            </a:p>
          </p:txBody>
        </p:sp>
        <p:cxnSp>
          <p:nvCxnSpPr>
            <p:cNvPr id="64522" name="AutoShape 133"/>
            <p:cNvCxnSpPr>
              <a:cxnSpLocks noChangeShapeType="1"/>
              <a:stCxn id="64520" idx="3"/>
              <a:endCxn id="64521" idx="1"/>
            </p:cNvCxnSpPr>
            <p:nvPr/>
          </p:nvCxnSpPr>
          <p:spPr bwMode="auto">
            <a:xfrm>
              <a:off x="3763863" y="1745458"/>
              <a:ext cx="37936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4523" name="AutoShape 126"/>
            <p:cNvSpPr>
              <a:spLocks noChangeArrowheads="1"/>
            </p:cNvSpPr>
            <p:nvPr/>
          </p:nvSpPr>
          <p:spPr bwMode="auto">
            <a:xfrm>
              <a:off x="6049761" y="1404835"/>
              <a:ext cx="1921077" cy="59017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430" name="Text Box 128"/>
            <p:cNvSpPr txBox="1">
              <a:spLocks noChangeArrowheads="1"/>
            </p:cNvSpPr>
            <p:nvPr/>
          </p:nvSpPr>
          <p:spPr bwMode="auto">
            <a:xfrm>
              <a:off x="6049761" y="1402822"/>
              <a:ext cx="1921077" cy="17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(2c) Initial Information Security Design</a:t>
              </a:r>
            </a:p>
          </p:txBody>
        </p:sp>
        <p:sp>
          <p:nvSpPr>
            <p:cNvPr id="64525" name="AutoShape 129"/>
            <p:cNvSpPr>
              <a:spLocks noChangeArrowheads="1"/>
            </p:cNvSpPr>
            <p:nvPr/>
          </p:nvSpPr>
          <p:spPr bwMode="auto">
            <a:xfrm>
              <a:off x="6180661" y="1564832"/>
              <a:ext cx="787823" cy="3647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526" name="Text Box 130"/>
            <p:cNvSpPr txBox="1">
              <a:spLocks noChangeArrowheads="1"/>
            </p:cNvSpPr>
            <p:nvPr/>
          </p:nvSpPr>
          <p:spPr bwMode="auto">
            <a:xfrm>
              <a:off x="6185509" y="1597536"/>
              <a:ext cx="784187" cy="329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(2c.1) Define XML Schema Class 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Diagram</a:t>
              </a:r>
            </a:p>
          </p:txBody>
        </p:sp>
        <p:sp>
          <p:nvSpPr>
            <p:cNvPr id="64527" name="AutoShape 131"/>
            <p:cNvSpPr>
              <a:spLocks noChangeArrowheads="1"/>
            </p:cNvSpPr>
            <p:nvPr/>
          </p:nvSpPr>
          <p:spPr bwMode="auto">
            <a:xfrm>
              <a:off x="7067871" y="1564832"/>
              <a:ext cx="786611" cy="3647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528" name="Text Box 132"/>
            <p:cNvSpPr txBox="1">
              <a:spLocks noChangeArrowheads="1"/>
            </p:cNvSpPr>
            <p:nvPr/>
          </p:nvSpPr>
          <p:spPr bwMode="auto">
            <a:xfrm>
              <a:off x="7071508" y="1597536"/>
              <a:ext cx="830244" cy="29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(2c.2) Define Information Security Requirements</a:t>
              </a:r>
            </a:p>
          </p:txBody>
        </p:sp>
        <p:cxnSp>
          <p:nvCxnSpPr>
            <p:cNvPr id="64529" name="AutoShape 133"/>
            <p:cNvCxnSpPr>
              <a:cxnSpLocks noChangeShapeType="1"/>
              <a:stCxn id="64525" idx="3"/>
              <a:endCxn id="64527" idx="1"/>
            </p:cNvCxnSpPr>
            <p:nvPr/>
          </p:nvCxnSpPr>
          <p:spPr bwMode="auto">
            <a:xfrm flipV="1">
              <a:off x="6968484" y="1747470"/>
              <a:ext cx="993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2" name="Down Arrow 31"/>
            <p:cNvSpPr/>
            <p:nvPr/>
          </p:nvSpPr>
          <p:spPr bwMode="auto">
            <a:xfrm>
              <a:off x="4820758" y="1088866"/>
              <a:ext cx="79994" cy="30339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rgbClr val="FFFFFF"/>
                </a:solidFill>
              </a:endParaRPr>
            </a:p>
          </p:txBody>
        </p:sp>
        <p:sp>
          <p:nvSpPr>
            <p:cNvPr id="33" name="Bent Arrow 32"/>
            <p:cNvSpPr/>
            <p:nvPr/>
          </p:nvSpPr>
          <p:spPr bwMode="auto">
            <a:xfrm rot="5400000">
              <a:off x="5999439" y="1084662"/>
              <a:ext cx="447288" cy="176957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4" name="Bent Arrow 33"/>
            <p:cNvSpPr/>
            <p:nvPr/>
          </p:nvSpPr>
          <p:spPr bwMode="auto">
            <a:xfrm rot="16200000" flipH="1">
              <a:off x="3283771" y="1080637"/>
              <a:ext cx="446281" cy="176957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8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649288" y="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Overall View – Functional Security</a:t>
            </a:r>
          </a:p>
        </p:txBody>
      </p:sp>
      <p:grpSp>
        <p:nvGrpSpPr>
          <p:cNvPr id="679939" name="Group 35"/>
          <p:cNvGrpSpPr>
            <a:grpSpLocks/>
          </p:cNvGrpSpPr>
          <p:nvPr/>
        </p:nvGrpSpPr>
        <p:grpSpPr bwMode="auto">
          <a:xfrm>
            <a:off x="2724150" y="985838"/>
            <a:ext cx="4343400" cy="5646737"/>
            <a:chOff x="75718" y="3324110"/>
            <a:chExt cx="4343882" cy="5647176"/>
          </a:xfrm>
        </p:grpSpPr>
        <p:sp>
          <p:nvSpPr>
            <p:cNvPr id="65540" name="Rectangle 119"/>
            <p:cNvSpPr>
              <a:spLocks noChangeArrowheads="1"/>
            </p:cNvSpPr>
            <p:nvPr/>
          </p:nvSpPr>
          <p:spPr bwMode="auto">
            <a:xfrm>
              <a:off x="75718" y="3324110"/>
              <a:ext cx="4343882" cy="56471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41" name="Rectangle 119"/>
            <p:cNvSpPr>
              <a:spLocks noChangeArrowheads="1"/>
            </p:cNvSpPr>
            <p:nvPr/>
          </p:nvSpPr>
          <p:spPr bwMode="auto">
            <a:xfrm>
              <a:off x="264652" y="3476522"/>
              <a:ext cx="4002531" cy="52915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544" name="Text Box 121"/>
            <p:cNvSpPr txBox="1">
              <a:spLocks noChangeArrowheads="1"/>
            </p:cNvSpPr>
            <p:nvPr/>
          </p:nvSpPr>
          <p:spPr bwMode="auto">
            <a:xfrm>
              <a:off x="264652" y="3468583"/>
              <a:ext cx="2195756" cy="25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5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(3a) Functional Security Design</a:t>
              </a:r>
            </a:p>
          </p:txBody>
        </p:sp>
        <p:sp>
          <p:nvSpPr>
            <p:cNvPr id="65543" name="AutoShape 65"/>
            <p:cNvSpPr>
              <a:spLocks noChangeArrowheads="1"/>
            </p:cNvSpPr>
            <p:nvPr/>
          </p:nvSpPr>
          <p:spPr bwMode="auto">
            <a:xfrm>
              <a:off x="2288939" y="3776582"/>
              <a:ext cx="228625" cy="22861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44" name="AutoShape 66"/>
            <p:cNvSpPr>
              <a:spLocks noChangeArrowheads="1"/>
            </p:cNvSpPr>
            <p:nvPr/>
          </p:nvSpPr>
          <p:spPr bwMode="auto">
            <a:xfrm>
              <a:off x="1383963" y="4173488"/>
              <a:ext cx="1819477" cy="533441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Define Security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Features</a:t>
              </a:r>
            </a:p>
          </p:txBody>
        </p:sp>
        <p:sp>
          <p:nvSpPr>
            <p:cNvPr id="65545" name="AutoShape 67"/>
            <p:cNvSpPr>
              <a:spLocks noChangeArrowheads="1"/>
            </p:cNvSpPr>
            <p:nvPr/>
          </p:nvSpPr>
          <p:spPr bwMode="auto">
            <a:xfrm>
              <a:off x="420244" y="5262598"/>
              <a:ext cx="1600378" cy="533441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Group Users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 into Roles</a:t>
              </a:r>
            </a:p>
          </p:txBody>
        </p:sp>
        <p:cxnSp>
          <p:nvCxnSpPr>
            <p:cNvPr id="65546" name="AutoShape 68"/>
            <p:cNvCxnSpPr>
              <a:cxnSpLocks noChangeShapeType="1"/>
              <a:stCxn id="65543" idx="4"/>
              <a:endCxn id="65544" idx="0"/>
            </p:cNvCxnSpPr>
            <p:nvPr/>
          </p:nvCxnSpPr>
          <p:spPr bwMode="auto">
            <a:xfrm flipH="1">
              <a:off x="2293702" y="4005200"/>
              <a:ext cx="109549" cy="168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547" name="AutoShape 69"/>
            <p:cNvCxnSpPr>
              <a:cxnSpLocks noChangeShapeType="1"/>
              <a:stCxn id="65544" idx="2"/>
              <a:endCxn id="65553" idx="0"/>
            </p:cNvCxnSpPr>
            <p:nvPr/>
          </p:nvCxnSpPr>
          <p:spPr bwMode="auto">
            <a:xfrm rot="5400000">
              <a:off x="2012685" y="4562449"/>
              <a:ext cx="136536" cy="42549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548" name="AutoShape 70"/>
            <p:cNvSpPr>
              <a:spLocks noChangeArrowheads="1"/>
            </p:cNvSpPr>
            <p:nvPr/>
          </p:nvSpPr>
          <p:spPr bwMode="auto">
            <a:xfrm>
              <a:off x="1029912" y="5986554"/>
              <a:ext cx="381042" cy="228618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5549" name="AutoShape 71"/>
            <p:cNvCxnSpPr>
              <a:cxnSpLocks noChangeShapeType="1"/>
              <a:stCxn id="65545" idx="2"/>
              <a:endCxn id="65548" idx="0"/>
            </p:cNvCxnSpPr>
            <p:nvPr/>
          </p:nvCxnSpPr>
          <p:spPr bwMode="auto">
            <a:xfrm>
              <a:off x="1220433" y="5796039"/>
              <a:ext cx="0" cy="190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550" name="AutoShape 72"/>
            <p:cNvCxnSpPr>
              <a:cxnSpLocks noChangeShapeType="1"/>
              <a:stCxn id="65548" idx="3"/>
              <a:endCxn id="65545" idx="3"/>
            </p:cNvCxnSpPr>
            <p:nvPr/>
          </p:nvCxnSpPr>
          <p:spPr bwMode="auto">
            <a:xfrm flipV="1">
              <a:off x="1410954" y="5529318"/>
              <a:ext cx="609668" cy="571544"/>
            </a:xfrm>
            <a:prstGeom prst="bentConnector3">
              <a:avLst>
                <a:gd name="adj1" fmla="val 12656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551" name="AutoShape 74"/>
            <p:cNvSpPr>
              <a:spLocks noChangeArrowheads="1"/>
            </p:cNvSpPr>
            <p:nvPr/>
          </p:nvSpPr>
          <p:spPr bwMode="auto">
            <a:xfrm>
              <a:off x="264652" y="6526346"/>
              <a:ext cx="1954429" cy="560432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Separation of Duty,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Delegation Authority</a:t>
              </a:r>
            </a:p>
          </p:txBody>
        </p:sp>
        <p:cxnSp>
          <p:nvCxnSpPr>
            <p:cNvPr id="65552" name="AutoShape 75"/>
            <p:cNvCxnSpPr>
              <a:cxnSpLocks noChangeShapeType="1"/>
              <a:stCxn id="65548" idx="2"/>
              <a:endCxn id="65551" idx="0"/>
            </p:cNvCxnSpPr>
            <p:nvPr/>
          </p:nvCxnSpPr>
          <p:spPr bwMode="auto">
            <a:xfrm rot="16200000" flipH="1">
              <a:off x="1075166" y="6360439"/>
              <a:ext cx="311174" cy="2063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553" name="AutoShape 78"/>
            <p:cNvSpPr>
              <a:spLocks noChangeArrowheads="1"/>
            </p:cNvSpPr>
            <p:nvPr/>
          </p:nvSpPr>
          <p:spPr bwMode="auto">
            <a:xfrm>
              <a:off x="1677684" y="4843465"/>
              <a:ext cx="381042" cy="228618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5554" name="AutoShape 79"/>
            <p:cNvCxnSpPr>
              <a:cxnSpLocks noChangeShapeType="1"/>
              <a:stCxn id="65553" idx="2"/>
              <a:endCxn id="65545" idx="0"/>
            </p:cNvCxnSpPr>
            <p:nvPr/>
          </p:nvCxnSpPr>
          <p:spPr bwMode="auto">
            <a:xfrm rot="5400000">
              <a:off x="1449062" y="4843454"/>
              <a:ext cx="190515" cy="6477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555" name="AutoShape 80"/>
            <p:cNvCxnSpPr>
              <a:cxnSpLocks noChangeShapeType="1"/>
              <a:stCxn id="65553" idx="3"/>
              <a:endCxn id="65544" idx="3"/>
            </p:cNvCxnSpPr>
            <p:nvPr/>
          </p:nvCxnSpPr>
          <p:spPr bwMode="auto">
            <a:xfrm flipV="1">
              <a:off x="2058726" y="4440209"/>
              <a:ext cx="1144714" cy="517565"/>
            </a:xfrm>
            <a:prstGeom prst="bentConnector3">
              <a:avLst>
                <a:gd name="adj1" fmla="val 11995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556" name="AutoShape 85"/>
            <p:cNvSpPr>
              <a:spLocks noChangeArrowheads="1"/>
            </p:cNvSpPr>
            <p:nvPr/>
          </p:nvSpPr>
          <p:spPr bwMode="auto">
            <a:xfrm>
              <a:off x="1031499" y="7263003"/>
              <a:ext cx="381042" cy="228618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5557" name="AutoShape 86"/>
            <p:cNvCxnSpPr>
              <a:cxnSpLocks noChangeShapeType="1"/>
              <a:stCxn id="65551" idx="2"/>
              <a:endCxn id="65556" idx="0"/>
            </p:cNvCxnSpPr>
            <p:nvPr/>
          </p:nvCxnSpPr>
          <p:spPr bwMode="auto">
            <a:xfrm flipH="1">
              <a:off x="1222020" y="7086778"/>
              <a:ext cx="19052" cy="176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558" name="AutoShape 87"/>
            <p:cNvCxnSpPr>
              <a:cxnSpLocks noChangeShapeType="1"/>
              <a:stCxn id="65556" idx="3"/>
              <a:endCxn id="65551" idx="3"/>
            </p:cNvCxnSpPr>
            <p:nvPr/>
          </p:nvCxnSpPr>
          <p:spPr bwMode="auto">
            <a:xfrm flipV="1">
              <a:off x="1412541" y="6807356"/>
              <a:ext cx="806539" cy="569956"/>
            </a:xfrm>
            <a:prstGeom prst="bentConnector3">
              <a:avLst>
                <a:gd name="adj1" fmla="val 1283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559" name="AutoShape 64"/>
            <p:cNvSpPr>
              <a:spLocks noChangeArrowheads="1"/>
            </p:cNvSpPr>
            <p:nvPr/>
          </p:nvSpPr>
          <p:spPr bwMode="auto">
            <a:xfrm>
              <a:off x="829865" y="8229866"/>
              <a:ext cx="304834" cy="304824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60" name="AutoShape 106"/>
            <p:cNvSpPr>
              <a:spLocks noChangeArrowheads="1"/>
            </p:cNvSpPr>
            <p:nvPr/>
          </p:nvSpPr>
          <p:spPr bwMode="auto">
            <a:xfrm>
              <a:off x="869556" y="8266381"/>
              <a:ext cx="228625" cy="22861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5561" name="AutoShape 86"/>
            <p:cNvCxnSpPr>
              <a:cxnSpLocks noChangeShapeType="1"/>
              <a:stCxn id="65568" idx="1"/>
              <a:endCxn id="65559" idx="6"/>
            </p:cNvCxnSpPr>
            <p:nvPr/>
          </p:nvCxnSpPr>
          <p:spPr bwMode="auto">
            <a:xfrm rot="10800000" flipV="1">
              <a:off x="1134699" y="8377515"/>
              <a:ext cx="609668" cy="476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562" name="AutoShape 67"/>
            <p:cNvSpPr>
              <a:spLocks noChangeArrowheads="1"/>
            </p:cNvSpPr>
            <p:nvPr/>
          </p:nvSpPr>
          <p:spPr bwMode="auto">
            <a:xfrm>
              <a:off x="2361972" y="5635690"/>
              <a:ext cx="1600378" cy="533441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Select MAC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Features</a:t>
              </a:r>
            </a:p>
          </p:txBody>
        </p:sp>
        <p:cxnSp>
          <p:nvCxnSpPr>
            <p:cNvPr id="65563" name="AutoShape 80"/>
            <p:cNvCxnSpPr>
              <a:cxnSpLocks noChangeShapeType="1"/>
              <a:stCxn id="65553" idx="3"/>
              <a:endCxn id="65562" idx="0"/>
            </p:cNvCxnSpPr>
            <p:nvPr/>
          </p:nvCxnSpPr>
          <p:spPr bwMode="auto">
            <a:xfrm>
              <a:off x="2058726" y="4957774"/>
              <a:ext cx="1103434" cy="6779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564" name="Text Box 81"/>
            <p:cNvSpPr txBox="1">
              <a:spLocks noChangeArrowheads="1"/>
            </p:cNvSpPr>
            <p:nvPr/>
          </p:nvSpPr>
          <p:spPr bwMode="auto">
            <a:xfrm>
              <a:off x="1953939" y="5105423"/>
              <a:ext cx="1041516" cy="246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[NEEDS MAC]</a:t>
              </a:r>
            </a:p>
          </p:txBody>
        </p:sp>
        <p:sp>
          <p:nvSpPr>
            <p:cNvPr id="65565" name="AutoShape 67"/>
            <p:cNvSpPr>
              <a:spLocks noChangeArrowheads="1"/>
            </p:cNvSpPr>
            <p:nvPr/>
          </p:nvSpPr>
          <p:spPr bwMode="auto">
            <a:xfrm>
              <a:off x="2271475" y="7428116"/>
              <a:ext cx="1598789" cy="627112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Security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Refinement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Process</a:t>
              </a:r>
            </a:p>
          </p:txBody>
        </p:sp>
        <p:cxnSp>
          <p:nvCxnSpPr>
            <p:cNvPr id="65566" name="AutoShape 80"/>
            <p:cNvCxnSpPr>
              <a:cxnSpLocks noChangeShapeType="1"/>
              <a:stCxn id="65571" idx="2"/>
              <a:endCxn id="65565" idx="0"/>
            </p:cNvCxnSpPr>
            <p:nvPr/>
          </p:nvCxnSpPr>
          <p:spPr bwMode="auto">
            <a:xfrm rot="5400000">
              <a:off x="2860510" y="7126466"/>
              <a:ext cx="511215" cy="9208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567" name="AutoShape 80"/>
            <p:cNvCxnSpPr>
              <a:cxnSpLocks noChangeShapeType="1"/>
              <a:stCxn id="65556" idx="2"/>
              <a:endCxn id="65565" idx="1"/>
            </p:cNvCxnSpPr>
            <p:nvPr/>
          </p:nvCxnSpPr>
          <p:spPr bwMode="auto">
            <a:xfrm rot="16200000" flipH="1">
              <a:off x="1622119" y="7091522"/>
              <a:ext cx="249257" cy="104945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568" name="AutoShape 78"/>
            <p:cNvSpPr>
              <a:spLocks noChangeArrowheads="1"/>
            </p:cNvSpPr>
            <p:nvPr/>
          </p:nvSpPr>
          <p:spPr bwMode="auto">
            <a:xfrm>
              <a:off x="1744366" y="8263206"/>
              <a:ext cx="381042" cy="228618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5569" name="AutoShape 80"/>
            <p:cNvCxnSpPr>
              <a:cxnSpLocks noChangeShapeType="1"/>
              <a:stCxn id="65565" idx="2"/>
              <a:endCxn id="65568" idx="3"/>
            </p:cNvCxnSpPr>
            <p:nvPr/>
          </p:nvCxnSpPr>
          <p:spPr bwMode="auto">
            <a:xfrm rot="5400000">
              <a:off x="2436598" y="7744038"/>
              <a:ext cx="322287" cy="94466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570" name="AutoShape 80"/>
            <p:cNvCxnSpPr>
              <a:cxnSpLocks noChangeShapeType="1"/>
              <a:stCxn id="65562" idx="2"/>
              <a:endCxn id="65571" idx="1"/>
            </p:cNvCxnSpPr>
            <p:nvPr/>
          </p:nvCxnSpPr>
          <p:spPr bwMode="auto">
            <a:xfrm rot="5400000">
              <a:off x="2750169" y="6390601"/>
              <a:ext cx="633461" cy="190521"/>
            </a:xfrm>
            <a:prstGeom prst="bentConnector4">
              <a:avLst>
                <a:gd name="adj1" fmla="val 24398"/>
                <a:gd name="adj2" fmla="val 1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571" name="AutoShape 78"/>
            <p:cNvSpPr>
              <a:spLocks noChangeArrowheads="1"/>
            </p:cNvSpPr>
            <p:nvPr/>
          </p:nvSpPr>
          <p:spPr bwMode="auto">
            <a:xfrm>
              <a:off x="2971639" y="6688284"/>
              <a:ext cx="381042" cy="228618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5572" name="AutoShape 80"/>
            <p:cNvCxnSpPr>
              <a:cxnSpLocks noChangeShapeType="1"/>
              <a:stCxn id="65568" idx="2"/>
              <a:endCxn id="65565" idx="3"/>
            </p:cNvCxnSpPr>
            <p:nvPr/>
          </p:nvCxnSpPr>
          <p:spPr bwMode="auto">
            <a:xfrm rot="5400000" flipH="1" flipV="1">
              <a:off x="2527102" y="7148663"/>
              <a:ext cx="750945" cy="1935377"/>
            </a:xfrm>
            <a:prstGeom prst="bentConnector4">
              <a:avLst>
                <a:gd name="adj1" fmla="val -30477"/>
                <a:gd name="adj2" fmla="val 1118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573" name="AutoShape 80"/>
            <p:cNvCxnSpPr>
              <a:cxnSpLocks noChangeShapeType="1"/>
              <a:stCxn id="65571" idx="3"/>
              <a:endCxn id="65562" idx="3"/>
            </p:cNvCxnSpPr>
            <p:nvPr/>
          </p:nvCxnSpPr>
          <p:spPr bwMode="auto">
            <a:xfrm flipV="1">
              <a:off x="3352682" y="5902410"/>
              <a:ext cx="609668" cy="900182"/>
            </a:xfrm>
            <a:prstGeom prst="bentConnector3">
              <a:avLst>
                <a:gd name="adj1" fmla="val 10469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5574" name="Text Box 81"/>
            <p:cNvSpPr txBox="1">
              <a:spLocks noChangeArrowheads="1"/>
            </p:cNvSpPr>
            <p:nvPr/>
          </p:nvSpPr>
          <p:spPr bwMode="auto">
            <a:xfrm>
              <a:off x="761594" y="4811713"/>
              <a:ext cx="641421" cy="246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5575" name="Text Box 81"/>
            <p:cNvSpPr txBox="1">
              <a:spLocks noChangeArrowheads="1"/>
            </p:cNvSpPr>
            <p:nvPr/>
          </p:nvSpPr>
          <p:spPr bwMode="auto">
            <a:xfrm>
              <a:off x="228135" y="5986554"/>
              <a:ext cx="641421" cy="246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5576" name="Text Box 81"/>
            <p:cNvSpPr txBox="1">
              <a:spLocks noChangeArrowheads="1"/>
            </p:cNvSpPr>
            <p:nvPr/>
          </p:nvSpPr>
          <p:spPr bwMode="auto">
            <a:xfrm>
              <a:off x="380552" y="7567827"/>
              <a:ext cx="641421" cy="246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5577" name="Text Box 81"/>
            <p:cNvSpPr txBox="1">
              <a:spLocks noChangeArrowheads="1"/>
            </p:cNvSpPr>
            <p:nvPr/>
          </p:nvSpPr>
          <p:spPr bwMode="auto">
            <a:xfrm>
              <a:off x="3176450" y="7058200"/>
              <a:ext cx="643008" cy="246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5578" name="Text Box 81"/>
            <p:cNvSpPr txBox="1">
              <a:spLocks noChangeArrowheads="1"/>
            </p:cNvSpPr>
            <p:nvPr/>
          </p:nvSpPr>
          <p:spPr bwMode="auto">
            <a:xfrm>
              <a:off x="1588774" y="8017125"/>
              <a:ext cx="641421" cy="246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5579" name="Text Box 81"/>
            <p:cNvSpPr txBox="1">
              <a:spLocks noChangeArrowheads="1"/>
            </p:cNvSpPr>
            <p:nvPr/>
          </p:nvSpPr>
          <p:spPr bwMode="auto">
            <a:xfrm>
              <a:off x="2320692" y="4683116"/>
              <a:ext cx="947843" cy="246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  <p:sp>
          <p:nvSpPr>
            <p:cNvPr id="65580" name="Text Box 81"/>
            <p:cNvSpPr txBox="1">
              <a:spLocks noChangeArrowheads="1"/>
            </p:cNvSpPr>
            <p:nvPr/>
          </p:nvSpPr>
          <p:spPr bwMode="auto">
            <a:xfrm>
              <a:off x="1302992" y="6096100"/>
              <a:ext cx="947842" cy="24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  <p:sp>
          <p:nvSpPr>
            <p:cNvPr id="65581" name="Text Box 81"/>
            <p:cNvSpPr txBox="1">
              <a:spLocks noChangeArrowheads="1"/>
            </p:cNvSpPr>
            <p:nvPr/>
          </p:nvSpPr>
          <p:spPr bwMode="auto">
            <a:xfrm>
              <a:off x="1337921" y="7104241"/>
              <a:ext cx="947842" cy="246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  <p:sp>
          <p:nvSpPr>
            <p:cNvPr id="65582" name="Text Box 81"/>
            <p:cNvSpPr txBox="1">
              <a:spLocks noChangeArrowheads="1"/>
            </p:cNvSpPr>
            <p:nvPr/>
          </p:nvSpPr>
          <p:spPr bwMode="auto">
            <a:xfrm>
              <a:off x="2943061" y="6386635"/>
              <a:ext cx="947843" cy="246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  <p:sp>
          <p:nvSpPr>
            <p:cNvPr id="65583" name="Text Box 81"/>
            <p:cNvSpPr txBox="1">
              <a:spLocks noChangeArrowheads="1"/>
            </p:cNvSpPr>
            <p:nvPr/>
          </p:nvSpPr>
          <p:spPr bwMode="auto">
            <a:xfrm>
              <a:off x="2598536" y="8414031"/>
              <a:ext cx="947842" cy="246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6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Recall Virtual Chart Example</a:t>
            </a:r>
          </a:p>
        </p:txBody>
      </p:sp>
      <p:pic>
        <p:nvPicPr>
          <p:cNvPr id="1154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46732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649288" y="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Overall View – Collaborative Security</a:t>
            </a:r>
          </a:p>
        </p:txBody>
      </p:sp>
      <p:grpSp>
        <p:nvGrpSpPr>
          <p:cNvPr id="680963" name="Group 80"/>
          <p:cNvGrpSpPr>
            <a:grpSpLocks/>
          </p:cNvGrpSpPr>
          <p:nvPr/>
        </p:nvGrpSpPr>
        <p:grpSpPr bwMode="auto">
          <a:xfrm>
            <a:off x="2355850" y="947738"/>
            <a:ext cx="4648200" cy="5453062"/>
            <a:chOff x="4864099" y="3324110"/>
            <a:chExt cx="4813301" cy="5647176"/>
          </a:xfrm>
        </p:grpSpPr>
        <p:sp>
          <p:nvSpPr>
            <p:cNvPr id="66564" name="Rectangle 119"/>
            <p:cNvSpPr>
              <a:spLocks noChangeArrowheads="1"/>
            </p:cNvSpPr>
            <p:nvPr/>
          </p:nvSpPr>
          <p:spPr bwMode="auto">
            <a:xfrm>
              <a:off x="4864099" y="3324110"/>
              <a:ext cx="4813301" cy="56471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565" name="Rectangle 118"/>
            <p:cNvSpPr>
              <a:spLocks noChangeArrowheads="1"/>
            </p:cNvSpPr>
            <p:nvPr/>
          </p:nvSpPr>
          <p:spPr bwMode="auto">
            <a:xfrm>
              <a:off x="4969308" y="3444122"/>
              <a:ext cx="4602883" cy="5407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566" name="AutoShape 64"/>
            <p:cNvSpPr>
              <a:spLocks noChangeArrowheads="1"/>
            </p:cNvSpPr>
            <p:nvPr/>
          </p:nvSpPr>
          <p:spPr bwMode="auto">
            <a:xfrm>
              <a:off x="7124444" y="8598096"/>
              <a:ext cx="277816" cy="241669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567" name="AutoShape 65"/>
            <p:cNvSpPr>
              <a:spLocks noChangeArrowheads="1"/>
            </p:cNvSpPr>
            <p:nvPr/>
          </p:nvSpPr>
          <p:spPr bwMode="auto">
            <a:xfrm>
              <a:off x="7058689" y="3792653"/>
              <a:ext cx="208773" cy="180841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568" name="AutoShape 66"/>
            <p:cNvSpPr>
              <a:spLocks noChangeArrowheads="1"/>
            </p:cNvSpPr>
            <p:nvPr/>
          </p:nvSpPr>
          <p:spPr bwMode="auto">
            <a:xfrm>
              <a:off x="5937558" y="4093507"/>
              <a:ext cx="2273495" cy="420867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Create Collaboration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Workflow Name</a:t>
              </a:r>
            </a:p>
          </p:txBody>
        </p:sp>
        <p:sp>
          <p:nvSpPr>
            <p:cNvPr id="66569" name="AutoShape 67"/>
            <p:cNvSpPr>
              <a:spLocks noChangeArrowheads="1"/>
            </p:cNvSpPr>
            <p:nvPr/>
          </p:nvSpPr>
          <p:spPr bwMode="auto">
            <a:xfrm>
              <a:off x="6180853" y="4933596"/>
              <a:ext cx="2030200" cy="420867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Create Collaboration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Step/Workflow</a:t>
              </a:r>
            </a:p>
          </p:txBody>
        </p:sp>
        <p:cxnSp>
          <p:nvCxnSpPr>
            <p:cNvPr id="66570" name="AutoShape 68"/>
            <p:cNvCxnSpPr>
              <a:cxnSpLocks noChangeShapeType="1"/>
              <a:stCxn id="66567" idx="4"/>
              <a:endCxn id="66568" idx="0"/>
            </p:cNvCxnSpPr>
            <p:nvPr/>
          </p:nvCxnSpPr>
          <p:spPr bwMode="auto">
            <a:xfrm flipH="1">
              <a:off x="7075127" y="3973494"/>
              <a:ext cx="88770" cy="120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571" name="AutoShape 69"/>
            <p:cNvCxnSpPr>
              <a:cxnSpLocks noChangeShapeType="1"/>
              <a:stCxn id="66568" idx="2"/>
              <a:endCxn id="66577" idx="0"/>
            </p:cNvCxnSpPr>
            <p:nvPr/>
          </p:nvCxnSpPr>
          <p:spPr bwMode="auto">
            <a:xfrm>
              <a:off x="7075127" y="4514374"/>
              <a:ext cx="88770" cy="120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572" name="AutoShape 70"/>
            <p:cNvSpPr>
              <a:spLocks noChangeArrowheads="1"/>
            </p:cNvSpPr>
            <p:nvPr/>
          </p:nvSpPr>
          <p:spPr bwMode="auto">
            <a:xfrm>
              <a:off x="6988001" y="5535304"/>
              <a:ext cx="350148" cy="179198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6573" name="AutoShape 71"/>
            <p:cNvCxnSpPr>
              <a:cxnSpLocks noChangeShapeType="1"/>
              <a:stCxn id="66569" idx="2"/>
              <a:endCxn id="66572" idx="0"/>
            </p:cNvCxnSpPr>
            <p:nvPr/>
          </p:nvCxnSpPr>
          <p:spPr bwMode="auto">
            <a:xfrm flipH="1">
              <a:off x="7163897" y="5354463"/>
              <a:ext cx="31233" cy="1808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574" name="AutoShape 72"/>
            <p:cNvCxnSpPr>
              <a:cxnSpLocks noChangeShapeType="1"/>
              <a:stCxn id="66572" idx="3"/>
              <a:endCxn id="66569" idx="3"/>
            </p:cNvCxnSpPr>
            <p:nvPr/>
          </p:nvCxnSpPr>
          <p:spPr bwMode="auto">
            <a:xfrm flipV="1">
              <a:off x="7338149" y="5144029"/>
              <a:ext cx="872903" cy="481696"/>
            </a:xfrm>
            <a:prstGeom prst="bentConnector3">
              <a:avLst>
                <a:gd name="adj1" fmla="val 12617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575" name="AutoShape 74"/>
            <p:cNvSpPr>
              <a:spLocks noChangeArrowheads="1"/>
            </p:cNvSpPr>
            <p:nvPr/>
          </p:nvSpPr>
          <p:spPr bwMode="auto">
            <a:xfrm>
              <a:off x="6042766" y="5959459"/>
              <a:ext cx="2321168" cy="468544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Security Refinement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Process </a:t>
              </a:r>
            </a:p>
          </p:txBody>
        </p:sp>
        <p:cxnSp>
          <p:nvCxnSpPr>
            <p:cNvPr id="66576" name="AutoShape 75"/>
            <p:cNvCxnSpPr>
              <a:cxnSpLocks noChangeShapeType="1"/>
              <a:stCxn id="66572" idx="2"/>
              <a:endCxn id="66575" idx="0"/>
            </p:cNvCxnSpPr>
            <p:nvPr/>
          </p:nvCxnSpPr>
          <p:spPr bwMode="auto">
            <a:xfrm rot="16200000" flipH="1">
              <a:off x="7061145" y="5817254"/>
              <a:ext cx="244957" cy="3945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577" name="AutoShape 78"/>
            <p:cNvSpPr>
              <a:spLocks noChangeArrowheads="1"/>
            </p:cNvSpPr>
            <p:nvPr/>
          </p:nvSpPr>
          <p:spPr bwMode="auto">
            <a:xfrm>
              <a:off x="6988001" y="4634386"/>
              <a:ext cx="350148" cy="179198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6578" name="AutoShape 79"/>
            <p:cNvCxnSpPr>
              <a:cxnSpLocks noChangeShapeType="1"/>
              <a:stCxn id="66577" idx="2"/>
              <a:endCxn id="66569" idx="0"/>
            </p:cNvCxnSpPr>
            <p:nvPr/>
          </p:nvCxnSpPr>
          <p:spPr bwMode="auto">
            <a:xfrm>
              <a:off x="7163897" y="4813584"/>
              <a:ext cx="31233" cy="120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579" name="AutoShape 80"/>
            <p:cNvCxnSpPr>
              <a:cxnSpLocks noChangeShapeType="1"/>
              <a:stCxn id="66577" idx="3"/>
              <a:endCxn id="66568" idx="3"/>
            </p:cNvCxnSpPr>
            <p:nvPr/>
          </p:nvCxnSpPr>
          <p:spPr bwMode="auto">
            <a:xfrm flipV="1">
              <a:off x="7338149" y="4303940"/>
              <a:ext cx="872903" cy="419222"/>
            </a:xfrm>
            <a:prstGeom prst="bentConnector3">
              <a:avLst>
                <a:gd name="adj1" fmla="val 12617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580" name="AutoShape 82"/>
            <p:cNvSpPr>
              <a:spLocks noChangeArrowheads="1"/>
            </p:cNvSpPr>
            <p:nvPr/>
          </p:nvSpPr>
          <p:spPr bwMode="auto">
            <a:xfrm>
              <a:off x="5271783" y="7517981"/>
              <a:ext cx="1464704" cy="420867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Collaboration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Team</a:t>
              </a:r>
            </a:p>
          </p:txBody>
        </p:sp>
        <p:cxnSp>
          <p:nvCxnSpPr>
            <p:cNvPr id="66581" name="AutoShape 83"/>
            <p:cNvCxnSpPr>
              <a:cxnSpLocks noChangeShapeType="1"/>
              <a:stCxn id="66583" idx="2"/>
              <a:endCxn id="66586" idx="1"/>
            </p:cNvCxnSpPr>
            <p:nvPr/>
          </p:nvCxnSpPr>
          <p:spPr bwMode="auto">
            <a:xfrm rot="5400000">
              <a:off x="6484132" y="6594903"/>
              <a:ext cx="484983" cy="894275"/>
            </a:xfrm>
            <a:prstGeom prst="bentConnector3">
              <a:avLst>
                <a:gd name="adj1" fmla="val 372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582" name="AutoShape 84"/>
            <p:cNvSpPr>
              <a:spLocks noChangeArrowheads="1"/>
            </p:cNvSpPr>
            <p:nvPr/>
          </p:nvSpPr>
          <p:spPr bwMode="auto">
            <a:xfrm>
              <a:off x="7744189" y="7480169"/>
              <a:ext cx="1464704" cy="420867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Collaboration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Obligation</a:t>
              </a:r>
            </a:p>
          </p:txBody>
        </p:sp>
        <p:sp>
          <p:nvSpPr>
            <p:cNvPr id="66583" name="AutoShape 85"/>
            <p:cNvSpPr>
              <a:spLocks noChangeArrowheads="1"/>
            </p:cNvSpPr>
            <p:nvPr/>
          </p:nvSpPr>
          <p:spPr bwMode="auto">
            <a:xfrm>
              <a:off x="6999509" y="6620351"/>
              <a:ext cx="348504" cy="179198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6584" name="AutoShape 86"/>
            <p:cNvCxnSpPr>
              <a:cxnSpLocks noChangeShapeType="1"/>
              <a:stCxn id="66575" idx="2"/>
              <a:endCxn id="66583" idx="0"/>
            </p:cNvCxnSpPr>
            <p:nvPr/>
          </p:nvCxnSpPr>
          <p:spPr bwMode="auto">
            <a:xfrm flipH="1">
              <a:off x="7173761" y="6428002"/>
              <a:ext cx="29590" cy="1923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585" name="AutoShape 87"/>
            <p:cNvCxnSpPr>
              <a:cxnSpLocks noChangeShapeType="1"/>
              <a:stCxn id="66583" idx="3"/>
              <a:endCxn id="66575" idx="3"/>
            </p:cNvCxnSpPr>
            <p:nvPr/>
          </p:nvCxnSpPr>
          <p:spPr bwMode="auto">
            <a:xfrm flipV="1">
              <a:off x="7348013" y="6194553"/>
              <a:ext cx="1015922" cy="516219"/>
            </a:xfrm>
            <a:prstGeom prst="bentConnector3">
              <a:avLst>
                <a:gd name="adj1" fmla="val 12247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586" name="Line 91"/>
            <p:cNvSpPr>
              <a:spLocks noChangeShapeType="1"/>
            </p:cNvSpPr>
            <p:nvPr/>
          </p:nvSpPr>
          <p:spPr bwMode="auto">
            <a:xfrm>
              <a:off x="5722208" y="7277955"/>
              <a:ext cx="5572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defRPr/>
              </a:pPr>
              <a:endParaRPr lang="en-US" sz="2400">
                <a:solidFill>
                  <a:srgbClr val="FF3300"/>
                </a:solidFill>
                <a:latin typeface="Times New Roman" charset="0"/>
                <a:ea typeface="ＭＳ Ｐゴシック" charset="0"/>
              </a:endParaRPr>
            </a:p>
          </p:txBody>
        </p:sp>
        <p:cxnSp>
          <p:nvCxnSpPr>
            <p:cNvPr id="66587" name="AutoShape 92"/>
            <p:cNvCxnSpPr>
              <a:cxnSpLocks noChangeShapeType="1"/>
              <a:stCxn id="66572" idx="1"/>
              <a:endCxn id="66586" idx="0"/>
            </p:cNvCxnSpPr>
            <p:nvPr/>
          </p:nvCxnSpPr>
          <p:spPr bwMode="auto">
            <a:xfrm rot="10800000" flipV="1">
              <a:off x="5722208" y="5625725"/>
              <a:ext cx="1265793" cy="164401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588" name="Line 93"/>
            <p:cNvSpPr>
              <a:spLocks noChangeShapeType="1"/>
            </p:cNvSpPr>
            <p:nvPr/>
          </p:nvSpPr>
          <p:spPr bwMode="auto">
            <a:xfrm>
              <a:off x="5520010" y="7281243"/>
              <a:ext cx="10455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defRPr/>
              </a:pPr>
              <a:endParaRPr lang="en-US" sz="2400">
                <a:solidFill>
                  <a:srgbClr val="FF33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6589" name="Line 94"/>
            <p:cNvSpPr>
              <a:spLocks noChangeShapeType="1"/>
            </p:cNvSpPr>
            <p:nvPr/>
          </p:nvSpPr>
          <p:spPr bwMode="auto">
            <a:xfrm flipH="1">
              <a:off x="6006601" y="7277955"/>
              <a:ext cx="1643" cy="240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defRPr/>
              </a:pPr>
              <a:endParaRPr lang="en-US" sz="2400">
                <a:solidFill>
                  <a:srgbClr val="FF33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6590" name="Line 97"/>
            <p:cNvSpPr>
              <a:spLocks noChangeShapeType="1"/>
            </p:cNvSpPr>
            <p:nvPr/>
          </p:nvSpPr>
          <p:spPr bwMode="auto">
            <a:xfrm>
              <a:off x="8211053" y="7240143"/>
              <a:ext cx="5572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defRPr/>
              </a:pPr>
              <a:endParaRPr lang="en-US" sz="2400">
                <a:solidFill>
                  <a:srgbClr val="FF33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6591" name="Line 98"/>
            <p:cNvSpPr>
              <a:spLocks noChangeShapeType="1"/>
            </p:cNvSpPr>
            <p:nvPr/>
          </p:nvSpPr>
          <p:spPr bwMode="auto">
            <a:xfrm>
              <a:off x="7967758" y="7241787"/>
              <a:ext cx="104715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defRPr/>
              </a:pPr>
              <a:endParaRPr lang="en-US" sz="2400">
                <a:solidFill>
                  <a:srgbClr val="FF33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6592" name="Line 99"/>
            <p:cNvSpPr>
              <a:spLocks noChangeShapeType="1"/>
            </p:cNvSpPr>
            <p:nvPr/>
          </p:nvSpPr>
          <p:spPr bwMode="auto">
            <a:xfrm>
              <a:off x="8497089" y="7240143"/>
              <a:ext cx="0" cy="236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defRPr/>
              </a:pPr>
              <a:endParaRPr lang="en-US" sz="2400">
                <a:solidFill>
                  <a:srgbClr val="FF3300"/>
                </a:solidFill>
                <a:latin typeface="Times New Roman" charset="0"/>
                <a:ea typeface="ＭＳ Ｐゴシック" charset="0"/>
              </a:endParaRPr>
            </a:p>
          </p:txBody>
        </p:sp>
        <p:cxnSp>
          <p:nvCxnSpPr>
            <p:cNvPr id="66593" name="AutoShape 100"/>
            <p:cNvCxnSpPr>
              <a:cxnSpLocks noChangeShapeType="1"/>
              <a:stCxn id="66583" idx="2"/>
              <a:endCxn id="66590" idx="0"/>
            </p:cNvCxnSpPr>
            <p:nvPr/>
          </p:nvCxnSpPr>
          <p:spPr bwMode="auto">
            <a:xfrm rot="16200000" flipH="1">
              <a:off x="7476220" y="6497090"/>
              <a:ext cx="432374" cy="1037292"/>
            </a:xfrm>
            <a:prstGeom prst="bentConnector3">
              <a:avLst>
                <a:gd name="adj1" fmla="val 428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594" name="AutoShape 101"/>
            <p:cNvCxnSpPr>
              <a:cxnSpLocks noChangeShapeType="1"/>
              <a:stCxn id="66572" idx="3"/>
            </p:cNvCxnSpPr>
            <p:nvPr/>
          </p:nvCxnSpPr>
          <p:spPr bwMode="auto">
            <a:xfrm>
              <a:off x="7338149" y="5625725"/>
              <a:ext cx="1448264" cy="160619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595" name="AutoShape 102"/>
            <p:cNvSpPr>
              <a:spLocks noChangeArrowheads="1"/>
            </p:cNvSpPr>
            <p:nvPr/>
          </p:nvSpPr>
          <p:spPr bwMode="auto">
            <a:xfrm>
              <a:off x="5832349" y="8118045"/>
              <a:ext cx="348504" cy="180841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6596" name="AutoShape 103"/>
            <p:cNvCxnSpPr>
              <a:cxnSpLocks noChangeShapeType="1"/>
              <a:stCxn id="66580" idx="2"/>
              <a:endCxn id="66595" idx="0"/>
            </p:cNvCxnSpPr>
            <p:nvPr/>
          </p:nvCxnSpPr>
          <p:spPr bwMode="auto">
            <a:xfrm>
              <a:off x="6003313" y="7938847"/>
              <a:ext cx="3288" cy="1791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597" name="AutoShape 104"/>
            <p:cNvCxnSpPr>
              <a:cxnSpLocks noChangeShapeType="1"/>
              <a:stCxn id="66595" idx="1"/>
              <a:endCxn id="66580" idx="1"/>
            </p:cNvCxnSpPr>
            <p:nvPr/>
          </p:nvCxnSpPr>
          <p:spPr bwMode="auto">
            <a:xfrm rot="10800000">
              <a:off x="5271783" y="7728414"/>
              <a:ext cx="560566" cy="480051"/>
            </a:xfrm>
            <a:prstGeom prst="bentConnector3">
              <a:avLst>
                <a:gd name="adj1" fmla="val 1373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598" name="AutoShape 106"/>
            <p:cNvSpPr>
              <a:spLocks noChangeArrowheads="1"/>
            </p:cNvSpPr>
            <p:nvPr/>
          </p:nvSpPr>
          <p:spPr bwMode="auto">
            <a:xfrm>
              <a:off x="7160610" y="8627688"/>
              <a:ext cx="208773" cy="180841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6599" name="AutoShape 107"/>
            <p:cNvCxnSpPr>
              <a:cxnSpLocks noChangeShapeType="1"/>
              <a:stCxn id="66595" idx="2"/>
              <a:endCxn id="66566" idx="0"/>
            </p:cNvCxnSpPr>
            <p:nvPr/>
          </p:nvCxnSpPr>
          <p:spPr bwMode="auto">
            <a:xfrm rot="16200000" flipH="1">
              <a:off x="6485782" y="7819705"/>
              <a:ext cx="299210" cy="125757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600" name="AutoShape 108"/>
            <p:cNvCxnSpPr>
              <a:cxnSpLocks noChangeShapeType="1"/>
              <a:stCxn id="66601" idx="2"/>
              <a:endCxn id="66566" idx="0"/>
            </p:cNvCxnSpPr>
            <p:nvPr/>
          </p:nvCxnSpPr>
          <p:spPr bwMode="auto">
            <a:xfrm rot="5400000">
              <a:off x="7698147" y="7818881"/>
              <a:ext cx="345242" cy="1213189"/>
            </a:xfrm>
            <a:prstGeom prst="bentConnector3">
              <a:avLst>
                <a:gd name="adj1" fmla="val 579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601" name="AutoShape 109"/>
            <p:cNvSpPr>
              <a:spLocks noChangeArrowheads="1"/>
            </p:cNvSpPr>
            <p:nvPr/>
          </p:nvSpPr>
          <p:spPr bwMode="auto">
            <a:xfrm>
              <a:off x="8303111" y="8073656"/>
              <a:ext cx="348504" cy="179198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6602" name="AutoShape 110"/>
            <p:cNvCxnSpPr>
              <a:cxnSpLocks noChangeShapeType="1"/>
              <a:stCxn id="66582" idx="2"/>
              <a:endCxn id="66601" idx="0"/>
            </p:cNvCxnSpPr>
            <p:nvPr/>
          </p:nvCxnSpPr>
          <p:spPr bwMode="auto">
            <a:xfrm>
              <a:off x="8477363" y="7901036"/>
              <a:ext cx="0" cy="1726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603" name="AutoShape 111"/>
            <p:cNvCxnSpPr>
              <a:cxnSpLocks noChangeShapeType="1"/>
              <a:stCxn id="66601" idx="3"/>
              <a:endCxn id="66582" idx="3"/>
            </p:cNvCxnSpPr>
            <p:nvPr/>
          </p:nvCxnSpPr>
          <p:spPr bwMode="auto">
            <a:xfrm flipV="1">
              <a:off x="8651615" y="7690602"/>
              <a:ext cx="557278" cy="473475"/>
            </a:xfrm>
            <a:prstGeom prst="bentConnector3">
              <a:avLst>
                <a:gd name="adj1" fmla="val 15156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0531" name="Text Box 121"/>
            <p:cNvSpPr txBox="1">
              <a:spLocks noChangeArrowheads="1"/>
            </p:cNvSpPr>
            <p:nvPr/>
          </p:nvSpPr>
          <p:spPr bwMode="auto">
            <a:xfrm>
              <a:off x="4900265" y="3444122"/>
              <a:ext cx="2472406" cy="263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5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(3b) Collaboration Security Design</a:t>
              </a:r>
            </a:p>
          </p:txBody>
        </p:sp>
        <p:sp>
          <p:nvSpPr>
            <p:cNvPr id="66605" name="Text Box 81"/>
            <p:cNvSpPr txBox="1">
              <a:spLocks noChangeArrowheads="1"/>
            </p:cNvSpPr>
            <p:nvPr/>
          </p:nvSpPr>
          <p:spPr bwMode="auto">
            <a:xfrm>
              <a:off x="6180853" y="4675487"/>
              <a:ext cx="664130" cy="254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6606" name="Text Box 81"/>
            <p:cNvSpPr txBox="1">
              <a:spLocks noChangeArrowheads="1"/>
            </p:cNvSpPr>
            <p:nvPr/>
          </p:nvSpPr>
          <p:spPr bwMode="auto">
            <a:xfrm>
              <a:off x="6008244" y="5678333"/>
              <a:ext cx="664130" cy="254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6607" name="Text Box 81"/>
            <p:cNvSpPr txBox="1">
              <a:spLocks noChangeArrowheads="1"/>
            </p:cNvSpPr>
            <p:nvPr/>
          </p:nvSpPr>
          <p:spPr bwMode="auto">
            <a:xfrm>
              <a:off x="6213731" y="6587471"/>
              <a:ext cx="664130" cy="254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6608" name="Text Box 81"/>
            <p:cNvSpPr txBox="1">
              <a:spLocks noChangeArrowheads="1"/>
            </p:cNvSpPr>
            <p:nvPr/>
          </p:nvSpPr>
          <p:spPr bwMode="auto">
            <a:xfrm>
              <a:off x="6213731" y="8169009"/>
              <a:ext cx="664130" cy="254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6609" name="Text Box 81"/>
            <p:cNvSpPr txBox="1">
              <a:spLocks noChangeArrowheads="1"/>
            </p:cNvSpPr>
            <p:nvPr/>
          </p:nvSpPr>
          <p:spPr bwMode="auto">
            <a:xfrm>
              <a:off x="7528840" y="8154213"/>
              <a:ext cx="665774" cy="254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6610" name="Text Box 81"/>
            <p:cNvSpPr txBox="1">
              <a:spLocks noChangeArrowheads="1"/>
            </p:cNvSpPr>
            <p:nvPr/>
          </p:nvSpPr>
          <p:spPr bwMode="auto">
            <a:xfrm>
              <a:off x="4943006" y="8195313"/>
              <a:ext cx="981401" cy="254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  <p:sp>
          <p:nvSpPr>
            <p:cNvPr id="66611" name="Text Box 81"/>
            <p:cNvSpPr txBox="1">
              <a:spLocks noChangeArrowheads="1"/>
            </p:cNvSpPr>
            <p:nvPr/>
          </p:nvSpPr>
          <p:spPr bwMode="auto">
            <a:xfrm>
              <a:off x="8464211" y="8195313"/>
              <a:ext cx="981401" cy="254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  <p:sp>
          <p:nvSpPr>
            <p:cNvPr id="66612" name="Text Box 81"/>
            <p:cNvSpPr txBox="1">
              <a:spLocks noChangeArrowheads="1"/>
            </p:cNvSpPr>
            <p:nvPr/>
          </p:nvSpPr>
          <p:spPr bwMode="auto">
            <a:xfrm>
              <a:off x="7418699" y="6428002"/>
              <a:ext cx="981401" cy="254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  <p:sp>
          <p:nvSpPr>
            <p:cNvPr id="66613" name="Text Box 81"/>
            <p:cNvSpPr txBox="1">
              <a:spLocks noChangeArrowheads="1"/>
            </p:cNvSpPr>
            <p:nvPr/>
          </p:nvSpPr>
          <p:spPr bwMode="auto">
            <a:xfrm>
              <a:off x="8447773" y="5214722"/>
              <a:ext cx="981401" cy="254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  <p:sp>
          <p:nvSpPr>
            <p:cNvPr id="66614" name="Text Box 81"/>
            <p:cNvSpPr txBox="1">
              <a:spLocks noChangeArrowheads="1"/>
            </p:cNvSpPr>
            <p:nvPr/>
          </p:nvSpPr>
          <p:spPr bwMode="auto">
            <a:xfrm>
              <a:off x="8464211" y="4412445"/>
              <a:ext cx="981401" cy="254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5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649288" y="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Overall View – Information Security</a:t>
            </a:r>
          </a:p>
        </p:txBody>
      </p:sp>
      <p:grpSp>
        <p:nvGrpSpPr>
          <p:cNvPr id="681987" name="Group 132"/>
          <p:cNvGrpSpPr>
            <a:grpSpLocks/>
          </p:cNvGrpSpPr>
          <p:nvPr/>
        </p:nvGrpSpPr>
        <p:grpSpPr bwMode="auto">
          <a:xfrm>
            <a:off x="2760663" y="911225"/>
            <a:ext cx="4108450" cy="5605463"/>
            <a:chOff x="10058400" y="3357562"/>
            <a:chExt cx="4114799" cy="5613724"/>
          </a:xfrm>
        </p:grpSpPr>
        <p:sp>
          <p:nvSpPr>
            <p:cNvPr id="67588" name="Rectangle 119"/>
            <p:cNvSpPr>
              <a:spLocks noChangeArrowheads="1"/>
            </p:cNvSpPr>
            <p:nvPr/>
          </p:nvSpPr>
          <p:spPr bwMode="auto">
            <a:xfrm>
              <a:off x="10058400" y="3357562"/>
              <a:ext cx="4114799" cy="56137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589" name="Rectangle 118"/>
            <p:cNvSpPr>
              <a:spLocks noChangeArrowheads="1"/>
            </p:cNvSpPr>
            <p:nvPr/>
          </p:nvSpPr>
          <p:spPr bwMode="auto">
            <a:xfrm>
              <a:off x="10217395" y="3476800"/>
              <a:ext cx="3841327" cy="5362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590" name="AutoShape 65"/>
            <p:cNvSpPr>
              <a:spLocks noChangeArrowheads="1"/>
            </p:cNvSpPr>
            <p:nvPr/>
          </p:nvSpPr>
          <p:spPr bwMode="auto">
            <a:xfrm>
              <a:off x="11874127" y="3777280"/>
              <a:ext cx="228953" cy="2273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591" name="AutoShape 66"/>
            <p:cNvSpPr>
              <a:spLocks noChangeArrowheads="1"/>
            </p:cNvSpPr>
            <p:nvPr/>
          </p:nvSpPr>
          <p:spPr bwMode="auto">
            <a:xfrm>
              <a:off x="10595804" y="4157252"/>
              <a:ext cx="2194135" cy="534186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Define set of Roles with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Information Access</a:t>
              </a:r>
            </a:p>
          </p:txBody>
        </p:sp>
        <p:sp>
          <p:nvSpPr>
            <p:cNvPr id="67592" name="AutoShape 67"/>
            <p:cNvSpPr>
              <a:spLocks noChangeArrowheads="1"/>
            </p:cNvSpPr>
            <p:nvPr/>
          </p:nvSpPr>
          <p:spPr bwMode="auto">
            <a:xfrm>
              <a:off x="10595804" y="5224034"/>
              <a:ext cx="2122587" cy="534186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Determine Permissions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of Roles to Information</a:t>
              </a:r>
            </a:p>
          </p:txBody>
        </p:sp>
        <p:cxnSp>
          <p:nvCxnSpPr>
            <p:cNvPr id="67593" name="AutoShape 68"/>
            <p:cNvCxnSpPr>
              <a:cxnSpLocks noChangeShapeType="1"/>
              <a:stCxn id="67590" idx="4"/>
              <a:endCxn id="67591" idx="0"/>
            </p:cNvCxnSpPr>
            <p:nvPr/>
          </p:nvCxnSpPr>
          <p:spPr bwMode="auto">
            <a:xfrm flipH="1">
              <a:off x="11692872" y="4004627"/>
              <a:ext cx="295731" cy="1526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594" name="AutoShape 69"/>
            <p:cNvCxnSpPr>
              <a:cxnSpLocks noChangeShapeType="1"/>
              <a:stCxn id="67591" idx="2"/>
              <a:endCxn id="67600" idx="0"/>
            </p:cNvCxnSpPr>
            <p:nvPr/>
          </p:nvCxnSpPr>
          <p:spPr bwMode="auto">
            <a:xfrm>
              <a:off x="11692872" y="4691438"/>
              <a:ext cx="3180" cy="1860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595" name="AutoShape 70"/>
            <p:cNvSpPr>
              <a:spLocks noChangeArrowheads="1"/>
            </p:cNvSpPr>
            <p:nvPr/>
          </p:nvSpPr>
          <p:spPr bwMode="auto">
            <a:xfrm>
              <a:off x="11579985" y="5985567"/>
              <a:ext cx="381589" cy="228937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7596" name="AutoShape 71"/>
            <p:cNvCxnSpPr>
              <a:cxnSpLocks noChangeShapeType="1"/>
              <a:stCxn id="67592" idx="2"/>
              <a:endCxn id="67595" idx="0"/>
            </p:cNvCxnSpPr>
            <p:nvPr/>
          </p:nvCxnSpPr>
          <p:spPr bwMode="auto">
            <a:xfrm>
              <a:off x="11656303" y="5758220"/>
              <a:ext cx="114477" cy="2273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597" name="AutoShape 72"/>
            <p:cNvCxnSpPr>
              <a:cxnSpLocks noChangeShapeType="1"/>
              <a:stCxn id="67595" idx="3"/>
              <a:endCxn id="67592" idx="3"/>
            </p:cNvCxnSpPr>
            <p:nvPr/>
          </p:nvCxnSpPr>
          <p:spPr bwMode="auto">
            <a:xfrm flipV="1">
              <a:off x="11961574" y="5491127"/>
              <a:ext cx="756818" cy="608909"/>
            </a:xfrm>
            <a:prstGeom prst="bentConnector3">
              <a:avLst>
                <a:gd name="adj1" fmla="val 1302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598" name="AutoShape 74"/>
            <p:cNvSpPr>
              <a:spLocks noChangeArrowheads="1"/>
            </p:cNvSpPr>
            <p:nvPr/>
          </p:nvSpPr>
          <p:spPr bwMode="auto">
            <a:xfrm>
              <a:off x="10595804" y="6524522"/>
              <a:ext cx="2197315" cy="532597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Create XML Role Slice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Diagrams for each Role </a:t>
              </a:r>
            </a:p>
          </p:txBody>
        </p:sp>
        <p:cxnSp>
          <p:nvCxnSpPr>
            <p:cNvPr id="67599" name="AutoShape 75"/>
            <p:cNvCxnSpPr>
              <a:cxnSpLocks noChangeShapeType="1"/>
              <a:stCxn id="67595" idx="2"/>
              <a:endCxn id="67598" idx="0"/>
            </p:cNvCxnSpPr>
            <p:nvPr/>
          </p:nvCxnSpPr>
          <p:spPr bwMode="auto">
            <a:xfrm rot="5400000">
              <a:off x="11577611" y="6331354"/>
              <a:ext cx="310018" cy="7631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600" name="AutoShape 78"/>
            <p:cNvSpPr>
              <a:spLocks noChangeArrowheads="1"/>
            </p:cNvSpPr>
            <p:nvPr/>
          </p:nvSpPr>
          <p:spPr bwMode="auto">
            <a:xfrm>
              <a:off x="11506847" y="4877449"/>
              <a:ext cx="379999" cy="227348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7601" name="AutoShape 79"/>
            <p:cNvCxnSpPr>
              <a:cxnSpLocks noChangeShapeType="1"/>
              <a:stCxn id="67600" idx="2"/>
              <a:endCxn id="67592" idx="0"/>
            </p:cNvCxnSpPr>
            <p:nvPr/>
          </p:nvCxnSpPr>
          <p:spPr bwMode="auto">
            <a:xfrm flipH="1">
              <a:off x="11656303" y="5104796"/>
              <a:ext cx="39749" cy="119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602" name="AutoShape 80"/>
            <p:cNvCxnSpPr>
              <a:cxnSpLocks noChangeShapeType="1"/>
              <a:stCxn id="67600" idx="3"/>
              <a:endCxn id="67591" idx="3"/>
            </p:cNvCxnSpPr>
            <p:nvPr/>
          </p:nvCxnSpPr>
          <p:spPr bwMode="auto">
            <a:xfrm flipV="1">
              <a:off x="11886846" y="4424345"/>
              <a:ext cx="903093" cy="565983"/>
            </a:xfrm>
            <a:prstGeom prst="bentConnector3">
              <a:avLst>
                <a:gd name="adj1" fmla="val 1253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603" name="AutoShape 85"/>
            <p:cNvSpPr>
              <a:spLocks noChangeArrowheads="1"/>
            </p:cNvSpPr>
            <p:nvPr/>
          </p:nvSpPr>
          <p:spPr bwMode="auto">
            <a:xfrm>
              <a:off x="11810528" y="7362368"/>
              <a:ext cx="379998" cy="228937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7604" name="AutoShape 86"/>
            <p:cNvCxnSpPr>
              <a:cxnSpLocks noChangeShapeType="1"/>
              <a:stCxn id="67598" idx="2"/>
              <a:endCxn id="67603" idx="0"/>
            </p:cNvCxnSpPr>
            <p:nvPr/>
          </p:nvCxnSpPr>
          <p:spPr bwMode="auto">
            <a:xfrm>
              <a:off x="11694461" y="7057119"/>
              <a:ext cx="305271" cy="3052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605" name="AutoShape 87"/>
            <p:cNvCxnSpPr>
              <a:cxnSpLocks noChangeShapeType="1"/>
              <a:stCxn id="67603" idx="3"/>
              <a:endCxn id="67598" idx="3"/>
            </p:cNvCxnSpPr>
            <p:nvPr/>
          </p:nvCxnSpPr>
          <p:spPr bwMode="auto">
            <a:xfrm flipV="1">
              <a:off x="12190527" y="6791615"/>
              <a:ext cx="602593" cy="685221"/>
            </a:xfrm>
            <a:prstGeom prst="bentConnector3">
              <a:avLst>
                <a:gd name="adj1" fmla="val 13799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606" name="AutoShape 64"/>
            <p:cNvSpPr>
              <a:spLocks noChangeArrowheads="1"/>
            </p:cNvSpPr>
            <p:nvPr/>
          </p:nvSpPr>
          <p:spPr bwMode="auto">
            <a:xfrm>
              <a:off x="13392531" y="7921992"/>
              <a:ext cx="305271" cy="305249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07" name="AutoShape 106"/>
            <p:cNvSpPr>
              <a:spLocks noChangeArrowheads="1"/>
            </p:cNvSpPr>
            <p:nvPr/>
          </p:nvSpPr>
          <p:spPr bwMode="auto">
            <a:xfrm>
              <a:off x="13440230" y="7958558"/>
              <a:ext cx="228953" cy="228937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7608" name="AutoShape 86"/>
            <p:cNvCxnSpPr>
              <a:cxnSpLocks noChangeShapeType="1"/>
              <a:stCxn id="67603" idx="1"/>
              <a:endCxn id="67610" idx="0"/>
            </p:cNvCxnSpPr>
            <p:nvPr/>
          </p:nvCxnSpPr>
          <p:spPr bwMode="auto">
            <a:xfrm rot="10800000" flipV="1">
              <a:off x="11306513" y="7476837"/>
              <a:ext cx="504016" cy="56757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0477" name="Text Box 121"/>
            <p:cNvSpPr txBox="1">
              <a:spLocks noChangeArrowheads="1"/>
            </p:cNvSpPr>
            <p:nvPr/>
          </p:nvSpPr>
          <p:spPr bwMode="auto">
            <a:xfrm>
              <a:off x="10217395" y="3476800"/>
              <a:ext cx="3811117" cy="254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5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(3c) Information Security Design</a:t>
              </a:r>
            </a:p>
          </p:txBody>
        </p:sp>
        <p:sp>
          <p:nvSpPr>
            <p:cNvPr id="67610" name="AutoShape 67"/>
            <p:cNvSpPr>
              <a:spLocks noChangeArrowheads="1"/>
            </p:cNvSpPr>
            <p:nvPr/>
          </p:nvSpPr>
          <p:spPr bwMode="auto">
            <a:xfrm>
              <a:off x="10304842" y="8044409"/>
              <a:ext cx="2003341" cy="534186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Security Refinement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000">
                  <a:solidFill>
                    <a:srgbClr val="FF3300"/>
                  </a:solidFill>
                  <a:latin typeface="Arial" charset="0"/>
                  <a:ea typeface="ＭＳ Ｐゴシック" charset="0"/>
                  <a:cs typeface="Arial" charset="0"/>
                </a:rPr>
                <a:t>Process</a:t>
              </a:r>
            </a:p>
          </p:txBody>
        </p:sp>
        <p:sp>
          <p:nvSpPr>
            <p:cNvPr id="67611" name="AutoShape 85"/>
            <p:cNvSpPr>
              <a:spLocks noChangeArrowheads="1"/>
            </p:cNvSpPr>
            <p:nvPr/>
          </p:nvSpPr>
          <p:spPr bwMode="auto">
            <a:xfrm>
              <a:off x="12767680" y="7941070"/>
              <a:ext cx="381589" cy="227347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7612" name="AutoShape 86"/>
            <p:cNvCxnSpPr>
              <a:cxnSpLocks noChangeShapeType="1"/>
              <a:stCxn id="67610" idx="3"/>
              <a:endCxn id="67611" idx="1"/>
            </p:cNvCxnSpPr>
            <p:nvPr/>
          </p:nvCxnSpPr>
          <p:spPr bwMode="auto">
            <a:xfrm flipV="1">
              <a:off x="12308183" y="8055538"/>
              <a:ext cx="459497" cy="2559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613" name="AutoShape 86"/>
            <p:cNvCxnSpPr>
              <a:cxnSpLocks noChangeShapeType="1"/>
              <a:stCxn id="67611" idx="3"/>
              <a:endCxn id="67606" idx="2"/>
            </p:cNvCxnSpPr>
            <p:nvPr/>
          </p:nvCxnSpPr>
          <p:spPr bwMode="auto">
            <a:xfrm>
              <a:off x="13149269" y="8055538"/>
              <a:ext cx="243262" cy="190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614" name="AutoShape 87"/>
            <p:cNvCxnSpPr>
              <a:cxnSpLocks noChangeShapeType="1"/>
              <a:stCxn id="67611" idx="1"/>
              <a:endCxn id="67610" idx="0"/>
            </p:cNvCxnSpPr>
            <p:nvPr/>
          </p:nvCxnSpPr>
          <p:spPr bwMode="auto">
            <a:xfrm rot="10800000">
              <a:off x="11306513" y="8044409"/>
              <a:ext cx="1461168" cy="11129"/>
            </a:xfrm>
            <a:prstGeom prst="bentConnector4">
              <a:avLst>
                <a:gd name="adj1" fmla="val 15750"/>
                <a:gd name="adj2" fmla="val 242269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0498817" y="4797957"/>
              <a:ext cx="642341" cy="246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7616" name="Text Box 81"/>
            <p:cNvSpPr txBox="1">
              <a:spLocks noChangeArrowheads="1"/>
            </p:cNvSpPr>
            <p:nvPr/>
          </p:nvSpPr>
          <p:spPr bwMode="auto">
            <a:xfrm>
              <a:off x="10439989" y="5999875"/>
              <a:ext cx="642341" cy="246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7617" name="Text Box 81"/>
            <p:cNvSpPr txBox="1">
              <a:spLocks noChangeArrowheads="1"/>
            </p:cNvSpPr>
            <p:nvPr/>
          </p:nvSpPr>
          <p:spPr bwMode="auto">
            <a:xfrm>
              <a:off x="10439989" y="7239950"/>
              <a:ext cx="642341" cy="246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7618" name="Text Box 81"/>
            <p:cNvSpPr txBox="1">
              <a:spLocks noChangeArrowheads="1"/>
            </p:cNvSpPr>
            <p:nvPr/>
          </p:nvSpPr>
          <p:spPr bwMode="auto">
            <a:xfrm>
              <a:off x="12642074" y="8227241"/>
              <a:ext cx="643932" cy="24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[DONE]</a:t>
              </a:r>
            </a:p>
          </p:txBody>
        </p:sp>
        <p:sp>
          <p:nvSpPr>
            <p:cNvPr id="67619" name="Text Box 81"/>
            <p:cNvSpPr txBox="1">
              <a:spLocks noChangeArrowheads="1"/>
            </p:cNvSpPr>
            <p:nvPr/>
          </p:nvSpPr>
          <p:spPr bwMode="auto">
            <a:xfrm>
              <a:off x="12958475" y="4553121"/>
              <a:ext cx="949202" cy="246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  <p:sp>
          <p:nvSpPr>
            <p:cNvPr id="67620" name="Text Box 81"/>
            <p:cNvSpPr txBox="1">
              <a:spLocks noChangeArrowheads="1"/>
            </p:cNvSpPr>
            <p:nvPr/>
          </p:nvSpPr>
          <p:spPr bwMode="auto">
            <a:xfrm>
              <a:off x="12940985" y="5658060"/>
              <a:ext cx="949203" cy="24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  <p:sp>
          <p:nvSpPr>
            <p:cNvPr id="67621" name="Text Box 81"/>
            <p:cNvSpPr txBox="1">
              <a:spLocks noChangeArrowheads="1"/>
            </p:cNvSpPr>
            <p:nvPr/>
          </p:nvSpPr>
          <p:spPr bwMode="auto">
            <a:xfrm>
              <a:off x="12991863" y="6995115"/>
              <a:ext cx="949203" cy="246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  <p:sp>
          <p:nvSpPr>
            <p:cNvPr id="67622" name="Text Box 81"/>
            <p:cNvSpPr txBox="1">
              <a:spLocks noChangeArrowheads="1"/>
            </p:cNvSpPr>
            <p:nvPr/>
          </p:nvSpPr>
          <p:spPr bwMode="auto">
            <a:xfrm>
              <a:off x="12012452" y="7521352"/>
              <a:ext cx="949203" cy="24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[NOT DONE]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6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649288" y="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Overall View – Refinement and Mappings</a:t>
            </a:r>
          </a:p>
        </p:txBody>
      </p:sp>
      <p:grpSp>
        <p:nvGrpSpPr>
          <p:cNvPr id="683011" name="Group 1"/>
          <p:cNvGrpSpPr>
            <a:grpSpLocks/>
          </p:cNvGrpSpPr>
          <p:nvPr/>
        </p:nvGrpSpPr>
        <p:grpSpPr bwMode="auto">
          <a:xfrm>
            <a:off x="849313" y="1793875"/>
            <a:ext cx="8113712" cy="3232150"/>
            <a:chOff x="2737223" y="4953771"/>
            <a:chExt cx="4213472" cy="1678804"/>
          </a:xfrm>
        </p:grpSpPr>
        <p:sp>
          <p:nvSpPr>
            <p:cNvPr id="4" name="Up-Down Arrow 3"/>
            <p:cNvSpPr/>
            <p:nvPr/>
          </p:nvSpPr>
          <p:spPr bwMode="auto">
            <a:xfrm>
              <a:off x="4808922" y="5175578"/>
              <a:ext cx="79142" cy="1147787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rgbClr val="FFFFFF"/>
                </a:solidFill>
              </a:endParaRPr>
            </a:p>
          </p:txBody>
        </p:sp>
        <p:sp>
          <p:nvSpPr>
            <p:cNvPr id="68613" name="Rectangle 120"/>
            <p:cNvSpPr>
              <a:spLocks noChangeArrowheads="1"/>
            </p:cNvSpPr>
            <p:nvPr/>
          </p:nvSpPr>
          <p:spPr bwMode="auto">
            <a:xfrm>
              <a:off x="2916116" y="6315944"/>
              <a:ext cx="3841671" cy="3166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000">
                <a:solidFill>
                  <a:srgbClr val="FF33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437" name="Text Box 122"/>
            <p:cNvSpPr txBox="1">
              <a:spLocks noChangeArrowheads="1"/>
            </p:cNvSpPr>
            <p:nvPr/>
          </p:nvSpPr>
          <p:spPr bwMode="auto">
            <a:xfrm>
              <a:off x="2916116" y="6402523"/>
              <a:ext cx="3746866" cy="131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Generated Functional, Collaborative &amp; Information Secure System</a:t>
              </a:r>
            </a:p>
          </p:txBody>
        </p:sp>
        <p:sp>
          <p:nvSpPr>
            <p:cNvPr id="683015" name="AutoShape 137"/>
            <p:cNvSpPr>
              <a:spLocks noChangeArrowheads="1"/>
            </p:cNvSpPr>
            <p:nvPr/>
          </p:nvSpPr>
          <p:spPr bwMode="auto">
            <a:xfrm>
              <a:off x="2770137" y="4953771"/>
              <a:ext cx="4180348" cy="2212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altLang="en-US" sz="1000">
                <a:solidFill>
                  <a:srgbClr val="FF3300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0439" name="Text Box 138"/>
            <p:cNvSpPr txBox="1">
              <a:spLocks noChangeArrowheads="1"/>
            </p:cNvSpPr>
            <p:nvPr/>
          </p:nvSpPr>
          <p:spPr bwMode="auto">
            <a:xfrm>
              <a:off x="2803174" y="4990876"/>
              <a:ext cx="4129384" cy="13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(4) Refinement of Functional, COD/AWF and Information Security Design</a:t>
              </a:r>
            </a:p>
          </p:txBody>
        </p:sp>
        <p:sp>
          <p:nvSpPr>
            <p:cNvPr id="683017" name="AutoShape 137"/>
            <p:cNvSpPr>
              <a:spLocks noChangeArrowheads="1"/>
            </p:cNvSpPr>
            <p:nvPr/>
          </p:nvSpPr>
          <p:spPr bwMode="auto">
            <a:xfrm>
              <a:off x="2770347" y="5406934"/>
              <a:ext cx="4180348" cy="2212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altLang="en-US" sz="1000">
                <a:solidFill>
                  <a:srgbClr val="FF3300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0441" name="Text Box 138"/>
            <p:cNvSpPr txBox="1">
              <a:spLocks noChangeArrowheads="1"/>
            </p:cNvSpPr>
            <p:nvPr/>
          </p:nvSpPr>
          <p:spPr bwMode="auto">
            <a:xfrm>
              <a:off x="2803174" y="5429542"/>
              <a:ext cx="4129384" cy="13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(5) Combine Three Facets and Transition into Final Design</a:t>
              </a:r>
            </a:p>
          </p:txBody>
        </p:sp>
        <p:sp>
          <p:nvSpPr>
            <p:cNvPr id="683019" name="AutoShape 137"/>
            <p:cNvSpPr>
              <a:spLocks noChangeArrowheads="1"/>
            </p:cNvSpPr>
            <p:nvPr/>
          </p:nvSpPr>
          <p:spPr bwMode="auto">
            <a:xfrm>
              <a:off x="2747168" y="5870690"/>
              <a:ext cx="4180348" cy="2212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Monospac821 BT" pitchFamily="49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altLang="en-US" sz="1000">
                <a:solidFill>
                  <a:srgbClr val="FF3300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0443" name="Text Box 138"/>
            <p:cNvSpPr txBox="1">
              <a:spLocks noChangeArrowheads="1"/>
            </p:cNvSpPr>
            <p:nvPr/>
          </p:nvSpPr>
          <p:spPr bwMode="auto">
            <a:xfrm>
              <a:off x="2737223" y="5892120"/>
              <a:ext cx="4129384" cy="13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5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(6) Mapping to Enforcement Code and XACML Policies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2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Second Example – Crash Report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Crash </a:t>
            </a:r>
            <a:r>
              <a:rPr lang="en-US" dirty="0">
                <a:effectLst/>
              </a:rPr>
              <a:t>report system (CRS) big data </a:t>
            </a:r>
            <a:r>
              <a:rPr lang="en-US" dirty="0" smtClean="0">
                <a:effectLst/>
              </a:rPr>
              <a:t>application to </a:t>
            </a:r>
            <a:r>
              <a:rPr lang="en-US" dirty="0">
                <a:effectLst/>
              </a:rPr>
              <a:t>collect information on accidents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Cars </a:t>
            </a:r>
            <a:r>
              <a:rPr lang="en-US" dirty="0">
                <a:effectLst/>
              </a:rPr>
              <a:t>involved, people involved, location, specifics of actual accident, etc.)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Based </a:t>
            </a:r>
            <a:r>
              <a:rPr lang="en-US" dirty="0">
                <a:effectLst/>
              </a:rPr>
              <a:t>on an actual crash report system in Connecticut that has data from over 20 years that has been a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J</a:t>
            </a:r>
            <a:r>
              <a:rPr lang="en-US" dirty="0" smtClean="0">
                <a:effectLst/>
              </a:rPr>
              <a:t>oint </a:t>
            </a:r>
            <a:r>
              <a:rPr lang="en-US" dirty="0">
                <a:effectLst/>
              </a:rPr>
              <a:t>effort by faculty in the Civil &amp; Environmental Engineering and Computer Science &amp; Engineering faculty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Under </a:t>
            </a:r>
            <a:r>
              <a:rPr lang="en-US" dirty="0">
                <a:effectLst/>
              </a:rPr>
              <a:t>the supervision of the State of Connecticut Department of Transportation.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Second Example – Crash Report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CRS </a:t>
            </a:r>
            <a:r>
              <a:rPr lang="en-US" dirty="0">
                <a:effectLst/>
              </a:rPr>
              <a:t>serves as a means for researchers to collaboratively analyze the data for future crash prevention and other operational purposes.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example </a:t>
            </a:r>
            <a:r>
              <a:rPr lang="en-US" dirty="0" smtClean="0">
                <a:effectLst/>
              </a:rPr>
              <a:t>presented excerpted </a:t>
            </a:r>
            <a:r>
              <a:rPr lang="en-US" dirty="0">
                <a:effectLst/>
              </a:rPr>
              <a:t>from the Model Minimum Uniform Crash Criteria Guide (MMUCC)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An </a:t>
            </a:r>
            <a:r>
              <a:rPr lang="en-US" dirty="0">
                <a:effectLst/>
              </a:rPr>
              <a:t>XML standard for data to be collected on traffic crashes to be stored in CRS. </a:t>
            </a:r>
            <a:endParaRPr lang="en-US" dirty="0" smtClean="0">
              <a:effectLst/>
            </a:endParaRPr>
          </a:p>
          <a:p>
            <a:pPr lvl="1"/>
            <a:r>
              <a:rPr lang="en-US" dirty="0"/>
              <a:t>http://</a:t>
            </a:r>
            <a:r>
              <a:rPr lang="en-US" dirty="0" smtClean="0"/>
              <a:t>mmucc.us/sites/default/files/MMUCC_4th_Ed.pdf</a:t>
            </a:r>
            <a:endParaRPr lang="en-US" dirty="0">
              <a:effectLst/>
            </a:endParaRPr>
          </a:p>
          <a:p>
            <a:r>
              <a:rPr lang="en-US" u="sng" dirty="0">
                <a:effectLst/>
                <a:hlinkClick r:id="rId2"/>
              </a:rPr>
              <a:t>http://www.cti.uconn.edu/connecticut-transportation-safety-research-center/</a:t>
            </a:r>
            <a:r>
              <a:rPr lang="en-US" dirty="0">
                <a:effectLst/>
              </a:rPr>
              <a:t> and </a:t>
            </a:r>
            <a:r>
              <a:rPr lang="en-US" u="sng" dirty="0">
                <a:effectLst/>
                <a:hlinkClick r:id="rId3"/>
              </a:rPr>
              <a:t>http://www.ctcrash.uconn.edu/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Subsystem</a:t>
            </a:r>
            <a:endParaRPr lang="en-US" dirty="0"/>
          </a:p>
        </p:txBody>
      </p:sp>
      <p:pic>
        <p:nvPicPr>
          <p:cNvPr id="1178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172200" cy="51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CRS Roles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Passenger and Researcher</a:t>
            </a:r>
          </a:p>
          <a:p>
            <a:r>
              <a:rPr lang="en-US" dirty="0" smtClean="0"/>
              <a:t>Police Office</a:t>
            </a:r>
          </a:p>
          <a:p>
            <a:pPr lvl="1"/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Federal</a:t>
            </a:r>
          </a:p>
          <a:p>
            <a:r>
              <a:rPr lang="en-US" dirty="0" smtClean="0"/>
              <a:t>Each Utilizes Different Portions of Secure Subsystem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Slice Diagram</a:t>
            </a:r>
          </a:p>
        </p:txBody>
      </p:sp>
      <p:pic>
        <p:nvPicPr>
          <p:cNvPr id="1179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4" y="1905000"/>
            <a:ext cx="78390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9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95374"/>
            <a:ext cx="1143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5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SoD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1180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19308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2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Workflow Slice Diagram</a:t>
            </a:r>
          </a:p>
        </p:txBody>
      </p:sp>
      <p:pic>
        <p:nvPicPr>
          <p:cNvPr id="1181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1600"/>
            <a:ext cx="86528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9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1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0425"/>
            <a:ext cx="7885113" cy="59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8212" name="Rectangle 5"/>
          <p:cNvSpPr txBox="1">
            <a:spLocks noChangeArrowheads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algn="r" eaLnBrk="1" hangingPunct="1"/>
            <a:fld id="{EF4D1EF4-F7EB-4206-8B3A-87B0457D521A}" type="slidenum">
              <a:rPr lang="en-US" altLang="en-US" sz="1200">
                <a:solidFill>
                  <a:srgbClr val="000000"/>
                </a:solidFill>
                <a:latin typeface="Arial" charset="0"/>
              </a:rPr>
              <a:pPr algn="r" eaLnBrk="1" hangingPunct="1"/>
              <a:t>6</a:t>
            </a:fld>
            <a:endParaRPr lang="en-US" alt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VCA Use Case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Role Slice Diagram</a:t>
            </a:r>
          </a:p>
        </p:txBody>
      </p:sp>
      <p:pic>
        <p:nvPicPr>
          <p:cNvPr id="1182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038600" cy="554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Obligation Slice Diagram</a:t>
            </a:r>
          </a:p>
        </p:txBody>
      </p:sp>
      <p:pic>
        <p:nvPicPr>
          <p:cNvPr id="1183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648200" cy="54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Slice Diagram</a:t>
            </a:r>
          </a:p>
        </p:txBody>
      </p:sp>
      <p:pic>
        <p:nvPicPr>
          <p:cNvPr id="1184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373950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 for CRS</a:t>
            </a:r>
            <a:endParaRPr lang="en-US" dirty="0"/>
          </a:p>
        </p:txBody>
      </p:sp>
      <p:pic>
        <p:nvPicPr>
          <p:cNvPr id="1185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4191000" cy="49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9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 for </a:t>
            </a:r>
            <a:r>
              <a:rPr lang="en-US" dirty="0" smtClean="0"/>
              <a:t>CRS – Info Based</a:t>
            </a:r>
            <a:endParaRPr lang="en-US" dirty="0"/>
          </a:p>
        </p:txBody>
      </p:sp>
      <p:pic>
        <p:nvPicPr>
          <p:cNvPr id="1186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919163"/>
            <a:ext cx="42862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0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 for </a:t>
            </a:r>
            <a:r>
              <a:rPr lang="en-US" dirty="0"/>
              <a:t>CRS – Info Based</a:t>
            </a:r>
            <a:endParaRPr lang="en-US" dirty="0"/>
          </a:p>
        </p:txBody>
      </p:sp>
      <p:pic>
        <p:nvPicPr>
          <p:cNvPr id="1187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919163"/>
            <a:ext cx="42767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0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Role Slice </a:t>
            </a:r>
            <a:r>
              <a:rPr lang="en-US" dirty="0"/>
              <a:t>Diagram – Info Based</a:t>
            </a:r>
            <a:endParaRPr lang="en-US" dirty="0"/>
          </a:p>
        </p:txBody>
      </p:sp>
      <p:pic>
        <p:nvPicPr>
          <p:cNvPr id="1188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71563"/>
            <a:ext cx="64293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Role Slice Diagram</a:t>
            </a:r>
            <a:endParaRPr lang="en-US" dirty="0"/>
          </a:p>
        </p:txBody>
      </p:sp>
      <p:pic>
        <p:nvPicPr>
          <p:cNvPr id="1189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023938"/>
            <a:ext cx="64865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mtClean="0"/>
              <a:t>Concluding Remarks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Security is Part of an Overall Security Strategy</a:t>
            </a:r>
          </a:p>
          <a:p>
            <a:pPr lvl="1" eaLnBrk="1" hangingPunct="1">
              <a:defRPr/>
            </a:pPr>
            <a:r>
              <a:rPr lang="en-US" smtClean="0"/>
              <a:t>Definition of Security Requirements</a:t>
            </a:r>
          </a:p>
          <a:p>
            <a:pPr lvl="1" eaLnBrk="1" hangingPunct="1">
              <a:defRPr/>
            </a:pPr>
            <a:r>
              <a:rPr lang="en-US" smtClean="0"/>
              <a:t>Realization of Security at Application Level</a:t>
            </a:r>
          </a:p>
          <a:p>
            <a:pPr lvl="1" eaLnBrk="1" hangingPunct="1">
              <a:defRPr/>
            </a:pPr>
            <a:r>
              <a:rPr lang="en-US" smtClean="0"/>
              <a:t>Integration of Security from User to OS to DB</a:t>
            </a:r>
          </a:p>
          <a:p>
            <a:pPr lvl="1" eaLnBrk="1" hangingPunct="1">
              <a:defRPr/>
            </a:pPr>
            <a:r>
              <a:rPr lang="en-US" smtClean="0"/>
              <a:t>Rigorous Definition of Security Policy</a:t>
            </a:r>
          </a:p>
          <a:p>
            <a:pPr lvl="1" eaLnBrk="1" hangingPunct="1">
              <a:defRPr/>
            </a:pPr>
            <a:r>
              <a:rPr lang="en-US" smtClean="0"/>
              <a:t>Dynamic Nature of Security Privileges</a:t>
            </a:r>
          </a:p>
          <a:p>
            <a:pPr lvl="1" eaLnBrk="1" hangingPunct="1">
              <a:defRPr/>
            </a:pPr>
            <a:r>
              <a:rPr lang="en-US" smtClean="0"/>
              <a:t>Enforcement of Defined Privileges at Application and DB Levels</a:t>
            </a:r>
          </a:p>
          <a:p>
            <a:pPr eaLnBrk="1" hangingPunct="1">
              <a:defRPr/>
            </a:pPr>
            <a:r>
              <a:rPr lang="en-US" smtClean="0"/>
              <a:t>Overall, Security in Today’s World Integral Part of Everyday Life - Some Key Concerns</a:t>
            </a:r>
          </a:p>
          <a:p>
            <a:pPr lvl="1" eaLnBrk="1" hangingPunct="1">
              <a:defRPr/>
            </a:pPr>
            <a:r>
              <a:rPr lang="en-US" smtClean="0"/>
              <a:t>Confidentiality of an Individuals Data</a:t>
            </a:r>
          </a:p>
          <a:p>
            <a:pPr lvl="1" eaLnBrk="1" hangingPunct="1">
              <a:defRPr/>
            </a:pPr>
            <a:r>
              <a:rPr lang="en-US" smtClean="0"/>
              <a:t>Identity Theft</a:t>
            </a:r>
          </a:p>
          <a:p>
            <a:pPr lvl="1" eaLnBrk="1" hangingPunct="1">
              <a:defRPr/>
            </a:pPr>
            <a:r>
              <a:rPr lang="en-US" smtClean="0"/>
              <a:t>Protecting National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Other areas of interest for info security</a:t>
            </a:r>
          </a:p>
        </p:txBody>
      </p:sp>
      <p:sp>
        <p:nvSpPr>
          <p:cNvPr id="15267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Modeling of other access control models</a:t>
            </a:r>
          </a:p>
          <a:p>
            <a:pPr lvl="1" eaLnBrk="1" hangingPunct="1">
              <a:defRPr/>
            </a:pPr>
            <a:r>
              <a:rPr lang="en-US" dirty="0" smtClean="0"/>
              <a:t>Lattice Based Access Control (LBAC)</a:t>
            </a:r>
          </a:p>
          <a:p>
            <a:pPr lvl="1" eaLnBrk="1" hangingPunct="1">
              <a:defRPr/>
            </a:pPr>
            <a:r>
              <a:rPr lang="en-US" dirty="0" smtClean="0"/>
              <a:t>Attribute Based Access Control (ABAC)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Collaboration and adaptive workflows from the perspective of information security</a:t>
            </a:r>
          </a:p>
          <a:p>
            <a:pPr lvl="1" eaLnBrk="1" hangingPunct="1">
              <a:defRPr/>
            </a:pPr>
            <a:r>
              <a:rPr lang="en-US" dirty="0" smtClean="0"/>
              <a:t>Documents that are utilized by multiple roles/individuals at the same time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Hierarchically structured data with no validation agents</a:t>
            </a:r>
          </a:p>
          <a:p>
            <a:pPr lvl="1" eaLnBrk="1" hangingPunct="1">
              <a:defRPr/>
            </a:pPr>
            <a:r>
              <a:rPr lang="en-US" dirty="0" smtClean="0"/>
              <a:t>Specialized XML</a:t>
            </a:r>
          </a:p>
          <a:p>
            <a:pPr lvl="1" eaLnBrk="1" hangingPunct="1">
              <a:defRPr/>
            </a:pPr>
            <a:r>
              <a:rPr lang="en-US" dirty="0" smtClean="0"/>
              <a:t>JSON and JSON-LD</a:t>
            </a:r>
          </a:p>
          <a:p>
            <a:pPr lvl="1" eaLnBrk="1" hangingPunct="1">
              <a:defRPr/>
            </a:pPr>
            <a:r>
              <a:rPr lang="en-US" dirty="0" smtClean="0"/>
              <a:t>RDF</a:t>
            </a:r>
          </a:p>
          <a:p>
            <a:pPr lvl="1" eaLnBrk="1" hangingPunct="1">
              <a:defRPr/>
            </a:pPr>
            <a:r>
              <a:rPr lang="en-US" dirty="0" smtClean="0"/>
              <a:t>OWL</a:t>
            </a:r>
          </a:p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772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9236" name="Rectangle 5"/>
          <p:cNvSpPr txBox="1">
            <a:spLocks noChangeArrowheads="1"/>
          </p:cNvSpPr>
          <p:nvPr/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Monospac821 BT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Monospac821 BT" pitchFamily="49" charset="0"/>
              </a:defRPr>
            </a:lvl9pPr>
          </a:lstStyle>
          <a:p>
            <a:pPr algn="r" eaLnBrk="1" hangingPunct="1"/>
            <a:fld id="{A4BA64D8-C68B-42F0-9678-CF401E721C49}" type="slidenum">
              <a:rPr lang="en-US" altLang="en-US" sz="1200">
                <a:solidFill>
                  <a:srgbClr val="000000"/>
                </a:solidFill>
                <a:latin typeface="Arial" charset="0"/>
              </a:rPr>
              <a:pPr algn="r" eaLnBrk="1" hangingPunct="1"/>
              <a:t>7</a:t>
            </a:fld>
            <a:endParaRPr lang="en-US" alt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Diagrams for Functional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Subsystem</a:t>
            </a:r>
          </a:p>
          <a:p>
            <a:r>
              <a:rPr lang="en-US" dirty="0" smtClean="0"/>
              <a:t>Role Slice Diagram</a:t>
            </a:r>
          </a:p>
          <a:p>
            <a:r>
              <a:rPr lang="en-US" dirty="0" smtClean="0"/>
              <a:t>User Diagram</a:t>
            </a:r>
          </a:p>
          <a:p>
            <a:r>
              <a:rPr lang="en-US" dirty="0" smtClean="0"/>
              <a:t>Delegation Diagram</a:t>
            </a:r>
          </a:p>
          <a:p>
            <a:r>
              <a:rPr lang="en-US" dirty="0" smtClean="0"/>
              <a:t>MAC Extensions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Subsystem</a:t>
            </a:r>
            <a:endParaRPr lang="en-US" dirty="0"/>
          </a:p>
        </p:txBody>
      </p:sp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762000"/>
            <a:ext cx="32861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2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spac821 BT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spac821 BT" pitchFamily="49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3_Pix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6187</TotalTime>
  <Words>1496</Words>
  <Application>Microsoft Office PowerPoint</Application>
  <PresentationFormat>On-screen Show (4:3)</PresentationFormat>
  <Paragraphs>353</Paragraphs>
  <Slides>69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Blank Presentation</vt:lpstr>
      <vt:lpstr>3_Pixel</vt:lpstr>
      <vt:lpstr>9_Blank Presentation</vt:lpstr>
      <vt:lpstr>Photo Editor Photo</vt:lpstr>
      <vt:lpstr>Document</vt:lpstr>
      <vt:lpstr>Integrated Secure Software Engr. Approach for Functional, Collaborative, and Information Concerns</vt:lpstr>
      <vt:lpstr>Present an Integrated Approah</vt:lpstr>
      <vt:lpstr>Overview of the Process</vt:lpstr>
      <vt:lpstr>High Level View of the Process</vt:lpstr>
      <vt:lpstr>Recall Virtual Chart Example</vt:lpstr>
      <vt:lpstr>VCA Use Case Diagram</vt:lpstr>
      <vt:lpstr>Two Main Classes</vt:lpstr>
      <vt:lpstr>Diagrams for Functional Security</vt:lpstr>
      <vt:lpstr>Secure Subsystem</vt:lpstr>
      <vt:lpstr>Role Slice Diagram</vt:lpstr>
      <vt:lpstr>User Diagram</vt:lpstr>
      <vt:lpstr>Delegation Diagram</vt:lpstr>
      <vt:lpstr>MAC Extensions</vt:lpstr>
      <vt:lpstr>Enforcement Code Generation</vt:lpstr>
      <vt:lpstr>Functional Enforcement Code</vt:lpstr>
      <vt:lpstr>Functional Enforcement Code</vt:lpstr>
      <vt:lpstr>Diagrams for Collaborative Security</vt:lpstr>
      <vt:lpstr>Collaboration Workflow Slice Diagram</vt:lpstr>
      <vt:lpstr>Extended Role Slice Diagram</vt:lpstr>
      <vt:lpstr>Obligation Slice Diagram</vt:lpstr>
      <vt:lpstr>Team Slice Diagram</vt:lpstr>
      <vt:lpstr>Collaborative Enforcement Generation</vt:lpstr>
      <vt:lpstr>Collaborative Enforcement Code</vt:lpstr>
      <vt:lpstr>Collaborative Enforcement Code</vt:lpstr>
      <vt:lpstr>Diagrams for Information Security</vt:lpstr>
      <vt:lpstr>XML Schema Segment</vt:lpstr>
      <vt:lpstr>XML Schema Class Diagram</vt:lpstr>
      <vt:lpstr>XSRD Role Slice Diagram </vt:lpstr>
      <vt:lpstr>XSRD Role Slice Diagram </vt:lpstr>
      <vt:lpstr>Information Enforcement Generation</vt:lpstr>
      <vt:lpstr>Mapping XRSD to XACML</vt:lpstr>
      <vt:lpstr>Three Segments of Code- Subject</vt:lpstr>
      <vt:lpstr>Three Segments of Code - Resource</vt:lpstr>
      <vt:lpstr>Three Segments of Code - Action</vt:lpstr>
      <vt:lpstr>Combined Code</vt:lpstr>
      <vt:lpstr>More Detailed View of Policy Generation</vt:lpstr>
      <vt:lpstr>XSCD of CCR Segment</vt:lpstr>
      <vt:lpstr>XML Role Slice Diagram</vt:lpstr>
      <vt:lpstr>Example of XRSDs</vt:lpstr>
      <vt:lpstr>What is XACML?</vt:lpstr>
      <vt:lpstr>XACML General Structure</vt:lpstr>
      <vt:lpstr>Mapping to a Security Policy (XACML)</vt:lpstr>
      <vt:lpstr>Mapped Policy</vt:lpstr>
      <vt:lpstr>Mapped Policy</vt:lpstr>
      <vt:lpstr>Enforcement in a Security Architecture</vt:lpstr>
      <vt:lpstr>Enforcement in a Security Architecture</vt:lpstr>
      <vt:lpstr>Overall Secure SWE Process</vt:lpstr>
      <vt:lpstr>Overall View – Initial Design</vt:lpstr>
      <vt:lpstr>Overall View – Functional Security</vt:lpstr>
      <vt:lpstr>Overall View – Collaborative Security</vt:lpstr>
      <vt:lpstr>Overall View – Information Security</vt:lpstr>
      <vt:lpstr>Overall View – Refinement and Mappings</vt:lpstr>
      <vt:lpstr>A Second Example – Crash Report System</vt:lpstr>
      <vt:lpstr>A Second Example – Crash Report System</vt:lpstr>
      <vt:lpstr>Secure Subsystem</vt:lpstr>
      <vt:lpstr>CRS Roles</vt:lpstr>
      <vt:lpstr>Role Slice Diagram</vt:lpstr>
      <vt:lpstr>SoD Diagram</vt:lpstr>
      <vt:lpstr>Collaboration Workflow Slice Diagram</vt:lpstr>
      <vt:lpstr>Extended Role Slice Diagram</vt:lpstr>
      <vt:lpstr>Obligation Slice Diagram</vt:lpstr>
      <vt:lpstr>Team Slice Diagram</vt:lpstr>
      <vt:lpstr>RBAC for CRS</vt:lpstr>
      <vt:lpstr>RBAC for CRS – Info Based</vt:lpstr>
      <vt:lpstr>RBAC for CRS – Info Based</vt:lpstr>
      <vt:lpstr>XML Role Slice Diagram – Info Based</vt:lpstr>
      <vt:lpstr>XML Role Slice Diagram</vt:lpstr>
      <vt:lpstr>Concluding Remarks</vt:lpstr>
      <vt:lpstr>Other areas of interest for info security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Steven A. Demurjian</dc:creator>
  <cp:lastModifiedBy>Image Creation</cp:lastModifiedBy>
  <cp:revision>1401</cp:revision>
  <cp:lastPrinted>2003-04-09T20:28:48Z</cp:lastPrinted>
  <dcterms:created xsi:type="dcterms:W3CDTF">1997-11-12T07:36:58Z</dcterms:created>
  <dcterms:modified xsi:type="dcterms:W3CDTF">2016-04-05T18:23:37Z</dcterms:modified>
</cp:coreProperties>
</file>