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7" r:id="rId2"/>
    <p:sldMasterId id="2147483865" r:id="rId3"/>
  </p:sldMasterIdLst>
  <p:notesMasterIdLst>
    <p:notesMasterId r:id="rId57"/>
  </p:notesMasterIdLst>
  <p:handoutMasterIdLst>
    <p:handoutMasterId r:id="rId58"/>
  </p:handoutMasterIdLst>
  <p:sldIdLst>
    <p:sldId id="256" r:id="rId4"/>
    <p:sldId id="1428" r:id="rId5"/>
    <p:sldId id="1429" r:id="rId6"/>
    <p:sldId id="1485" r:id="rId7"/>
    <p:sldId id="1430" r:id="rId8"/>
    <p:sldId id="1431" r:id="rId9"/>
    <p:sldId id="1432" r:id="rId10"/>
    <p:sldId id="1433" r:id="rId11"/>
    <p:sldId id="1434" r:id="rId12"/>
    <p:sldId id="1435" r:id="rId13"/>
    <p:sldId id="1436" r:id="rId14"/>
    <p:sldId id="1438" r:id="rId15"/>
    <p:sldId id="1439" r:id="rId16"/>
    <p:sldId id="1440" r:id="rId17"/>
    <p:sldId id="1441" r:id="rId18"/>
    <p:sldId id="1446" r:id="rId19"/>
    <p:sldId id="1447" r:id="rId20"/>
    <p:sldId id="1442" r:id="rId21"/>
    <p:sldId id="1443" r:id="rId22"/>
    <p:sldId id="1448" r:id="rId23"/>
    <p:sldId id="1444" r:id="rId24"/>
    <p:sldId id="1449" r:id="rId25"/>
    <p:sldId id="1445" r:id="rId26"/>
    <p:sldId id="1472" r:id="rId27"/>
    <p:sldId id="1451" r:id="rId28"/>
    <p:sldId id="1455" r:id="rId29"/>
    <p:sldId id="1454" r:id="rId30"/>
    <p:sldId id="1453" r:id="rId31"/>
    <p:sldId id="1452" r:id="rId32"/>
    <p:sldId id="1474" r:id="rId33"/>
    <p:sldId id="1476" r:id="rId34"/>
    <p:sldId id="1477" r:id="rId35"/>
    <p:sldId id="1478" r:id="rId36"/>
    <p:sldId id="1479" r:id="rId37"/>
    <p:sldId id="1481" r:id="rId38"/>
    <p:sldId id="1480" r:id="rId39"/>
    <p:sldId id="1482" r:id="rId40"/>
    <p:sldId id="1486" r:id="rId41"/>
    <p:sldId id="1487" r:id="rId42"/>
    <p:sldId id="1488" r:id="rId43"/>
    <p:sldId id="1425" r:id="rId44"/>
    <p:sldId id="1460" r:id="rId45"/>
    <p:sldId id="1459" r:id="rId46"/>
    <p:sldId id="1461" r:id="rId47"/>
    <p:sldId id="1462" r:id="rId48"/>
    <p:sldId id="1463" r:id="rId49"/>
    <p:sldId id="1466" r:id="rId50"/>
    <p:sldId id="1464" r:id="rId51"/>
    <p:sldId id="1465" r:id="rId52"/>
    <p:sldId id="1469" r:id="rId53"/>
    <p:sldId id="1470" r:id="rId54"/>
    <p:sldId id="1471" r:id="rId55"/>
    <p:sldId id="1484" r:id="rId56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onospac821 BT" pitchFamily="49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onospac821 BT" pitchFamily="49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onospac821 BT" pitchFamily="49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onospac821 BT" pitchFamily="49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onospac821 BT" pitchFamily="49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Monospac821 BT" pitchFamily="49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Monospac821 BT" pitchFamily="49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Monospac821 BT" pitchFamily="49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Monospac821 BT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008000"/>
    <a:srgbClr val="009900"/>
    <a:srgbClr val="33CC33"/>
    <a:srgbClr val="FF7C80"/>
    <a:srgbClr val="FF0000"/>
    <a:srgbClr val="6699FF"/>
    <a:srgbClr val="66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49" autoAdjust="0"/>
    <p:restoredTop sz="85969" autoAdjust="0"/>
  </p:normalViewPr>
  <p:slideViewPr>
    <p:cSldViewPr>
      <p:cViewPr>
        <p:scale>
          <a:sx n="100" d="100"/>
          <a:sy n="100" d="100"/>
        </p:scale>
        <p:origin x="-96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48"/>
    </p:cViewPr>
  </p:sorterViewPr>
  <p:notesViewPr>
    <p:cSldViewPr>
      <p:cViewPr varScale="1">
        <p:scale>
          <a:sx n="61" d="100"/>
          <a:sy n="61" d="100"/>
        </p:scale>
        <p:origin x="-1459" y="-91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9" Type="http://schemas.openxmlformats.org/officeDocument/2006/relationships/slide" Target="slides/slide36.xml" /><Relationship Id="rId21" Type="http://schemas.openxmlformats.org/officeDocument/2006/relationships/slide" Target="slides/slide18.xml" /><Relationship Id="rId34" Type="http://schemas.openxmlformats.org/officeDocument/2006/relationships/slide" Target="slides/slide31.xml" /><Relationship Id="rId42" Type="http://schemas.openxmlformats.org/officeDocument/2006/relationships/slide" Target="slides/slide39.xml" /><Relationship Id="rId47" Type="http://schemas.openxmlformats.org/officeDocument/2006/relationships/slide" Target="slides/slide44.xml" /><Relationship Id="rId50" Type="http://schemas.openxmlformats.org/officeDocument/2006/relationships/slide" Target="slides/slide47.xml" /><Relationship Id="rId55" Type="http://schemas.openxmlformats.org/officeDocument/2006/relationships/slide" Target="slides/slide52.xml" /><Relationship Id="rId7" Type="http://schemas.openxmlformats.org/officeDocument/2006/relationships/slide" Target="slides/slide4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slide" Target="slides/slide26.xml" /><Relationship Id="rId41" Type="http://schemas.openxmlformats.org/officeDocument/2006/relationships/slide" Target="slides/slide38.xml" /><Relationship Id="rId54" Type="http://schemas.openxmlformats.org/officeDocument/2006/relationships/slide" Target="slides/slide51.xml" /><Relationship Id="rId62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slide" Target="slides/slide29.xml" /><Relationship Id="rId37" Type="http://schemas.openxmlformats.org/officeDocument/2006/relationships/slide" Target="slides/slide34.xml" /><Relationship Id="rId40" Type="http://schemas.openxmlformats.org/officeDocument/2006/relationships/slide" Target="slides/slide37.xml" /><Relationship Id="rId45" Type="http://schemas.openxmlformats.org/officeDocument/2006/relationships/slide" Target="slides/slide42.xml" /><Relationship Id="rId53" Type="http://schemas.openxmlformats.org/officeDocument/2006/relationships/slide" Target="slides/slide50.xml" /><Relationship Id="rId58" Type="http://schemas.openxmlformats.org/officeDocument/2006/relationships/handoutMaster" Target="handoutMasters/handoutMaster1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36" Type="http://schemas.openxmlformats.org/officeDocument/2006/relationships/slide" Target="slides/slide33.xml" /><Relationship Id="rId49" Type="http://schemas.openxmlformats.org/officeDocument/2006/relationships/slide" Target="slides/slide46.xml" /><Relationship Id="rId57" Type="http://schemas.openxmlformats.org/officeDocument/2006/relationships/notesMaster" Target="notesMasters/notesMaster1.xml" /><Relationship Id="rId61" Type="http://schemas.openxmlformats.org/officeDocument/2006/relationships/theme" Target="theme/theme1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slide" Target="slides/slide28.xml" /><Relationship Id="rId44" Type="http://schemas.openxmlformats.org/officeDocument/2006/relationships/slide" Target="slides/slide41.xml" /><Relationship Id="rId52" Type="http://schemas.openxmlformats.org/officeDocument/2006/relationships/slide" Target="slides/slide49.xml" /><Relationship Id="rId60" Type="http://schemas.openxmlformats.org/officeDocument/2006/relationships/viewProps" Target="viewProp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Relationship Id="rId35" Type="http://schemas.openxmlformats.org/officeDocument/2006/relationships/slide" Target="slides/slide32.xml" /><Relationship Id="rId43" Type="http://schemas.openxmlformats.org/officeDocument/2006/relationships/slide" Target="slides/slide40.xml" /><Relationship Id="rId48" Type="http://schemas.openxmlformats.org/officeDocument/2006/relationships/slide" Target="slides/slide45.xml" /><Relationship Id="rId56" Type="http://schemas.openxmlformats.org/officeDocument/2006/relationships/slide" Target="slides/slide53.xml" /><Relationship Id="rId8" Type="http://schemas.openxmlformats.org/officeDocument/2006/relationships/slide" Target="slides/slide5.xml" /><Relationship Id="rId51" Type="http://schemas.openxmlformats.org/officeDocument/2006/relationships/slide" Target="slides/slide48.xml" /><Relationship Id="rId3" Type="http://schemas.openxmlformats.org/officeDocument/2006/relationships/slideMaster" Target="slideMasters/slideMaster3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slide" Target="slides/slide30.xml" /><Relationship Id="rId38" Type="http://schemas.openxmlformats.org/officeDocument/2006/relationships/slide" Target="slides/slide35.xml" /><Relationship Id="rId46" Type="http://schemas.openxmlformats.org/officeDocument/2006/relationships/slide" Target="slides/slide43.xml" /><Relationship Id="rId59" Type="http://schemas.openxmlformats.org/officeDocument/2006/relationships/presProps" Target="presProp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56" tIns="49401" rIns="97156" bIns="49401" numCol="1" anchor="t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-1588"/>
            <a:ext cx="3170237" cy="48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56" tIns="49401" rIns="97156" bIns="49401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56" tIns="49401" rIns="97156" bIns="49401" numCol="1" anchor="b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56" tIns="49401" rIns="97156" bIns="49401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22C34F5-A042-4801-9479-AF9580365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24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56" tIns="49401" rIns="97156" bIns="49401" numCol="1" anchor="t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-1588"/>
            <a:ext cx="3170237" cy="48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56" tIns="49401" rIns="97156" bIns="49401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598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56" tIns="49401" rIns="97156" bIns="49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56" tIns="49401" rIns="97156" bIns="49401" numCol="1" anchor="b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56" tIns="49401" rIns="97156" bIns="49401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09DDA98F-AA83-4A49-B3CC-596389430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13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6725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1763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68488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defTabSz="990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defTabSz="990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defTabSz="990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defTabSz="990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fld id="{1E92C039-416F-45FF-A47A-E7505666F33C}" type="slidenum">
              <a:rPr lang="en-US" altLang="en-US" sz="1200" b="0" smtClean="0">
                <a:latin typeface="Times New Roman" pitchFamily="18" charset="0"/>
              </a:rPr>
              <a:pPr/>
              <a:t>1</a:t>
            </a:fld>
            <a:endParaRPr lang="en-US" altLang="en-US" sz="1200" b="0">
              <a:latin typeface="Times New Roman" pitchFamily="18" charset="0"/>
            </a:endParaRPr>
          </a:p>
        </p:txBody>
      </p:sp>
      <p:sp>
        <p:nvSpPr>
          <p:cNvPr id="68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68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C584459-29BD-4E55-B920-82DBAF0ACB07}" type="slidenum">
              <a:rPr lang="en-US" sz="1200" b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144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C584459-29BD-4E55-B920-82DBAF0ACB07}" type="slidenum">
              <a:rPr lang="en-US" sz="1200" b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144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 /><Relationship Id="rId2" Type="http://schemas.openxmlformats.org/officeDocument/2006/relationships/slideMaster" Target="../slideMasters/slideMaster3.xml" /><Relationship Id="rId1" Type="http://schemas.openxmlformats.org/officeDocument/2006/relationships/vmlDrawing" Target="../drawings/vmlDrawing3.vml" /><Relationship Id="rId4" Type="http://schemas.openxmlformats.org/officeDocument/2006/relationships/image" Target="../media/image1.png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754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91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2133600" cy="6478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6248400" cy="647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8294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7200" y="762000"/>
            <a:ext cx="82296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0761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327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838200"/>
            <a:ext cx="609600" cy="6019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>
            <a:lvl1pPr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pPr>
              <a:lnSpc>
                <a:spcPct val="120000"/>
              </a:lnSpc>
            </a:pPr>
            <a:endParaRPr lang="en-US" altLang="en-US" sz="20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924800" y="6629400"/>
            <a:ext cx="1219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312" tIns="42862" rIns="87312" bIns="42862">
            <a:spAutoFit/>
          </a:bodyPr>
          <a:lstStyle/>
          <a:p>
            <a:pPr algn="l" defTabSz="857250" eaLnBrk="0" hangingPunct="0">
              <a:defRPr/>
            </a:pPr>
            <a:r>
              <a:rPr lang="en-US" sz="10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Security UML -</a:t>
            </a:r>
            <a:fld id="{A00A60CD-251C-4A8A-9840-9545EE218E9B}" type="slidenum">
              <a:rPr lang="en-US" sz="10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algn="l" defTabSz="857250" eaLnBrk="0" hangingPunct="0">
                <a:defRPr/>
              </a:pPr>
              <a:t>‹#›</a:t>
            </a:fld>
            <a:endParaRPr lang="en-US" sz="1000" b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0" y="0"/>
          <a:ext cx="6397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Photo Editor Photo" r:id="rId3" imgW="1209524" imgH="1895238" progId="MSPhotoEd.3">
                  <p:embed/>
                </p:oleObj>
              </mc:Choice>
              <mc:Fallback>
                <p:oleObj name="Photo Editor Photo" r:id="rId3" imgW="1209524" imgH="1895238" progId="MSPhotoEd.3">
                  <p:embed/>
                  <p:pic>
                    <p:nvPicPr>
                      <p:cNvPr id="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397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9600" y="685800"/>
            <a:ext cx="8534400" cy="762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A5002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50000"/>
              </a:spcBef>
              <a:defRPr/>
            </a:pPr>
            <a:endParaRPr lang="en-US" sz="2400">
              <a:solidFill>
                <a:srgbClr val="FF33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0" y="11430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pPr algn="l" eaLnBrk="1" hangingPunct="1">
              <a:defRPr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CSE</a:t>
            </a:r>
          </a:p>
          <a:p>
            <a:pPr algn="l" eaLnBrk="1" hangingPunct="1">
              <a:defRPr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5810</a:t>
            </a:r>
            <a:endParaRPr lang="en-US" sz="1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844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708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62000"/>
            <a:ext cx="419100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762000"/>
            <a:ext cx="419100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580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233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7798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46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5365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6440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063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929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2133600" cy="6478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6248400" cy="647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0735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62000"/>
            <a:ext cx="4191000" cy="5716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762000"/>
            <a:ext cx="4191000" cy="5716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69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0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62000"/>
            <a:ext cx="419100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762000"/>
            <a:ext cx="419100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4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44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906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55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7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60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vmlDrawing" Target="../drawings/vmlDrawing1.v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1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oleObject" Target="../embeddings/oleObject1.bin" 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 /><Relationship Id="rId1" Type="http://schemas.openxmlformats.org/officeDocument/2006/relationships/slideLayout" Target="../slideLayouts/slideLayout12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13" Type="http://schemas.openxmlformats.org/officeDocument/2006/relationships/theme" Target="../theme/theme3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slideLayout" Target="../slideLayouts/slideLayout24.xml" /><Relationship Id="rId2" Type="http://schemas.openxmlformats.org/officeDocument/2006/relationships/slideLayout" Target="../slideLayouts/slideLayout14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5" Type="http://schemas.openxmlformats.org/officeDocument/2006/relationships/oleObject" Target="../embeddings/oleObject2.bin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Relationship Id="rId14" Type="http://schemas.openxmlformats.org/officeDocument/2006/relationships/vmlDrawing" Target="../drawings/vmlDrawing2.v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853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838200"/>
            <a:ext cx="609600" cy="60198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pPr eaLnBrk="0" hangingPunct="0">
              <a:lnSpc>
                <a:spcPct val="120000"/>
              </a:lnSpc>
              <a:defRPr/>
            </a:pPr>
            <a:endParaRPr lang="en-US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924800" y="6629400"/>
            <a:ext cx="1219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12" tIns="42862" rIns="87312" bIns="42862">
            <a:spAutoFit/>
          </a:bodyPr>
          <a:lstStyle>
            <a:lvl1pPr defTabSz="8572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defTabSz="8572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defTabSz="8572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defTabSz="8572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defTabSz="8572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defTabSz="8572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defTabSz="8572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defTabSz="8572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defTabSz="8572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pPr algn="r"/>
            <a:r>
              <a:rPr lang="en-US" altLang="en-US" sz="1000" b="0">
                <a:latin typeface="Times New Roman" pitchFamily="18" charset="0"/>
              </a:rPr>
              <a:t>DigitalHC-</a:t>
            </a:r>
            <a:fld id="{768BFF86-13F0-4E3C-8784-EA7F4F765BF6}" type="slidenum">
              <a:rPr lang="en-US" altLang="en-US" sz="1000" b="0">
                <a:latin typeface="Times New Roman" pitchFamily="18" charset="0"/>
              </a:rPr>
              <a:pPr algn="r"/>
              <a:t>‹#›</a:t>
            </a:fld>
            <a:endParaRPr lang="en-US" altLang="en-US" sz="1000" b="0" dirty="0"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762000"/>
            <a:ext cx="8534400" cy="571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asd gasd glak fdas af lkajds laksdjf hasldkf asdkj h</a:t>
            </a:r>
          </a:p>
          <a:p>
            <a:pPr lvl="1"/>
            <a:r>
              <a:rPr lang="en-US"/>
              <a:t>Second level asdf ias;df has;dlf as;df asd fasdf asdf asd  af sdfs  fdsasdf sa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1030" name="Object 10"/>
          <p:cNvGraphicFramePr>
            <a:graphicFrameLocks noChangeAspect="1"/>
          </p:cNvGraphicFramePr>
          <p:nvPr/>
        </p:nvGraphicFramePr>
        <p:xfrm>
          <a:off x="0" y="0"/>
          <a:ext cx="6397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hoto Editor Photo" r:id="rId14" imgW="1209524" imgH="1895238" progId="MSPhotoEd.3">
                  <p:embed/>
                </p:oleObj>
              </mc:Choice>
              <mc:Fallback>
                <p:oleObj name="Photo Editor Photo" r:id="rId14" imgW="1209524" imgH="1895238" progId="MSPhotoEd.3">
                  <p:embed/>
                  <p:pic>
                    <p:nvPicPr>
                      <p:cNvPr id="10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397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0" y="11430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pPr algn="l" eaLnBrk="1" hangingPunct="1">
              <a:defRPr/>
            </a:pPr>
            <a:r>
              <a:rPr lang="en-US" sz="1400" dirty="0">
                <a:latin typeface="Times New Roman" pitchFamily="18" charset="0"/>
              </a:rPr>
              <a:t>CSE</a:t>
            </a:r>
          </a:p>
          <a:p>
            <a:pPr algn="l" eaLnBrk="1" hangingPunct="1">
              <a:defRPr/>
            </a:pPr>
            <a:r>
              <a:rPr lang="en-US" sz="1400" dirty="0">
                <a:latin typeface="Times New Roman" pitchFamily="18" charset="0"/>
              </a:rPr>
              <a:t>5810</a:t>
            </a:r>
            <a:endParaRPr lang="en-US" sz="1800" dirty="0"/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609600" y="685800"/>
            <a:ext cx="8534400" cy="762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A5002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523875" indent="-523875" algn="l" rtl="0" eaLnBrk="0" fontAlgn="base" hangingPunct="0">
        <a:lnSpc>
          <a:spcPct val="89000"/>
        </a:lnSpc>
        <a:spcBef>
          <a:spcPct val="1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m"/>
        <a:tabLst>
          <a:tab pos="1025525" algn="l"/>
        </a:tabLs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1025525" indent="-3873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SzPct val="69000"/>
        <a:buFont typeface="Wingdings" pitchFamily="2" charset="2"/>
        <a:buChar char="q"/>
        <a:tabLst>
          <a:tab pos="1025525" algn="l"/>
        </a:tabLst>
        <a:defRPr sz="2800">
          <a:solidFill>
            <a:schemeClr val="accent2"/>
          </a:solidFill>
          <a:latin typeface="+mn-lt"/>
        </a:defRPr>
      </a:lvl2pPr>
      <a:lvl3pPr marL="1477963" indent="-3381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tabLst>
          <a:tab pos="1025525" algn="l"/>
        </a:tabLst>
        <a:defRPr sz="2400">
          <a:solidFill>
            <a:srgbClr val="FF3300"/>
          </a:solidFill>
          <a:latin typeface="+mn-lt"/>
        </a:defRPr>
      </a:lvl3pPr>
      <a:lvl4pPr marL="1820863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025525" algn="l"/>
        </a:tabLst>
        <a:defRPr sz="2000">
          <a:solidFill>
            <a:schemeClr val="tx1"/>
          </a:solidFill>
          <a:latin typeface="+mn-lt"/>
        </a:defRPr>
      </a:lvl4pPr>
      <a:lvl5pPr marL="216376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5pPr>
      <a:lvl6pPr marL="26209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6pPr>
      <a:lvl7pPr marL="30781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7pPr>
      <a:lvl8pPr marL="35353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8pPr>
      <a:lvl9pPr marL="39925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853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838200"/>
            <a:ext cx="609600" cy="6019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>
            <a:lvl1pPr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pPr>
              <a:lnSpc>
                <a:spcPct val="120000"/>
              </a:lnSpc>
            </a:pPr>
            <a:endParaRPr lang="en-US" altLang="en-US" sz="20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924800" y="6629400"/>
            <a:ext cx="1219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312" tIns="42862" rIns="87312" bIns="42862">
            <a:spAutoFit/>
          </a:bodyPr>
          <a:lstStyle/>
          <a:p>
            <a:pPr algn="l" defTabSz="857250" eaLnBrk="0" hangingPunct="0">
              <a:defRPr/>
            </a:pPr>
            <a:r>
              <a:rPr lang="en-US" sz="10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Security UML -</a:t>
            </a:r>
            <a:fld id="{1752CD5D-8E58-4515-9AB9-34EFBA9EC1D1}" type="slidenum">
              <a:rPr lang="en-US" sz="10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algn="l" defTabSz="857250" eaLnBrk="0" hangingPunct="0">
                <a:defRPr/>
              </a:pPr>
              <a:t>‹#›</a:t>
            </a:fld>
            <a:endParaRPr lang="en-US" sz="1000" b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762000"/>
            <a:ext cx="8534400" cy="571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asd gasd glak fdas af lkajds laksdjf hasldkf asdkj h</a:t>
            </a:r>
          </a:p>
          <a:p>
            <a:pPr lvl="1"/>
            <a:r>
              <a:rPr lang="en-US"/>
              <a:t>Second level asdf ias;df has;dlf as;df asd fasdf asdf asd  af sdfs  fdsasdf sa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11270" name="Object 10"/>
          <p:cNvGraphicFramePr>
            <a:graphicFrameLocks noChangeAspect="1"/>
          </p:cNvGraphicFramePr>
          <p:nvPr/>
        </p:nvGraphicFramePr>
        <p:xfrm>
          <a:off x="0" y="0"/>
          <a:ext cx="6397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Photo Editor Photo" r:id="rId15" imgW="1209524" imgH="1895238" progId="MSPhotoEd.3">
                  <p:embed/>
                </p:oleObj>
              </mc:Choice>
              <mc:Fallback>
                <p:oleObj name="Photo Editor Photo" r:id="rId15" imgW="1209524" imgH="1895238" progId="MSPhotoEd.3">
                  <p:embed/>
                  <p:pic>
                    <p:nvPicPr>
                      <p:cNvPr id="112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397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609600" y="685800"/>
            <a:ext cx="8534400" cy="762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A5002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50000"/>
              </a:spcBef>
              <a:defRPr/>
            </a:pPr>
            <a:endParaRPr lang="en-US" sz="2400">
              <a:solidFill>
                <a:srgbClr val="FF3300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11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</p:sldLayoutIdLst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523875" indent="-523875" algn="l" rtl="0" eaLnBrk="0" fontAlgn="base" hangingPunct="0">
        <a:lnSpc>
          <a:spcPct val="89000"/>
        </a:lnSpc>
        <a:spcBef>
          <a:spcPct val="1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m"/>
        <a:tabLst>
          <a:tab pos="1025525" algn="l"/>
        </a:tabLs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charset="0"/>
          <a:cs typeface="+mn-cs"/>
        </a:defRPr>
      </a:lvl1pPr>
      <a:lvl2pPr marL="1025525" indent="-3873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SzPct val="69000"/>
        <a:buFont typeface="Wingdings" pitchFamily="2" charset="2"/>
        <a:buChar char="q"/>
        <a:tabLst>
          <a:tab pos="1025525" algn="l"/>
        </a:tabLst>
        <a:defRPr sz="2800">
          <a:solidFill>
            <a:schemeClr val="accent2"/>
          </a:solidFill>
          <a:latin typeface="+mn-lt"/>
          <a:ea typeface="ＭＳ Ｐゴシック" charset="0"/>
        </a:defRPr>
      </a:lvl2pPr>
      <a:lvl3pPr marL="1477963" indent="-3381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tabLst>
          <a:tab pos="1025525" algn="l"/>
        </a:tabLst>
        <a:defRPr sz="2400">
          <a:solidFill>
            <a:srgbClr val="FF3300"/>
          </a:solidFill>
          <a:latin typeface="+mn-lt"/>
          <a:ea typeface="ＭＳ Ｐゴシック" charset="0"/>
        </a:defRPr>
      </a:lvl3pPr>
      <a:lvl4pPr marL="1820863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0255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16376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6209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6pPr>
      <a:lvl7pPr marL="30781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7pPr>
      <a:lvl8pPr marL="35353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8pPr>
      <a:lvl9pPr marL="39925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blp.org/db/conf/dbsec/dbsec89.html#Ting89" TargetMode="External" /><Relationship Id="rId1" Type="http://schemas.openxmlformats.org/officeDocument/2006/relationships/slideLayout" Target="../slideLayouts/slideLayout14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nome.gov/24519851" TargetMode="External" /><Relationship Id="rId1" Type="http://schemas.openxmlformats.org/officeDocument/2006/relationships/slideLayout" Target="../slideLayouts/slideLayout14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4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4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8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8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timoteus.ziminski@uconn.edu" TargetMode="External" /><Relationship Id="rId1" Type="http://schemas.openxmlformats.org/officeDocument/2006/relationships/slideLayout" Target="../slideLayouts/slideLayout14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4765" y="-130349"/>
            <a:ext cx="8534400" cy="2616296"/>
          </a:xfrm>
        </p:spPr>
        <p:txBody>
          <a:bodyPr/>
          <a:lstStyle/>
          <a:p>
            <a:r>
              <a:rPr lang="en-US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Viewpoint of Security for Digital Health Care in the United States:</a:t>
            </a:r>
            <a:br>
              <a:rPr lang="en-US" b="1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What’s There? What Works? What’s Needed?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50237" y="2093665"/>
            <a:ext cx="8077200" cy="489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r>
              <a:rPr lang="en-US" sz="2400" b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Steven A. Demurjian</a:t>
            </a:r>
            <a:r>
              <a:rPr lang="en-US" sz="2400" b="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Alberto De la Rosa Algarín</a:t>
            </a:r>
            <a:r>
              <a:rPr lang="en-US" sz="2400" b="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Jinbo Bi</a:t>
            </a:r>
            <a:r>
              <a:rPr lang="en-US" sz="2400" b="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Solomon Berhe</a:t>
            </a:r>
            <a:r>
              <a:rPr lang="en-US" sz="2400" b="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Thomas Agresta</a:t>
            </a:r>
            <a:r>
              <a:rPr lang="en-US" sz="2400" b="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Xiaoyan Wang</a:t>
            </a:r>
            <a:r>
              <a:rPr lang="en-US" sz="2400" b="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Michael Blechner</a:t>
            </a:r>
            <a:r>
              <a:rPr lang="en-US" sz="2400" b="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b="1"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 of Computer Science and Engineering,</a:t>
            </a:r>
            <a:endParaRPr lang="en-US" sz="2400" b="1"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Connecticut, Storrs, CT, USA</a:t>
            </a:r>
            <a:endParaRPr lang="en-US" sz="2400" b="1"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{steve, ada, jinbo}@engr.uconn.edu, solomon.berhe@uconn.edu</a:t>
            </a:r>
            <a:endParaRPr lang="en-US" sz="2400" b="1"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b="1"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 of Family Medicine and Pathology,</a:t>
            </a:r>
            <a:endParaRPr lang="en-US" sz="2400" b="1"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Connecticut Health Center, Farmington, CT, USA</a:t>
            </a:r>
            <a:endParaRPr lang="en-US" sz="2400" b="1"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agresta@nso1.uchc.edu, {xiaoywang, mblechner}@uchc.edu</a:t>
            </a:r>
            <a:endParaRPr lang="en-US" sz="2400" b="1"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6070-03C8-1240-8517-E9F065449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Wide Range of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B6357-58B4-F244-8AFF-B7FD068EC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Security for digital health care transcends  must strongly consider the usability of the information by stakeholders</a:t>
            </a:r>
          </a:p>
          <a:p>
            <a:pPr lvl="0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EHRs (e.g., Allscripts, GE Centricity, Epic, etc.) in provider offices, clinics, and hospitals.</a:t>
            </a:r>
          </a:p>
          <a:p>
            <a:pPr lvl="0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Personal health records</a:t>
            </a:r>
          </a:p>
          <a:p>
            <a:pPr lvl="0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Patient portals (often part of EHRs)  to electronically request appointments, prescription refill requests, etc.</a:t>
            </a:r>
          </a:p>
          <a:p>
            <a:pPr lvl="0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Personalized medicine health portals (Genomas) for providers to view their own patients' genetic data against   EHR</a:t>
            </a:r>
          </a:p>
          <a:p>
            <a:pPr lvl="0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Ancillary systems for laboratory results (e.g. blood work), evaluating X-rays, MRIs, CT Scans, etc. to be  electronically delivered to provider</a:t>
            </a:r>
          </a:p>
          <a:p>
            <a:pPr lvl="0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clinical research data warehouse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De-identified clinical data from medical records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Patients give permission for medical research 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Support public health researchers to do population studies. 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67292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E47D-B5BE-324E-8318-6E11759C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Patient and Research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B2CEF-99EC-5041-A5E0-1F335958F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Patient Centered Medical Homes  </a:t>
            </a:r>
          </a:p>
          <a:p>
            <a:pPr lvl="1"/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Manage chronic conditions and optimize care by interacting stakeholders </a:t>
            </a:r>
          </a:p>
          <a:p>
            <a:pPr lvl="1"/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Family</a:t>
            </a:r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practitioner, endocrinologist, cardiologist, and nutritionist</a:t>
            </a:r>
          </a:p>
          <a:p>
            <a:pPr lvl="1"/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Need for the lead provider to access information in other EHRs, PHRs, etc.</a:t>
            </a:r>
          </a:p>
          <a:p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Accountable Care Organizations  </a:t>
            </a:r>
          </a:p>
          <a:p>
            <a:pPr lvl="1"/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Brings together groups of providers, clinics, hospitals, and private insurers </a:t>
            </a:r>
          </a:p>
          <a:p>
            <a:pPr lvl="1"/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Coordinated care effort for Medicare patients </a:t>
            </a:r>
          </a:p>
          <a:p>
            <a:pPr lvl="1"/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Attempt to reduce or eliminate duplicate test and procedures for patients that visit multiple providers and have a chronic condition</a:t>
            </a:r>
          </a:p>
          <a:p>
            <a:pPr marL="0" indent="0">
              <a:buNone/>
            </a:pP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53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E47D-B5BE-324E-8318-6E11759C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Patient and Research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B2CEF-99EC-5041-A5E0-1F335958F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Secondary use</a:t>
            </a:r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clinical data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Allows providers/researchers to analyze specific diseases/yreatments across a large patient base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Uses a clinical research data warehouse,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Seek events such as adverse drug reactions, infection monitoring, or disease monitoring in a  population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flu epidemic in the United States in 2013</a:t>
            </a:r>
          </a:p>
          <a:p>
            <a:r>
              <a:rPr lang="en-US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Meaningful use  </a:t>
            </a:r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adoption and use of HIT within organizations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May lead to improvements in the reporting of care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Offers providers incentives to acquire/deploy technology </a:t>
            </a:r>
          </a:p>
          <a:p>
            <a:r>
              <a:rPr lang="en-US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Personalized medicine</a:t>
            </a:r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Targets treatment of an individual based on their unique medical profiles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Include specific types of diseases and focus on the use of a patient's genomic information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D470-16AE-3649-880C-FF37BE37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Facilitate Health Information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2FB8C-40C8-1444-BB2B-C1269F713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Insure correct data is available at the appropriate time in a usable fashion by a specific stakeholder.</a:t>
            </a:r>
          </a:p>
          <a:p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is shared in HIE determined by the institute that owns the data?</a:t>
            </a:r>
          </a:p>
          <a:p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 to be shared is off-loaded into another server so that there is no impact on the real-time usage of an EHR to treat patients</a:t>
            </a:r>
          </a:p>
          <a:p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HIE can be used to construct a clinical research data warehouse via an electronic extract, transform, and load (ETL) process from an EHR database</a:t>
            </a:r>
          </a:p>
          <a:p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HIE can be utilized to support secondary use, accountable care organizations, and meaningful use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4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2BAC-6F65-4542-9767-2B41BF80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of Health Information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9E958-7238-224A-8913-87E53D8E9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realistic case study of one co-author navigating through a complex Healthcare process</a:t>
            </a:r>
          </a:p>
          <a:p>
            <a:r>
              <a:rPr lang="en-US">
                <a:effectLst/>
                <a:latin typeface="Times New Roman" panose="02020603050405020304" pitchFamily="18" charset="0"/>
              </a:rPr>
              <a:t>Ten different steps over a six-month period</a:t>
            </a:r>
          </a:p>
          <a:p>
            <a:r>
              <a:rPr lang="en-US">
                <a:effectLst/>
                <a:latin typeface="Times New Roman" panose="02020603050405020304" pitchFamily="18" charset="0"/>
              </a:rPr>
              <a:t>Involving following providers at different locations that provided care</a:t>
            </a:r>
          </a:p>
          <a:p>
            <a:pPr lvl="1"/>
            <a:r>
              <a:rPr lang="en-US"/>
              <a:t>Two different hospitals: Rockville to St Francis</a:t>
            </a:r>
          </a:p>
          <a:p>
            <a:pPr lvl="1"/>
            <a:r>
              <a:rPr lang="en-US"/>
              <a:t>Rehabilition facility</a:t>
            </a:r>
          </a:p>
          <a:p>
            <a:pPr lvl="1"/>
            <a:r>
              <a:rPr lang="en-US"/>
              <a:t>Two orthopedic surgeon offices Hartford and Mansfield</a:t>
            </a:r>
          </a:p>
          <a:p>
            <a:pPr lvl="1"/>
            <a:r>
              <a:rPr lang="en-US"/>
              <a:t>One rheumatologist office in Manchester</a:t>
            </a:r>
          </a:p>
          <a:p>
            <a:pPr lvl="1"/>
            <a:r>
              <a:rPr lang="en-US"/>
              <a:t>One internist office in South Windsor</a:t>
            </a:r>
          </a:p>
          <a:p>
            <a:pPr lvl="1"/>
            <a:r>
              <a:rPr lang="en-US"/>
              <a:t>Visiting nurse and physical therapist at home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81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80E0-9DF7-5A45-9173-297DF402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Process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6156"/>
            <a:ext cx="8153400" cy="622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662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80E0-9DF7-5A45-9173-297DF402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Process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8" y="1219200"/>
            <a:ext cx="79057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702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80E0-9DF7-5A45-9173-297DF402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1, 2, and 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5A187E-CE31-D940-B01F-AD7785D05F8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23875" indent="-523875" algn="l" rtl="0" eaLnBrk="0" fontAlgn="base" hangingPunct="0">
              <a:lnSpc>
                <a:spcPct val="89000"/>
              </a:lnSpc>
              <a:spcBef>
                <a:spcPct val="1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m"/>
              <a:tabLst>
                <a:tab pos="102552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marL="1025525" indent="-3873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69000"/>
              <a:buFont typeface="Wingdings" pitchFamily="2" charset="2"/>
              <a:buChar char="q"/>
              <a:tabLst>
                <a:tab pos="1025525" algn="l"/>
              </a:tabLst>
              <a:defRPr sz="28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1477963" indent="-3381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025525" algn="l"/>
              </a:tabLst>
              <a:defRPr sz="2400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3pPr>
            <a:lvl4pPr marL="18208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163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6209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3078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535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992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50ish man falls while working in the yard and breaks his hip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Ambulance (Step 1) takes him to ER of regional hosp (Step2)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History is taken using an HER at the hospital,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X-rays are ordered, and a hip fracture is found.  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Speaks with ER physician and physician colleague,  patient decides to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Transfer by ambulance (Step 3) to a metropolitan  hospital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Records  sent in hard copy. 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Upon arriving at  ER, another patient history for new HER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Same story is told to the ER physician, orthopedic resident, etc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2AM consent form signed for a partial or full  replacement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7AM the transport team takes him  OR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Orthopedic surgeon can repair the hip with a plate and screws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Patient,  consults with  physician colleague, re-initial  hardcopy consent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88698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80E0-9DF7-5A45-9173-297DF402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1, 2, and 3</a:t>
            </a:r>
          </a:p>
        </p:txBody>
      </p:sp>
      <p:sp>
        <p:nvSpPr>
          <p:cNvPr id="3" name="Explosion 1 558"/>
          <p:cNvSpPr>
            <a:spLocks noChangeArrowheads="1"/>
          </p:cNvSpPr>
          <p:nvPr/>
        </p:nvSpPr>
        <p:spPr bwMode="auto">
          <a:xfrm>
            <a:off x="76200" y="76200"/>
            <a:ext cx="2133600" cy="1066800"/>
          </a:xfrm>
          <a:prstGeom prst="irregularSeal1">
            <a:avLst/>
          </a:prstGeom>
          <a:pattFill prst="pct10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Accident</a:t>
            </a:r>
          </a:p>
        </p:txBody>
      </p:sp>
      <p:sp>
        <p:nvSpPr>
          <p:cNvPr id="4" name="Right Arrow 559"/>
          <p:cNvSpPr>
            <a:spLocks noChangeArrowheads="1"/>
          </p:cNvSpPr>
          <p:nvPr/>
        </p:nvSpPr>
        <p:spPr bwMode="auto">
          <a:xfrm rot="1790083">
            <a:off x="1947863" y="1073150"/>
            <a:ext cx="1066800" cy="4572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D9D9D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50"/>
          </a:p>
        </p:txBody>
      </p:sp>
      <p:sp>
        <p:nvSpPr>
          <p:cNvPr id="5" name="Rounded Rectangle 560"/>
          <p:cNvSpPr>
            <a:spLocks noChangeArrowheads="1"/>
          </p:cNvSpPr>
          <p:nvPr/>
        </p:nvSpPr>
        <p:spPr bwMode="auto">
          <a:xfrm>
            <a:off x="3048000" y="1371600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Ambulance</a:t>
            </a:r>
          </a:p>
        </p:txBody>
      </p:sp>
      <p:sp>
        <p:nvSpPr>
          <p:cNvPr id="6" name="Right Arrow 561"/>
          <p:cNvSpPr>
            <a:spLocks noChangeArrowheads="1"/>
          </p:cNvSpPr>
          <p:nvPr/>
        </p:nvSpPr>
        <p:spPr bwMode="auto">
          <a:xfrm rot="9831428">
            <a:off x="2105186" y="1741584"/>
            <a:ext cx="896937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D9D9D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50"/>
          </a:p>
        </p:txBody>
      </p:sp>
      <p:cxnSp>
        <p:nvCxnSpPr>
          <p:cNvPr id="7" name="Curved Connector 6"/>
          <p:cNvCxnSpPr>
            <a:cxnSpLocks noChangeShapeType="1"/>
            <a:stCxn id="15" idx="3"/>
            <a:endCxn id="5" idx="0"/>
          </p:cNvCxnSpPr>
          <p:nvPr/>
        </p:nvCxnSpPr>
        <p:spPr bwMode="auto">
          <a:xfrm flipH="1" flipV="1">
            <a:off x="3924300" y="1371600"/>
            <a:ext cx="4655344" cy="2527697"/>
          </a:xfrm>
          <a:prstGeom prst="curvedConnector4">
            <a:avLst>
              <a:gd name="adj1" fmla="val -4910"/>
              <a:gd name="adj2" fmla="val 109044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Right Arrow 573"/>
          <p:cNvSpPr>
            <a:spLocks noChangeArrowheads="1"/>
          </p:cNvSpPr>
          <p:nvPr/>
        </p:nvSpPr>
        <p:spPr bwMode="auto">
          <a:xfrm rot="2103496">
            <a:off x="4743263" y="1930004"/>
            <a:ext cx="1066800" cy="4572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D9D9D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50"/>
          </a:p>
        </p:txBody>
      </p:sp>
      <p:sp>
        <p:nvSpPr>
          <p:cNvPr id="9" name="TextBox 574"/>
          <p:cNvSpPr txBox="1">
            <a:spLocks noChangeArrowheads="1"/>
          </p:cNvSpPr>
          <p:nvPr/>
        </p:nvSpPr>
        <p:spPr bwMode="auto">
          <a:xfrm>
            <a:off x="5443453" y="13716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10" name="TextBox 575"/>
          <p:cNvSpPr txBox="1">
            <a:spLocks noChangeArrowheads="1"/>
          </p:cNvSpPr>
          <p:nvPr/>
        </p:nvSpPr>
        <p:spPr bwMode="auto">
          <a:xfrm>
            <a:off x="1947778" y="1726406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3</a:t>
            </a:r>
          </a:p>
        </p:txBody>
      </p:sp>
      <p:sp>
        <p:nvSpPr>
          <p:cNvPr id="11" name="TextBox 576"/>
          <p:cNvSpPr txBox="1">
            <a:spLocks noChangeArrowheads="1"/>
          </p:cNvSpPr>
          <p:nvPr/>
        </p:nvSpPr>
        <p:spPr bwMode="auto">
          <a:xfrm>
            <a:off x="2590715" y="7620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12" name="Rounded Rectangle 579"/>
          <p:cNvSpPr>
            <a:spLocks noChangeArrowheads="1"/>
          </p:cNvSpPr>
          <p:nvPr/>
        </p:nvSpPr>
        <p:spPr bwMode="auto">
          <a:xfrm>
            <a:off x="4904581" y="2565797"/>
            <a:ext cx="3810000" cy="3276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/>
              <a:t>Small Regional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/>
              <a:t>Hospital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209381" y="4318397"/>
            <a:ext cx="1143000" cy="1295400"/>
          </a:xfrm>
          <a:prstGeom prst="rect">
            <a:avLst/>
          </a:prstGeom>
          <a:pattFill prst="pct50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>
                <a:latin typeface="Arial" pitchFamily="34" charset="0"/>
              </a:rPr>
              <a:t>EHR</a:t>
            </a:r>
          </a:p>
          <a:p>
            <a:pPr algn="ctr">
              <a:defRPr/>
            </a:pPr>
            <a:endParaRPr lang="en-US" sz="1600">
              <a:latin typeface="Arial" pitchFamily="34" charset="0"/>
            </a:endParaRPr>
          </a:p>
          <a:p>
            <a:pPr algn="ctr">
              <a:defRPr/>
            </a:pPr>
            <a:r>
              <a:rPr lang="en-US" sz="1600">
                <a:latin typeface="Arial" pitchFamily="34" charset="0"/>
              </a:rPr>
              <a:t>History</a:t>
            </a:r>
          </a:p>
          <a:p>
            <a:pPr algn="ctr">
              <a:defRPr/>
            </a:pPr>
            <a:r>
              <a:rPr lang="en-US" sz="1600">
                <a:latin typeface="Arial" pitchFamily="34" charset="0"/>
              </a:rPr>
              <a:t>X-Rays</a:t>
            </a:r>
          </a:p>
        </p:txBody>
      </p:sp>
      <p:sp>
        <p:nvSpPr>
          <p:cNvPr id="14" name="Rounded Rectangle 581"/>
          <p:cNvSpPr>
            <a:spLocks noChangeArrowheads="1"/>
          </p:cNvSpPr>
          <p:nvPr/>
        </p:nvSpPr>
        <p:spPr bwMode="auto">
          <a:xfrm>
            <a:off x="6827044" y="4723210"/>
            <a:ext cx="1752600" cy="457200"/>
          </a:xfrm>
          <a:prstGeom prst="roundRect">
            <a:avLst>
              <a:gd name="adj" fmla="val 16667"/>
            </a:avLst>
          </a:prstGeom>
          <a:pattFill prst="pct10">
            <a:fgClr>
              <a:srgbClr val="7F7F7F"/>
            </a:fgClr>
            <a:bgClr>
              <a:schemeClr val="bg1">
                <a:lumMod val="85000"/>
              </a:schemeClr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600">
                <a:ea typeface="ＭＳ Ｐゴシック" charset="0"/>
                <a:cs typeface="ＭＳ Ｐゴシック" charset="0"/>
              </a:rPr>
              <a:t>Hip Fracture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6827044" y="3403997"/>
            <a:ext cx="1752600" cy="990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ER MD</a:t>
            </a:r>
          </a:p>
          <a:p>
            <a:pPr algn="ctr"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Physician Colleague</a:t>
            </a:r>
          </a:p>
        </p:txBody>
      </p:sp>
      <p:cxnSp>
        <p:nvCxnSpPr>
          <p:cNvPr id="16" name="Straight Arrow Connector 15"/>
          <p:cNvCxnSpPr>
            <a:cxnSpLocks noChangeShapeType="1"/>
            <a:stCxn id="13" idx="3"/>
          </p:cNvCxnSpPr>
          <p:nvPr/>
        </p:nvCxnSpPr>
        <p:spPr bwMode="auto">
          <a:xfrm flipV="1">
            <a:off x="6352381" y="4951810"/>
            <a:ext cx="474663" cy="142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cxnSpLocks noChangeShapeType="1"/>
            <a:endCxn id="15" idx="2"/>
          </p:cNvCxnSpPr>
          <p:nvPr/>
        </p:nvCxnSpPr>
        <p:spPr bwMode="auto">
          <a:xfrm flipV="1">
            <a:off x="7703344" y="4394597"/>
            <a:ext cx="0" cy="3286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Rounded Rectangle 585"/>
          <p:cNvSpPr>
            <a:spLocks noChangeArrowheads="1"/>
          </p:cNvSpPr>
          <p:nvPr/>
        </p:nvSpPr>
        <p:spPr bwMode="auto">
          <a:xfrm>
            <a:off x="5031581" y="3421460"/>
            <a:ext cx="15240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Emergency Room</a:t>
            </a:r>
          </a:p>
        </p:txBody>
      </p:sp>
      <p:cxnSp>
        <p:nvCxnSpPr>
          <p:cNvPr id="19" name="Straight Arrow Connector 18"/>
          <p:cNvCxnSpPr>
            <a:cxnSpLocks noChangeShapeType="1"/>
            <a:stCxn id="18" idx="2"/>
          </p:cNvCxnSpPr>
          <p:nvPr/>
        </p:nvCxnSpPr>
        <p:spPr bwMode="auto">
          <a:xfrm flipH="1">
            <a:off x="5780881" y="4107260"/>
            <a:ext cx="12700" cy="2111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587"/>
          <p:cNvSpPr txBox="1">
            <a:spLocks noChangeArrowheads="1"/>
          </p:cNvSpPr>
          <p:nvPr/>
        </p:nvSpPr>
        <p:spPr bwMode="auto">
          <a:xfrm>
            <a:off x="5702426" y="819708"/>
            <a:ext cx="27318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Records in Hard Copy (Paper)</a:t>
            </a:r>
          </a:p>
        </p:txBody>
      </p:sp>
      <p:sp>
        <p:nvSpPr>
          <p:cNvPr id="21" name="Rounded Rectangle 589"/>
          <p:cNvSpPr>
            <a:spLocks noChangeArrowheads="1"/>
          </p:cNvSpPr>
          <p:nvPr/>
        </p:nvSpPr>
        <p:spPr bwMode="auto">
          <a:xfrm>
            <a:off x="76200" y="2158603"/>
            <a:ext cx="4495800" cy="45981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/>
              <a:t>Metropolitan Area Hospital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100" dirty="0"/>
          </a:p>
        </p:txBody>
      </p:sp>
      <p:sp>
        <p:nvSpPr>
          <p:cNvPr id="22" name="Rectangle 590"/>
          <p:cNvSpPr>
            <a:spLocks noChangeArrowheads="1"/>
          </p:cNvSpPr>
          <p:nvPr/>
        </p:nvSpPr>
        <p:spPr bwMode="auto">
          <a:xfrm>
            <a:off x="2819400" y="2489597"/>
            <a:ext cx="1295400" cy="609600"/>
          </a:xfrm>
          <a:prstGeom prst="rect">
            <a:avLst/>
          </a:prstGeom>
          <a:pattFill prst="pct50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600">
                <a:ea typeface="ＭＳ Ｐゴシック" charset="0"/>
                <a:cs typeface="ＭＳ Ｐゴシック" charset="0"/>
              </a:rPr>
              <a:t>EHR</a:t>
            </a:r>
          </a:p>
          <a:p>
            <a:pPr algn="ctr">
              <a:defRPr/>
            </a:pPr>
            <a:r>
              <a:rPr lang="en-US" sz="1600">
                <a:ea typeface="ＭＳ Ｐゴシック" charset="0"/>
                <a:cs typeface="ＭＳ Ｐゴシック" charset="0"/>
              </a:rPr>
              <a:t>History</a:t>
            </a:r>
          </a:p>
        </p:txBody>
      </p:sp>
      <p:sp>
        <p:nvSpPr>
          <p:cNvPr id="23" name="Rounded Rectangle 591"/>
          <p:cNvSpPr>
            <a:spLocks noChangeArrowheads="1"/>
          </p:cNvSpPr>
          <p:nvPr/>
        </p:nvSpPr>
        <p:spPr bwMode="auto">
          <a:xfrm>
            <a:off x="304800" y="2413397"/>
            <a:ext cx="16764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Emergency Room</a:t>
            </a:r>
          </a:p>
        </p:txBody>
      </p:sp>
      <p:sp>
        <p:nvSpPr>
          <p:cNvPr id="24" name="Rounded Rectangle 592"/>
          <p:cNvSpPr>
            <a:spLocks noChangeArrowheads="1"/>
          </p:cNvSpPr>
          <p:nvPr/>
        </p:nvSpPr>
        <p:spPr bwMode="auto">
          <a:xfrm>
            <a:off x="304800" y="4470797"/>
            <a:ext cx="1676400" cy="68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Patient’s Room</a:t>
            </a:r>
          </a:p>
        </p:txBody>
      </p:sp>
      <p:sp>
        <p:nvSpPr>
          <p:cNvPr id="25" name="Rectangle 593"/>
          <p:cNvSpPr>
            <a:spLocks noChangeArrowheads="1"/>
          </p:cNvSpPr>
          <p:nvPr/>
        </p:nvSpPr>
        <p:spPr bwMode="auto">
          <a:xfrm>
            <a:off x="500063" y="5486797"/>
            <a:ext cx="1295400" cy="660400"/>
          </a:xfrm>
          <a:prstGeom prst="rect">
            <a:avLst/>
          </a:prstGeom>
          <a:pattFill prst="pct50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600">
                <a:ea typeface="ＭＳ Ｐゴシック" charset="0"/>
                <a:cs typeface="ＭＳ Ｐゴシック" charset="0"/>
              </a:rPr>
              <a:t>EHR</a:t>
            </a:r>
          </a:p>
          <a:p>
            <a:pPr algn="ctr">
              <a:defRPr/>
            </a:pPr>
            <a:r>
              <a:rPr lang="en-US" sz="1600">
                <a:ea typeface="ＭＳ Ｐゴシック" charset="0"/>
                <a:cs typeface="ＭＳ Ｐゴシック" charset="0"/>
              </a:rPr>
              <a:t>History</a:t>
            </a:r>
          </a:p>
        </p:txBody>
      </p:sp>
      <p:cxnSp>
        <p:nvCxnSpPr>
          <p:cNvPr id="26" name="Straight Arrow Connector 25"/>
          <p:cNvCxnSpPr>
            <a:cxnSpLocks noChangeShapeType="1"/>
            <a:stCxn id="23" idx="3"/>
          </p:cNvCxnSpPr>
          <p:nvPr/>
        </p:nvCxnSpPr>
        <p:spPr bwMode="auto">
          <a:xfrm>
            <a:off x="1981200" y="2756297"/>
            <a:ext cx="838200" cy="381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cxnSpLocks noChangeShapeType="1"/>
            <a:stCxn id="24" idx="2"/>
          </p:cNvCxnSpPr>
          <p:nvPr/>
        </p:nvCxnSpPr>
        <p:spPr bwMode="auto">
          <a:xfrm>
            <a:off x="1143000" y="5156597"/>
            <a:ext cx="4763" cy="330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Rounded Rectangle 596"/>
          <p:cNvSpPr>
            <a:spLocks noChangeArrowheads="1"/>
          </p:cNvSpPr>
          <p:nvPr/>
        </p:nvSpPr>
        <p:spPr bwMode="auto">
          <a:xfrm>
            <a:off x="2590800" y="5842397"/>
            <a:ext cx="1752600" cy="685800"/>
          </a:xfrm>
          <a:prstGeom prst="roundRect">
            <a:avLst>
              <a:gd name="adj" fmla="val 16667"/>
            </a:avLst>
          </a:prstGeom>
          <a:pattFill prst="pct10">
            <a:fgClr>
              <a:srgbClr val="7F7F7F"/>
            </a:fgClr>
            <a:bgClr>
              <a:schemeClr val="bg1">
                <a:lumMod val="85000"/>
              </a:schemeClr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Full Hip Replacement</a:t>
            </a:r>
          </a:p>
        </p:txBody>
      </p:sp>
      <p:sp>
        <p:nvSpPr>
          <p:cNvPr id="29" name="Rounded Rectangle 597"/>
          <p:cNvSpPr>
            <a:spLocks noChangeArrowheads="1"/>
          </p:cNvSpPr>
          <p:nvPr/>
        </p:nvSpPr>
        <p:spPr bwMode="auto">
          <a:xfrm>
            <a:off x="2590800" y="5308997"/>
            <a:ext cx="1752600" cy="457200"/>
          </a:xfrm>
          <a:prstGeom prst="roundRect">
            <a:avLst>
              <a:gd name="adj" fmla="val 16667"/>
            </a:avLst>
          </a:prstGeom>
          <a:pattFill prst="pct10">
            <a:fgClr>
              <a:srgbClr val="7F7F7F"/>
            </a:fgClr>
            <a:bgClr>
              <a:schemeClr val="bg1">
                <a:lumMod val="85000"/>
              </a:schemeClr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600">
                <a:ea typeface="ＭＳ Ｐゴシック" charset="0"/>
                <a:cs typeface="ＭＳ Ｐゴシック" charset="0"/>
              </a:rPr>
              <a:t>Hip Repair</a:t>
            </a:r>
          </a:p>
        </p:txBody>
      </p:sp>
      <p:sp>
        <p:nvSpPr>
          <p:cNvPr id="30" name="Rectangle 598"/>
          <p:cNvSpPr>
            <a:spLocks noChangeArrowheads="1"/>
          </p:cNvSpPr>
          <p:nvPr/>
        </p:nvSpPr>
        <p:spPr bwMode="auto">
          <a:xfrm>
            <a:off x="2590800" y="4470797"/>
            <a:ext cx="1752600" cy="685800"/>
          </a:xfrm>
          <a:prstGeom prst="rect">
            <a:avLst/>
          </a:prstGeom>
          <a:pattFill prst="pct50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600">
                <a:ea typeface="ＭＳ Ｐゴシック" charset="0"/>
                <a:cs typeface="ＭＳ Ｐゴシック" charset="0"/>
              </a:rPr>
              <a:t>Consent Form Re-signed</a:t>
            </a:r>
          </a:p>
        </p:txBody>
      </p:sp>
      <p:sp>
        <p:nvSpPr>
          <p:cNvPr id="31" name="Rounded Rectangle 599"/>
          <p:cNvSpPr>
            <a:spLocks noChangeArrowheads="1"/>
          </p:cNvSpPr>
          <p:nvPr/>
        </p:nvSpPr>
        <p:spPr bwMode="auto">
          <a:xfrm>
            <a:off x="2590800" y="3708797"/>
            <a:ext cx="1752600" cy="457200"/>
          </a:xfrm>
          <a:prstGeom prst="roundRect">
            <a:avLst>
              <a:gd name="adj" fmla="val 16667"/>
            </a:avLst>
          </a:prstGeom>
          <a:pattFill prst="pct10">
            <a:fgClr>
              <a:srgbClr val="7F7F7F"/>
            </a:fgClr>
            <a:bgClr>
              <a:schemeClr val="bg1">
                <a:lumMod val="85000"/>
              </a:schemeClr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600">
                <a:ea typeface="ＭＳ Ｐゴシック" charset="0"/>
                <a:cs typeface="ＭＳ Ｐゴシック" charset="0"/>
              </a:rPr>
              <a:t>Surgery</a:t>
            </a:r>
          </a:p>
        </p:txBody>
      </p:sp>
      <p:cxnSp>
        <p:nvCxnSpPr>
          <p:cNvPr id="32" name="Straight Arrow Connector 31"/>
          <p:cNvCxnSpPr>
            <a:cxnSpLocks noChangeShapeType="1"/>
            <a:endCxn id="33" idx="0"/>
          </p:cNvCxnSpPr>
          <p:nvPr/>
        </p:nvCxnSpPr>
        <p:spPr bwMode="auto">
          <a:xfrm flipH="1">
            <a:off x="1143000" y="2794397"/>
            <a:ext cx="1676400" cy="685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Rectangle 601"/>
          <p:cNvSpPr>
            <a:spLocks noChangeArrowheads="1"/>
          </p:cNvSpPr>
          <p:nvPr/>
        </p:nvSpPr>
        <p:spPr bwMode="auto">
          <a:xfrm>
            <a:off x="304800" y="3480197"/>
            <a:ext cx="1676400" cy="685800"/>
          </a:xfrm>
          <a:prstGeom prst="rect">
            <a:avLst/>
          </a:prstGeom>
          <a:pattFill prst="pct50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Consent Form Signed</a:t>
            </a:r>
          </a:p>
        </p:txBody>
      </p:sp>
      <p:cxnSp>
        <p:nvCxnSpPr>
          <p:cNvPr id="34" name="Straight Arrow Connector 33"/>
          <p:cNvCxnSpPr>
            <a:cxnSpLocks noChangeShapeType="1"/>
            <a:stCxn id="33" idx="2"/>
            <a:endCxn id="24" idx="0"/>
          </p:cNvCxnSpPr>
          <p:nvPr/>
        </p:nvCxnSpPr>
        <p:spPr bwMode="auto">
          <a:xfrm>
            <a:off x="1143000" y="4165997"/>
            <a:ext cx="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cxnSpLocks noChangeShapeType="1"/>
            <a:endCxn id="28" idx="1"/>
          </p:cNvCxnSpPr>
          <p:nvPr/>
        </p:nvCxnSpPr>
        <p:spPr bwMode="auto">
          <a:xfrm>
            <a:off x="1795463" y="5816997"/>
            <a:ext cx="795337" cy="368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cxnSpLocks noChangeShapeType="1"/>
            <a:endCxn id="29" idx="1"/>
          </p:cNvCxnSpPr>
          <p:nvPr/>
        </p:nvCxnSpPr>
        <p:spPr bwMode="auto">
          <a:xfrm flipV="1">
            <a:off x="1795463" y="5537597"/>
            <a:ext cx="795337" cy="279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cxnSpLocks noChangeShapeType="1"/>
            <a:stCxn id="29" idx="0"/>
            <a:endCxn id="30" idx="2"/>
          </p:cNvCxnSpPr>
          <p:nvPr/>
        </p:nvCxnSpPr>
        <p:spPr bwMode="auto">
          <a:xfrm flipV="1">
            <a:off x="3467100" y="5156597"/>
            <a:ext cx="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cxnSpLocks noChangeShapeType="1"/>
            <a:stCxn id="30" idx="0"/>
            <a:endCxn id="31" idx="2"/>
          </p:cNvCxnSpPr>
          <p:nvPr/>
        </p:nvCxnSpPr>
        <p:spPr bwMode="auto">
          <a:xfrm flipV="1">
            <a:off x="3467100" y="4165997"/>
            <a:ext cx="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3646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80E0-9DF7-5A45-9173-297DF402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4, 5, and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6BED7-BD83-F145-A451-03F23DA8F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Surgery is successful, and three more days in the hospital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Patient is discharged to a rehab facility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(Step 4)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Hard copy of his records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rehab center is mostly paper-based;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an electronic system, 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Medication list is hard copy, nurse dispenses meds 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 5 weeks,  patient  discharged (Step 6) to  home with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Visiting Nurse Association assigned to monitor  care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Provides a nurse and in home physically therapy 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Patient  visits the surgeon (Step 5) for X-rays to assess healing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95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FD3C-E68F-7742-96E4-33EBD892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Motivating the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F5C3F-D2A5-3841-9711-6ACB76C91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Consider the nearly 30yr history of healthcare security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Biskup, 1990 explored privacy and confidentiality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Medical information systems was explored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Advocated a role-based approach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Detailed the state-of-the-art in available systems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Ting, 1990 had a case study of mental health delivery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 information and semantic perspectives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Provide scenarios info usage by physicians, nurses, etc.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Promoted a role-based approach as appropriate solution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what has stayed the same and what has changed over nearly last 30 in terms of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Tracking patient care (via paper or electronic form)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Achieving secure information exchange as a patient transitions between care settings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Biskup, J.: Protection of privacy and confidentiality in medical information systems: Problems and guidelines. North-Holland (1990)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Ting, TC: </a:t>
            </a:r>
            <a:r>
              <a:rPr lang="en-US" sz="1800" i="0">
                <a:solidFill>
                  <a:srgbClr val="666666"/>
                </a:solidFill>
                <a:effectLst/>
                <a:latin typeface="Open Sans"/>
              </a:rPr>
              <a:t>Application Information Security Semantics: A Case of Mental Health Delivery.</a:t>
            </a:r>
            <a:r>
              <a:rPr lang="en-US" sz="1800" i="0">
                <a:solidFill>
                  <a:srgbClr val="505B62"/>
                </a:solidFill>
                <a:effectLst/>
                <a:latin typeface="Open Sans"/>
              </a:rPr>
              <a:t> </a:t>
            </a:r>
            <a:r>
              <a:rPr lang="en-US" sz="1800" i="0" u="none" strike="noStrike">
                <a:solidFill>
                  <a:srgbClr val="7D848A"/>
                </a:solidFill>
                <a:effectLst/>
                <a:latin typeface="Open Sans"/>
                <a:hlinkClick r:id="rId2"/>
              </a:rPr>
              <a:t>DBSec 1989</a:t>
            </a:r>
            <a:r>
              <a:rPr lang="en-US" sz="1800" i="0">
                <a:solidFill>
                  <a:srgbClr val="505B62"/>
                </a:solidFill>
                <a:effectLst/>
                <a:latin typeface="Open Sans"/>
              </a:rPr>
              <a:t>: 1-12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21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80E0-9DF7-5A45-9173-297DF402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4, 5, and 6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29614"/>
            <a:ext cx="3297904" cy="337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564"/>
          <p:cNvSpPr>
            <a:spLocks noChangeArrowheads="1"/>
          </p:cNvSpPr>
          <p:nvPr/>
        </p:nvSpPr>
        <p:spPr bwMode="auto">
          <a:xfrm>
            <a:off x="5697292" y="838200"/>
            <a:ext cx="2895600" cy="2590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Rehabilitation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Facility</a:t>
            </a:r>
          </a:p>
        </p:txBody>
      </p:sp>
      <p:sp>
        <p:nvSpPr>
          <p:cNvPr id="23" name="Rectangle 565"/>
          <p:cNvSpPr>
            <a:spLocks noChangeArrowheads="1"/>
          </p:cNvSpPr>
          <p:nvPr/>
        </p:nvSpPr>
        <p:spPr bwMode="auto">
          <a:xfrm>
            <a:off x="6078292" y="1905000"/>
            <a:ext cx="914400" cy="457200"/>
          </a:xfrm>
          <a:prstGeom prst="rect">
            <a:avLst/>
          </a:prstGeom>
          <a:pattFill prst="pct50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000">
                <a:ea typeface="ＭＳ Ｐゴシック" charset="0"/>
                <a:cs typeface="ＭＳ Ｐゴシック" charset="0"/>
              </a:rPr>
              <a:t>EHR</a:t>
            </a:r>
          </a:p>
        </p:txBody>
      </p:sp>
      <p:sp>
        <p:nvSpPr>
          <p:cNvPr id="24" name="Rectangle 566"/>
          <p:cNvSpPr>
            <a:spLocks noChangeArrowheads="1"/>
          </p:cNvSpPr>
          <p:nvPr/>
        </p:nvSpPr>
        <p:spPr bwMode="auto">
          <a:xfrm>
            <a:off x="7221292" y="1905000"/>
            <a:ext cx="990600" cy="457200"/>
          </a:xfrm>
          <a:prstGeom prst="rect">
            <a:avLst/>
          </a:prstGeom>
          <a:pattFill prst="pct50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000">
                <a:ea typeface="ＭＳ Ｐゴシック" charset="0"/>
                <a:cs typeface="ＭＳ Ｐゴシック" charset="0"/>
              </a:rPr>
              <a:t>Paper</a:t>
            </a:r>
          </a:p>
        </p:txBody>
      </p:sp>
      <p:sp>
        <p:nvSpPr>
          <p:cNvPr id="25" name="Rounded Rectangle 567"/>
          <p:cNvSpPr>
            <a:spLocks noChangeArrowheads="1"/>
          </p:cNvSpPr>
          <p:nvPr/>
        </p:nvSpPr>
        <p:spPr bwMode="auto">
          <a:xfrm>
            <a:off x="6078292" y="2743200"/>
            <a:ext cx="2133600" cy="457200"/>
          </a:xfrm>
          <a:prstGeom prst="roundRect">
            <a:avLst>
              <a:gd name="adj" fmla="val 16667"/>
            </a:avLst>
          </a:prstGeom>
          <a:pattFill prst="pct10">
            <a:fgClr>
              <a:srgbClr val="7F7F7F"/>
            </a:fgClr>
            <a:bgClr>
              <a:schemeClr val="bg1">
                <a:lumMod val="85000"/>
              </a:schemeClr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000">
                <a:ea typeface="ＭＳ Ｐゴシック" charset="0"/>
                <a:cs typeface="ＭＳ Ｐゴシック" charset="0"/>
              </a:rPr>
              <a:t>Discharged</a:t>
            </a:r>
          </a:p>
        </p:txBody>
      </p:sp>
      <p:cxnSp>
        <p:nvCxnSpPr>
          <p:cNvPr id="26" name="Straight Arrow Connector 25"/>
          <p:cNvCxnSpPr>
            <a:cxnSpLocks noChangeShapeType="1"/>
            <a:stCxn id="23" idx="2"/>
            <a:endCxn id="25" idx="0"/>
          </p:cNvCxnSpPr>
          <p:nvPr/>
        </p:nvCxnSpPr>
        <p:spPr bwMode="auto">
          <a:xfrm>
            <a:off x="6535492" y="2362200"/>
            <a:ext cx="609600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cxnSpLocks noChangeShapeType="1"/>
            <a:endCxn id="25" idx="0"/>
          </p:cNvCxnSpPr>
          <p:nvPr/>
        </p:nvCxnSpPr>
        <p:spPr bwMode="auto">
          <a:xfrm flipH="1">
            <a:off x="7145092" y="2362200"/>
            <a:ext cx="571500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Right Arrow 608"/>
          <p:cNvSpPr>
            <a:spLocks noChangeArrowheads="1"/>
          </p:cNvSpPr>
          <p:nvPr/>
        </p:nvSpPr>
        <p:spPr bwMode="auto">
          <a:xfrm>
            <a:off x="4032005" y="1524000"/>
            <a:ext cx="1524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" name="TextBox 609"/>
          <p:cNvSpPr txBox="1">
            <a:spLocks noChangeArrowheads="1"/>
          </p:cNvSpPr>
          <p:nvPr/>
        </p:nvSpPr>
        <p:spPr bwMode="auto">
          <a:xfrm>
            <a:off x="4586042" y="19542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4</a:t>
            </a:r>
          </a:p>
        </p:txBody>
      </p:sp>
      <p:sp>
        <p:nvSpPr>
          <p:cNvPr id="30" name="TextBox 610"/>
          <p:cNvSpPr txBox="1">
            <a:spLocks noChangeArrowheads="1"/>
          </p:cNvSpPr>
          <p:nvPr/>
        </p:nvSpPr>
        <p:spPr bwMode="auto">
          <a:xfrm>
            <a:off x="4044705" y="2354263"/>
            <a:ext cx="152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Hard Copy Records </a:t>
            </a:r>
          </a:p>
        </p:txBody>
      </p:sp>
      <p:sp>
        <p:nvSpPr>
          <p:cNvPr id="31" name="Rounded Rectangle 570"/>
          <p:cNvSpPr>
            <a:spLocks noChangeArrowheads="1"/>
          </p:cNvSpPr>
          <p:nvPr/>
        </p:nvSpPr>
        <p:spPr bwMode="auto">
          <a:xfrm>
            <a:off x="5791200" y="4416904"/>
            <a:ext cx="2590800" cy="2209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Patient’s Home</a:t>
            </a:r>
          </a:p>
        </p:txBody>
      </p:sp>
      <p:sp>
        <p:nvSpPr>
          <p:cNvPr id="33" name="TextBox 577"/>
          <p:cNvSpPr txBox="1">
            <a:spLocks noChangeArrowheads="1"/>
          </p:cNvSpPr>
          <p:nvPr/>
        </p:nvSpPr>
        <p:spPr bwMode="auto">
          <a:xfrm>
            <a:off x="7651902" y="2892904"/>
            <a:ext cx="2632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/>
              <a:t>6</a:t>
            </a:r>
          </a:p>
        </p:txBody>
      </p:sp>
      <p:sp>
        <p:nvSpPr>
          <p:cNvPr id="34" name="Rounded Rectangle 611"/>
          <p:cNvSpPr>
            <a:spLocks noChangeArrowheads="1"/>
          </p:cNvSpPr>
          <p:nvPr/>
        </p:nvSpPr>
        <p:spPr bwMode="auto">
          <a:xfrm>
            <a:off x="2209800" y="4414758"/>
            <a:ext cx="2590800" cy="2209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/>
              <a:t>Surgeon</a:t>
            </a:r>
          </a:p>
        </p:txBody>
      </p:sp>
      <p:sp>
        <p:nvSpPr>
          <p:cNvPr id="36" name="Rectangle 616"/>
          <p:cNvSpPr>
            <a:spLocks noChangeArrowheads="1"/>
          </p:cNvSpPr>
          <p:nvPr/>
        </p:nvSpPr>
        <p:spPr bwMode="auto">
          <a:xfrm>
            <a:off x="2514600" y="5407504"/>
            <a:ext cx="1981200" cy="1066800"/>
          </a:xfrm>
          <a:prstGeom prst="rect">
            <a:avLst/>
          </a:prstGeom>
          <a:pattFill prst="pct50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600">
                <a:ea typeface="ＭＳ Ｐゴシック" charset="0"/>
                <a:cs typeface="ＭＳ Ｐゴシック" charset="0"/>
              </a:rPr>
              <a:t>X-Rays for Healing Assessment</a:t>
            </a:r>
          </a:p>
        </p:txBody>
      </p:sp>
      <p:sp>
        <p:nvSpPr>
          <p:cNvPr id="37" name="Rounded Rectangle 624"/>
          <p:cNvSpPr>
            <a:spLocks noChangeArrowheads="1"/>
          </p:cNvSpPr>
          <p:nvPr/>
        </p:nvSpPr>
        <p:spPr bwMode="auto">
          <a:xfrm>
            <a:off x="6213475" y="5178904"/>
            <a:ext cx="1752600" cy="1295400"/>
          </a:xfrm>
          <a:prstGeom prst="roundRect">
            <a:avLst>
              <a:gd name="adj" fmla="val 16667"/>
            </a:avLst>
          </a:prstGeom>
          <a:pattFill prst="pct10">
            <a:fgClr>
              <a:srgbClr val="7F7F7F"/>
            </a:fgClr>
            <a:bgClr>
              <a:schemeClr val="bg1">
                <a:lumMod val="85000"/>
              </a:schemeClr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600">
                <a:ea typeface="ＭＳ Ｐゴシック" charset="0"/>
                <a:cs typeface="ＭＳ Ｐゴシック" charset="0"/>
              </a:rPr>
              <a:t>Visiting Nurse Care,</a:t>
            </a:r>
          </a:p>
          <a:p>
            <a:pPr algn="ctr">
              <a:defRPr/>
            </a:pPr>
            <a:r>
              <a:rPr lang="en-US" sz="1600">
                <a:ea typeface="ＭＳ Ｐゴシック" charset="0"/>
                <a:cs typeface="ＭＳ Ｐゴシック" charset="0"/>
              </a:rPr>
              <a:t>Physical Therapy</a:t>
            </a:r>
          </a:p>
        </p:txBody>
      </p:sp>
      <p:sp>
        <p:nvSpPr>
          <p:cNvPr id="39" name="TextBox 577"/>
          <p:cNvSpPr txBox="1">
            <a:spLocks noChangeArrowheads="1"/>
          </p:cNvSpPr>
          <p:nvPr/>
        </p:nvSpPr>
        <p:spPr bwMode="auto">
          <a:xfrm>
            <a:off x="5200810" y="353805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5</a:t>
            </a:r>
          </a:p>
        </p:txBody>
      </p:sp>
      <p:sp>
        <p:nvSpPr>
          <p:cNvPr id="41" name="Right Arrow 571"/>
          <p:cNvSpPr>
            <a:spLocks noChangeArrowheads="1"/>
          </p:cNvSpPr>
          <p:nvPr/>
        </p:nvSpPr>
        <p:spPr bwMode="auto">
          <a:xfrm rot="8614231">
            <a:off x="6300408" y="3718918"/>
            <a:ext cx="1256395" cy="4572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D9D9D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50"/>
          </a:p>
        </p:txBody>
      </p:sp>
      <p:sp>
        <p:nvSpPr>
          <p:cNvPr id="42" name="Right Arrow 571"/>
          <p:cNvSpPr>
            <a:spLocks noChangeArrowheads="1"/>
          </p:cNvSpPr>
          <p:nvPr/>
        </p:nvSpPr>
        <p:spPr bwMode="auto">
          <a:xfrm rot="8614231">
            <a:off x="3773758" y="3494814"/>
            <a:ext cx="2049756" cy="4572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D9D9D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50"/>
          </a:p>
        </p:txBody>
      </p:sp>
      <p:sp>
        <p:nvSpPr>
          <p:cNvPr id="43" name="TextBox 577"/>
          <p:cNvSpPr txBox="1">
            <a:spLocks noChangeArrowheads="1"/>
          </p:cNvSpPr>
          <p:nvPr/>
        </p:nvSpPr>
        <p:spPr bwMode="auto">
          <a:xfrm>
            <a:off x="7758663" y="372272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15250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80E0-9DF7-5A45-9173-297DF402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7, 8, 9, and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8E11C-A0DF-7443-B411-6DCEB3780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Patient meets with his internist (Step 8) for follow up care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Internist has HER, can download  tests from external lab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Hospital records  faxed and  scanned and put into the EHR as images  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 weeks after the fracture, 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Patient is given his release from the orthopedic surgeon (Step 7) with weight bearing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Care to be managed by a local orthopedist (Step 10)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Patient requests medical records for the local orthopedist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weeks later at the appointment, no records have arrived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 and old X-rays can't be compared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Due to the unusualness of a hip fracture of a 54 year old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Patient is referred to a rheumatologist (Step 9)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Hard copy of some of his medical records to  appt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Blood work and a bone scan that determines call osteopenia a precursor of osteoporosis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29940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80E0-9DF7-5A45-9173-297DF402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7, 8, 9, and 10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80882"/>
            <a:ext cx="8360121" cy="475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99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9" name="Straight Arrow Connector 778"/>
          <p:cNvCxnSpPr>
            <a:cxnSpLocks noChangeShapeType="1"/>
            <a:endCxn id="944" idx="1"/>
          </p:cNvCxnSpPr>
          <p:nvPr/>
        </p:nvCxnSpPr>
        <p:spPr bwMode="auto">
          <a:xfrm>
            <a:off x="2674056" y="2307167"/>
            <a:ext cx="2338035" cy="40849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9" name="Straight Arrow Connector 375"/>
          <p:cNvCxnSpPr>
            <a:cxnSpLocks noChangeShapeType="1"/>
          </p:cNvCxnSpPr>
          <p:nvPr/>
        </p:nvCxnSpPr>
        <p:spPr bwMode="auto">
          <a:xfrm>
            <a:off x="2580013" y="2540000"/>
            <a:ext cx="3054731" cy="13846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0" name="Straight Arrow Connector 363"/>
          <p:cNvCxnSpPr>
            <a:cxnSpLocks noChangeShapeType="1"/>
            <a:stCxn id="1072" idx="0"/>
            <a:endCxn id="928" idx="1"/>
          </p:cNvCxnSpPr>
          <p:nvPr/>
        </p:nvCxnSpPr>
        <p:spPr bwMode="auto">
          <a:xfrm flipV="1">
            <a:off x="4605032" y="2680839"/>
            <a:ext cx="749254" cy="2220289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" name="Straight Arrow Connector 393"/>
          <p:cNvCxnSpPr>
            <a:cxnSpLocks noChangeShapeType="1"/>
            <a:stCxn id="944" idx="2"/>
            <a:endCxn id="1005" idx="0"/>
          </p:cNvCxnSpPr>
          <p:nvPr/>
        </p:nvCxnSpPr>
        <p:spPr bwMode="auto">
          <a:xfrm>
            <a:off x="4781175" y="2946576"/>
            <a:ext cx="2316052" cy="187766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2" name="Straight Arrow Connector 396"/>
          <p:cNvCxnSpPr>
            <a:cxnSpLocks noChangeShapeType="1"/>
            <a:stCxn id="944" idx="2"/>
            <a:endCxn id="1002" idx="0"/>
          </p:cNvCxnSpPr>
          <p:nvPr/>
        </p:nvCxnSpPr>
        <p:spPr bwMode="auto">
          <a:xfrm>
            <a:off x="4781175" y="2946576"/>
            <a:ext cx="3349471" cy="14525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3" name="Straight Arrow Connector 399"/>
          <p:cNvCxnSpPr>
            <a:cxnSpLocks noChangeShapeType="1"/>
            <a:stCxn id="944" idx="2"/>
            <a:endCxn id="999" idx="1"/>
          </p:cNvCxnSpPr>
          <p:nvPr/>
        </p:nvCxnSpPr>
        <p:spPr bwMode="auto">
          <a:xfrm>
            <a:off x="4781175" y="2946576"/>
            <a:ext cx="3256867" cy="8668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4" name="Straight Arrow Connector 270"/>
          <p:cNvCxnSpPr>
            <a:cxnSpLocks noChangeShapeType="1"/>
            <a:stCxn id="928" idx="4"/>
            <a:endCxn id="1002" idx="0"/>
          </p:cNvCxnSpPr>
          <p:nvPr/>
        </p:nvCxnSpPr>
        <p:spPr bwMode="auto">
          <a:xfrm>
            <a:off x="6038538" y="3155595"/>
            <a:ext cx="2092108" cy="1243544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5" name="Straight Arrow Connector 271"/>
          <p:cNvCxnSpPr>
            <a:cxnSpLocks noChangeShapeType="1"/>
            <a:stCxn id="921" idx="3"/>
            <a:endCxn id="927" idx="0"/>
          </p:cNvCxnSpPr>
          <p:nvPr/>
        </p:nvCxnSpPr>
        <p:spPr bwMode="auto">
          <a:xfrm flipH="1">
            <a:off x="6163028" y="1094493"/>
            <a:ext cx="215194" cy="46390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6" name="Straight Arrow Connector 272"/>
          <p:cNvCxnSpPr>
            <a:cxnSpLocks noChangeShapeType="1"/>
            <a:stCxn id="918" idx="2"/>
            <a:endCxn id="927" idx="3"/>
          </p:cNvCxnSpPr>
          <p:nvPr/>
        </p:nvCxnSpPr>
        <p:spPr bwMode="auto">
          <a:xfrm flipH="1">
            <a:off x="6520216" y="1340556"/>
            <a:ext cx="1271764" cy="33778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7" name="Oval 54"/>
          <p:cNvSpPr>
            <a:spLocks noChangeArrowheads="1"/>
          </p:cNvSpPr>
          <p:nvPr/>
        </p:nvSpPr>
        <p:spPr bwMode="auto">
          <a:xfrm>
            <a:off x="7103181" y="708201"/>
            <a:ext cx="677333" cy="41275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latin typeface="Arial"/>
                <a:cs typeface="Arial"/>
              </a:rPr>
              <a:t>MeSH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XML DTD</a:t>
            </a:r>
          </a:p>
        </p:txBody>
      </p:sp>
      <p:sp>
        <p:nvSpPr>
          <p:cNvPr id="918" name="Oval 76"/>
          <p:cNvSpPr>
            <a:spLocks noChangeArrowheads="1"/>
          </p:cNvSpPr>
          <p:nvPr/>
        </p:nvSpPr>
        <p:spPr bwMode="auto">
          <a:xfrm>
            <a:off x="7791979" y="1030111"/>
            <a:ext cx="656167" cy="620889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latin typeface="Arial"/>
                <a:cs typeface="Arial"/>
              </a:rPr>
              <a:t>SNOMED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XML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Schema</a:t>
            </a:r>
          </a:p>
        </p:txBody>
      </p:sp>
      <p:sp>
        <p:nvSpPr>
          <p:cNvPr id="919" name="Oval 77"/>
          <p:cNvSpPr>
            <a:spLocks noChangeArrowheads="1"/>
          </p:cNvSpPr>
          <p:nvPr/>
        </p:nvSpPr>
        <p:spPr bwMode="auto">
          <a:xfrm>
            <a:off x="7360709" y="2320396"/>
            <a:ext cx="677333" cy="6350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latin typeface="Arial"/>
                <a:cs typeface="Arial"/>
              </a:rPr>
              <a:t>RxNorm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XML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Schema</a:t>
            </a:r>
          </a:p>
        </p:txBody>
      </p:sp>
      <p:sp>
        <p:nvSpPr>
          <p:cNvPr id="920" name="Oval 78"/>
          <p:cNvSpPr>
            <a:spLocks noChangeArrowheads="1"/>
          </p:cNvSpPr>
          <p:nvPr/>
        </p:nvSpPr>
        <p:spPr bwMode="auto">
          <a:xfrm>
            <a:off x="5422195" y="586493"/>
            <a:ext cx="677333" cy="656167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latin typeface="Arial"/>
                <a:cs typeface="Arial"/>
              </a:rPr>
              <a:t>RxTerms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XML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Schema</a:t>
            </a:r>
          </a:p>
        </p:txBody>
      </p:sp>
      <p:sp>
        <p:nvSpPr>
          <p:cNvPr id="921" name="Oval 79"/>
          <p:cNvSpPr>
            <a:spLocks noChangeArrowheads="1"/>
          </p:cNvSpPr>
          <p:nvPr/>
        </p:nvSpPr>
        <p:spPr bwMode="auto">
          <a:xfrm>
            <a:off x="6285618" y="588257"/>
            <a:ext cx="635000" cy="592667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latin typeface="Arial"/>
                <a:cs typeface="Arial"/>
              </a:rPr>
              <a:t>LOINC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XML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Schema</a:t>
            </a:r>
          </a:p>
        </p:txBody>
      </p:sp>
      <p:cxnSp>
        <p:nvCxnSpPr>
          <p:cNvPr id="922" name="Straight Arrow Connector 307"/>
          <p:cNvCxnSpPr>
            <a:cxnSpLocks noChangeShapeType="1"/>
            <a:stCxn id="936" idx="2"/>
            <a:endCxn id="927" idx="3"/>
          </p:cNvCxnSpPr>
          <p:nvPr/>
        </p:nvCxnSpPr>
        <p:spPr bwMode="auto">
          <a:xfrm flipH="1" flipV="1">
            <a:off x="6520215" y="1678340"/>
            <a:ext cx="1142118" cy="32896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" name="Straight Arrow Connector 308"/>
          <p:cNvCxnSpPr>
            <a:cxnSpLocks noChangeShapeType="1"/>
            <a:stCxn id="919" idx="1"/>
            <a:endCxn id="927" idx="3"/>
          </p:cNvCxnSpPr>
          <p:nvPr/>
        </p:nvCxnSpPr>
        <p:spPr bwMode="auto">
          <a:xfrm flipH="1" flipV="1">
            <a:off x="6520216" y="1678340"/>
            <a:ext cx="939271" cy="73466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" name="Straight Arrow Connector 309"/>
          <p:cNvCxnSpPr>
            <a:cxnSpLocks noChangeShapeType="1"/>
            <a:stCxn id="1071" idx="1"/>
            <a:endCxn id="944" idx="2"/>
          </p:cNvCxnSpPr>
          <p:nvPr/>
        </p:nvCxnSpPr>
        <p:spPr bwMode="auto">
          <a:xfrm flipV="1">
            <a:off x="3195233" y="2946576"/>
            <a:ext cx="1585942" cy="162542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" name="Straight Arrow Connector 310"/>
          <p:cNvCxnSpPr>
            <a:cxnSpLocks noChangeShapeType="1"/>
            <a:stCxn id="928" idx="4"/>
            <a:endCxn id="1005" idx="0"/>
          </p:cNvCxnSpPr>
          <p:nvPr/>
        </p:nvCxnSpPr>
        <p:spPr bwMode="auto">
          <a:xfrm>
            <a:off x="6038538" y="3155595"/>
            <a:ext cx="1058689" cy="1668641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" name="Straight Arrow Connector 311"/>
          <p:cNvCxnSpPr>
            <a:cxnSpLocks noChangeShapeType="1"/>
            <a:stCxn id="928" idx="4"/>
            <a:endCxn id="999" idx="1"/>
          </p:cNvCxnSpPr>
          <p:nvPr/>
        </p:nvCxnSpPr>
        <p:spPr bwMode="auto">
          <a:xfrm>
            <a:off x="6038539" y="3155595"/>
            <a:ext cx="1999503" cy="657793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7" name="Rounded Rectangle 169"/>
          <p:cNvSpPr>
            <a:spLocks noChangeArrowheads="1"/>
          </p:cNvSpPr>
          <p:nvPr/>
        </p:nvSpPr>
        <p:spPr bwMode="auto">
          <a:xfrm>
            <a:off x="5805841" y="1558396"/>
            <a:ext cx="714375" cy="2398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latin typeface="Arial"/>
                <a:cs typeface="Arial"/>
              </a:rPr>
              <a:t>Standards</a:t>
            </a:r>
          </a:p>
        </p:txBody>
      </p:sp>
      <p:sp>
        <p:nvSpPr>
          <p:cNvPr id="928" name="AutoShape 104"/>
          <p:cNvSpPr>
            <a:spLocks noChangeArrowheads="1"/>
          </p:cNvSpPr>
          <p:nvPr/>
        </p:nvSpPr>
        <p:spPr bwMode="auto">
          <a:xfrm>
            <a:off x="5354285" y="2387424"/>
            <a:ext cx="845784" cy="768174"/>
          </a:xfrm>
          <a:prstGeom prst="pentagon">
            <a:avLst/>
          </a:prstGeom>
          <a:solidFill>
            <a:srgbClr val="FFE9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latin typeface="Arial"/>
                <a:cs typeface="Arial"/>
              </a:rPr>
              <a:t>Health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Information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Exchange</a:t>
            </a:r>
          </a:p>
          <a:p>
            <a:pPr algn="ctr"/>
            <a:endParaRPr lang="en-US" sz="889" b="1">
              <a:latin typeface="Arial"/>
              <a:cs typeface="Arial"/>
            </a:endParaRPr>
          </a:p>
        </p:txBody>
      </p:sp>
      <p:sp>
        <p:nvSpPr>
          <p:cNvPr id="929" name="AutoShape 73"/>
          <p:cNvSpPr>
            <a:spLocks noChangeArrowheads="1"/>
          </p:cNvSpPr>
          <p:nvPr/>
        </p:nvSpPr>
        <p:spPr bwMode="auto">
          <a:xfrm>
            <a:off x="3287183" y="4175577"/>
            <a:ext cx="281340" cy="281341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Secure</a:t>
            </a:r>
          </a:p>
          <a:p>
            <a:pPr algn="ctr"/>
            <a:r>
              <a:rPr lang="en-US" sz="583">
                <a:latin typeface="Arial"/>
                <a:cs typeface="Arial"/>
              </a:rPr>
              <a:t>CDA</a:t>
            </a:r>
          </a:p>
        </p:txBody>
      </p:sp>
      <p:cxnSp>
        <p:nvCxnSpPr>
          <p:cNvPr id="930" name="Straight Arrow Connector 319"/>
          <p:cNvCxnSpPr>
            <a:cxnSpLocks noChangeShapeType="1"/>
            <a:stCxn id="1070" idx="0"/>
            <a:endCxn id="944" idx="2"/>
          </p:cNvCxnSpPr>
          <p:nvPr/>
        </p:nvCxnSpPr>
        <p:spPr bwMode="auto">
          <a:xfrm flipV="1">
            <a:off x="2735714" y="2946576"/>
            <a:ext cx="2045461" cy="105504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" name="Straight Arrow Connector 321"/>
          <p:cNvCxnSpPr>
            <a:cxnSpLocks noChangeShapeType="1"/>
            <a:stCxn id="1069" idx="0"/>
            <a:endCxn id="944" idx="2"/>
          </p:cNvCxnSpPr>
          <p:nvPr/>
        </p:nvCxnSpPr>
        <p:spPr bwMode="auto">
          <a:xfrm flipV="1">
            <a:off x="2638731" y="2946577"/>
            <a:ext cx="2142444" cy="2378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" name="Straight Arrow Connector 323"/>
          <p:cNvCxnSpPr>
            <a:cxnSpLocks noChangeShapeType="1"/>
            <a:stCxn id="1067" idx="0"/>
            <a:endCxn id="944" idx="2"/>
          </p:cNvCxnSpPr>
          <p:nvPr/>
        </p:nvCxnSpPr>
        <p:spPr bwMode="auto">
          <a:xfrm>
            <a:off x="2977445" y="1572508"/>
            <a:ext cx="1803731" cy="137406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3" name="Straight Arrow Connector 803"/>
          <p:cNvCxnSpPr>
            <a:cxnSpLocks noChangeShapeType="1"/>
            <a:stCxn id="1066" idx="0"/>
            <a:endCxn id="944" idx="2"/>
          </p:cNvCxnSpPr>
          <p:nvPr/>
        </p:nvCxnSpPr>
        <p:spPr bwMode="auto">
          <a:xfrm>
            <a:off x="3326695" y="726722"/>
            <a:ext cx="1454481" cy="221985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4" name="Straight Arrow Connector 327"/>
          <p:cNvCxnSpPr>
            <a:cxnSpLocks noChangeShapeType="1"/>
            <a:stCxn id="971" idx="0"/>
            <a:endCxn id="944" idx="2"/>
          </p:cNvCxnSpPr>
          <p:nvPr/>
        </p:nvCxnSpPr>
        <p:spPr bwMode="auto">
          <a:xfrm>
            <a:off x="4648729" y="525639"/>
            <a:ext cx="132446" cy="24209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5" name="Straight Arrow Connector 345"/>
          <p:cNvCxnSpPr>
            <a:cxnSpLocks noChangeShapeType="1"/>
            <a:stCxn id="917" idx="3"/>
            <a:endCxn id="927" idx="3"/>
          </p:cNvCxnSpPr>
          <p:nvPr/>
        </p:nvCxnSpPr>
        <p:spPr bwMode="auto">
          <a:xfrm flipH="1">
            <a:off x="6520216" y="1060979"/>
            <a:ext cx="681743" cy="61736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6" name="Oval 75"/>
          <p:cNvSpPr>
            <a:spLocks noChangeArrowheads="1"/>
          </p:cNvSpPr>
          <p:nvPr/>
        </p:nvSpPr>
        <p:spPr bwMode="auto">
          <a:xfrm>
            <a:off x="7662333" y="1806222"/>
            <a:ext cx="762000" cy="402167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latin typeface="Arial"/>
                <a:cs typeface="Arial"/>
              </a:rPr>
              <a:t>UMLS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XML DTD</a:t>
            </a:r>
          </a:p>
        </p:txBody>
      </p:sp>
      <p:cxnSp>
        <p:nvCxnSpPr>
          <p:cNvPr id="937" name="Straight Arrow Connector 359"/>
          <p:cNvCxnSpPr>
            <a:cxnSpLocks noChangeShapeType="1"/>
            <a:stCxn id="920" idx="5"/>
            <a:endCxn id="927" idx="0"/>
          </p:cNvCxnSpPr>
          <p:nvPr/>
        </p:nvCxnSpPr>
        <p:spPr bwMode="auto">
          <a:xfrm>
            <a:off x="6000750" y="1146528"/>
            <a:ext cx="162278" cy="41186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" name="Straight Arrow Connector 363"/>
          <p:cNvCxnSpPr>
            <a:cxnSpLocks noChangeShapeType="1"/>
            <a:stCxn id="1071" idx="0"/>
            <a:endCxn id="928" idx="1"/>
          </p:cNvCxnSpPr>
          <p:nvPr/>
        </p:nvCxnSpPr>
        <p:spPr bwMode="auto">
          <a:xfrm flipV="1">
            <a:off x="3326710" y="2680839"/>
            <a:ext cx="2027576" cy="212399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9" name="Straight Arrow Connector 366"/>
          <p:cNvCxnSpPr>
            <a:cxnSpLocks noChangeShapeType="1"/>
            <a:stCxn id="1070" idx="0"/>
            <a:endCxn id="928" idx="1"/>
          </p:cNvCxnSpPr>
          <p:nvPr/>
        </p:nvCxnSpPr>
        <p:spPr bwMode="auto">
          <a:xfrm flipV="1">
            <a:off x="2735714" y="2680839"/>
            <a:ext cx="2618572" cy="132077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0" name="Straight Arrow Connector 369"/>
          <p:cNvCxnSpPr>
            <a:cxnSpLocks noChangeShapeType="1"/>
            <a:stCxn id="1069" idx="0"/>
            <a:endCxn id="928" idx="1"/>
          </p:cNvCxnSpPr>
          <p:nvPr/>
        </p:nvCxnSpPr>
        <p:spPr bwMode="auto">
          <a:xfrm flipV="1">
            <a:off x="2638730" y="2680839"/>
            <a:ext cx="2715556" cy="503584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1" name="Straight Arrow Connector 372"/>
          <p:cNvCxnSpPr>
            <a:cxnSpLocks noChangeShapeType="1"/>
            <a:stCxn id="961" idx="2"/>
            <a:endCxn id="928" idx="1"/>
          </p:cNvCxnSpPr>
          <p:nvPr/>
        </p:nvCxnSpPr>
        <p:spPr bwMode="auto">
          <a:xfrm>
            <a:off x="2844712" y="2017007"/>
            <a:ext cx="2509574" cy="66383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" name="Straight Arrow Connector 375"/>
          <p:cNvCxnSpPr>
            <a:cxnSpLocks noChangeShapeType="1"/>
            <a:stCxn id="1066" idx="3"/>
            <a:endCxn id="928" idx="0"/>
          </p:cNvCxnSpPr>
          <p:nvPr/>
        </p:nvCxnSpPr>
        <p:spPr bwMode="auto">
          <a:xfrm>
            <a:off x="3194403" y="959555"/>
            <a:ext cx="2582774" cy="142786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3" name="Straight Arrow Connector 378"/>
          <p:cNvCxnSpPr>
            <a:cxnSpLocks noChangeShapeType="1"/>
            <a:stCxn id="1065" idx="3"/>
            <a:endCxn id="928" idx="0"/>
          </p:cNvCxnSpPr>
          <p:nvPr/>
        </p:nvCxnSpPr>
        <p:spPr bwMode="auto">
          <a:xfrm>
            <a:off x="4648728" y="525641"/>
            <a:ext cx="1128449" cy="1861783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4" name="AutoShape 69"/>
          <p:cNvSpPr>
            <a:spLocks noChangeArrowheads="1"/>
          </p:cNvSpPr>
          <p:nvPr/>
        </p:nvSpPr>
        <p:spPr bwMode="auto">
          <a:xfrm>
            <a:off x="4223633" y="2158118"/>
            <a:ext cx="788458" cy="788458"/>
          </a:xfrm>
          <a:prstGeom prst="octagon">
            <a:avLst>
              <a:gd name="adj" fmla="val 2928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latin typeface="Arial"/>
                <a:cs typeface="Arial"/>
              </a:rPr>
              <a:t>Global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Security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Policy and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Control</a:t>
            </a:r>
          </a:p>
        </p:txBody>
      </p:sp>
      <p:sp>
        <p:nvSpPr>
          <p:cNvPr id="945" name="Text Box 85"/>
          <p:cNvSpPr txBox="1">
            <a:spLocks noChangeArrowheads="1"/>
          </p:cNvSpPr>
          <p:nvPr/>
        </p:nvSpPr>
        <p:spPr bwMode="auto">
          <a:xfrm>
            <a:off x="5344584" y="1798285"/>
            <a:ext cx="102628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8041" eaLnBrk="1" hangingPunct="1"/>
            <a:endParaRPr lang="en-US" sz="583">
              <a:latin typeface="Arial"/>
              <a:cs typeface="Arial"/>
            </a:endParaRPr>
          </a:p>
        </p:txBody>
      </p:sp>
      <p:sp>
        <p:nvSpPr>
          <p:cNvPr id="946" name="AutoShape 73"/>
          <p:cNvSpPr>
            <a:spLocks noChangeArrowheads="1"/>
          </p:cNvSpPr>
          <p:nvPr/>
        </p:nvSpPr>
        <p:spPr bwMode="auto">
          <a:xfrm>
            <a:off x="3403424" y="1777118"/>
            <a:ext cx="281340" cy="281341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Secure</a:t>
            </a:r>
          </a:p>
          <a:p>
            <a:pPr algn="ctr"/>
            <a:r>
              <a:rPr lang="en-US" sz="583">
                <a:latin typeface="Arial"/>
                <a:cs typeface="Arial"/>
              </a:rPr>
              <a:t>XML</a:t>
            </a:r>
          </a:p>
        </p:txBody>
      </p:sp>
      <p:sp>
        <p:nvSpPr>
          <p:cNvPr id="947" name="AutoShape 73"/>
          <p:cNvSpPr>
            <a:spLocks noChangeArrowheads="1"/>
          </p:cNvSpPr>
          <p:nvPr/>
        </p:nvSpPr>
        <p:spPr bwMode="auto">
          <a:xfrm>
            <a:off x="4528785" y="1232076"/>
            <a:ext cx="281340" cy="281341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Secure</a:t>
            </a:r>
          </a:p>
          <a:p>
            <a:pPr algn="ctr"/>
            <a:r>
              <a:rPr lang="en-US" sz="583">
                <a:latin typeface="Arial"/>
                <a:cs typeface="Arial"/>
              </a:rPr>
              <a:t>XML</a:t>
            </a:r>
          </a:p>
        </p:txBody>
      </p:sp>
      <p:sp>
        <p:nvSpPr>
          <p:cNvPr id="948" name="AutoShape 87"/>
          <p:cNvSpPr>
            <a:spLocks noChangeArrowheads="1"/>
          </p:cNvSpPr>
          <p:nvPr/>
        </p:nvSpPr>
        <p:spPr bwMode="auto">
          <a:xfrm>
            <a:off x="4469694" y="822854"/>
            <a:ext cx="388938" cy="337785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XML-C</a:t>
            </a:r>
          </a:p>
        </p:txBody>
      </p:sp>
      <p:sp>
        <p:nvSpPr>
          <p:cNvPr id="949" name="AutoShape 87"/>
          <p:cNvSpPr>
            <a:spLocks noChangeArrowheads="1"/>
          </p:cNvSpPr>
          <p:nvPr/>
        </p:nvSpPr>
        <p:spPr bwMode="auto">
          <a:xfrm>
            <a:off x="3326694" y="808743"/>
            <a:ext cx="388938" cy="337785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XML-C</a:t>
            </a:r>
          </a:p>
        </p:txBody>
      </p:sp>
      <p:sp>
        <p:nvSpPr>
          <p:cNvPr id="950" name="AutoShape 73"/>
          <p:cNvSpPr>
            <a:spLocks noChangeArrowheads="1"/>
          </p:cNvSpPr>
          <p:nvPr/>
        </p:nvSpPr>
        <p:spPr bwMode="auto">
          <a:xfrm>
            <a:off x="6476708" y="4292424"/>
            <a:ext cx="281340" cy="281340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Secure</a:t>
            </a:r>
          </a:p>
          <a:p>
            <a:pPr algn="ctr"/>
            <a:r>
              <a:rPr lang="en-US" sz="583">
                <a:latin typeface="Arial"/>
                <a:cs typeface="Arial"/>
              </a:rPr>
              <a:t>XML</a:t>
            </a:r>
          </a:p>
        </p:txBody>
      </p:sp>
      <p:sp>
        <p:nvSpPr>
          <p:cNvPr id="951" name="AutoShape 73"/>
          <p:cNvSpPr>
            <a:spLocks noChangeArrowheads="1"/>
          </p:cNvSpPr>
          <p:nvPr/>
        </p:nvSpPr>
        <p:spPr bwMode="auto">
          <a:xfrm>
            <a:off x="7084592" y="3849246"/>
            <a:ext cx="281340" cy="281340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Secure</a:t>
            </a:r>
          </a:p>
          <a:p>
            <a:pPr algn="ctr"/>
            <a:r>
              <a:rPr lang="en-US" sz="583">
                <a:latin typeface="Arial"/>
                <a:cs typeface="Arial"/>
              </a:rPr>
              <a:t>XML</a:t>
            </a:r>
          </a:p>
        </p:txBody>
      </p:sp>
      <p:sp>
        <p:nvSpPr>
          <p:cNvPr id="952" name="AutoShape 73"/>
          <p:cNvSpPr>
            <a:spLocks noChangeArrowheads="1"/>
          </p:cNvSpPr>
          <p:nvPr/>
        </p:nvSpPr>
        <p:spPr bwMode="auto">
          <a:xfrm>
            <a:off x="7450667" y="3530423"/>
            <a:ext cx="281341" cy="281341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Secure</a:t>
            </a:r>
          </a:p>
          <a:p>
            <a:pPr algn="ctr"/>
            <a:r>
              <a:rPr lang="en-US" sz="583">
                <a:latin typeface="Arial"/>
                <a:cs typeface="Arial"/>
              </a:rPr>
              <a:t>XML</a:t>
            </a:r>
          </a:p>
        </p:txBody>
      </p:sp>
      <p:sp>
        <p:nvSpPr>
          <p:cNvPr id="973" name="Rectangle 972"/>
          <p:cNvSpPr>
            <a:spLocks noChangeArrowheads="1"/>
          </p:cNvSpPr>
          <p:nvPr/>
        </p:nvSpPr>
        <p:spPr bwMode="auto">
          <a:xfrm>
            <a:off x="1577798" y="6431953"/>
            <a:ext cx="6542265" cy="345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89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87" name="Rounded Rectangle 170"/>
          <p:cNvSpPr>
            <a:spLocks noChangeArrowheads="1"/>
          </p:cNvSpPr>
          <p:nvPr/>
        </p:nvSpPr>
        <p:spPr bwMode="auto">
          <a:xfrm>
            <a:off x="2930701" y="6487516"/>
            <a:ext cx="573829" cy="1905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 dirty="0">
                <a:latin typeface="Arial"/>
                <a:cs typeface="Arial"/>
              </a:rPr>
              <a:t>PHI</a:t>
            </a:r>
          </a:p>
        </p:txBody>
      </p:sp>
      <p:cxnSp>
        <p:nvCxnSpPr>
          <p:cNvPr id="988" name="Straight Arrow Connector 441"/>
          <p:cNvCxnSpPr>
            <a:cxnSpLocks noChangeShapeType="1"/>
          </p:cNvCxnSpPr>
          <p:nvPr/>
        </p:nvCxnSpPr>
        <p:spPr bwMode="auto">
          <a:xfrm>
            <a:off x="3592003" y="6576664"/>
            <a:ext cx="274441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5" name="Straight Arrow Connector 446"/>
          <p:cNvCxnSpPr>
            <a:cxnSpLocks noChangeShapeType="1"/>
          </p:cNvCxnSpPr>
          <p:nvPr/>
        </p:nvCxnSpPr>
        <p:spPr bwMode="auto">
          <a:xfrm>
            <a:off x="2511769" y="6567768"/>
            <a:ext cx="274294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6" name="Rounded Rectangle 170"/>
          <p:cNvSpPr>
            <a:spLocks noChangeArrowheads="1"/>
          </p:cNvSpPr>
          <p:nvPr/>
        </p:nvSpPr>
        <p:spPr bwMode="auto">
          <a:xfrm>
            <a:off x="1675694" y="6486634"/>
            <a:ext cx="770432" cy="1922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 dirty="0">
                <a:latin typeface="Arial"/>
                <a:cs typeface="Arial"/>
              </a:rPr>
              <a:t>Secure PHI</a:t>
            </a:r>
          </a:p>
        </p:txBody>
      </p:sp>
      <p:sp>
        <p:nvSpPr>
          <p:cNvPr id="983" name="AutoShape 73"/>
          <p:cNvSpPr>
            <a:spLocks noChangeArrowheads="1"/>
          </p:cNvSpPr>
          <p:nvPr/>
        </p:nvSpPr>
        <p:spPr bwMode="auto">
          <a:xfrm>
            <a:off x="4043715" y="6477443"/>
            <a:ext cx="191036" cy="186310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89">
              <a:latin typeface="Arial"/>
              <a:cs typeface="Arial"/>
            </a:endParaRPr>
          </a:p>
        </p:txBody>
      </p:sp>
      <p:sp>
        <p:nvSpPr>
          <p:cNvPr id="984" name="Rectangle 82"/>
          <p:cNvSpPr>
            <a:spLocks noChangeArrowheads="1"/>
          </p:cNvSpPr>
          <p:nvPr/>
        </p:nvSpPr>
        <p:spPr bwMode="auto">
          <a:xfrm>
            <a:off x="4234336" y="6431952"/>
            <a:ext cx="1176125" cy="36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8041"/>
            <a:r>
              <a:rPr lang="en-US" sz="889" b="1" dirty="0">
                <a:latin typeface="Arial"/>
                <a:cs typeface="Arial"/>
              </a:rPr>
              <a:t>Local Security </a:t>
            </a:r>
          </a:p>
          <a:p>
            <a:pPr defTabSz="508041"/>
            <a:r>
              <a:rPr lang="en-US" sz="889" b="1" dirty="0">
                <a:latin typeface="Arial"/>
                <a:cs typeface="Arial"/>
              </a:rPr>
              <a:t>Policy/Control</a:t>
            </a:r>
          </a:p>
        </p:txBody>
      </p:sp>
      <p:sp>
        <p:nvSpPr>
          <p:cNvPr id="981" name="AutoShape 87"/>
          <p:cNvSpPr>
            <a:spLocks noChangeArrowheads="1"/>
          </p:cNvSpPr>
          <p:nvPr/>
        </p:nvSpPr>
        <p:spPr bwMode="auto">
          <a:xfrm>
            <a:off x="5137326" y="6469895"/>
            <a:ext cx="273890" cy="225102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889" dirty="0">
              <a:latin typeface="Arial"/>
              <a:ea typeface="+mn-ea"/>
              <a:cs typeface="Arial"/>
            </a:endParaRPr>
          </a:p>
        </p:txBody>
      </p:sp>
      <p:sp>
        <p:nvSpPr>
          <p:cNvPr id="982" name="Rectangle 82"/>
          <p:cNvSpPr>
            <a:spLocks noChangeArrowheads="1"/>
          </p:cNvSpPr>
          <p:nvPr/>
        </p:nvSpPr>
        <p:spPr bwMode="auto">
          <a:xfrm>
            <a:off x="5410462" y="6449592"/>
            <a:ext cx="875155" cy="36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8041"/>
            <a:r>
              <a:rPr lang="en-US" sz="889" b="1" dirty="0">
                <a:latin typeface="Arial"/>
                <a:cs typeface="Arial"/>
              </a:rPr>
              <a:t>XML</a:t>
            </a:r>
          </a:p>
          <a:p>
            <a:pPr defTabSz="508041"/>
            <a:r>
              <a:rPr lang="en-US" sz="889" b="1" dirty="0">
                <a:latin typeface="Arial"/>
                <a:cs typeface="Arial"/>
              </a:rPr>
              <a:t>Converter</a:t>
            </a:r>
          </a:p>
        </p:txBody>
      </p:sp>
      <p:sp>
        <p:nvSpPr>
          <p:cNvPr id="980" name="Rectangle 82"/>
          <p:cNvSpPr>
            <a:spLocks noChangeArrowheads="1"/>
          </p:cNvSpPr>
          <p:nvPr/>
        </p:nvSpPr>
        <p:spPr bwMode="auto">
          <a:xfrm>
            <a:off x="6496402" y="6435480"/>
            <a:ext cx="1951743" cy="36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8041"/>
            <a:r>
              <a:rPr lang="en-US" sz="889" b="1" dirty="0">
                <a:latin typeface="Arial"/>
                <a:cs typeface="Arial"/>
              </a:rPr>
              <a:t>Local Data Analytics,</a:t>
            </a:r>
          </a:p>
          <a:p>
            <a:pPr defTabSz="508041"/>
            <a:r>
              <a:rPr lang="en-US" sz="889" b="1" dirty="0">
                <a:latin typeface="Arial"/>
                <a:cs typeface="Arial"/>
              </a:rPr>
              <a:t>Mining, or Decision Support</a:t>
            </a:r>
          </a:p>
        </p:txBody>
      </p:sp>
      <p:cxnSp>
        <p:nvCxnSpPr>
          <p:cNvPr id="994" name="Straight Arrow Connector 309"/>
          <p:cNvCxnSpPr>
            <a:cxnSpLocks noChangeShapeType="1"/>
            <a:stCxn id="1072" idx="1"/>
            <a:endCxn id="944" idx="2"/>
          </p:cNvCxnSpPr>
          <p:nvPr/>
        </p:nvCxnSpPr>
        <p:spPr bwMode="auto">
          <a:xfrm flipV="1">
            <a:off x="4472253" y="2946577"/>
            <a:ext cx="308922" cy="17215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5" name="AutoShape 73"/>
          <p:cNvSpPr>
            <a:spLocks noChangeArrowheads="1"/>
          </p:cNvSpPr>
          <p:nvPr/>
        </p:nvSpPr>
        <p:spPr bwMode="auto">
          <a:xfrm>
            <a:off x="4371968" y="4274531"/>
            <a:ext cx="281340" cy="281341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Secure</a:t>
            </a:r>
          </a:p>
          <a:p>
            <a:pPr algn="ctr"/>
            <a:r>
              <a:rPr lang="en-US" sz="583">
                <a:latin typeface="Arial"/>
                <a:cs typeface="Arial"/>
              </a:rPr>
              <a:t>CCR</a:t>
            </a:r>
          </a:p>
        </p:txBody>
      </p:sp>
      <p:sp>
        <p:nvSpPr>
          <p:cNvPr id="996" name="AutoShape 87"/>
          <p:cNvSpPr>
            <a:spLocks noChangeArrowheads="1"/>
          </p:cNvSpPr>
          <p:nvPr/>
        </p:nvSpPr>
        <p:spPr bwMode="auto">
          <a:xfrm>
            <a:off x="3005667" y="1582209"/>
            <a:ext cx="388938" cy="337785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83" dirty="0">
                <a:latin typeface="Arial"/>
                <a:ea typeface="ＭＳ Ｐゴシック" charset="0"/>
                <a:cs typeface="Arial"/>
              </a:rPr>
              <a:t>XML-C</a:t>
            </a:r>
          </a:p>
        </p:txBody>
      </p:sp>
      <p:sp>
        <p:nvSpPr>
          <p:cNvPr id="997" name="AutoShape 73"/>
          <p:cNvSpPr>
            <a:spLocks noChangeArrowheads="1"/>
          </p:cNvSpPr>
          <p:nvPr/>
        </p:nvSpPr>
        <p:spPr bwMode="auto">
          <a:xfrm>
            <a:off x="3695347" y="1384653"/>
            <a:ext cx="281341" cy="281340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Secure</a:t>
            </a:r>
          </a:p>
          <a:p>
            <a:pPr algn="ctr"/>
            <a:r>
              <a:rPr lang="en-US" sz="583">
                <a:latin typeface="Arial"/>
                <a:cs typeface="Arial"/>
              </a:rPr>
              <a:t>XML</a:t>
            </a:r>
          </a:p>
        </p:txBody>
      </p:sp>
      <p:sp>
        <p:nvSpPr>
          <p:cNvPr id="999" name="Rectangle 211"/>
          <p:cNvSpPr>
            <a:spLocks noChangeArrowheads="1"/>
          </p:cNvSpPr>
          <p:nvPr/>
        </p:nvSpPr>
        <p:spPr bwMode="auto">
          <a:xfrm>
            <a:off x="8038042" y="3580694"/>
            <a:ext cx="865188" cy="4653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PHA </a:t>
            </a:r>
          </a:p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Patient App</a:t>
            </a:r>
          </a:p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Mobile</a:t>
            </a:r>
          </a:p>
        </p:txBody>
      </p:sp>
      <p:sp>
        <p:nvSpPr>
          <p:cNvPr id="1000" name="AutoShape 377"/>
          <p:cNvSpPr>
            <a:spLocks noChangeArrowheads="1"/>
          </p:cNvSpPr>
          <p:nvPr/>
        </p:nvSpPr>
        <p:spPr bwMode="auto">
          <a:xfrm>
            <a:off x="8598812" y="4047243"/>
            <a:ext cx="304418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11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02" name="Rectangle 211"/>
          <p:cNvSpPr>
            <a:spLocks noChangeArrowheads="1"/>
          </p:cNvSpPr>
          <p:nvPr/>
        </p:nvSpPr>
        <p:spPr bwMode="auto">
          <a:xfrm>
            <a:off x="7626174" y="4399139"/>
            <a:ext cx="1008944" cy="46566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PHA </a:t>
            </a:r>
          </a:p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Provider Mobile App</a:t>
            </a:r>
          </a:p>
        </p:txBody>
      </p:sp>
      <p:sp>
        <p:nvSpPr>
          <p:cNvPr id="1003" name="AutoShape 377"/>
          <p:cNvSpPr>
            <a:spLocks noChangeArrowheads="1"/>
          </p:cNvSpPr>
          <p:nvPr/>
        </p:nvSpPr>
        <p:spPr bwMode="auto">
          <a:xfrm>
            <a:off x="8280119" y="4864805"/>
            <a:ext cx="354999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11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05" name="Rectangle 211"/>
          <p:cNvSpPr>
            <a:spLocks noChangeArrowheads="1"/>
          </p:cNvSpPr>
          <p:nvPr/>
        </p:nvSpPr>
        <p:spPr bwMode="auto">
          <a:xfrm>
            <a:off x="6603118" y="4824236"/>
            <a:ext cx="988218" cy="46566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 dirty="0" err="1">
                <a:solidFill>
                  <a:srgbClr val="000000"/>
                </a:solidFill>
                <a:latin typeface="Arial"/>
                <a:cs typeface="Arial"/>
              </a:rPr>
              <a:t>SMARTSync</a:t>
            </a:r>
            <a:r>
              <a:rPr lang="en-US" sz="889" b="1" dirty="0">
                <a:solidFill>
                  <a:srgbClr val="000000"/>
                </a:solidFill>
                <a:latin typeface="Arial"/>
                <a:cs typeface="Arial"/>
              </a:rPr>
              <a:t> App </a:t>
            </a:r>
          </a:p>
        </p:txBody>
      </p:sp>
      <p:sp>
        <p:nvSpPr>
          <p:cNvPr id="1006" name="AutoShape 377"/>
          <p:cNvSpPr>
            <a:spLocks noChangeArrowheads="1"/>
          </p:cNvSpPr>
          <p:nvPr/>
        </p:nvSpPr>
        <p:spPr bwMode="auto">
          <a:xfrm>
            <a:off x="7261930" y="5289903"/>
            <a:ext cx="329406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11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07" name="AutoShape 377"/>
          <p:cNvSpPr>
            <a:spLocks noChangeArrowheads="1"/>
          </p:cNvSpPr>
          <p:nvPr/>
        </p:nvSpPr>
        <p:spPr bwMode="auto">
          <a:xfrm>
            <a:off x="4975049" y="3922889"/>
            <a:ext cx="1157993" cy="906639"/>
          </a:xfrm>
          <a:prstGeom prst="hexagon">
            <a:avLst>
              <a:gd name="adj" fmla="val 27984"/>
              <a:gd name="vf" fmla="val 11547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889" b="1" dirty="0">
                <a:latin typeface="Arial"/>
                <a:ea typeface="ＭＳ Ｐゴシック" charset="0"/>
                <a:cs typeface="Arial"/>
              </a:rPr>
              <a:t>Global Data </a:t>
            </a:r>
          </a:p>
          <a:p>
            <a:pPr algn="ctr" defTabSz="508041">
              <a:defRPr/>
            </a:pPr>
            <a:r>
              <a:rPr lang="en-US" sz="889" b="1" dirty="0">
                <a:latin typeface="Arial"/>
                <a:ea typeface="ＭＳ Ｐゴシック" charset="0"/>
                <a:cs typeface="Arial"/>
              </a:rPr>
              <a:t>Analytics,</a:t>
            </a:r>
          </a:p>
          <a:p>
            <a:pPr algn="ctr" defTabSz="508041">
              <a:defRPr/>
            </a:pPr>
            <a:r>
              <a:rPr lang="en-US" sz="889" b="1" dirty="0">
                <a:latin typeface="Arial"/>
                <a:ea typeface="ＭＳ Ｐゴシック" charset="0"/>
                <a:cs typeface="Arial"/>
              </a:rPr>
              <a:t>Mining and </a:t>
            </a:r>
          </a:p>
          <a:p>
            <a:pPr algn="ctr" defTabSz="508041">
              <a:defRPr/>
            </a:pPr>
            <a:r>
              <a:rPr lang="en-US" sz="889" b="1" dirty="0">
                <a:latin typeface="Arial"/>
                <a:ea typeface="ＭＳ Ｐゴシック" charset="0"/>
                <a:cs typeface="Arial"/>
              </a:rPr>
              <a:t>Clinical Decision </a:t>
            </a:r>
          </a:p>
          <a:p>
            <a:pPr algn="ctr" defTabSz="508041">
              <a:defRPr/>
            </a:pPr>
            <a:r>
              <a:rPr lang="en-US" sz="889" b="1" dirty="0">
                <a:latin typeface="Arial"/>
                <a:ea typeface="ＭＳ Ｐゴシック" charset="0"/>
                <a:cs typeface="Arial"/>
              </a:rPr>
              <a:t>Support</a:t>
            </a:r>
          </a:p>
        </p:txBody>
      </p:sp>
      <p:sp>
        <p:nvSpPr>
          <p:cNvPr id="1008" name="AutoShape 73"/>
          <p:cNvSpPr>
            <a:spLocks noChangeArrowheads="1"/>
          </p:cNvSpPr>
          <p:nvPr/>
        </p:nvSpPr>
        <p:spPr bwMode="auto">
          <a:xfrm>
            <a:off x="3105327" y="3488090"/>
            <a:ext cx="281340" cy="281341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Secure</a:t>
            </a:r>
          </a:p>
          <a:p>
            <a:pPr algn="ctr"/>
            <a:r>
              <a:rPr lang="en-US" sz="583">
                <a:latin typeface="Arial"/>
                <a:cs typeface="Arial"/>
              </a:rPr>
              <a:t>CDA</a:t>
            </a:r>
          </a:p>
        </p:txBody>
      </p:sp>
      <p:sp>
        <p:nvSpPr>
          <p:cNvPr id="1009" name="AutoShape 73"/>
          <p:cNvSpPr>
            <a:spLocks noChangeArrowheads="1"/>
          </p:cNvSpPr>
          <p:nvPr/>
        </p:nvSpPr>
        <p:spPr bwMode="auto">
          <a:xfrm>
            <a:off x="3327577" y="2908653"/>
            <a:ext cx="281340" cy="281340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Secure</a:t>
            </a:r>
          </a:p>
          <a:p>
            <a:pPr algn="ctr"/>
            <a:r>
              <a:rPr lang="en-US" sz="583">
                <a:latin typeface="Arial"/>
                <a:cs typeface="Arial"/>
              </a:rPr>
              <a:t>XML</a:t>
            </a:r>
          </a:p>
        </p:txBody>
      </p:sp>
      <p:sp>
        <p:nvSpPr>
          <p:cNvPr id="1024" name="Line 392"/>
          <p:cNvSpPr>
            <a:spLocks noChangeShapeType="1"/>
          </p:cNvSpPr>
          <p:nvPr/>
        </p:nvSpPr>
        <p:spPr bwMode="auto">
          <a:xfrm flipV="1">
            <a:off x="901347" y="4079875"/>
            <a:ext cx="813153" cy="4462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83">
              <a:latin typeface="Arial"/>
              <a:cs typeface="Arial"/>
            </a:endParaRPr>
          </a:p>
        </p:txBody>
      </p:sp>
      <p:sp>
        <p:nvSpPr>
          <p:cNvPr id="1025" name="Rectangle 393"/>
          <p:cNvSpPr>
            <a:spLocks noChangeArrowheads="1"/>
          </p:cNvSpPr>
          <p:nvPr/>
        </p:nvSpPr>
        <p:spPr bwMode="auto">
          <a:xfrm>
            <a:off x="934861" y="4103544"/>
            <a:ext cx="470076" cy="21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/>
            <a:r>
              <a:rPr lang="en-US" sz="778" b="1" dirty="0">
                <a:solidFill>
                  <a:srgbClr val="000000"/>
                </a:solidFill>
                <a:latin typeface="Arial"/>
                <a:cs typeface="Arial"/>
              </a:rPr>
              <a:t>Share</a:t>
            </a:r>
          </a:p>
        </p:txBody>
      </p:sp>
      <p:sp>
        <p:nvSpPr>
          <p:cNvPr id="1030" name="Rectangle 393"/>
          <p:cNvSpPr>
            <a:spLocks noChangeArrowheads="1"/>
          </p:cNvSpPr>
          <p:nvPr/>
        </p:nvSpPr>
        <p:spPr bwMode="auto">
          <a:xfrm>
            <a:off x="996750" y="3151187"/>
            <a:ext cx="652806" cy="21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8041"/>
            <a:r>
              <a:rPr lang="en-US" sz="778" b="1" dirty="0">
                <a:solidFill>
                  <a:srgbClr val="000000"/>
                </a:solidFill>
                <a:latin typeface="Arial"/>
                <a:cs typeface="Arial"/>
              </a:rPr>
              <a:t>Share</a:t>
            </a:r>
          </a:p>
        </p:txBody>
      </p:sp>
      <p:sp>
        <p:nvSpPr>
          <p:cNvPr id="1031" name="Line 392"/>
          <p:cNvSpPr>
            <a:spLocks noChangeShapeType="1"/>
          </p:cNvSpPr>
          <p:nvPr/>
        </p:nvSpPr>
        <p:spPr bwMode="auto">
          <a:xfrm>
            <a:off x="931333" y="2032000"/>
            <a:ext cx="705556" cy="3554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83">
              <a:latin typeface="Arial"/>
              <a:cs typeface="Arial"/>
            </a:endParaRPr>
          </a:p>
        </p:txBody>
      </p:sp>
      <p:sp>
        <p:nvSpPr>
          <p:cNvPr id="1036" name="Rectangle 393"/>
          <p:cNvSpPr>
            <a:spLocks noChangeArrowheads="1"/>
          </p:cNvSpPr>
          <p:nvPr/>
        </p:nvSpPr>
        <p:spPr bwMode="auto">
          <a:xfrm>
            <a:off x="2543119" y="5318792"/>
            <a:ext cx="838231" cy="21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8041"/>
            <a:r>
              <a:rPr lang="en-US" sz="778" b="1" dirty="0">
                <a:solidFill>
                  <a:srgbClr val="000000"/>
                </a:solidFill>
                <a:latin typeface="Arial"/>
                <a:cs typeface="Arial"/>
              </a:rPr>
              <a:t>Share</a:t>
            </a:r>
          </a:p>
        </p:txBody>
      </p:sp>
      <p:sp>
        <p:nvSpPr>
          <p:cNvPr id="1037" name="Line 392"/>
          <p:cNvSpPr>
            <a:spLocks noChangeShapeType="1"/>
          </p:cNvSpPr>
          <p:nvPr/>
        </p:nvSpPr>
        <p:spPr bwMode="auto">
          <a:xfrm flipV="1">
            <a:off x="1850319" y="5249334"/>
            <a:ext cx="978077" cy="2522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83">
              <a:latin typeface="Arial"/>
              <a:cs typeface="Arial"/>
            </a:endParaRPr>
          </a:p>
        </p:txBody>
      </p:sp>
      <p:sp>
        <p:nvSpPr>
          <p:cNvPr id="1039" name="Rectangle 211"/>
          <p:cNvSpPr>
            <a:spLocks noChangeArrowheads="1"/>
          </p:cNvSpPr>
          <p:nvPr/>
        </p:nvSpPr>
        <p:spPr bwMode="auto">
          <a:xfrm>
            <a:off x="1441982" y="5501569"/>
            <a:ext cx="756708" cy="465667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FreeMED</a:t>
            </a:r>
          </a:p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Real-Time</a:t>
            </a:r>
          </a:p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Hosp Sys.</a:t>
            </a:r>
          </a:p>
        </p:txBody>
      </p:sp>
      <p:sp>
        <p:nvSpPr>
          <p:cNvPr id="1040" name="Rectangle 91"/>
          <p:cNvSpPr>
            <a:spLocks noChangeArrowheads="1"/>
          </p:cNvSpPr>
          <p:nvPr/>
        </p:nvSpPr>
        <p:spPr bwMode="auto">
          <a:xfrm>
            <a:off x="1441981" y="5967236"/>
            <a:ext cx="76200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>
                <a:latin typeface="Arial"/>
                <a:cs typeface="Arial"/>
              </a:rPr>
              <a:t>Java APIs</a:t>
            </a:r>
          </a:p>
        </p:txBody>
      </p:sp>
      <p:sp>
        <p:nvSpPr>
          <p:cNvPr id="1041" name="AutoShape 377"/>
          <p:cNvSpPr>
            <a:spLocks noChangeArrowheads="1"/>
          </p:cNvSpPr>
          <p:nvPr/>
        </p:nvSpPr>
        <p:spPr bwMode="auto">
          <a:xfrm>
            <a:off x="2197808" y="5967236"/>
            <a:ext cx="264583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 dirty="0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43" name="Rectangle 393"/>
          <p:cNvSpPr>
            <a:spLocks noChangeArrowheads="1"/>
          </p:cNvSpPr>
          <p:nvPr/>
        </p:nvSpPr>
        <p:spPr bwMode="auto">
          <a:xfrm>
            <a:off x="4107378" y="5515680"/>
            <a:ext cx="672760" cy="21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8041"/>
            <a:r>
              <a:rPr lang="en-US" sz="778" b="1" dirty="0">
                <a:solidFill>
                  <a:srgbClr val="000000"/>
                </a:solidFill>
                <a:latin typeface="Arial"/>
                <a:cs typeface="Arial"/>
              </a:rPr>
              <a:t>Share</a:t>
            </a:r>
          </a:p>
        </p:txBody>
      </p:sp>
      <p:sp>
        <p:nvSpPr>
          <p:cNvPr id="1044" name="Line 392"/>
          <p:cNvSpPr>
            <a:spLocks noChangeShapeType="1"/>
          </p:cNvSpPr>
          <p:nvPr/>
        </p:nvSpPr>
        <p:spPr bwMode="auto">
          <a:xfrm flipH="1" flipV="1">
            <a:off x="3876146" y="5345465"/>
            <a:ext cx="1100667" cy="3104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83">
              <a:latin typeface="Arial"/>
              <a:cs typeface="Arial"/>
            </a:endParaRPr>
          </a:p>
        </p:txBody>
      </p:sp>
      <p:sp>
        <p:nvSpPr>
          <p:cNvPr id="1045" name="Left-Right Arrow 1044"/>
          <p:cNvSpPr>
            <a:spLocks noChangeArrowheads="1"/>
          </p:cNvSpPr>
          <p:nvPr/>
        </p:nvSpPr>
        <p:spPr bwMode="auto">
          <a:xfrm rot="16792072">
            <a:off x="5382066" y="3427677"/>
            <a:ext cx="701146" cy="211667"/>
          </a:xfrm>
          <a:prstGeom prst="leftRightArrow">
            <a:avLst>
              <a:gd name="adj1" fmla="val 50000"/>
              <a:gd name="adj2" fmla="val 49994"/>
            </a:avLst>
          </a:prstGeom>
          <a:solidFill>
            <a:srgbClr val="66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583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46" name="Left-Right Arrow 1045"/>
          <p:cNvSpPr>
            <a:spLocks noChangeArrowheads="1"/>
          </p:cNvSpPr>
          <p:nvPr/>
        </p:nvSpPr>
        <p:spPr bwMode="auto">
          <a:xfrm rot="14272607">
            <a:off x="4552598" y="3325813"/>
            <a:ext cx="1045986" cy="211667"/>
          </a:xfrm>
          <a:prstGeom prst="leftRightArrow">
            <a:avLst>
              <a:gd name="adj1" fmla="val 50000"/>
              <a:gd name="adj2" fmla="val 49989"/>
            </a:avLst>
          </a:prstGeom>
          <a:solidFill>
            <a:srgbClr val="66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583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47" name="Left Arrow 1046"/>
          <p:cNvSpPr/>
          <p:nvPr/>
        </p:nvSpPr>
        <p:spPr>
          <a:xfrm rot="18191484">
            <a:off x="5798785" y="2053167"/>
            <a:ext cx="742597" cy="232833"/>
          </a:xfrm>
          <a:prstGeom prst="leftArrow">
            <a:avLst/>
          </a:prstGeom>
          <a:solidFill>
            <a:srgbClr val="CC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889" b="1" dirty="0">
                <a:solidFill>
                  <a:schemeClr val="tx1"/>
                </a:solidFill>
                <a:latin typeface="Arial"/>
                <a:cs typeface="Arial"/>
              </a:rPr>
              <a:t>USES</a:t>
            </a:r>
          </a:p>
        </p:txBody>
      </p:sp>
      <p:sp>
        <p:nvSpPr>
          <p:cNvPr id="1048" name="Left Arrow 1047"/>
          <p:cNvSpPr/>
          <p:nvPr/>
        </p:nvSpPr>
        <p:spPr>
          <a:xfrm rot="19187887">
            <a:off x="4976813" y="2021417"/>
            <a:ext cx="891646" cy="232833"/>
          </a:xfrm>
          <a:prstGeom prst="leftArrow">
            <a:avLst/>
          </a:prstGeom>
          <a:solidFill>
            <a:srgbClr val="CC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889" b="1" dirty="0">
                <a:solidFill>
                  <a:schemeClr val="tx1"/>
                </a:solidFill>
                <a:latin typeface="Arial"/>
                <a:cs typeface="Arial"/>
              </a:rPr>
              <a:t>USES</a:t>
            </a:r>
          </a:p>
        </p:txBody>
      </p:sp>
      <p:sp>
        <p:nvSpPr>
          <p:cNvPr id="1050" name="AutoShape 73"/>
          <p:cNvSpPr>
            <a:spLocks noChangeArrowheads="1"/>
          </p:cNvSpPr>
          <p:nvPr/>
        </p:nvSpPr>
        <p:spPr bwMode="auto">
          <a:xfrm>
            <a:off x="2835452" y="2216326"/>
            <a:ext cx="281340" cy="281341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Secure</a:t>
            </a:r>
          </a:p>
          <a:p>
            <a:pPr algn="ctr"/>
            <a:r>
              <a:rPr lang="en-US" sz="583">
                <a:latin typeface="Arial"/>
                <a:cs typeface="Arial"/>
              </a:rPr>
              <a:t>CCD</a:t>
            </a:r>
          </a:p>
        </p:txBody>
      </p:sp>
      <p:sp>
        <p:nvSpPr>
          <p:cNvPr id="1057" name="Rectangle 393"/>
          <p:cNvSpPr>
            <a:spLocks noChangeArrowheads="1"/>
          </p:cNvSpPr>
          <p:nvPr/>
        </p:nvSpPr>
        <p:spPr bwMode="auto">
          <a:xfrm>
            <a:off x="589138" y="2328334"/>
            <a:ext cx="933418" cy="21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8041"/>
            <a:r>
              <a:rPr lang="en-US" sz="778" b="1" dirty="0">
                <a:solidFill>
                  <a:srgbClr val="000000"/>
                </a:solidFill>
                <a:latin typeface="Arial"/>
                <a:cs typeface="Arial"/>
              </a:rPr>
              <a:t>Share</a:t>
            </a:r>
          </a:p>
        </p:txBody>
      </p:sp>
      <p:sp>
        <p:nvSpPr>
          <p:cNvPr id="1058" name="Line 392"/>
          <p:cNvSpPr>
            <a:spLocks noChangeShapeType="1"/>
          </p:cNvSpPr>
          <p:nvPr/>
        </p:nvSpPr>
        <p:spPr bwMode="auto">
          <a:xfrm flipV="1">
            <a:off x="1227666" y="3261431"/>
            <a:ext cx="388056" cy="1675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83">
              <a:latin typeface="Arial"/>
              <a:cs typeface="Arial"/>
            </a:endParaRPr>
          </a:p>
        </p:txBody>
      </p:sp>
      <p:sp>
        <p:nvSpPr>
          <p:cNvPr id="1060" name="Rectangle 91"/>
          <p:cNvSpPr>
            <a:spLocks noChangeArrowheads="1"/>
          </p:cNvSpPr>
          <p:nvPr/>
        </p:nvSpPr>
        <p:spPr bwMode="auto">
          <a:xfrm rot="5400000">
            <a:off x="2097264" y="5602113"/>
            <a:ext cx="465666" cy="2645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Arial"/>
                <a:cs typeface="Arial"/>
              </a:rPr>
              <a:t>XML</a:t>
            </a:r>
          </a:p>
        </p:txBody>
      </p:sp>
      <p:sp>
        <p:nvSpPr>
          <p:cNvPr id="1020" name="Rectangle 211"/>
          <p:cNvSpPr>
            <a:spLocks noChangeArrowheads="1"/>
          </p:cNvSpPr>
          <p:nvPr/>
        </p:nvSpPr>
        <p:spPr bwMode="auto">
          <a:xfrm>
            <a:off x="616480" y="4526139"/>
            <a:ext cx="756708" cy="465667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 dirty="0" err="1">
                <a:solidFill>
                  <a:srgbClr val="000000"/>
                </a:solidFill>
                <a:latin typeface="Arial"/>
                <a:cs typeface="Arial"/>
              </a:rPr>
              <a:t>PatientOS</a:t>
            </a:r>
            <a:endParaRPr lang="en-US" sz="889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889" b="1" dirty="0">
                <a:solidFill>
                  <a:srgbClr val="000000"/>
                </a:solidFill>
                <a:latin typeface="Arial"/>
                <a:cs typeface="Arial"/>
              </a:rPr>
              <a:t>Real-Time</a:t>
            </a:r>
          </a:p>
          <a:p>
            <a:pPr algn="ctr"/>
            <a:r>
              <a:rPr lang="en-US" sz="889" b="1" dirty="0" err="1">
                <a:solidFill>
                  <a:srgbClr val="000000"/>
                </a:solidFill>
                <a:latin typeface="Arial"/>
                <a:cs typeface="Arial"/>
              </a:rPr>
              <a:t>Hosp</a:t>
            </a:r>
            <a:r>
              <a:rPr lang="en-US" sz="889" b="1" dirty="0">
                <a:solidFill>
                  <a:srgbClr val="000000"/>
                </a:solidFill>
                <a:latin typeface="Arial"/>
                <a:cs typeface="Arial"/>
              </a:rPr>
              <a:t> Sys.</a:t>
            </a:r>
          </a:p>
        </p:txBody>
      </p:sp>
      <p:sp>
        <p:nvSpPr>
          <p:cNvPr id="1021" name="Rectangle 91"/>
          <p:cNvSpPr>
            <a:spLocks noChangeArrowheads="1"/>
          </p:cNvSpPr>
          <p:nvPr/>
        </p:nvSpPr>
        <p:spPr bwMode="auto">
          <a:xfrm>
            <a:off x="616479" y="4991805"/>
            <a:ext cx="76200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>
                <a:latin typeface="Arial"/>
                <a:cs typeface="Arial"/>
              </a:rPr>
              <a:t>Java APIs</a:t>
            </a:r>
          </a:p>
        </p:txBody>
      </p:sp>
      <p:sp>
        <p:nvSpPr>
          <p:cNvPr id="1022" name="AutoShape 377"/>
          <p:cNvSpPr>
            <a:spLocks noChangeArrowheads="1"/>
          </p:cNvSpPr>
          <p:nvPr/>
        </p:nvSpPr>
        <p:spPr bwMode="auto">
          <a:xfrm>
            <a:off x="1372306" y="4991805"/>
            <a:ext cx="264583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 dirty="0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61" name="Rectangle 91"/>
          <p:cNvSpPr>
            <a:spLocks noChangeArrowheads="1"/>
          </p:cNvSpPr>
          <p:nvPr/>
        </p:nvSpPr>
        <p:spPr bwMode="auto">
          <a:xfrm rot="5400000">
            <a:off x="1272645" y="4627564"/>
            <a:ext cx="465666" cy="2628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78" dirty="0">
                <a:latin typeface="Arial"/>
                <a:cs typeface="Arial"/>
              </a:rPr>
              <a:t>HL7 CDA</a:t>
            </a:r>
          </a:p>
        </p:txBody>
      </p:sp>
      <p:sp>
        <p:nvSpPr>
          <p:cNvPr id="1026" name="Rectangle 211"/>
          <p:cNvSpPr>
            <a:spLocks noChangeArrowheads="1"/>
          </p:cNvSpPr>
          <p:nvPr/>
        </p:nvSpPr>
        <p:spPr bwMode="auto">
          <a:xfrm>
            <a:off x="209022" y="3206750"/>
            <a:ext cx="756708" cy="465667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OpenEMR</a:t>
            </a:r>
            <a:endParaRPr lang="en-US" sz="889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889" b="1" dirty="0">
                <a:solidFill>
                  <a:srgbClr val="000000"/>
                </a:solidFill>
                <a:latin typeface="Arial"/>
                <a:cs typeface="Arial"/>
              </a:rPr>
              <a:t>Real-Time</a:t>
            </a:r>
          </a:p>
          <a:p>
            <a:pPr algn="ctr"/>
            <a:r>
              <a:rPr lang="en-US" sz="889" b="1" dirty="0" err="1">
                <a:solidFill>
                  <a:srgbClr val="000000"/>
                </a:solidFill>
                <a:latin typeface="Arial"/>
                <a:cs typeface="Arial"/>
              </a:rPr>
              <a:t>Hosp</a:t>
            </a:r>
            <a:r>
              <a:rPr lang="en-US" sz="889" b="1" dirty="0">
                <a:solidFill>
                  <a:srgbClr val="000000"/>
                </a:solidFill>
                <a:latin typeface="Arial"/>
                <a:cs typeface="Arial"/>
              </a:rPr>
              <a:t> Sys.</a:t>
            </a:r>
          </a:p>
        </p:txBody>
      </p:sp>
      <p:sp>
        <p:nvSpPr>
          <p:cNvPr id="1027" name="Rectangle 91"/>
          <p:cNvSpPr>
            <a:spLocks noChangeArrowheads="1"/>
          </p:cNvSpPr>
          <p:nvPr/>
        </p:nvSpPr>
        <p:spPr bwMode="auto">
          <a:xfrm>
            <a:off x="209021" y="3672417"/>
            <a:ext cx="76200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>
                <a:latin typeface="Arial"/>
                <a:cs typeface="Arial"/>
              </a:rPr>
              <a:t>Java APIs</a:t>
            </a:r>
          </a:p>
        </p:txBody>
      </p:sp>
      <p:sp>
        <p:nvSpPr>
          <p:cNvPr id="1028" name="AutoShape 377"/>
          <p:cNvSpPr>
            <a:spLocks noChangeArrowheads="1"/>
          </p:cNvSpPr>
          <p:nvPr/>
        </p:nvSpPr>
        <p:spPr bwMode="auto">
          <a:xfrm>
            <a:off x="964847" y="3672417"/>
            <a:ext cx="264583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 dirty="0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63" name="Rectangle 91"/>
          <p:cNvSpPr>
            <a:spLocks noChangeArrowheads="1"/>
          </p:cNvSpPr>
          <p:nvPr/>
        </p:nvSpPr>
        <p:spPr bwMode="auto">
          <a:xfrm rot="5400000">
            <a:off x="864305" y="3307293"/>
            <a:ext cx="465668" cy="2645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Arial"/>
                <a:cs typeface="Arial"/>
              </a:rPr>
              <a:t>XML</a:t>
            </a:r>
          </a:p>
        </p:txBody>
      </p:sp>
      <p:sp>
        <p:nvSpPr>
          <p:cNvPr id="1054" name="AutoShape 377"/>
          <p:cNvSpPr>
            <a:spLocks noChangeArrowheads="1"/>
          </p:cNvSpPr>
          <p:nvPr/>
        </p:nvSpPr>
        <p:spPr bwMode="auto">
          <a:xfrm>
            <a:off x="1226785" y="2052284"/>
            <a:ext cx="268111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 dirty="0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55" name="Rectangle 211"/>
          <p:cNvSpPr>
            <a:spLocks noChangeArrowheads="1"/>
          </p:cNvSpPr>
          <p:nvPr/>
        </p:nvSpPr>
        <p:spPr bwMode="auto">
          <a:xfrm>
            <a:off x="436563" y="1586618"/>
            <a:ext cx="790222" cy="464785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 dirty="0">
                <a:solidFill>
                  <a:srgbClr val="000000"/>
                </a:solidFill>
                <a:latin typeface="Arial"/>
                <a:cs typeface="Arial"/>
              </a:rPr>
              <a:t>EPIC LUCY</a:t>
            </a:r>
          </a:p>
          <a:p>
            <a:pPr algn="ctr"/>
            <a:r>
              <a:rPr lang="en-US" sz="889" b="1" dirty="0">
                <a:solidFill>
                  <a:srgbClr val="000000"/>
                </a:solidFill>
                <a:latin typeface="Arial"/>
                <a:cs typeface="Arial"/>
              </a:rPr>
              <a:t>Real Time</a:t>
            </a:r>
          </a:p>
          <a:p>
            <a:pPr algn="ctr"/>
            <a:r>
              <a:rPr lang="en-US" sz="889" b="1" dirty="0">
                <a:solidFill>
                  <a:srgbClr val="000000"/>
                </a:solidFill>
                <a:latin typeface="Arial"/>
                <a:cs typeface="Arial"/>
              </a:rPr>
              <a:t>Hosp. Sys.</a:t>
            </a:r>
          </a:p>
        </p:txBody>
      </p:sp>
      <p:sp>
        <p:nvSpPr>
          <p:cNvPr id="1064" name="Rectangle 91"/>
          <p:cNvSpPr>
            <a:spLocks noChangeArrowheads="1"/>
          </p:cNvSpPr>
          <p:nvPr/>
        </p:nvSpPr>
        <p:spPr bwMode="auto">
          <a:xfrm rot="5400000">
            <a:off x="1128890" y="1684516"/>
            <a:ext cx="465665" cy="2681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Arial"/>
                <a:cs typeface="Arial"/>
              </a:rPr>
              <a:t>CCD</a:t>
            </a:r>
          </a:p>
        </p:txBody>
      </p:sp>
      <p:sp>
        <p:nvSpPr>
          <p:cNvPr id="968" name="Rectangle 211"/>
          <p:cNvSpPr>
            <a:spLocks noChangeArrowheads="1"/>
          </p:cNvSpPr>
          <p:nvPr/>
        </p:nvSpPr>
        <p:spPr bwMode="auto">
          <a:xfrm>
            <a:off x="3727097" y="59973"/>
            <a:ext cx="789559" cy="465666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MS </a:t>
            </a: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Health Vault</a:t>
            </a:r>
          </a:p>
        </p:txBody>
      </p:sp>
      <p:sp>
        <p:nvSpPr>
          <p:cNvPr id="970" name="Rectangle 97"/>
          <p:cNvSpPr>
            <a:spLocks noChangeArrowheads="1"/>
          </p:cNvSpPr>
          <p:nvPr/>
        </p:nvSpPr>
        <p:spPr bwMode="auto">
          <a:xfrm>
            <a:off x="3727097" y="525638"/>
            <a:ext cx="789526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>
                <a:latin typeface="Arial"/>
                <a:cs typeface="Arial"/>
              </a:rPr>
              <a:t>ASP.NET API</a:t>
            </a:r>
          </a:p>
        </p:txBody>
      </p:sp>
      <p:sp>
        <p:nvSpPr>
          <p:cNvPr id="971" name="AutoShape 377"/>
          <p:cNvSpPr>
            <a:spLocks noChangeArrowheads="1"/>
          </p:cNvSpPr>
          <p:nvPr/>
        </p:nvSpPr>
        <p:spPr bwMode="auto">
          <a:xfrm>
            <a:off x="4517319" y="525639"/>
            <a:ext cx="262819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 dirty="0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65" name="Rectangle 91"/>
          <p:cNvSpPr>
            <a:spLocks noChangeArrowheads="1"/>
          </p:cNvSpPr>
          <p:nvPr/>
        </p:nvSpPr>
        <p:spPr bwMode="auto">
          <a:xfrm rot="5400000">
            <a:off x="4415895" y="161397"/>
            <a:ext cx="465668" cy="2628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dirty="0">
                <a:latin typeface="Arial"/>
                <a:cs typeface="Arial"/>
              </a:rPr>
              <a:t>C# Data</a:t>
            </a:r>
          </a:p>
        </p:txBody>
      </p:sp>
      <p:sp>
        <p:nvSpPr>
          <p:cNvPr id="963" name="Rectangle 211"/>
          <p:cNvSpPr>
            <a:spLocks noChangeArrowheads="1"/>
          </p:cNvSpPr>
          <p:nvPr/>
        </p:nvSpPr>
        <p:spPr bwMode="auto">
          <a:xfrm>
            <a:off x="2308931" y="493889"/>
            <a:ext cx="754044" cy="465666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Harvard </a:t>
            </a: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SMART</a:t>
            </a: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EHR</a:t>
            </a:r>
          </a:p>
        </p:txBody>
      </p:sp>
      <p:sp>
        <p:nvSpPr>
          <p:cNvPr id="965" name="Rectangle 83"/>
          <p:cNvSpPr>
            <a:spLocks noChangeArrowheads="1"/>
          </p:cNvSpPr>
          <p:nvPr/>
        </p:nvSpPr>
        <p:spPr bwMode="auto">
          <a:xfrm>
            <a:off x="2308931" y="959555"/>
            <a:ext cx="754044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>
                <a:latin typeface="Arial"/>
                <a:cs typeface="Arial"/>
              </a:rPr>
              <a:t>REST API</a:t>
            </a:r>
          </a:p>
        </p:txBody>
      </p:sp>
      <p:sp>
        <p:nvSpPr>
          <p:cNvPr id="966" name="AutoShape 377"/>
          <p:cNvSpPr>
            <a:spLocks noChangeArrowheads="1"/>
          </p:cNvSpPr>
          <p:nvPr/>
        </p:nvSpPr>
        <p:spPr bwMode="auto">
          <a:xfrm>
            <a:off x="3062993" y="959555"/>
            <a:ext cx="263701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66" name="Rectangle 91"/>
          <p:cNvSpPr>
            <a:spLocks noChangeArrowheads="1"/>
          </p:cNvSpPr>
          <p:nvPr/>
        </p:nvSpPr>
        <p:spPr bwMode="auto">
          <a:xfrm rot="5400000">
            <a:off x="2961569" y="594431"/>
            <a:ext cx="465667" cy="2645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78" dirty="0">
                <a:latin typeface="Arial"/>
                <a:cs typeface="Arial"/>
              </a:rPr>
              <a:t>JSON-LD</a:t>
            </a:r>
          </a:p>
        </p:txBody>
      </p:sp>
      <p:sp>
        <p:nvSpPr>
          <p:cNvPr id="959" name="Rectangle 211"/>
          <p:cNvSpPr>
            <a:spLocks noChangeArrowheads="1"/>
          </p:cNvSpPr>
          <p:nvPr/>
        </p:nvSpPr>
        <p:spPr bwMode="auto">
          <a:xfrm>
            <a:off x="1948216" y="1340556"/>
            <a:ext cx="764248" cy="46478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>
                <a:solidFill>
                  <a:srgbClr val="000000"/>
                </a:solidFill>
                <a:latin typeface="Arial"/>
                <a:cs typeface="Arial"/>
              </a:rPr>
              <a:t>Open </a:t>
            </a:r>
            <a:r>
              <a:rPr lang="en-US" sz="1000" b="1" i="1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sz="1000" b="1">
                <a:solidFill>
                  <a:srgbClr val="000000"/>
                </a:solidFill>
                <a:latin typeface="Arial"/>
                <a:cs typeface="Arial"/>
              </a:rPr>
              <a:t>Health</a:t>
            </a:r>
          </a:p>
        </p:txBody>
      </p:sp>
      <p:sp>
        <p:nvSpPr>
          <p:cNvPr id="961" name="AutoShape 377"/>
          <p:cNvSpPr>
            <a:spLocks noChangeArrowheads="1"/>
          </p:cNvSpPr>
          <p:nvPr/>
        </p:nvSpPr>
        <p:spPr bwMode="auto">
          <a:xfrm>
            <a:off x="2712861" y="1805340"/>
            <a:ext cx="263702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 dirty="0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67" name="Rectangle 91"/>
          <p:cNvSpPr>
            <a:spLocks noChangeArrowheads="1"/>
          </p:cNvSpPr>
          <p:nvPr/>
        </p:nvSpPr>
        <p:spPr bwMode="auto">
          <a:xfrm rot="5400000">
            <a:off x="2613202" y="1440216"/>
            <a:ext cx="463901" cy="2645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Arial"/>
                <a:cs typeface="Arial"/>
              </a:rPr>
              <a:t>JSON</a:t>
            </a:r>
          </a:p>
        </p:txBody>
      </p:sp>
      <p:sp>
        <p:nvSpPr>
          <p:cNvPr id="1051" name="AutoShape 377"/>
          <p:cNvSpPr>
            <a:spLocks noChangeArrowheads="1"/>
          </p:cNvSpPr>
          <p:nvPr/>
        </p:nvSpPr>
        <p:spPr bwMode="auto">
          <a:xfrm>
            <a:off x="2405945" y="2540000"/>
            <a:ext cx="268111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 dirty="0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52" name="Rectangle 211"/>
          <p:cNvSpPr>
            <a:spLocks noChangeArrowheads="1"/>
          </p:cNvSpPr>
          <p:nvPr/>
        </p:nvSpPr>
        <p:spPr bwMode="auto">
          <a:xfrm>
            <a:off x="1615722" y="2074333"/>
            <a:ext cx="790222" cy="465667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000000"/>
                </a:solidFill>
                <a:latin typeface="Arial"/>
                <a:cs typeface="Arial"/>
              </a:rPr>
              <a:t>EPIC LUCY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  <a:latin typeface="Arial"/>
                <a:cs typeface="Arial"/>
              </a:rPr>
              <a:t>HIE Server</a:t>
            </a:r>
          </a:p>
        </p:txBody>
      </p:sp>
      <p:sp>
        <p:nvSpPr>
          <p:cNvPr id="1068" name="Rectangle 91"/>
          <p:cNvSpPr>
            <a:spLocks noChangeArrowheads="1"/>
          </p:cNvSpPr>
          <p:nvPr/>
        </p:nvSpPr>
        <p:spPr bwMode="auto">
          <a:xfrm rot="5400000">
            <a:off x="2307166" y="2173112"/>
            <a:ext cx="465668" cy="2681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Arial"/>
                <a:cs typeface="Arial"/>
              </a:rPr>
              <a:t>CCD</a:t>
            </a:r>
          </a:p>
        </p:txBody>
      </p:sp>
      <p:sp>
        <p:nvSpPr>
          <p:cNvPr id="954" name="Rectangle 211"/>
          <p:cNvSpPr>
            <a:spLocks noChangeArrowheads="1"/>
          </p:cNvSpPr>
          <p:nvPr/>
        </p:nvSpPr>
        <p:spPr bwMode="auto">
          <a:xfrm>
            <a:off x="1616164" y="2951427"/>
            <a:ext cx="754063" cy="465667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 err="1">
                <a:solidFill>
                  <a:srgbClr val="000000"/>
                </a:solidFill>
                <a:latin typeface="Arial"/>
                <a:cs typeface="Arial"/>
              </a:rPr>
              <a:t>OpenEMR</a:t>
            </a:r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800" dirty="0">
                <a:solidFill>
                  <a:srgbClr val="000000"/>
                </a:solidFill>
                <a:latin typeface="Arial"/>
                <a:cs typeface="Arial"/>
              </a:rPr>
              <a:t>HIE Server</a:t>
            </a:r>
          </a:p>
        </p:txBody>
      </p:sp>
      <p:sp>
        <p:nvSpPr>
          <p:cNvPr id="956" name="Rectangle 80"/>
          <p:cNvSpPr>
            <a:spLocks noChangeArrowheads="1"/>
          </p:cNvSpPr>
          <p:nvPr/>
        </p:nvSpPr>
        <p:spPr bwMode="auto">
          <a:xfrm>
            <a:off x="1616164" y="3417093"/>
            <a:ext cx="754063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>
                <a:latin typeface="Arial"/>
                <a:cs typeface="Arial"/>
              </a:rPr>
              <a:t>JAVA APIs</a:t>
            </a:r>
          </a:p>
        </p:txBody>
      </p:sp>
      <p:sp>
        <p:nvSpPr>
          <p:cNvPr id="957" name="AutoShape 377"/>
          <p:cNvSpPr>
            <a:spLocks noChangeArrowheads="1"/>
          </p:cNvSpPr>
          <p:nvPr/>
        </p:nvSpPr>
        <p:spPr bwMode="auto">
          <a:xfrm>
            <a:off x="2370226" y="3417093"/>
            <a:ext cx="268111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 dirty="0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69" name="Rectangle 91"/>
          <p:cNvSpPr>
            <a:spLocks noChangeArrowheads="1"/>
          </p:cNvSpPr>
          <p:nvPr/>
        </p:nvSpPr>
        <p:spPr bwMode="auto">
          <a:xfrm rot="5400000">
            <a:off x="2271635" y="3050343"/>
            <a:ext cx="466030" cy="26816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Arial"/>
                <a:cs typeface="Arial"/>
              </a:rPr>
              <a:t>XML</a:t>
            </a:r>
          </a:p>
        </p:txBody>
      </p:sp>
      <p:sp>
        <p:nvSpPr>
          <p:cNvPr id="1011" name="Rectangle 211"/>
          <p:cNvSpPr>
            <a:spLocks noChangeArrowheads="1"/>
          </p:cNvSpPr>
          <p:nvPr/>
        </p:nvSpPr>
        <p:spPr bwMode="auto">
          <a:xfrm>
            <a:off x="1714500" y="3769430"/>
            <a:ext cx="756708" cy="465667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 err="1">
                <a:solidFill>
                  <a:srgbClr val="000000"/>
                </a:solidFill>
                <a:latin typeface="Arial"/>
                <a:cs typeface="Arial"/>
              </a:rPr>
              <a:t>PatientOS</a:t>
            </a:r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800" dirty="0">
                <a:solidFill>
                  <a:srgbClr val="000000"/>
                </a:solidFill>
                <a:latin typeface="Arial"/>
                <a:cs typeface="Arial"/>
              </a:rPr>
              <a:t>HIE Server</a:t>
            </a:r>
          </a:p>
        </p:txBody>
      </p:sp>
      <p:sp>
        <p:nvSpPr>
          <p:cNvPr id="1012" name="Rectangle 91"/>
          <p:cNvSpPr>
            <a:spLocks noChangeArrowheads="1"/>
          </p:cNvSpPr>
          <p:nvPr/>
        </p:nvSpPr>
        <p:spPr bwMode="auto">
          <a:xfrm>
            <a:off x="1714500" y="4235097"/>
            <a:ext cx="76200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dirty="0">
                <a:latin typeface="Arial"/>
                <a:cs typeface="Arial"/>
              </a:rPr>
              <a:t>Java APIs</a:t>
            </a:r>
          </a:p>
        </p:txBody>
      </p:sp>
      <p:sp>
        <p:nvSpPr>
          <p:cNvPr id="1013" name="AutoShape 377"/>
          <p:cNvSpPr>
            <a:spLocks noChangeArrowheads="1"/>
          </p:cNvSpPr>
          <p:nvPr/>
        </p:nvSpPr>
        <p:spPr bwMode="auto">
          <a:xfrm>
            <a:off x="2471208" y="4235097"/>
            <a:ext cx="263702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 dirty="0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70" name="Rectangle 91"/>
          <p:cNvSpPr>
            <a:spLocks noChangeArrowheads="1"/>
          </p:cNvSpPr>
          <p:nvPr/>
        </p:nvSpPr>
        <p:spPr bwMode="auto">
          <a:xfrm rot="5400000">
            <a:off x="2371218" y="3868839"/>
            <a:ext cx="463434" cy="26555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78" dirty="0">
                <a:latin typeface="Arial"/>
                <a:cs typeface="Arial"/>
              </a:rPr>
              <a:t>HL7 CDA</a:t>
            </a:r>
          </a:p>
        </p:txBody>
      </p:sp>
      <p:sp>
        <p:nvSpPr>
          <p:cNvPr id="1015" name="Rectangle 211"/>
          <p:cNvSpPr>
            <a:spLocks noChangeArrowheads="1"/>
          </p:cNvSpPr>
          <p:nvPr/>
        </p:nvSpPr>
        <p:spPr bwMode="auto">
          <a:xfrm>
            <a:off x="2308931" y="4572000"/>
            <a:ext cx="754944" cy="465667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>
                <a:solidFill>
                  <a:srgbClr val="000000"/>
                </a:solidFill>
                <a:latin typeface="Arial"/>
                <a:cs typeface="Arial"/>
              </a:rPr>
              <a:t>FreeMED</a:t>
            </a:r>
          </a:p>
          <a:p>
            <a:pPr algn="ctr"/>
            <a:r>
              <a:rPr lang="en-US" sz="1000" b="1">
                <a:solidFill>
                  <a:srgbClr val="000000"/>
                </a:solidFill>
                <a:latin typeface="Arial"/>
                <a:cs typeface="Arial"/>
              </a:rPr>
              <a:t>HIE Server</a:t>
            </a:r>
          </a:p>
        </p:txBody>
      </p:sp>
      <p:sp>
        <p:nvSpPr>
          <p:cNvPr id="1016" name="Rectangle 92"/>
          <p:cNvSpPr>
            <a:spLocks noChangeArrowheads="1"/>
          </p:cNvSpPr>
          <p:nvPr/>
        </p:nvSpPr>
        <p:spPr bwMode="auto">
          <a:xfrm>
            <a:off x="2308931" y="5037667"/>
            <a:ext cx="754944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>
                <a:latin typeface="Arial"/>
                <a:cs typeface="Arial"/>
              </a:rPr>
              <a:t>PHP APIs</a:t>
            </a:r>
          </a:p>
        </p:txBody>
      </p:sp>
      <p:sp>
        <p:nvSpPr>
          <p:cNvPr id="1017" name="AutoShape 377"/>
          <p:cNvSpPr>
            <a:spLocks noChangeArrowheads="1"/>
          </p:cNvSpPr>
          <p:nvPr/>
        </p:nvSpPr>
        <p:spPr bwMode="auto">
          <a:xfrm>
            <a:off x="3063875" y="5037667"/>
            <a:ext cx="263702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 dirty="0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71" name="Rectangle 91"/>
          <p:cNvSpPr>
            <a:spLocks noChangeArrowheads="1"/>
          </p:cNvSpPr>
          <p:nvPr/>
        </p:nvSpPr>
        <p:spPr bwMode="auto">
          <a:xfrm rot="5400000">
            <a:off x="2962399" y="4673357"/>
            <a:ext cx="465668" cy="2629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78" dirty="0">
                <a:latin typeface="Arial"/>
                <a:cs typeface="Arial"/>
              </a:rPr>
              <a:t>HL7 CDA</a:t>
            </a:r>
          </a:p>
        </p:txBody>
      </p:sp>
      <p:sp>
        <p:nvSpPr>
          <p:cNvPr id="990" name="Rectangle 211"/>
          <p:cNvSpPr>
            <a:spLocks noChangeArrowheads="1"/>
          </p:cNvSpPr>
          <p:nvPr/>
        </p:nvSpPr>
        <p:spPr bwMode="auto">
          <a:xfrm>
            <a:off x="3578049" y="4667250"/>
            <a:ext cx="761118" cy="465667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rgbClr val="000000"/>
                </a:solidFill>
                <a:latin typeface="Arial"/>
                <a:cs typeface="Arial"/>
              </a:rPr>
              <a:t>GE Centricity HIE Server</a:t>
            </a:r>
          </a:p>
        </p:txBody>
      </p:sp>
      <p:sp>
        <p:nvSpPr>
          <p:cNvPr id="992" name="Rectangle 91"/>
          <p:cNvSpPr>
            <a:spLocks noChangeArrowheads="1"/>
          </p:cNvSpPr>
          <p:nvPr/>
        </p:nvSpPr>
        <p:spPr bwMode="auto">
          <a:xfrm>
            <a:off x="3578049" y="5133798"/>
            <a:ext cx="76200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>
                <a:latin typeface="Arial"/>
                <a:cs typeface="Arial"/>
              </a:rPr>
              <a:t>WSDL</a:t>
            </a:r>
          </a:p>
        </p:txBody>
      </p:sp>
      <p:sp>
        <p:nvSpPr>
          <p:cNvPr id="993" name="AutoShape 377"/>
          <p:cNvSpPr>
            <a:spLocks noChangeArrowheads="1"/>
          </p:cNvSpPr>
          <p:nvPr/>
        </p:nvSpPr>
        <p:spPr bwMode="auto">
          <a:xfrm>
            <a:off x="4339167" y="5133798"/>
            <a:ext cx="264583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 dirty="0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72" name="Rectangle 91"/>
          <p:cNvSpPr>
            <a:spLocks noChangeArrowheads="1"/>
          </p:cNvSpPr>
          <p:nvPr/>
        </p:nvSpPr>
        <p:spPr bwMode="auto">
          <a:xfrm rot="5400000">
            <a:off x="4239238" y="4768349"/>
            <a:ext cx="466030" cy="2655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Arial"/>
                <a:cs typeface="Arial"/>
              </a:rPr>
              <a:t>CCR</a:t>
            </a:r>
          </a:p>
        </p:txBody>
      </p:sp>
      <p:sp>
        <p:nvSpPr>
          <p:cNvPr id="1032" name="Rectangle 211"/>
          <p:cNvSpPr>
            <a:spLocks noChangeArrowheads="1"/>
          </p:cNvSpPr>
          <p:nvPr/>
        </p:nvSpPr>
        <p:spPr bwMode="auto">
          <a:xfrm>
            <a:off x="4969757" y="5289903"/>
            <a:ext cx="918962" cy="465667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GE Centricity</a:t>
            </a:r>
          </a:p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Real-Time</a:t>
            </a:r>
          </a:p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Hosp Sys.</a:t>
            </a:r>
          </a:p>
        </p:txBody>
      </p:sp>
      <p:sp>
        <p:nvSpPr>
          <p:cNvPr id="1033" name="Rectangle 91"/>
          <p:cNvSpPr>
            <a:spLocks noChangeArrowheads="1"/>
          </p:cNvSpPr>
          <p:nvPr/>
        </p:nvSpPr>
        <p:spPr bwMode="auto">
          <a:xfrm>
            <a:off x="4969757" y="5755569"/>
            <a:ext cx="927749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dirty="0">
                <a:latin typeface="Arial"/>
                <a:cs typeface="Arial"/>
              </a:rPr>
              <a:t>Java APIs</a:t>
            </a:r>
          </a:p>
        </p:txBody>
      </p:sp>
      <p:sp>
        <p:nvSpPr>
          <p:cNvPr id="1034" name="AutoShape 377"/>
          <p:cNvSpPr>
            <a:spLocks noChangeArrowheads="1"/>
          </p:cNvSpPr>
          <p:nvPr/>
        </p:nvSpPr>
        <p:spPr bwMode="auto">
          <a:xfrm>
            <a:off x="5889990" y="5755569"/>
            <a:ext cx="322135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778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73" name="Rectangle 91"/>
          <p:cNvSpPr>
            <a:spLocks noChangeArrowheads="1"/>
          </p:cNvSpPr>
          <p:nvPr/>
        </p:nvSpPr>
        <p:spPr bwMode="auto">
          <a:xfrm rot="5400000">
            <a:off x="5818666" y="5360410"/>
            <a:ext cx="463428" cy="3233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Arial"/>
                <a:cs typeface="Arial"/>
              </a:rPr>
              <a:t>XML</a:t>
            </a:r>
          </a:p>
        </p:txBody>
      </p:sp>
      <p:sp>
        <p:nvSpPr>
          <p:cNvPr id="1098" name="AutoShape 377"/>
          <p:cNvSpPr>
            <a:spLocks noChangeArrowheads="1"/>
          </p:cNvSpPr>
          <p:nvPr/>
        </p:nvSpPr>
        <p:spPr bwMode="auto">
          <a:xfrm>
            <a:off x="6212125" y="6498981"/>
            <a:ext cx="264583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</p:spTree>
    <p:extLst>
      <p:ext uri="{BB962C8B-B14F-4D97-AF65-F5344CB8AC3E}">
        <p14:creationId xmlns:p14="http://schemas.microsoft.com/office/powerpoint/2010/main" val="56250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E152B-05F7-3547-B13F-496737EBE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Architecture/Three Viewpoints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E25E7-3E37-DC45-84E0-0D5886869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First Viewpoint: Reconciliation of security (local and global)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Insure  required clinical data reaches providers involved in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Patient centered medical homes and personalized medicine 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Second Viewpoint: Availability of de-identified patient data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Privacy-preserving data publishing and sharing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Support  accountable care organizations, secondary use,  meaningful use,  and clinical decision 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Third Viewpoint facilitates  first two viewpoints via use of: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XML and associated standards HL7, FHIR, etc. for patient and clinical data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Ontologies  augment this data with relevant tags that add meaning (SNOMED, LOINC, NDF-RT, etc.)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47257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6" t="17914" r="27039" b="28343"/>
          <a:stretch/>
        </p:blipFill>
        <p:spPr bwMode="auto">
          <a:xfrm>
            <a:off x="1676400" y="877378"/>
            <a:ext cx="5529586" cy="56304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C4A24B-E65A-B547-9258-1F52A9A4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viewpoint</a:t>
            </a:r>
          </a:p>
        </p:txBody>
      </p:sp>
    </p:spTree>
    <p:extLst>
      <p:ext uri="{BB962C8B-B14F-4D97-AF65-F5344CB8AC3E}">
        <p14:creationId xmlns:p14="http://schemas.microsoft.com/office/powerpoint/2010/main" val="1373400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6" r="29320" b="7539"/>
          <a:stretch/>
        </p:blipFill>
        <p:spPr bwMode="auto">
          <a:xfrm>
            <a:off x="707571" y="557812"/>
            <a:ext cx="7981370" cy="6300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97433-C0E9-3345-A672-62116C6FA990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8534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b="0" kern="0"/>
              <a:t>Second viewpoint</a:t>
            </a:r>
          </a:p>
        </p:txBody>
      </p:sp>
    </p:spTree>
    <p:extLst>
      <p:ext uri="{BB962C8B-B14F-4D97-AF65-F5344CB8AC3E}">
        <p14:creationId xmlns:p14="http://schemas.microsoft.com/office/powerpoint/2010/main" val="1153791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5" r="29746" b="28151"/>
          <a:stretch/>
        </p:blipFill>
        <p:spPr bwMode="auto">
          <a:xfrm>
            <a:off x="1752600" y="838200"/>
            <a:ext cx="5181600" cy="57521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684C9-12EC-2E4A-8B2A-C560F9957C59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8534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b="0" kern="0"/>
              <a:t>Second viewpoint</a:t>
            </a:r>
          </a:p>
        </p:txBody>
      </p:sp>
    </p:spTree>
    <p:extLst>
      <p:ext uri="{BB962C8B-B14F-4D97-AF65-F5344CB8AC3E}">
        <p14:creationId xmlns:p14="http://schemas.microsoft.com/office/powerpoint/2010/main" val="5907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0" t="27160" b="17363"/>
          <a:stretch/>
        </p:blipFill>
        <p:spPr bwMode="auto">
          <a:xfrm>
            <a:off x="1066800" y="990600"/>
            <a:ext cx="7162800" cy="56548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CF862A-9C2D-6143-9A80-75A5E4C4763A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8534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b="0" kern="0"/>
              <a:t>Second viewpoint</a:t>
            </a:r>
          </a:p>
        </p:txBody>
      </p:sp>
    </p:spTree>
    <p:extLst>
      <p:ext uri="{BB962C8B-B14F-4D97-AF65-F5344CB8AC3E}">
        <p14:creationId xmlns:p14="http://schemas.microsoft.com/office/powerpoint/2010/main" val="423167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1" t="6549" b="50000"/>
          <a:stretch/>
        </p:blipFill>
        <p:spPr bwMode="auto">
          <a:xfrm>
            <a:off x="1066800" y="1219200"/>
            <a:ext cx="7721127" cy="480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93243D-51BE-1343-9E84-8FBB5DD6D57A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8534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b="0" kern="0"/>
              <a:t>Third viewpoint</a:t>
            </a:r>
          </a:p>
        </p:txBody>
      </p:sp>
    </p:spTree>
    <p:extLst>
      <p:ext uri="{BB962C8B-B14F-4D97-AF65-F5344CB8AC3E}">
        <p14:creationId xmlns:p14="http://schemas.microsoft.com/office/powerpoint/2010/main" val="358036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AB6D-0D6F-334E-8719-A62EFB8A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has happened in regards to security?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E8D5800-DF33-974D-B935-2A64B21948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23875" indent="-523875" algn="l" rtl="0" eaLnBrk="0" fontAlgn="base" hangingPunct="0">
              <a:lnSpc>
                <a:spcPct val="89000"/>
              </a:lnSpc>
              <a:spcBef>
                <a:spcPct val="1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m"/>
              <a:tabLst>
                <a:tab pos="102552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marL="1025525" indent="-3873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69000"/>
              <a:buFont typeface="Wingdings" pitchFamily="2" charset="2"/>
              <a:buChar char="q"/>
              <a:tabLst>
                <a:tab pos="1025525" algn="l"/>
              </a:tabLst>
              <a:defRPr sz="28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1477963" indent="-3381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025525" algn="l"/>
              </a:tabLst>
              <a:defRPr sz="2400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3pPr>
            <a:lvl4pPr marL="18208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163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6209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3078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535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992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1990, would anyone have predicted Health Insurance Portability and Accountability Act of 1996 (HIPAA) Privacy and Security Rules for protected health information?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http://www.hhs.gov/ocr/privacy/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the time, health care delivery was based more on paper than electronic health records (EHRs)  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Genetic Information Non-discrimination Act (GINA) of 2008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GINA aims to protect a patient's genetic information against discrimination in health insurance and employment.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http://www.genome.gov/24519851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Ethical, Legal and Social Implications (ELSI) research prog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ELSI was introduced to manage genomic data for personalized medicine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https://www.genome.gov/10001618/the-elsi-research-program/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00640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344B1-68B2-5649-8C5D-D81922EE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Recommendations For Security Digital Healthcare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A40A5-BF91-4D47-8604-788290FB9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Meta Standard for Health Care:</a:t>
            </a:r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Achieving HIE among the myriad variety of HIT </a:t>
            </a:r>
          </a:p>
          <a:p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Dramatically hindered by a lack of agreement on one standard  </a:t>
            </a:r>
          </a:p>
          <a:p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Companies that are focused on vendor specific approaches and proprietary formats that  limit the ability to share data.  </a:t>
            </a:r>
          </a:p>
          <a:p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HIT vendor community must adopt practices in their development and deployment technologies </a:t>
            </a:r>
          </a:p>
          <a:p>
            <a:r>
              <a:rPr lang="en-US">
                <a:effectLst/>
                <a:latin typeface="Times New Roman" panose="02020603050405020304" pitchFamily="18" charset="0"/>
              </a:rPr>
              <a:t>What has arrived since paper first published in 2014?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27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24" y="1141315"/>
            <a:ext cx="7129555" cy="5566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C668CD1-2400-AD4A-96B8-B255DFDDB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change on this figure?</a:t>
            </a:r>
          </a:p>
        </p:txBody>
      </p:sp>
    </p:spTree>
    <p:extLst>
      <p:ext uri="{BB962C8B-B14F-4D97-AF65-F5344CB8AC3E}">
        <p14:creationId xmlns:p14="http://schemas.microsoft.com/office/powerpoint/2010/main" val="2665457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344B1-68B2-5649-8C5D-D81922EE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Recommendations For Security Digital Healthcare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A40A5-BF91-4D47-8604-788290FB9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Encryption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Need encryption frameworkcapable of integrating heterogeneous local solutions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Handles new types of data unique to health care (genomic, phenotypic)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Leverage., HTTPS, SSL, etc.)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Cann each patient have their own and their own public-private key to control it?</a:t>
            </a:r>
          </a:p>
          <a:p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Certificates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X.509 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Extended via certificate attributes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User  acquires multiple X.509 certificates one per  HIT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Captures activity being authorized to utilize different systems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 a medical provider build a series of certificates that provide a level of capability and trust to requesting access to systems which aren’t authorized?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14481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24" y="1141315"/>
            <a:ext cx="7129555" cy="5566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C668CD1-2400-AD4A-96B8-B255DFDDB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would encryption and certificates go?</a:t>
            </a:r>
          </a:p>
        </p:txBody>
      </p:sp>
    </p:spTree>
    <p:extLst>
      <p:ext uri="{BB962C8B-B14F-4D97-AF65-F5344CB8AC3E}">
        <p14:creationId xmlns:p14="http://schemas.microsoft.com/office/powerpoint/2010/main" val="4174514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344B1-68B2-5649-8C5D-D81922EE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Recommendations For Security Digital Healthcare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A40A5-BF91-4D47-8604-788290FB9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Access Control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 role-based access control RBAC used as a cornerstone, with extensions for patient, healthcare facility, task, temporal information, and other stakeholders?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 one extract local security policies and integrate them into a global one that is enforceable across the health care enterprise?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 delegation of authority to facilitate access in an health information exchange setting where a provider often passes on his/her permissions (e.g., patients) to other providers? 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 secure health information exchange across a wide range of data (e.g., clinical, genomic, and phenotypic) that co-considers  HIPAA, GINA, and ELSI?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38694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24" y="1141315"/>
            <a:ext cx="7129555" cy="5566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C668CD1-2400-AD4A-96B8-B255DFDDB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levels can access control be included?</a:t>
            </a:r>
          </a:p>
        </p:txBody>
      </p:sp>
    </p:spTree>
    <p:extLst>
      <p:ext uri="{BB962C8B-B14F-4D97-AF65-F5344CB8AC3E}">
        <p14:creationId xmlns:p14="http://schemas.microsoft.com/office/powerpoint/2010/main" val="338758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83916-6467-B547-A188-588CFE96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Recommendations For Security Digital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8FB0E-4EA3-E241-AAB3-CB92E2045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Cloud Computing: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Emergence of mobile computing,  leveraging  cloud computing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Benefit of moving towards cloud-based solutions includes the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Decreased operational cost of maintaining systems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Previously done by  private practices or clinics 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21% growth of the market, and estimated $5.4 billion investment by the year 2017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Computational benefits of cloud computing in health care are: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Continuous patient data monitoring, smart emergency management, always-connected mobile devices, pervasive access to patient data (new or old), etc.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Security must be attained at end-user, processing, and storage layers of an application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are the security concerns that cloud computing can provide to health care via availability, confidentiality, data integrity, control and audit?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93091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24" y="1141315"/>
            <a:ext cx="7129555" cy="5566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C668CD1-2400-AD4A-96B8-B255DFDDB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can cloud computing be leveraged?</a:t>
            </a:r>
          </a:p>
        </p:txBody>
      </p:sp>
    </p:spTree>
    <p:extLst>
      <p:ext uri="{BB962C8B-B14F-4D97-AF65-F5344CB8AC3E}">
        <p14:creationId xmlns:p14="http://schemas.microsoft.com/office/powerpoint/2010/main" val="2189175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21" y="964550"/>
            <a:ext cx="7401416" cy="57783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C668CD1-2400-AD4A-96B8-B255DFDDB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the one thing missing?</a:t>
            </a:r>
          </a:p>
        </p:txBody>
      </p:sp>
    </p:spTree>
    <p:extLst>
      <p:ext uri="{BB962C8B-B14F-4D97-AF65-F5344CB8AC3E}">
        <p14:creationId xmlns:p14="http://schemas.microsoft.com/office/powerpoint/2010/main" val="3217652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9" name="Straight Arrow Connector 778"/>
          <p:cNvCxnSpPr>
            <a:cxnSpLocks noChangeShapeType="1"/>
            <a:endCxn id="944" idx="1"/>
          </p:cNvCxnSpPr>
          <p:nvPr/>
        </p:nvCxnSpPr>
        <p:spPr bwMode="auto">
          <a:xfrm>
            <a:off x="2674056" y="2307167"/>
            <a:ext cx="2338035" cy="40849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9" name="Straight Arrow Connector 375"/>
          <p:cNvCxnSpPr>
            <a:cxnSpLocks noChangeShapeType="1"/>
          </p:cNvCxnSpPr>
          <p:nvPr/>
        </p:nvCxnSpPr>
        <p:spPr bwMode="auto">
          <a:xfrm>
            <a:off x="2580013" y="2540000"/>
            <a:ext cx="3054731" cy="13846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0" name="Straight Arrow Connector 363"/>
          <p:cNvCxnSpPr>
            <a:cxnSpLocks noChangeShapeType="1"/>
            <a:stCxn id="1072" idx="0"/>
            <a:endCxn id="928" idx="1"/>
          </p:cNvCxnSpPr>
          <p:nvPr/>
        </p:nvCxnSpPr>
        <p:spPr bwMode="auto">
          <a:xfrm flipV="1">
            <a:off x="4605032" y="2680839"/>
            <a:ext cx="749254" cy="2220289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" name="Straight Arrow Connector 393"/>
          <p:cNvCxnSpPr>
            <a:cxnSpLocks noChangeShapeType="1"/>
            <a:stCxn id="944" idx="2"/>
            <a:endCxn id="1005" idx="0"/>
          </p:cNvCxnSpPr>
          <p:nvPr/>
        </p:nvCxnSpPr>
        <p:spPr bwMode="auto">
          <a:xfrm>
            <a:off x="4781175" y="2946576"/>
            <a:ext cx="2316052" cy="187766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2" name="Straight Arrow Connector 396"/>
          <p:cNvCxnSpPr>
            <a:cxnSpLocks noChangeShapeType="1"/>
            <a:stCxn id="944" idx="2"/>
            <a:endCxn id="1002" idx="0"/>
          </p:cNvCxnSpPr>
          <p:nvPr/>
        </p:nvCxnSpPr>
        <p:spPr bwMode="auto">
          <a:xfrm>
            <a:off x="4781175" y="2946576"/>
            <a:ext cx="3349471" cy="14525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3" name="Straight Arrow Connector 399"/>
          <p:cNvCxnSpPr>
            <a:cxnSpLocks noChangeShapeType="1"/>
            <a:stCxn id="944" idx="2"/>
            <a:endCxn id="999" idx="1"/>
          </p:cNvCxnSpPr>
          <p:nvPr/>
        </p:nvCxnSpPr>
        <p:spPr bwMode="auto">
          <a:xfrm>
            <a:off x="4781175" y="2946576"/>
            <a:ext cx="3256867" cy="8668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4" name="Straight Arrow Connector 270"/>
          <p:cNvCxnSpPr>
            <a:cxnSpLocks noChangeShapeType="1"/>
            <a:stCxn id="928" idx="4"/>
            <a:endCxn id="1002" idx="0"/>
          </p:cNvCxnSpPr>
          <p:nvPr/>
        </p:nvCxnSpPr>
        <p:spPr bwMode="auto">
          <a:xfrm>
            <a:off x="6038538" y="3155595"/>
            <a:ext cx="2092108" cy="1243544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5" name="Straight Arrow Connector 271"/>
          <p:cNvCxnSpPr>
            <a:cxnSpLocks noChangeShapeType="1"/>
            <a:stCxn id="921" idx="3"/>
            <a:endCxn id="927" idx="0"/>
          </p:cNvCxnSpPr>
          <p:nvPr/>
        </p:nvCxnSpPr>
        <p:spPr bwMode="auto">
          <a:xfrm flipH="1">
            <a:off x="6163028" y="1094493"/>
            <a:ext cx="215194" cy="46390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6" name="Straight Arrow Connector 272"/>
          <p:cNvCxnSpPr>
            <a:cxnSpLocks noChangeShapeType="1"/>
            <a:stCxn id="918" idx="2"/>
            <a:endCxn id="927" idx="3"/>
          </p:cNvCxnSpPr>
          <p:nvPr/>
        </p:nvCxnSpPr>
        <p:spPr bwMode="auto">
          <a:xfrm flipH="1">
            <a:off x="6520216" y="1340556"/>
            <a:ext cx="1271764" cy="33778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7" name="Oval 54"/>
          <p:cNvSpPr>
            <a:spLocks noChangeArrowheads="1"/>
          </p:cNvSpPr>
          <p:nvPr/>
        </p:nvSpPr>
        <p:spPr bwMode="auto">
          <a:xfrm>
            <a:off x="7103181" y="708201"/>
            <a:ext cx="677333" cy="41275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latin typeface="Arial"/>
                <a:cs typeface="Arial"/>
              </a:rPr>
              <a:t>MeSH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XML DTD</a:t>
            </a:r>
          </a:p>
        </p:txBody>
      </p:sp>
      <p:sp>
        <p:nvSpPr>
          <p:cNvPr id="918" name="Oval 76"/>
          <p:cNvSpPr>
            <a:spLocks noChangeArrowheads="1"/>
          </p:cNvSpPr>
          <p:nvPr/>
        </p:nvSpPr>
        <p:spPr bwMode="auto">
          <a:xfrm>
            <a:off x="7791979" y="1030111"/>
            <a:ext cx="656167" cy="620889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latin typeface="Arial"/>
                <a:cs typeface="Arial"/>
              </a:rPr>
              <a:t>SNOMED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XML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Schema</a:t>
            </a:r>
          </a:p>
        </p:txBody>
      </p:sp>
      <p:sp>
        <p:nvSpPr>
          <p:cNvPr id="919" name="Oval 77"/>
          <p:cNvSpPr>
            <a:spLocks noChangeArrowheads="1"/>
          </p:cNvSpPr>
          <p:nvPr/>
        </p:nvSpPr>
        <p:spPr bwMode="auto">
          <a:xfrm>
            <a:off x="7360709" y="2320396"/>
            <a:ext cx="677333" cy="6350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latin typeface="Arial"/>
                <a:cs typeface="Arial"/>
              </a:rPr>
              <a:t>RxNorm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XML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Schema</a:t>
            </a:r>
          </a:p>
        </p:txBody>
      </p:sp>
      <p:sp>
        <p:nvSpPr>
          <p:cNvPr id="920" name="Oval 78"/>
          <p:cNvSpPr>
            <a:spLocks noChangeArrowheads="1"/>
          </p:cNvSpPr>
          <p:nvPr/>
        </p:nvSpPr>
        <p:spPr bwMode="auto">
          <a:xfrm>
            <a:off x="5422195" y="586493"/>
            <a:ext cx="677333" cy="656167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latin typeface="Arial"/>
                <a:cs typeface="Arial"/>
              </a:rPr>
              <a:t>RxTerms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XML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Schema</a:t>
            </a:r>
          </a:p>
        </p:txBody>
      </p:sp>
      <p:sp>
        <p:nvSpPr>
          <p:cNvPr id="921" name="Oval 79"/>
          <p:cNvSpPr>
            <a:spLocks noChangeArrowheads="1"/>
          </p:cNvSpPr>
          <p:nvPr/>
        </p:nvSpPr>
        <p:spPr bwMode="auto">
          <a:xfrm>
            <a:off x="6285618" y="588257"/>
            <a:ext cx="635000" cy="592667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latin typeface="Arial"/>
                <a:cs typeface="Arial"/>
              </a:rPr>
              <a:t>LOINC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XML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Schema</a:t>
            </a:r>
          </a:p>
        </p:txBody>
      </p:sp>
      <p:cxnSp>
        <p:nvCxnSpPr>
          <p:cNvPr id="922" name="Straight Arrow Connector 307"/>
          <p:cNvCxnSpPr>
            <a:cxnSpLocks noChangeShapeType="1"/>
            <a:stCxn id="936" idx="2"/>
            <a:endCxn id="927" idx="3"/>
          </p:cNvCxnSpPr>
          <p:nvPr/>
        </p:nvCxnSpPr>
        <p:spPr bwMode="auto">
          <a:xfrm flipH="1" flipV="1">
            <a:off x="6520215" y="1678340"/>
            <a:ext cx="1142118" cy="32896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" name="Straight Arrow Connector 308"/>
          <p:cNvCxnSpPr>
            <a:cxnSpLocks noChangeShapeType="1"/>
            <a:stCxn id="919" idx="1"/>
            <a:endCxn id="927" idx="3"/>
          </p:cNvCxnSpPr>
          <p:nvPr/>
        </p:nvCxnSpPr>
        <p:spPr bwMode="auto">
          <a:xfrm flipH="1" flipV="1">
            <a:off x="6520216" y="1678340"/>
            <a:ext cx="939271" cy="73466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" name="Straight Arrow Connector 309"/>
          <p:cNvCxnSpPr>
            <a:cxnSpLocks noChangeShapeType="1"/>
            <a:stCxn id="1071" idx="1"/>
            <a:endCxn id="944" idx="2"/>
          </p:cNvCxnSpPr>
          <p:nvPr/>
        </p:nvCxnSpPr>
        <p:spPr bwMode="auto">
          <a:xfrm flipV="1">
            <a:off x="3195233" y="2946576"/>
            <a:ext cx="1585942" cy="162542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" name="Straight Arrow Connector 310"/>
          <p:cNvCxnSpPr>
            <a:cxnSpLocks noChangeShapeType="1"/>
            <a:stCxn id="928" idx="4"/>
            <a:endCxn id="1005" idx="0"/>
          </p:cNvCxnSpPr>
          <p:nvPr/>
        </p:nvCxnSpPr>
        <p:spPr bwMode="auto">
          <a:xfrm>
            <a:off x="6038538" y="3155595"/>
            <a:ext cx="1058689" cy="1668641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" name="Straight Arrow Connector 311"/>
          <p:cNvCxnSpPr>
            <a:cxnSpLocks noChangeShapeType="1"/>
            <a:stCxn id="928" idx="4"/>
            <a:endCxn id="999" idx="1"/>
          </p:cNvCxnSpPr>
          <p:nvPr/>
        </p:nvCxnSpPr>
        <p:spPr bwMode="auto">
          <a:xfrm>
            <a:off x="6038539" y="3155595"/>
            <a:ext cx="1999503" cy="657793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7" name="Rounded Rectangle 169"/>
          <p:cNvSpPr>
            <a:spLocks noChangeArrowheads="1"/>
          </p:cNvSpPr>
          <p:nvPr/>
        </p:nvSpPr>
        <p:spPr bwMode="auto">
          <a:xfrm>
            <a:off x="5805841" y="1558396"/>
            <a:ext cx="714375" cy="2398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latin typeface="Arial"/>
                <a:cs typeface="Arial"/>
              </a:rPr>
              <a:t>Standards</a:t>
            </a:r>
          </a:p>
        </p:txBody>
      </p:sp>
      <p:sp>
        <p:nvSpPr>
          <p:cNvPr id="928" name="AutoShape 104"/>
          <p:cNvSpPr>
            <a:spLocks noChangeArrowheads="1"/>
          </p:cNvSpPr>
          <p:nvPr/>
        </p:nvSpPr>
        <p:spPr bwMode="auto">
          <a:xfrm>
            <a:off x="5354285" y="2387424"/>
            <a:ext cx="845784" cy="768174"/>
          </a:xfrm>
          <a:prstGeom prst="pentagon">
            <a:avLst/>
          </a:prstGeom>
          <a:solidFill>
            <a:srgbClr val="FFE9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latin typeface="Arial"/>
                <a:cs typeface="Arial"/>
              </a:rPr>
              <a:t>CONNIE</a:t>
            </a:r>
          </a:p>
          <a:p>
            <a:pPr algn="ctr"/>
            <a:endParaRPr lang="en-US" sz="889" b="1">
              <a:latin typeface="Arial"/>
              <a:cs typeface="Arial"/>
            </a:endParaRPr>
          </a:p>
        </p:txBody>
      </p:sp>
      <p:sp>
        <p:nvSpPr>
          <p:cNvPr id="929" name="AutoShape 73"/>
          <p:cNvSpPr>
            <a:spLocks noChangeArrowheads="1"/>
          </p:cNvSpPr>
          <p:nvPr/>
        </p:nvSpPr>
        <p:spPr bwMode="auto">
          <a:xfrm>
            <a:off x="3287183" y="4175577"/>
            <a:ext cx="281340" cy="281341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FHIR</a:t>
            </a:r>
          </a:p>
        </p:txBody>
      </p:sp>
      <p:cxnSp>
        <p:nvCxnSpPr>
          <p:cNvPr id="930" name="Straight Arrow Connector 319"/>
          <p:cNvCxnSpPr>
            <a:cxnSpLocks noChangeShapeType="1"/>
            <a:stCxn id="1070" idx="0"/>
            <a:endCxn id="944" idx="2"/>
          </p:cNvCxnSpPr>
          <p:nvPr/>
        </p:nvCxnSpPr>
        <p:spPr bwMode="auto">
          <a:xfrm flipV="1">
            <a:off x="2735714" y="2946576"/>
            <a:ext cx="2045461" cy="105504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" name="Straight Arrow Connector 321"/>
          <p:cNvCxnSpPr>
            <a:cxnSpLocks noChangeShapeType="1"/>
            <a:stCxn id="1069" idx="0"/>
            <a:endCxn id="944" idx="2"/>
          </p:cNvCxnSpPr>
          <p:nvPr/>
        </p:nvCxnSpPr>
        <p:spPr bwMode="auto">
          <a:xfrm flipV="1">
            <a:off x="2638731" y="2946577"/>
            <a:ext cx="2142444" cy="2378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" name="Straight Arrow Connector 323"/>
          <p:cNvCxnSpPr>
            <a:cxnSpLocks noChangeShapeType="1"/>
            <a:stCxn id="1067" idx="0"/>
            <a:endCxn id="944" idx="2"/>
          </p:cNvCxnSpPr>
          <p:nvPr/>
        </p:nvCxnSpPr>
        <p:spPr bwMode="auto">
          <a:xfrm>
            <a:off x="2977445" y="1572508"/>
            <a:ext cx="1803731" cy="137406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3" name="Straight Arrow Connector 803"/>
          <p:cNvCxnSpPr>
            <a:cxnSpLocks noChangeShapeType="1"/>
            <a:stCxn id="1066" idx="0"/>
            <a:endCxn id="944" idx="2"/>
          </p:cNvCxnSpPr>
          <p:nvPr/>
        </p:nvCxnSpPr>
        <p:spPr bwMode="auto">
          <a:xfrm>
            <a:off x="3326695" y="726722"/>
            <a:ext cx="1454481" cy="221985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4" name="Straight Arrow Connector 327"/>
          <p:cNvCxnSpPr>
            <a:cxnSpLocks noChangeShapeType="1"/>
            <a:stCxn id="971" idx="0"/>
            <a:endCxn id="944" idx="2"/>
          </p:cNvCxnSpPr>
          <p:nvPr/>
        </p:nvCxnSpPr>
        <p:spPr bwMode="auto">
          <a:xfrm>
            <a:off x="4648729" y="525639"/>
            <a:ext cx="132446" cy="24209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5" name="Straight Arrow Connector 345"/>
          <p:cNvCxnSpPr>
            <a:cxnSpLocks noChangeShapeType="1"/>
            <a:stCxn id="917" idx="3"/>
            <a:endCxn id="927" idx="3"/>
          </p:cNvCxnSpPr>
          <p:nvPr/>
        </p:nvCxnSpPr>
        <p:spPr bwMode="auto">
          <a:xfrm flipH="1">
            <a:off x="6520216" y="1060979"/>
            <a:ext cx="681743" cy="61736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6" name="Oval 75"/>
          <p:cNvSpPr>
            <a:spLocks noChangeArrowheads="1"/>
          </p:cNvSpPr>
          <p:nvPr/>
        </p:nvSpPr>
        <p:spPr bwMode="auto">
          <a:xfrm>
            <a:off x="7662333" y="1806222"/>
            <a:ext cx="762000" cy="402167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latin typeface="Arial"/>
                <a:cs typeface="Arial"/>
              </a:rPr>
              <a:t>UMLS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XML DTD</a:t>
            </a:r>
          </a:p>
        </p:txBody>
      </p:sp>
      <p:cxnSp>
        <p:nvCxnSpPr>
          <p:cNvPr id="937" name="Straight Arrow Connector 359"/>
          <p:cNvCxnSpPr>
            <a:cxnSpLocks noChangeShapeType="1"/>
            <a:stCxn id="920" idx="5"/>
            <a:endCxn id="927" idx="0"/>
          </p:cNvCxnSpPr>
          <p:nvPr/>
        </p:nvCxnSpPr>
        <p:spPr bwMode="auto">
          <a:xfrm>
            <a:off x="6000750" y="1146528"/>
            <a:ext cx="162278" cy="41186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" name="Straight Arrow Connector 363"/>
          <p:cNvCxnSpPr>
            <a:cxnSpLocks noChangeShapeType="1"/>
            <a:stCxn id="1071" idx="0"/>
            <a:endCxn id="928" idx="1"/>
          </p:cNvCxnSpPr>
          <p:nvPr/>
        </p:nvCxnSpPr>
        <p:spPr bwMode="auto">
          <a:xfrm flipV="1">
            <a:off x="3326710" y="2680839"/>
            <a:ext cx="2027576" cy="212399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9" name="Straight Arrow Connector 366"/>
          <p:cNvCxnSpPr>
            <a:cxnSpLocks noChangeShapeType="1"/>
            <a:stCxn id="1070" idx="0"/>
            <a:endCxn id="928" idx="1"/>
          </p:cNvCxnSpPr>
          <p:nvPr/>
        </p:nvCxnSpPr>
        <p:spPr bwMode="auto">
          <a:xfrm flipV="1">
            <a:off x="2735714" y="2680839"/>
            <a:ext cx="2618572" cy="132077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0" name="Straight Arrow Connector 369"/>
          <p:cNvCxnSpPr>
            <a:cxnSpLocks noChangeShapeType="1"/>
            <a:stCxn id="1069" idx="0"/>
            <a:endCxn id="928" idx="1"/>
          </p:cNvCxnSpPr>
          <p:nvPr/>
        </p:nvCxnSpPr>
        <p:spPr bwMode="auto">
          <a:xfrm flipV="1">
            <a:off x="2638730" y="2680839"/>
            <a:ext cx="2715556" cy="503584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1" name="Straight Arrow Connector 372"/>
          <p:cNvCxnSpPr>
            <a:cxnSpLocks noChangeShapeType="1"/>
            <a:stCxn id="961" idx="2"/>
            <a:endCxn id="928" idx="1"/>
          </p:cNvCxnSpPr>
          <p:nvPr/>
        </p:nvCxnSpPr>
        <p:spPr bwMode="auto">
          <a:xfrm>
            <a:off x="2844712" y="2017007"/>
            <a:ext cx="2509574" cy="66383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" name="Straight Arrow Connector 375"/>
          <p:cNvCxnSpPr>
            <a:cxnSpLocks noChangeShapeType="1"/>
            <a:stCxn id="1066" idx="3"/>
            <a:endCxn id="928" idx="0"/>
          </p:cNvCxnSpPr>
          <p:nvPr/>
        </p:nvCxnSpPr>
        <p:spPr bwMode="auto">
          <a:xfrm>
            <a:off x="3194403" y="959555"/>
            <a:ext cx="2582774" cy="142786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3" name="Straight Arrow Connector 378"/>
          <p:cNvCxnSpPr>
            <a:cxnSpLocks noChangeShapeType="1"/>
            <a:stCxn id="1065" idx="3"/>
            <a:endCxn id="928" idx="0"/>
          </p:cNvCxnSpPr>
          <p:nvPr/>
        </p:nvCxnSpPr>
        <p:spPr bwMode="auto">
          <a:xfrm>
            <a:off x="4648728" y="525641"/>
            <a:ext cx="1128449" cy="1861783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4" name="AutoShape 69"/>
          <p:cNvSpPr>
            <a:spLocks noChangeArrowheads="1"/>
          </p:cNvSpPr>
          <p:nvPr/>
        </p:nvSpPr>
        <p:spPr bwMode="auto">
          <a:xfrm>
            <a:off x="4223633" y="2158118"/>
            <a:ext cx="788458" cy="788458"/>
          </a:xfrm>
          <a:prstGeom prst="octagon">
            <a:avLst>
              <a:gd name="adj" fmla="val 2928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latin typeface="Arial"/>
                <a:cs typeface="Arial"/>
              </a:rPr>
              <a:t>Global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Security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Policy and</a:t>
            </a:r>
          </a:p>
          <a:p>
            <a:pPr algn="ctr"/>
            <a:r>
              <a:rPr lang="en-US" sz="889" b="1">
                <a:latin typeface="Arial"/>
                <a:cs typeface="Arial"/>
              </a:rPr>
              <a:t>Control</a:t>
            </a:r>
          </a:p>
        </p:txBody>
      </p:sp>
      <p:sp>
        <p:nvSpPr>
          <p:cNvPr id="945" name="Text Box 85"/>
          <p:cNvSpPr txBox="1">
            <a:spLocks noChangeArrowheads="1"/>
          </p:cNvSpPr>
          <p:nvPr/>
        </p:nvSpPr>
        <p:spPr bwMode="auto">
          <a:xfrm>
            <a:off x="5344584" y="1798285"/>
            <a:ext cx="102628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8041" eaLnBrk="1" hangingPunct="1"/>
            <a:endParaRPr lang="en-US" sz="583">
              <a:latin typeface="Arial"/>
              <a:cs typeface="Arial"/>
            </a:endParaRPr>
          </a:p>
        </p:txBody>
      </p:sp>
      <p:sp>
        <p:nvSpPr>
          <p:cNvPr id="946" name="AutoShape 73"/>
          <p:cNvSpPr>
            <a:spLocks noChangeArrowheads="1"/>
          </p:cNvSpPr>
          <p:nvPr/>
        </p:nvSpPr>
        <p:spPr bwMode="auto">
          <a:xfrm>
            <a:off x="3403424" y="1777118"/>
            <a:ext cx="281340" cy="281341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FHIR</a:t>
            </a:r>
          </a:p>
        </p:txBody>
      </p:sp>
      <p:sp>
        <p:nvSpPr>
          <p:cNvPr id="947" name="AutoShape 73"/>
          <p:cNvSpPr>
            <a:spLocks noChangeArrowheads="1"/>
          </p:cNvSpPr>
          <p:nvPr/>
        </p:nvSpPr>
        <p:spPr bwMode="auto">
          <a:xfrm>
            <a:off x="4528785" y="1232076"/>
            <a:ext cx="281340" cy="281341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Fhir</a:t>
            </a:r>
          </a:p>
        </p:txBody>
      </p:sp>
      <p:sp>
        <p:nvSpPr>
          <p:cNvPr id="948" name="AutoShape 87"/>
          <p:cNvSpPr>
            <a:spLocks noChangeArrowheads="1"/>
          </p:cNvSpPr>
          <p:nvPr/>
        </p:nvSpPr>
        <p:spPr bwMode="auto">
          <a:xfrm>
            <a:off x="4469694" y="822854"/>
            <a:ext cx="388938" cy="337785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XML-C</a:t>
            </a:r>
          </a:p>
        </p:txBody>
      </p:sp>
      <p:sp>
        <p:nvSpPr>
          <p:cNvPr id="949" name="AutoShape 87"/>
          <p:cNvSpPr>
            <a:spLocks noChangeArrowheads="1"/>
          </p:cNvSpPr>
          <p:nvPr/>
        </p:nvSpPr>
        <p:spPr bwMode="auto">
          <a:xfrm>
            <a:off x="3326694" y="808743"/>
            <a:ext cx="388938" cy="337785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XML-C</a:t>
            </a:r>
          </a:p>
        </p:txBody>
      </p:sp>
      <p:sp>
        <p:nvSpPr>
          <p:cNvPr id="950" name="AutoShape 73"/>
          <p:cNvSpPr>
            <a:spLocks noChangeArrowheads="1"/>
          </p:cNvSpPr>
          <p:nvPr/>
        </p:nvSpPr>
        <p:spPr bwMode="auto">
          <a:xfrm>
            <a:off x="6476708" y="4292424"/>
            <a:ext cx="281340" cy="281340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FHIR</a:t>
            </a:r>
          </a:p>
        </p:txBody>
      </p:sp>
      <p:sp>
        <p:nvSpPr>
          <p:cNvPr id="951" name="AutoShape 73"/>
          <p:cNvSpPr>
            <a:spLocks noChangeArrowheads="1"/>
          </p:cNvSpPr>
          <p:nvPr/>
        </p:nvSpPr>
        <p:spPr bwMode="auto">
          <a:xfrm>
            <a:off x="7084592" y="3849246"/>
            <a:ext cx="281340" cy="281340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FHIR</a:t>
            </a:r>
          </a:p>
        </p:txBody>
      </p:sp>
      <p:sp>
        <p:nvSpPr>
          <p:cNvPr id="952" name="AutoShape 73"/>
          <p:cNvSpPr>
            <a:spLocks noChangeArrowheads="1"/>
          </p:cNvSpPr>
          <p:nvPr/>
        </p:nvSpPr>
        <p:spPr bwMode="auto">
          <a:xfrm>
            <a:off x="7450667" y="3530423"/>
            <a:ext cx="281341" cy="281341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FHIR</a:t>
            </a:r>
          </a:p>
        </p:txBody>
      </p:sp>
      <p:sp>
        <p:nvSpPr>
          <p:cNvPr id="973" name="Rectangle 972"/>
          <p:cNvSpPr>
            <a:spLocks noChangeArrowheads="1"/>
          </p:cNvSpPr>
          <p:nvPr/>
        </p:nvSpPr>
        <p:spPr bwMode="auto">
          <a:xfrm>
            <a:off x="1577798" y="6431953"/>
            <a:ext cx="6542265" cy="345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89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87" name="Rounded Rectangle 170"/>
          <p:cNvSpPr>
            <a:spLocks noChangeArrowheads="1"/>
          </p:cNvSpPr>
          <p:nvPr/>
        </p:nvSpPr>
        <p:spPr bwMode="auto">
          <a:xfrm>
            <a:off x="2930701" y="6487516"/>
            <a:ext cx="573829" cy="1905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 dirty="0">
                <a:latin typeface="Arial"/>
                <a:cs typeface="Arial"/>
              </a:rPr>
              <a:t>PHI</a:t>
            </a:r>
          </a:p>
        </p:txBody>
      </p:sp>
      <p:cxnSp>
        <p:nvCxnSpPr>
          <p:cNvPr id="988" name="Straight Arrow Connector 441"/>
          <p:cNvCxnSpPr>
            <a:cxnSpLocks noChangeShapeType="1"/>
          </p:cNvCxnSpPr>
          <p:nvPr/>
        </p:nvCxnSpPr>
        <p:spPr bwMode="auto">
          <a:xfrm>
            <a:off x="3592003" y="6576664"/>
            <a:ext cx="274441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5" name="Straight Arrow Connector 446"/>
          <p:cNvCxnSpPr>
            <a:cxnSpLocks noChangeShapeType="1"/>
          </p:cNvCxnSpPr>
          <p:nvPr/>
        </p:nvCxnSpPr>
        <p:spPr bwMode="auto">
          <a:xfrm>
            <a:off x="2511769" y="6567768"/>
            <a:ext cx="274294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6" name="Rounded Rectangle 170"/>
          <p:cNvSpPr>
            <a:spLocks noChangeArrowheads="1"/>
          </p:cNvSpPr>
          <p:nvPr/>
        </p:nvSpPr>
        <p:spPr bwMode="auto">
          <a:xfrm>
            <a:off x="1675694" y="6486634"/>
            <a:ext cx="770432" cy="1922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 dirty="0">
                <a:latin typeface="Arial"/>
                <a:cs typeface="Arial"/>
              </a:rPr>
              <a:t>Secure PHI</a:t>
            </a:r>
          </a:p>
        </p:txBody>
      </p:sp>
      <p:sp>
        <p:nvSpPr>
          <p:cNvPr id="983" name="AutoShape 73"/>
          <p:cNvSpPr>
            <a:spLocks noChangeArrowheads="1"/>
          </p:cNvSpPr>
          <p:nvPr/>
        </p:nvSpPr>
        <p:spPr bwMode="auto">
          <a:xfrm>
            <a:off x="4043715" y="6477443"/>
            <a:ext cx="191036" cy="186310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89">
              <a:latin typeface="Arial"/>
              <a:cs typeface="Arial"/>
            </a:endParaRPr>
          </a:p>
        </p:txBody>
      </p:sp>
      <p:sp>
        <p:nvSpPr>
          <p:cNvPr id="984" name="Rectangle 82"/>
          <p:cNvSpPr>
            <a:spLocks noChangeArrowheads="1"/>
          </p:cNvSpPr>
          <p:nvPr/>
        </p:nvSpPr>
        <p:spPr bwMode="auto">
          <a:xfrm>
            <a:off x="4234336" y="6431952"/>
            <a:ext cx="1176125" cy="36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8041"/>
            <a:r>
              <a:rPr lang="en-US" sz="889" b="1" dirty="0">
                <a:latin typeface="Arial"/>
                <a:cs typeface="Arial"/>
              </a:rPr>
              <a:t>Local Security </a:t>
            </a:r>
          </a:p>
          <a:p>
            <a:pPr defTabSz="508041"/>
            <a:r>
              <a:rPr lang="en-US" sz="889" b="1" dirty="0">
                <a:latin typeface="Arial"/>
                <a:cs typeface="Arial"/>
              </a:rPr>
              <a:t>Policy/Control</a:t>
            </a:r>
          </a:p>
        </p:txBody>
      </p:sp>
      <p:sp>
        <p:nvSpPr>
          <p:cNvPr id="981" name="AutoShape 87"/>
          <p:cNvSpPr>
            <a:spLocks noChangeArrowheads="1"/>
          </p:cNvSpPr>
          <p:nvPr/>
        </p:nvSpPr>
        <p:spPr bwMode="auto">
          <a:xfrm>
            <a:off x="5137326" y="6469895"/>
            <a:ext cx="273890" cy="225102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889" dirty="0">
              <a:latin typeface="Arial"/>
              <a:ea typeface="+mn-ea"/>
              <a:cs typeface="Arial"/>
            </a:endParaRPr>
          </a:p>
        </p:txBody>
      </p:sp>
      <p:sp>
        <p:nvSpPr>
          <p:cNvPr id="982" name="Rectangle 82"/>
          <p:cNvSpPr>
            <a:spLocks noChangeArrowheads="1"/>
          </p:cNvSpPr>
          <p:nvPr/>
        </p:nvSpPr>
        <p:spPr bwMode="auto">
          <a:xfrm>
            <a:off x="5410462" y="6449592"/>
            <a:ext cx="875155" cy="36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8041"/>
            <a:r>
              <a:rPr lang="en-US" sz="889" b="1" dirty="0">
                <a:latin typeface="Arial"/>
                <a:cs typeface="Arial"/>
              </a:rPr>
              <a:t>XML</a:t>
            </a:r>
          </a:p>
          <a:p>
            <a:pPr defTabSz="508041"/>
            <a:r>
              <a:rPr lang="en-US" sz="889" b="1" dirty="0">
                <a:latin typeface="Arial"/>
                <a:cs typeface="Arial"/>
              </a:rPr>
              <a:t>Converter</a:t>
            </a:r>
          </a:p>
        </p:txBody>
      </p:sp>
      <p:sp>
        <p:nvSpPr>
          <p:cNvPr id="980" name="Rectangle 82"/>
          <p:cNvSpPr>
            <a:spLocks noChangeArrowheads="1"/>
          </p:cNvSpPr>
          <p:nvPr/>
        </p:nvSpPr>
        <p:spPr bwMode="auto">
          <a:xfrm>
            <a:off x="6496402" y="6435480"/>
            <a:ext cx="1951743" cy="36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8041"/>
            <a:r>
              <a:rPr lang="en-US" sz="889" b="1" dirty="0">
                <a:latin typeface="Arial"/>
                <a:cs typeface="Arial"/>
              </a:rPr>
              <a:t>Local Data Analytics,</a:t>
            </a:r>
          </a:p>
          <a:p>
            <a:pPr defTabSz="508041"/>
            <a:r>
              <a:rPr lang="en-US" sz="889" b="1" dirty="0">
                <a:latin typeface="Arial"/>
                <a:cs typeface="Arial"/>
              </a:rPr>
              <a:t>Mining, or Decision Support</a:t>
            </a:r>
          </a:p>
        </p:txBody>
      </p:sp>
      <p:cxnSp>
        <p:nvCxnSpPr>
          <p:cNvPr id="994" name="Straight Arrow Connector 309"/>
          <p:cNvCxnSpPr>
            <a:cxnSpLocks noChangeShapeType="1"/>
            <a:stCxn id="1072" idx="1"/>
            <a:endCxn id="944" idx="2"/>
          </p:cNvCxnSpPr>
          <p:nvPr/>
        </p:nvCxnSpPr>
        <p:spPr bwMode="auto">
          <a:xfrm flipV="1">
            <a:off x="4472253" y="2946577"/>
            <a:ext cx="308922" cy="17215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5" name="AutoShape 73"/>
          <p:cNvSpPr>
            <a:spLocks noChangeArrowheads="1"/>
          </p:cNvSpPr>
          <p:nvPr/>
        </p:nvSpPr>
        <p:spPr bwMode="auto">
          <a:xfrm>
            <a:off x="4371968" y="4274531"/>
            <a:ext cx="281340" cy="281341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FHIR</a:t>
            </a:r>
          </a:p>
        </p:txBody>
      </p:sp>
      <p:sp>
        <p:nvSpPr>
          <p:cNvPr id="996" name="AutoShape 87"/>
          <p:cNvSpPr>
            <a:spLocks noChangeArrowheads="1"/>
          </p:cNvSpPr>
          <p:nvPr/>
        </p:nvSpPr>
        <p:spPr bwMode="auto">
          <a:xfrm>
            <a:off x="3005667" y="1582209"/>
            <a:ext cx="388938" cy="337785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83" dirty="0">
                <a:latin typeface="Arial"/>
                <a:ea typeface="ＭＳ Ｐゴシック" charset="0"/>
                <a:cs typeface="Arial"/>
              </a:rPr>
              <a:t>XML-C</a:t>
            </a:r>
          </a:p>
        </p:txBody>
      </p:sp>
      <p:sp>
        <p:nvSpPr>
          <p:cNvPr id="997" name="AutoShape 73"/>
          <p:cNvSpPr>
            <a:spLocks noChangeArrowheads="1"/>
          </p:cNvSpPr>
          <p:nvPr/>
        </p:nvSpPr>
        <p:spPr bwMode="auto">
          <a:xfrm>
            <a:off x="3695347" y="1384653"/>
            <a:ext cx="281341" cy="281340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FHIR</a:t>
            </a:r>
          </a:p>
        </p:txBody>
      </p:sp>
      <p:sp>
        <p:nvSpPr>
          <p:cNvPr id="999" name="Rectangle 211"/>
          <p:cNvSpPr>
            <a:spLocks noChangeArrowheads="1"/>
          </p:cNvSpPr>
          <p:nvPr/>
        </p:nvSpPr>
        <p:spPr bwMode="auto">
          <a:xfrm>
            <a:off x="8038042" y="3580694"/>
            <a:ext cx="865188" cy="4653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PHA </a:t>
            </a:r>
          </a:p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Patient App</a:t>
            </a:r>
          </a:p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Mobile</a:t>
            </a:r>
          </a:p>
        </p:txBody>
      </p:sp>
      <p:sp>
        <p:nvSpPr>
          <p:cNvPr id="1000" name="AutoShape 377"/>
          <p:cNvSpPr>
            <a:spLocks noChangeArrowheads="1"/>
          </p:cNvSpPr>
          <p:nvPr/>
        </p:nvSpPr>
        <p:spPr bwMode="auto">
          <a:xfrm>
            <a:off x="8598812" y="4047243"/>
            <a:ext cx="304418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11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02" name="Rectangle 211"/>
          <p:cNvSpPr>
            <a:spLocks noChangeArrowheads="1"/>
          </p:cNvSpPr>
          <p:nvPr/>
        </p:nvSpPr>
        <p:spPr bwMode="auto">
          <a:xfrm>
            <a:off x="7626174" y="4399139"/>
            <a:ext cx="1008944" cy="46566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PHA </a:t>
            </a:r>
          </a:p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Provider Mobile App</a:t>
            </a:r>
          </a:p>
        </p:txBody>
      </p:sp>
      <p:sp>
        <p:nvSpPr>
          <p:cNvPr id="1003" name="AutoShape 377"/>
          <p:cNvSpPr>
            <a:spLocks noChangeArrowheads="1"/>
          </p:cNvSpPr>
          <p:nvPr/>
        </p:nvSpPr>
        <p:spPr bwMode="auto">
          <a:xfrm>
            <a:off x="8280119" y="4864805"/>
            <a:ext cx="354999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11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05" name="Rectangle 211"/>
          <p:cNvSpPr>
            <a:spLocks noChangeArrowheads="1"/>
          </p:cNvSpPr>
          <p:nvPr/>
        </p:nvSpPr>
        <p:spPr bwMode="auto">
          <a:xfrm>
            <a:off x="6603118" y="4824236"/>
            <a:ext cx="988218" cy="46566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 dirty="0" err="1">
                <a:solidFill>
                  <a:srgbClr val="000000"/>
                </a:solidFill>
                <a:latin typeface="Arial"/>
                <a:cs typeface="Arial"/>
              </a:rPr>
              <a:t>SMARTSync</a:t>
            </a:r>
            <a:r>
              <a:rPr lang="en-US" sz="889" b="1" dirty="0">
                <a:solidFill>
                  <a:srgbClr val="000000"/>
                </a:solidFill>
                <a:latin typeface="Arial"/>
                <a:cs typeface="Arial"/>
              </a:rPr>
              <a:t> App </a:t>
            </a:r>
          </a:p>
        </p:txBody>
      </p:sp>
      <p:sp>
        <p:nvSpPr>
          <p:cNvPr id="1006" name="AutoShape 377"/>
          <p:cNvSpPr>
            <a:spLocks noChangeArrowheads="1"/>
          </p:cNvSpPr>
          <p:nvPr/>
        </p:nvSpPr>
        <p:spPr bwMode="auto">
          <a:xfrm>
            <a:off x="7261930" y="5289903"/>
            <a:ext cx="329406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11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07" name="AutoShape 377"/>
          <p:cNvSpPr>
            <a:spLocks noChangeArrowheads="1"/>
          </p:cNvSpPr>
          <p:nvPr/>
        </p:nvSpPr>
        <p:spPr bwMode="auto">
          <a:xfrm>
            <a:off x="4975049" y="3922889"/>
            <a:ext cx="1157993" cy="906639"/>
          </a:xfrm>
          <a:prstGeom prst="hexagon">
            <a:avLst>
              <a:gd name="adj" fmla="val 27984"/>
              <a:gd name="vf" fmla="val 11547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889" b="1" dirty="0">
                <a:latin typeface="Arial"/>
                <a:ea typeface="ＭＳ Ｐゴシック" charset="0"/>
                <a:cs typeface="Arial"/>
              </a:rPr>
              <a:t>Global Data </a:t>
            </a:r>
          </a:p>
          <a:p>
            <a:pPr algn="ctr" defTabSz="508041">
              <a:defRPr/>
            </a:pPr>
            <a:r>
              <a:rPr lang="en-US" sz="889" b="1" dirty="0">
                <a:latin typeface="Arial"/>
                <a:ea typeface="ＭＳ Ｐゴシック" charset="0"/>
                <a:cs typeface="Arial"/>
              </a:rPr>
              <a:t>Analytics,</a:t>
            </a:r>
          </a:p>
          <a:p>
            <a:pPr algn="ctr" defTabSz="508041">
              <a:defRPr/>
            </a:pPr>
            <a:r>
              <a:rPr lang="en-US" sz="889" b="1" dirty="0">
                <a:latin typeface="Arial"/>
                <a:ea typeface="ＭＳ Ｐゴシック" charset="0"/>
                <a:cs typeface="Arial"/>
              </a:rPr>
              <a:t>Mining and </a:t>
            </a:r>
          </a:p>
          <a:p>
            <a:pPr algn="ctr" defTabSz="508041">
              <a:defRPr/>
            </a:pPr>
            <a:r>
              <a:rPr lang="en-US" sz="889" b="1" dirty="0">
                <a:latin typeface="Arial"/>
                <a:ea typeface="ＭＳ Ｐゴシック" charset="0"/>
                <a:cs typeface="Arial"/>
              </a:rPr>
              <a:t>Clinical Decision </a:t>
            </a:r>
          </a:p>
          <a:p>
            <a:pPr algn="ctr" defTabSz="508041">
              <a:defRPr/>
            </a:pPr>
            <a:r>
              <a:rPr lang="en-US" sz="889" b="1" dirty="0">
                <a:latin typeface="Arial"/>
                <a:ea typeface="ＭＳ Ｐゴシック" charset="0"/>
                <a:cs typeface="Arial"/>
              </a:rPr>
              <a:t>Support</a:t>
            </a:r>
          </a:p>
        </p:txBody>
      </p:sp>
      <p:sp>
        <p:nvSpPr>
          <p:cNvPr id="1008" name="AutoShape 73"/>
          <p:cNvSpPr>
            <a:spLocks noChangeArrowheads="1"/>
          </p:cNvSpPr>
          <p:nvPr/>
        </p:nvSpPr>
        <p:spPr bwMode="auto">
          <a:xfrm>
            <a:off x="3105327" y="3488090"/>
            <a:ext cx="281340" cy="281341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FHIR</a:t>
            </a:r>
          </a:p>
        </p:txBody>
      </p:sp>
      <p:sp>
        <p:nvSpPr>
          <p:cNvPr id="1009" name="AutoShape 73"/>
          <p:cNvSpPr>
            <a:spLocks noChangeArrowheads="1"/>
          </p:cNvSpPr>
          <p:nvPr/>
        </p:nvSpPr>
        <p:spPr bwMode="auto">
          <a:xfrm>
            <a:off x="3327577" y="2908653"/>
            <a:ext cx="281340" cy="281340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FHIR</a:t>
            </a:r>
          </a:p>
        </p:txBody>
      </p:sp>
      <p:sp>
        <p:nvSpPr>
          <p:cNvPr id="1024" name="Line 392"/>
          <p:cNvSpPr>
            <a:spLocks noChangeShapeType="1"/>
          </p:cNvSpPr>
          <p:nvPr/>
        </p:nvSpPr>
        <p:spPr bwMode="auto">
          <a:xfrm flipV="1">
            <a:off x="901347" y="4079875"/>
            <a:ext cx="813153" cy="4462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83">
              <a:latin typeface="Arial"/>
              <a:cs typeface="Arial"/>
            </a:endParaRPr>
          </a:p>
        </p:txBody>
      </p:sp>
      <p:sp>
        <p:nvSpPr>
          <p:cNvPr id="1025" name="Rectangle 393"/>
          <p:cNvSpPr>
            <a:spLocks noChangeArrowheads="1"/>
          </p:cNvSpPr>
          <p:nvPr/>
        </p:nvSpPr>
        <p:spPr bwMode="auto">
          <a:xfrm>
            <a:off x="934861" y="4103544"/>
            <a:ext cx="470076" cy="21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/>
            <a:r>
              <a:rPr lang="en-US" sz="778" b="1" dirty="0">
                <a:solidFill>
                  <a:srgbClr val="000000"/>
                </a:solidFill>
                <a:latin typeface="Arial"/>
                <a:cs typeface="Arial"/>
              </a:rPr>
              <a:t>Share</a:t>
            </a:r>
          </a:p>
        </p:txBody>
      </p:sp>
      <p:sp>
        <p:nvSpPr>
          <p:cNvPr id="1030" name="Rectangle 393"/>
          <p:cNvSpPr>
            <a:spLocks noChangeArrowheads="1"/>
          </p:cNvSpPr>
          <p:nvPr/>
        </p:nvSpPr>
        <p:spPr bwMode="auto">
          <a:xfrm>
            <a:off x="996750" y="3151187"/>
            <a:ext cx="652806" cy="21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8041"/>
            <a:r>
              <a:rPr lang="en-US" sz="778" b="1" dirty="0">
                <a:solidFill>
                  <a:srgbClr val="000000"/>
                </a:solidFill>
                <a:latin typeface="Arial"/>
                <a:cs typeface="Arial"/>
              </a:rPr>
              <a:t>Share</a:t>
            </a:r>
          </a:p>
        </p:txBody>
      </p:sp>
      <p:sp>
        <p:nvSpPr>
          <p:cNvPr id="1031" name="Line 392"/>
          <p:cNvSpPr>
            <a:spLocks noChangeShapeType="1"/>
          </p:cNvSpPr>
          <p:nvPr/>
        </p:nvSpPr>
        <p:spPr bwMode="auto">
          <a:xfrm>
            <a:off x="931333" y="2032000"/>
            <a:ext cx="705556" cy="3554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83">
              <a:latin typeface="Arial"/>
              <a:cs typeface="Arial"/>
            </a:endParaRPr>
          </a:p>
        </p:txBody>
      </p:sp>
      <p:sp>
        <p:nvSpPr>
          <p:cNvPr id="1036" name="Rectangle 393"/>
          <p:cNvSpPr>
            <a:spLocks noChangeArrowheads="1"/>
          </p:cNvSpPr>
          <p:nvPr/>
        </p:nvSpPr>
        <p:spPr bwMode="auto">
          <a:xfrm>
            <a:off x="2543119" y="5318792"/>
            <a:ext cx="838231" cy="21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8041"/>
            <a:r>
              <a:rPr lang="en-US" sz="778" b="1" dirty="0">
                <a:solidFill>
                  <a:srgbClr val="000000"/>
                </a:solidFill>
                <a:latin typeface="Arial"/>
                <a:cs typeface="Arial"/>
              </a:rPr>
              <a:t>Share</a:t>
            </a:r>
          </a:p>
        </p:txBody>
      </p:sp>
      <p:sp>
        <p:nvSpPr>
          <p:cNvPr id="1037" name="Line 392"/>
          <p:cNvSpPr>
            <a:spLocks noChangeShapeType="1"/>
          </p:cNvSpPr>
          <p:nvPr/>
        </p:nvSpPr>
        <p:spPr bwMode="auto">
          <a:xfrm flipV="1">
            <a:off x="1850319" y="5249334"/>
            <a:ext cx="978077" cy="2522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83">
              <a:latin typeface="Arial"/>
              <a:cs typeface="Arial"/>
            </a:endParaRPr>
          </a:p>
        </p:txBody>
      </p:sp>
      <p:sp>
        <p:nvSpPr>
          <p:cNvPr id="1039" name="Rectangle 211"/>
          <p:cNvSpPr>
            <a:spLocks noChangeArrowheads="1"/>
          </p:cNvSpPr>
          <p:nvPr/>
        </p:nvSpPr>
        <p:spPr bwMode="auto">
          <a:xfrm>
            <a:off x="1441982" y="5501569"/>
            <a:ext cx="756708" cy="465667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FreeMED</a:t>
            </a:r>
          </a:p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Real-Time</a:t>
            </a:r>
          </a:p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Hosp Sys.</a:t>
            </a:r>
          </a:p>
        </p:txBody>
      </p:sp>
      <p:sp>
        <p:nvSpPr>
          <p:cNvPr id="1040" name="Rectangle 91"/>
          <p:cNvSpPr>
            <a:spLocks noChangeArrowheads="1"/>
          </p:cNvSpPr>
          <p:nvPr/>
        </p:nvSpPr>
        <p:spPr bwMode="auto">
          <a:xfrm>
            <a:off x="1441981" y="5967236"/>
            <a:ext cx="76200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>
                <a:latin typeface="Arial"/>
                <a:cs typeface="Arial"/>
              </a:rPr>
              <a:t>Java APIs</a:t>
            </a:r>
          </a:p>
        </p:txBody>
      </p:sp>
      <p:sp>
        <p:nvSpPr>
          <p:cNvPr id="1041" name="AutoShape 377"/>
          <p:cNvSpPr>
            <a:spLocks noChangeArrowheads="1"/>
          </p:cNvSpPr>
          <p:nvPr/>
        </p:nvSpPr>
        <p:spPr bwMode="auto">
          <a:xfrm>
            <a:off x="2197808" y="5967236"/>
            <a:ext cx="264583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 dirty="0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43" name="Rectangle 393"/>
          <p:cNvSpPr>
            <a:spLocks noChangeArrowheads="1"/>
          </p:cNvSpPr>
          <p:nvPr/>
        </p:nvSpPr>
        <p:spPr bwMode="auto">
          <a:xfrm>
            <a:off x="4107378" y="5515680"/>
            <a:ext cx="672760" cy="21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8041"/>
            <a:r>
              <a:rPr lang="en-US" sz="778" b="1" dirty="0">
                <a:solidFill>
                  <a:srgbClr val="000000"/>
                </a:solidFill>
                <a:latin typeface="Arial"/>
                <a:cs typeface="Arial"/>
              </a:rPr>
              <a:t>Share</a:t>
            </a:r>
          </a:p>
        </p:txBody>
      </p:sp>
      <p:sp>
        <p:nvSpPr>
          <p:cNvPr id="1044" name="Line 392"/>
          <p:cNvSpPr>
            <a:spLocks noChangeShapeType="1"/>
          </p:cNvSpPr>
          <p:nvPr/>
        </p:nvSpPr>
        <p:spPr bwMode="auto">
          <a:xfrm flipH="1" flipV="1">
            <a:off x="3876146" y="5345465"/>
            <a:ext cx="1100667" cy="3104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83">
              <a:latin typeface="Arial"/>
              <a:cs typeface="Arial"/>
            </a:endParaRPr>
          </a:p>
        </p:txBody>
      </p:sp>
      <p:sp>
        <p:nvSpPr>
          <p:cNvPr id="1045" name="Left-Right Arrow 1044"/>
          <p:cNvSpPr>
            <a:spLocks noChangeArrowheads="1"/>
          </p:cNvSpPr>
          <p:nvPr/>
        </p:nvSpPr>
        <p:spPr bwMode="auto">
          <a:xfrm rot="16792072">
            <a:off x="5382066" y="3427677"/>
            <a:ext cx="701146" cy="211667"/>
          </a:xfrm>
          <a:prstGeom prst="leftRightArrow">
            <a:avLst>
              <a:gd name="adj1" fmla="val 50000"/>
              <a:gd name="adj2" fmla="val 49994"/>
            </a:avLst>
          </a:prstGeom>
          <a:solidFill>
            <a:srgbClr val="66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583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46" name="Left-Right Arrow 1045"/>
          <p:cNvSpPr>
            <a:spLocks noChangeArrowheads="1"/>
          </p:cNvSpPr>
          <p:nvPr/>
        </p:nvSpPr>
        <p:spPr bwMode="auto">
          <a:xfrm rot="14272607">
            <a:off x="4552598" y="3325813"/>
            <a:ext cx="1045986" cy="211667"/>
          </a:xfrm>
          <a:prstGeom prst="leftRightArrow">
            <a:avLst>
              <a:gd name="adj1" fmla="val 50000"/>
              <a:gd name="adj2" fmla="val 49989"/>
            </a:avLst>
          </a:prstGeom>
          <a:solidFill>
            <a:srgbClr val="66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583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47" name="Left Arrow 1046"/>
          <p:cNvSpPr/>
          <p:nvPr/>
        </p:nvSpPr>
        <p:spPr>
          <a:xfrm rot="18191484">
            <a:off x="5798785" y="2053167"/>
            <a:ext cx="742597" cy="232833"/>
          </a:xfrm>
          <a:prstGeom prst="leftArrow">
            <a:avLst/>
          </a:prstGeom>
          <a:solidFill>
            <a:srgbClr val="CC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889" b="1" dirty="0">
                <a:solidFill>
                  <a:schemeClr val="tx1"/>
                </a:solidFill>
                <a:latin typeface="Arial"/>
                <a:cs typeface="Arial"/>
              </a:rPr>
              <a:t>USES</a:t>
            </a:r>
          </a:p>
        </p:txBody>
      </p:sp>
      <p:sp>
        <p:nvSpPr>
          <p:cNvPr id="1048" name="Left Arrow 1047"/>
          <p:cNvSpPr/>
          <p:nvPr/>
        </p:nvSpPr>
        <p:spPr>
          <a:xfrm rot="19187887">
            <a:off x="4976813" y="2021417"/>
            <a:ext cx="891646" cy="232833"/>
          </a:xfrm>
          <a:prstGeom prst="leftArrow">
            <a:avLst/>
          </a:prstGeom>
          <a:solidFill>
            <a:srgbClr val="CC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889" b="1" dirty="0">
                <a:solidFill>
                  <a:schemeClr val="tx1"/>
                </a:solidFill>
                <a:latin typeface="Arial"/>
                <a:cs typeface="Arial"/>
              </a:rPr>
              <a:t>USES</a:t>
            </a:r>
          </a:p>
        </p:txBody>
      </p:sp>
      <p:sp>
        <p:nvSpPr>
          <p:cNvPr id="1050" name="AutoShape 73"/>
          <p:cNvSpPr>
            <a:spLocks noChangeArrowheads="1"/>
          </p:cNvSpPr>
          <p:nvPr/>
        </p:nvSpPr>
        <p:spPr bwMode="auto">
          <a:xfrm>
            <a:off x="2835452" y="2216326"/>
            <a:ext cx="281340" cy="281341"/>
          </a:xfrm>
          <a:prstGeom prst="octagon">
            <a:avLst>
              <a:gd name="adj" fmla="val 2928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">
                <a:latin typeface="Arial"/>
                <a:cs typeface="Arial"/>
              </a:rPr>
              <a:t>FHIR</a:t>
            </a:r>
          </a:p>
        </p:txBody>
      </p:sp>
      <p:sp>
        <p:nvSpPr>
          <p:cNvPr id="1057" name="Rectangle 393"/>
          <p:cNvSpPr>
            <a:spLocks noChangeArrowheads="1"/>
          </p:cNvSpPr>
          <p:nvPr/>
        </p:nvSpPr>
        <p:spPr bwMode="auto">
          <a:xfrm>
            <a:off x="589138" y="2328334"/>
            <a:ext cx="933418" cy="21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8041"/>
            <a:r>
              <a:rPr lang="en-US" sz="778" b="1" dirty="0">
                <a:solidFill>
                  <a:srgbClr val="000000"/>
                </a:solidFill>
                <a:latin typeface="Arial"/>
                <a:cs typeface="Arial"/>
              </a:rPr>
              <a:t>Share</a:t>
            </a:r>
          </a:p>
        </p:txBody>
      </p:sp>
      <p:sp>
        <p:nvSpPr>
          <p:cNvPr id="1058" name="Line 392"/>
          <p:cNvSpPr>
            <a:spLocks noChangeShapeType="1"/>
          </p:cNvSpPr>
          <p:nvPr/>
        </p:nvSpPr>
        <p:spPr bwMode="auto">
          <a:xfrm flipV="1">
            <a:off x="1227666" y="3261431"/>
            <a:ext cx="388056" cy="1675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83">
              <a:latin typeface="Arial"/>
              <a:cs typeface="Arial"/>
            </a:endParaRPr>
          </a:p>
        </p:txBody>
      </p:sp>
      <p:sp>
        <p:nvSpPr>
          <p:cNvPr id="1060" name="Rectangle 91"/>
          <p:cNvSpPr>
            <a:spLocks noChangeArrowheads="1"/>
          </p:cNvSpPr>
          <p:nvPr/>
        </p:nvSpPr>
        <p:spPr bwMode="auto">
          <a:xfrm rot="5400000">
            <a:off x="2097264" y="5602113"/>
            <a:ext cx="465666" cy="2645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Arial"/>
                <a:cs typeface="Arial"/>
              </a:rPr>
              <a:t>XML</a:t>
            </a:r>
          </a:p>
        </p:txBody>
      </p:sp>
      <p:sp>
        <p:nvSpPr>
          <p:cNvPr id="1020" name="Rectangle 211"/>
          <p:cNvSpPr>
            <a:spLocks noChangeArrowheads="1"/>
          </p:cNvSpPr>
          <p:nvPr/>
        </p:nvSpPr>
        <p:spPr bwMode="auto">
          <a:xfrm>
            <a:off x="616480" y="4526139"/>
            <a:ext cx="756708" cy="465667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 dirty="0" err="1">
                <a:solidFill>
                  <a:srgbClr val="000000"/>
                </a:solidFill>
                <a:latin typeface="Arial"/>
                <a:cs typeface="Arial"/>
              </a:rPr>
              <a:t>PatientOS</a:t>
            </a:r>
            <a:endParaRPr lang="en-US" sz="889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889" b="1" dirty="0">
                <a:solidFill>
                  <a:srgbClr val="000000"/>
                </a:solidFill>
                <a:latin typeface="Arial"/>
                <a:cs typeface="Arial"/>
              </a:rPr>
              <a:t>Real-Time</a:t>
            </a:r>
          </a:p>
          <a:p>
            <a:pPr algn="ctr"/>
            <a:r>
              <a:rPr lang="en-US" sz="889" b="1" dirty="0" err="1">
                <a:solidFill>
                  <a:srgbClr val="000000"/>
                </a:solidFill>
                <a:latin typeface="Arial"/>
                <a:cs typeface="Arial"/>
              </a:rPr>
              <a:t>Hosp</a:t>
            </a:r>
            <a:r>
              <a:rPr lang="en-US" sz="889" b="1" dirty="0">
                <a:solidFill>
                  <a:srgbClr val="000000"/>
                </a:solidFill>
                <a:latin typeface="Arial"/>
                <a:cs typeface="Arial"/>
              </a:rPr>
              <a:t> Sys.</a:t>
            </a:r>
          </a:p>
        </p:txBody>
      </p:sp>
      <p:sp>
        <p:nvSpPr>
          <p:cNvPr id="1021" name="Rectangle 91"/>
          <p:cNvSpPr>
            <a:spLocks noChangeArrowheads="1"/>
          </p:cNvSpPr>
          <p:nvPr/>
        </p:nvSpPr>
        <p:spPr bwMode="auto">
          <a:xfrm>
            <a:off x="616479" y="4991805"/>
            <a:ext cx="76200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>
                <a:latin typeface="Arial"/>
                <a:cs typeface="Arial"/>
              </a:rPr>
              <a:t>Java APIs</a:t>
            </a:r>
          </a:p>
        </p:txBody>
      </p:sp>
      <p:sp>
        <p:nvSpPr>
          <p:cNvPr id="1022" name="AutoShape 377"/>
          <p:cNvSpPr>
            <a:spLocks noChangeArrowheads="1"/>
          </p:cNvSpPr>
          <p:nvPr/>
        </p:nvSpPr>
        <p:spPr bwMode="auto">
          <a:xfrm>
            <a:off x="1372306" y="4991805"/>
            <a:ext cx="264583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 dirty="0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61" name="Rectangle 91"/>
          <p:cNvSpPr>
            <a:spLocks noChangeArrowheads="1"/>
          </p:cNvSpPr>
          <p:nvPr/>
        </p:nvSpPr>
        <p:spPr bwMode="auto">
          <a:xfrm rot="5400000">
            <a:off x="1272645" y="4627564"/>
            <a:ext cx="465666" cy="2628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78" dirty="0">
                <a:latin typeface="Arial"/>
                <a:cs typeface="Arial"/>
              </a:rPr>
              <a:t>HL7 CDA</a:t>
            </a:r>
          </a:p>
        </p:txBody>
      </p:sp>
      <p:sp>
        <p:nvSpPr>
          <p:cNvPr id="1026" name="Rectangle 211"/>
          <p:cNvSpPr>
            <a:spLocks noChangeArrowheads="1"/>
          </p:cNvSpPr>
          <p:nvPr/>
        </p:nvSpPr>
        <p:spPr bwMode="auto">
          <a:xfrm>
            <a:off x="209022" y="3206750"/>
            <a:ext cx="756708" cy="465667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OpenEMR</a:t>
            </a:r>
            <a:endParaRPr lang="en-US" sz="889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889" b="1" dirty="0">
                <a:solidFill>
                  <a:srgbClr val="000000"/>
                </a:solidFill>
                <a:latin typeface="Arial"/>
                <a:cs typeface="Arial"/>
              </a:rPr>
              <a:t>Real-Time</a:t>
            </a:r>
          </a:p>
          <a:p>
            <a:pPr algn="ctr"/>
            <a:r>
              <a:rPr lang="en-US" sz="889" b="1" dirty="0" err="1">
                <a:solidFill>
                  <a:srgbClr val="000000"/>
                </a:solidFill>
                <a:latin typeface="Arial"/>
                <a:cs typeface="Arial"/>
              </a:rPr>
              <a:t>Hosp</a:t>
            </a:r>
            <a:r>
              <a:rPr lang="en-US" sz="889" b="1" dirty="0">
                <a:solidFill>
                  <a:srgbClr val="000000"/>
                </a:solidFill>
                <a:latin typeface="Arial"/>
                <a:cs typeface="Arial"/>
              </a:rPr>
              <a:t> Sys.</a:t>
            </a:r>
          </a:p>
        </p:txBody>
      </p:sp>
      <p:sp>
        <p:nvSpPr>
          <p:cNvPr id="1027" name="Rectangle 91"/>
          <p:cNvSpPr>
            <a:spLocks noChangeArrowheads="1"/>
          </p:cNvSpPr>
          <p:nvPr/>
        </p:nvSpPr>
        <p:spPr bwMode="auto">
          <a:xfrm>
            <a:off x="209021" y="3672417"/>
            <a:ext cx="76200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>
                <a:latin typeface="Arial"/>
                <a:cs typeface="Arial"/>
              </a:rPr>
              <a:t>Java APIs</a:t>
            </a:r>
          </a:p>
        </p:txBody>
      </p:sp>
      <p:sp>
        <p:nvSpPr>
          <p:cNvPr id="1028" name="AutoShape 377"/>
          <p:cNvSpPr>
            <a:spLocks noChangeArrowheads="1"/>
          </p:cNvSpPr>
          <p:nvPr/>
        </p:nvSpPr>
        <p:spPr bwMode="auto">
          <a:xfrm>
            <a:off x="964847" y="3672417"/>
            <a:ext cx="264583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 dirty="0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63" name="Rectangle 91"/>
          <p:cNvSpPr>
            <a:spLocks noChangeArrowheads="1"/>
          </p:cNvSpPr>
          <p:nvPr/>
        </p:nvSpPr>
        <p:spPr bwMode="auto">
          <a:xfrm rot="5400000">
            <a:off x="864305" y="3307293"/>
            <a:ext cx="465668" cy="2645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Arial"/>
                <a:cs typeface="Arial"/>
              </a:rPr>
              <a:t>XML</a:t>
            </a:r>
          </a:p>
        </p:txBody>
      </p:sp>
      <p:sp>
        <p:nvSpPr>
          <p:cNvPr id="1054" name="AutoShape 377"/>
          <p:cNvSpPr>
            <a:spLocks noChangeArrowheads="1"/>
          </p:cNvSpPr>
          <p:nvPr/>
        </p:nvSpPr>
        <p:spPr bwMode="auto">
          <a:xfrm>
            <a:off x="1226785" y="2052284"/>
            <a:ext cx="268111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 dirty="0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55" name="Rectangle 211"/>
          <p:cNvSpPr>
            <a:spLocks noChangeArrowheads="1"/>
          </p:cNvSpPr>
          <p:nvPr/>
        </p:nvSpPr>
        <p:spPr bwMode="auto">
          <a:xfrm>
            <a:off x="436563" y="1586618"/>
            <a:ext cx="790222" cy="464785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 dirty="0">
                <a:solidFill>
                  <a:srgbClr val="000000"/>
                </a:solidFill>
                <a:latin typeface="Arial"/>
                <a:cs typeface="Arial"/>
              </a:rPr>
              <a:t>EPIC LUCY</a:t>
            </a:r>
          </a:p>
          <a:p>
            <a:pPr algn="ctr"/>
            <a:r>
              <a:rPr lang="en-US" sz="889" b="1" dirty="0">
                <a:solidFill>
                  <a:srgbClr val="000000"/>
                </a:solidFill>
                <a:latin typeface="Arial"/>
                <a:cs typeface="Arial"/>
              </a:rPr>
              <a:t>Real Time</a:t>
            </a:r>
          </a:p>
          <a:p>
            <a:pPr algn="ctr"/>
            <a:r>
              <a:rPr lang="en-US" sz="889" b="1" dirty="0">
                <a:solidFill>
                  <a:srgbClr val="000000"/>
                </a:solidFill>
                <a:latin typeface="Arial"/>
                <a:cs typeface="Arial"/>
              </a:rPr>
              <a:t>Hosp. Sys.</a:t>
            </a:r>
          </a:p>
        </p:txBody>
      </p:sp>
      <p:sp>
        <p:nvSpPr>
          <p:cNvPr id="1064" name="Rectangle 91"/>
          <p:cNvSpPr>
            <a:spLocks noChangeArrowheads="1"/>
          </p:cNvSpPr>
          <p:nvPr/>
        </p:nvSpPr>
        <p:spPr bwMode="auto">
          <a:xfrm rot="5400000">
            <a:off x="1128890" y="1684516"/>
            <a:ext cx="465665" cy="2681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Arial"/>
                <a:cs typeface="Arial"/>
              </a:rPr>
              <a:t>CCD</a:t>
            </a:r>
          </a:p>
        </p:txBody>
      </p:sp>
      <p:sp>
        <p:nvSpPr>
          <p:cNvPr id="968" name="Rectangle 211"/>
          <p:cNvSpPr>
            <a:spLocks noChangeArrowheads="1"/>
          </p:cNvSpPr>
          <p:nvPr/>
        </p:nvSpPr>
        <p:spPr bwMode="auto">
          <a:xfrm>
            <a:off x="3727097" y="59973"/>
            <a:ext cx="789559" cy="465666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MS </a:t>
            </a: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Health Vault</a:t>
            </a:r>
          </a:p>
        </p:txBody>
      </p:sp>
      <p:sp>
        <p:nvSpPr>
          <p:cNvPr id="970" name="Rectangle 97"/>
          <p:cNvSpPr>
            <a:spLocks noChangeArrowheads="1"/>
          </p:cNvSpPr>
          <p:nvPr/>
        </p:nvSpPr>
        <p:spPr bwMode="auto">
          <a:xfrm>
            <a:off x="3727097" y="525638"/>
            <a:ext cx="789526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>
                <a:latin typeface="Arial"/>
                <a:cs typeface="Arial"/>
              </a:rPr>
              <a:t>ASP.NET API</a:t>
            </a:r>
          </a:p>
        </p:txBody>
      </p:sp>
      <p:sp>
        <p:nvSpPr>
          <p:cNvPr id="971" name="AutoShape 377"/>
          <p:cNvSpPr>
            <a:spLocks noChangeArrowheads="1"/>
          </p:cNvSpPr>
          <p:nvPr/>
        </p:nvSpPr>
        <p:spPr bwMode="auto">
          <a:xfrm>
            <a:off x="4517319" y="525639"/>
            <a:ext cx="262819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 dirty="0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65" name="Rectangle 91"/>
          <p:cNvSpPr>
            <a:spLocks noChangeArrowheads="1"/>
          </p:cNvSpPr>
          <p:nvPr/>
        </p:nvSpPr>
        <p:spPr bwMode="auto">
          <a:xfrm rot="5400000">
            <a:off x="4415895" y="161397"/>
            <a:ext cx="465668" cy="2628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dirty="0">
                <a:latin typeface="Arial"/>
                <a:cs typeface="Arial"/>
              </a:rPr>
              <a:t>C# Data</a:t>
            </a:r>
          </a:p>
        </p:txBody>
      </p:sp>
      <p:sp>
        <p:nvSpPr>
          <p:cNvPr id="963" name="Rectangle 211"/>
          <p:cNvSpPr>
            <a:spLocks noChangeArrowheads="1"/>
          </p:cNvSpPr>
          <p:nvPr/>
        </p:nvSpPr>
        <p:spPr bwMode="auto">
          <a:xfrm>
            <a:off x="2308931" y="493889"/>
            <a:ext cx="754044" cy="465666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Harvard </a:t>
            </a: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SMART</a:t>
            </a: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EHR</a:t>
            </a:r>
          </a:p>
        </p:txBody>
      </p:sp>
      <p:sp>
        <p:nvSpPr>
          <p:cNvPr id="965" name="Rectangle 83"/>
          <p:cNvSpPr>
            <a:spLocks noChangeArrowheads="1"/>
          </p:cNvSpPr>
          <p:nvPr/>
        </p:nvSpPr>
        <p:spPr bwMode="auto">
          <a:xfrm>
            <a:off x="2308931" y="959555"/>
            <a:ext cx="754044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>
                <a:latin typeface="Arial"/>
                <a:cs typeface="Arial"/>
              </a:rPr>
              <a:t>REST API</a:t>
            </a:r>
          </a:p>
        </p:txBody>
      </p:sp>
      <p:sp>
        <p:nvSpPr>
          <p:cNvPr id="966" name="AutoShape 377"/>
          <p:cNvSpPr>
            <a:spLocks noChangeArrowheads="1"/>
          </p:cNvSpPr>
          <p:nvPr/>
        </p:nvSpPr>
        <p:spPr bwMode="auto">
          <a:xfrm>
            <a:off x="3062993" y="959555"/>
            <a:ext cx="263701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66" name="Rectangle 91"/>
          <p:cNvSpPr>
            <a:spLocks noChangeArrowheads="1"/>
          </p:cNvSpPr>
          <p:nvPr/>
        </p:nvSpPr>
        <p:spPr bwMode="auto">
          <a:xfrm rot="5400000">
            <a:off x="2961569" y="594431"/>
            <a:ext cx="465667" cy="2645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78" dirty="0">
                <a:latin typeface="Arial"/>
                <a:cs typeface="Arial"/>
              </a:rPr>
              <a:t>JSON-LD</a:t>
            </a:r>
          </a:p>
        </p:txBody>
      </p:sp>
      <p:sp>
        <p:nvSpPr>
          <p:cNvPr id="959" name="Rectangle 211"/>
          <p:cNvSpPr>
            <a:spLocks noChangeArrowheads="1"/>
          </p:cNvSpPr>
          <p:nvPr/>
        </p:nvSpPr>
        <p:spPr bwMode="auto">
          <a:xfrm>
            <a:off x="1948216" y="1340556"/>
            <a:ext cx="764248" cy="46478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>
                <a:solidFill>
                  <a:srgbClr val="000000"/>
                </a:solidFill>
                <a:latin typeface="Arial"/>
                <a:cs typeface="Arial"/>
              </a:rPr>
              <a:t>Open </a:t>
            </a:r>
            <a:r>
              <a:rPr lang="en-US" sz="1000" b="1" i="1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sz="1000" b="1">
                <a:solidFill>
                  <a:srgbClr val="000000"/>
                </a:solidFill>
                <a:latin typeface="Arial"/>
                <a:cs typeface="Arial"/>
              </a:rPr>
              <a:t>Health</a:t>
            </a:r>
          </a:p>
        </p:txBody>
      </p:sp>
      <p:sp>
        <p:nvSpPr>
          <p:cNvPr id="961" name="AutoShape 377"/>
          <p:cNvSpPr>
            <a:spLocks noChangeArrowheads="1"/>
          </p:cNvSpPr>
          <p:nvPr/>
        </p:nvSpPr>
        <p:spPr bwMode="auto">
          <a:xfrm>
            <a:off x="2712861" y="1805340"/>
            <a:ext cx="263702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 dirty="0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67" name="Rectangle 91"/>
          <p:cNvSpPr>
            <a:spLocks noChangeArrowheads="1"/>
          </p:cNvSpPr>
          <p:nvPr/>
        </p:nvSpPr>
        <p:spPr bwMode="auto">
          <a:xfrm rot="5400000">
            <a:off x="2613202" y="1440216"/>
            <a:ext cx="463901" cy="2645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Arial"/>
                <a:cs typeface="Arial"/>
              </a:rPr>
              <a:t>JSON</a:t>
            </a:r>
          </a:p>
        </p:txBody>
      </p:sp>
      <p:sp>
        <p:nvSpPr>
          <p:cNvPr id="1051" name="AutoShape 377"/>
          <p:cNvSpPr>
            <a:spLocks noChangeArrowheads="1"/>
          </p:cNvSpPr>
          <p:nvPr/>
        </p:nvSpPr>
        <p:spPr bwMode="auto">
          <a:xfrm>
            <a:off x="2405945" y="2540000"/>
            <a:ext cx="268111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 dirty="0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52" name="Rectangle 211"/>
          <p:cNvSpPr>
            <a:spLocks noChangeArrowheads="1"/>
          </p:cNvSpPr>
          <p:nvPr/>
        </p:nvSpPr>
        <p:spPr bwMode="auto">
          <a:xfrm>
            <a:off x="1615722" y="2074333"/>
            <a:ext cx="790222" cy="465667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000000"/>
                </a:solidFill>
                <a:latin typeface="Arial"/>
                <a:cs typeface="Arial"/>
              </a:rPr>
              <a:t>EPIC LUCY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  <a:latin typeface="Arial"/>
                <a:cs typeface="Arial"/>
              </a:rPr>
              <a:t>HIE Server</a:t>
            </a:r>
          </a:p>
        </p:txBody>
      </p:sp>
      <p:sp>
        <p:nvSpPr>
          <p:cNvPr id="1068" name="Rectangle 91"/>
          <p:cNvSpPr>
            <a:spLocks noChangeArrowheads="1"/>
          </p:cNvSpPr>
          <p:nvPr/>
        </p:nvSpPr>
        <p:spPr bwMode="auto">
          <a:xfrm rot="5400000">
            <a:off x="2307166" y="2173112"/>
            <a:ext cx="465668" cy="2681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Arial"/>
                <a:cs typeface="Arial"/>
              </a:rPr>
              <a:t>CCD</a:t>
            </a:r>
          </a:p>
        </p:txBody>
      </p:sp>
      <p:sp>
        <p:nvSpPr>
          <p:cNvPr id="954" name="Rectangle 211"/>
          <p:cNvSpPr>
            <a:spLocks noChangeArrowheads="1"/>
          </p:cNvSpPr>
          <p:nvPr/>
        </p:nvSpPr>
        <p:spPr bwMode="auto">
          <a:xfrm>
            <a:off x="1616164" y="2951427"/>
            <a:ext cx="754063" cy="465667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 err="1">
                <a:solidFill>
                  <a:srgbClr val="000000"/>
                </a:solidFill>
                <a:latin typeface="Arial"/>
                <a:cs typeface="Arial"/>
              </a:rPr>
              <a:t>OpenEMR</a:t>
            </a:r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800" dirty="0">
                <a:solidFill>
                  <a:srgbClr val="000000"/>
                </a:solidFill>
                <a:latin typeface="Arial"/>
                <a:cs typeface="Arial"/>
              </a:rPr>
              <a:t>HIE Server</a:t>
            </a:r>
          </a:p>
        </p:txBody>
      </p:sp>
      <p:sp>
        <p:nvSpPr>
          <p:cNvPr id="956" name="Rectangle 80"/>
          <p:cNvSpPr>
            <a:spLocks noChangeArrowheads="1"/>
          </p:cNvSpPr>
          <p:nvPr/>
        </p:nvSpPr>
        <p:spPr bwMode="auto">
          <a:xfrm>
            <a:off x="1616164" y="3417093"/>
            <a:ext cx="754063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>
                <a:latin typeface="Arial"/>
                <a:cs typeface="Arial"/>
              </a:rPr>
              <a:t>JAVA APIs</a:t>
            </a:r>
          </a:p>
        </p:txBody>
      </p:sp>
      <p:sp>
        <p:nvSpPr>
          <p:cNvPr id="957" name="AutoShape 377"/>
          <p:cNvSpPr>
            <a:spLocks noChangeArrowheads="1"/>
          </p:cNvSpPr>
          <p:nvPr/>
        </p:nvSpPr>
        <p:spPr bwMode="auto">
          <a:xfrm>
            <a:off x="2370226" y="3417093"/>
            <a:ext cx="268111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 dirty="0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69" name="Rectangle 91"/>
          <p:cNvSpPr>
            <a:spLocks noChangeArrowheads="1"/>
          </p:cNvSpPr>
          <p:nvPr/>
        </p:nvSpPr>
        <p:spPr bwMode="auto">
          <a:xfrm rot="5400000">
            <a:off x="2271635" y="3050343"/>
            <a:ext cx="466030" cy="26816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Arial"/>
                <a:cs typeface="Arial"/>
              </a:rPr>
              <a:t>XML</a:t>
            </a:r>
          </a:p>
        </p:txBody>
      </p:sp>
      <p:sp>
        <p:nvSpPr>
          <p:cNvPr id="1011" name="Rectangle 211"/>
          <p:cNvSpPr>
            <a:spLocks noChangeArrowheads="1"/>
          </p:cNvSpPr>
          <p:nvPr/>
        </p:nvSpPr>
        <p:spPr bwMode="auto">
          <a:xfrm>
            <a:off x="1714500" y="3769430"/>
            <a:ext cx="756708" cy="465667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 err="1">
                <a:solidFill>
                  <a:srgbClr val="000000"/>
                </a:solidFill>
                <a:latin typeface="Arial"/>
                <a:cs typeface="Arial"/>
              </a:rPr>
              <a:t>PatientOS</a:t>
            </a:r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800" dirty="0">
                <a:solidFill>
                  <a:srgbClr val="000000"/>
                </a:solidFill>
                <a:latin typeface="Arial"/>
                <a:cs typeface="Arial"/>
              </a:rPr>
              <a:t>HIE Server</a:t>
            </a:r>
          </a:p>
        </p:txBody>
      </p:sp>
      <p:sp>
        <p:nvSpPr>
          <p:cNvPr id="1012" name="Rectangle 91"/>
          <p:cNvSpPr>
            <a:spLocks noChangeArrowheads="1"/>
          </p:cNvSpPr>
          <p:nvPr/>
        </p:nvSpPr>
        <p:spPr bwMode="auto">
          <a:xfrm>
            <a:off x="1714500" y="4235097"/>
            <a:ext cx="76200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dirty="0">
                <a:latin typeface="Arial"/>
                <a:cs typeface="Arial"/>
              </a:rPr>
              <a:t>Java APIs</a:t>
            </a:r>
          </a:p>
        </p:txBody>
      </p:sp>
      <p:sp>
        <p:nvSpPr>
          <p:cNvPr id="1013" name="AutoShape 377"/>
          <p:cNvSpPr>
            <a:spLocks noChangeArrowheads="1"/>
          </p:cNvSpPr>
          <p:nvPr/>
        </p:nvSpPr>
        <p:spPr bwMode="auto">
          <a:xfrm>
            <a:off x="2471208" y="4235097"/>
            <a:ext cx="263702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 dirty="0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70" name="Rectangle 91"/>
          <p:cNvSpPr>
            <a:spLocks noChangeArrowheads="1"/>
          </p:cNvSpPr>
          <p:nvPr/>
        </p:nvSpPr>
        <p:spPr bwMode="auto">
          <a:xfrm rot="5400000">
            <a:off x="2371218" y="3868839"/>
            <a:ext cx="463434" cy="26555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78" dirty="0">
                <a:latin typeface="Arial"/>
                <a:cs typeface="Arial"/>
              </a:rPr>
              <a:t>HL7 CDA</a:t>
            </a:r>
          </a:p>
        </p:txBody>
      </p:sp>
      <p:sp>
        <p:nvSpPr>
          <p:cNvPr id="1015" name="Rectangle 211"/>
          <p:cNvSpPr>
            <a:spLocks noChangeArrowheads="1"/>
          </p:cNvSpPr>
          <p:nvPr/>
        </p:nvSpPr>
        <p:spPr bwMode="auto">
          <a:xfrm>
            <a:off x="2308931" y="4572000"/>
            <a:ext cx="754944" cy="465667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>
                <a:solidFill>
                  <a:srgbClr val="000000"/>
                </a:solidFill>
                <a:latin typeface="Arial"/>
                <a:cs typeface="Arial"/>
              </a:rPr>
              <a:t>FreeMED</a:t>
            </a:r>
          </a:p>
          <a:p>
            <a:pPr algn="ctr"/>
            <a:r>
              <a:rPr lang="en-US" sz="1000" b="1">
                <a:solidFill>
                  <a:srgbClr val="000000"/>
                </a:solidFill>
                <a:latin typeface="Arial"/>
                <a:cs typeface="Arial"/>
              </a:rPr>
              <a:t>HIE Server</a:t>
            </a:r>
          </a:p>
        </p:txBody>
      </p:sp>
      <p:sp>
        <p:nvSpPr>
          <p:cNvPr id="1016" name="Rectangle 92"/>
          <p:cNvSpPr>
            <a:spLocks noChangeArrowheads="1"/>
          </p:cNvSpPr>
          <p:nvPr/>
        </p:nvSpPr>
        <p:spPr bwMode="auto">
          <a:xfrm>
            <a:off x="2308931" y="5037667"/>
            <a:ext cx="754944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>
                <a:latin typeface="Arial"/>
                <a:cs typeface="Arial"/>
              </a:rPr>
              <a:t>PHP APIs</a:t>
            </a:r>
          </a:p>
        </p:txBody>
      </p:sp>
      <p:sp>
        <p:nvSpPr>
          <p:cNvPr id="1017" name="AutoShape 377"/>
          <p:cNvSpPr>
            <a:spLocks noChangeArrowheads="1"/>
          </p:cNvSpPr>
          <p:nvPr/>
        </p:nvSpPr>
        <p:spPr bwMode="auto">
          <a:xfrm>
            <a:off x="3063875" y="5037667"/>
            <a:ext cx="263702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 dirty="0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71" name="Rectangle 91"/>
          <p:cNvSpPr>
            <a:spLocks noChangeArrowheads="1"/>
          </p:cNvSpPr>
          <p:nvPr/>
        </p:nvSpPr>
        <p:spPr bwMode="auto">
          <a:xfrm rot="5400000">
            <a:off x="2962399" y="4673357"/>
            <a:ext cx="465668" cy="2629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78" dirty="0">
                <a:latin typeface="Arial"/>
                <a:cs typeface="Arial"/>
              </a:rPr>
              <a:t>HL7 CDA</a:t>
            </a:r>
          </a:p>
        </p:txBody>
      </p:sp>
      <p:sp>
        <p:nvSpPr>
          <p:cNvPr id="990" name="Rectangle 211"/>
          <p:cNvSpPr>
            <a:spLocks noChangeArrowheads="1"/>
          </p:cNvSpPr>
          <p:nvPr/>
        </p:nvSpPr>
        <p:spPr bwMode="auto">
          <a:xfrm>
            <a:off x="3578049" y="4667250"/>
            <a:ext cx="761118" cy="465667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rgbClr val="000000"/>
                </a:solidFill>
                <a:latin typeface="Arial"/>
                <a:cs typeface="Arial"/>
              </a:rPr>
              <a:t>GE Centricity HIE Server</a:t>
            </a:r>
          </a:p>
        </p:txBody>
      </p:sp>
      <p:sp>
        <p:nvSpPr>
          <p:cNvPr id="992" name="Rectangle 91"/>
          <p:cNvSpPr>
            <a:spLocks noChangeArrowheads="1"/>
          </p:cNvSpPr>
          <p:nvPr/>
        </p:nvSpPr>
        <p:spPr bwMode="auto">
          <a:xfrm>
            <a:off x="3578049" y="5133798"/>
            <a:ext cx="762000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>
                <a:latin typeface="Arial"/>
                <a:cs typeface="Arial"/>
              </a:rPr>
              <a:t>WSDL</a:t>
            </a:r>
          </a:p>
        </p:txBody>
      </p:sp>
      <p:sp>
        <p:nvSpPr>
          <p:cNvPr id="993" name="AutoShape 377"/>
          <p:cNvSpPr>
            <a:spLocks noChangeArrowheads="1"/>
          </p:cNvSpPr>
          <p:nvPr/>
        </p:nvSpPr>
        <p:spPr bwMode="auto">
          <a:xfrm>
            <a:off x="4339167" y="5133798"/>
            <a:ext cx="264583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 dirty="0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72" name="Rectangle 91"/>
          <p:cNvSpPr>
            <a:spLocks noChangeArrowheads="1"/>
          </p:cNvSpPr>
          <p:nvPr/>
        </p:nvSpPr>
        <p:spPr bwMode="auto">
          <a:xfrm rot="5400000">
            <a:off x="4239238" y="4768349"/>
            <a:ext cx="466030" cy="2655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Arial"/>
                <a:cs typeface="Arial"/>
              </a:rPr>
              <a:t>CCR</a:t>
            </a:r>
          </a:p>
        </p:txBody>
      </p:sp>
      <p:sp>
        <p:nvSpPr>
          <p:cNvPr id="1032" name="Rectangle 211"/>
          <p:cNvSpPr>
            <a:spLocks noChangeArrowheads="1"/>
          </p:cNvSpPr>
          <p:nvPr/>
        </p:nvSpPr>
        <p:spPr bwMode="auto">
          <a:xfrm>
            <a:off x="4969757" y="5289903"/>
            <a:ext cx="918962" cy="465667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GE Centricity</a:t>
            </a:r>
          </a:p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Real-Time</a:t>
            </a:r>
          </a:p>
          <a:p>
            <a:pPr algn="ctr"/>
            <a:r>
              <a:rPr lang="en-US" sz="889" b="1">
                <a:solidFill>
                  <a:srgbClr val="000000"/>
                </a:solidFill>
                <a:latin typeface="Arial"/>
                <a:cs typeface="Arial"/>
              </a:rPr>
              <a:t>Hosp Sys.</a:t>
            </a:r>
          </a:p>
        </p:txBody>
      </p:sp>
      <p:sp>
        <p:nvSpPr>
          <p:cNvPr id="1033" name="Rectangle 91"/>
          <p:cNvSpPr>
            <a:spLocks noChangeArrowheads="1"/>
          </p:cNvSpPr>
          <p:nvPr/>
        </p:nvSpPr>
        <p:spPr bwMode="auto">
          <a:xfrm>
            <a:off x="4969757" y="5755569"/>
            <a:ext cx="927749" cy="211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9" dirty="0">
                <a:latin typeface="Arial"/>
                <a:cs typeface="Arial"/>
              </a:rPr>
              <a:t>Java APIs</a:t>
            </a:r>
          </a:p>
        </p:txBody>
      </p:sp>
      <p:sp>
        <p:nvSpPr>
          <p:cNvPr id="1034" name="AutoShape 377"/>
          <p:cNvSpPr>
            <a:spLocks noChangeArrowheads="1"/>
          </p:cNvSpPr>
          <p:nvPr/>
        </p:nvSpPr>
        <p:spPr bwMode="auto">
          <a:xfrm>
            <a:off x="5889990" y="5755569"/>
            <a:ext cx="322135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778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  <p:sp>
        <p:nvSpPr>
          <p:cNvPr id="1073" name="Rectangle 91"/>
          <p:cNvSpPr>
            <a:spLocks noChangeArrowheads="1"/>
          </p:cNvSpPr>
          <p:nvPr/>
        </p:nvSpPr>
        <p:spPr bwMode="auto">
          <a:xfrm rot="5400000">
            <a:off x="5818666" y="5360410"/>
            <a:ext cx="463428" cy="3233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Arial"/>
                <a:cs typeface="Arial"/>
              </a:rPr>
              <a:t>XML</a:t>
            </a:r>
          </a:p>
        </p:txBody>
      </p:sp>
      <p:sp>
        <p:nvSpPr>
          <p:cNvPr id="1098" name="AutoShape 377"/>
          <p:cNvSpPr>
            <a:spLocks noChangeArrowheads="1"/>
          </p:cNvSpPr>
          <p:nvPr/>
        </p:nvSpPr>
        <p:spPr bwMode="auto">
          <a:xfrm>
            <a:off x="6212125" y="6498981"/>
            <a:ext cx="264583" cy="21166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668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337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0006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6675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3343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0011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6680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3349" algn="l" defTabSz="973337" rtl="0" eaLnBrk="1" latinLnBrk="0" hangingPunct="1">
              <a:defRPr sz="19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8041">
              <a:defRPr/>
            </a:pPr>
            <a:r>
              <a:rPr lang="en-US" sz="667">
                <a:latin typeface="Arial"/>
                <a:ea typeface="ＭＳ Ｐゴシック" charset="0"/>
                <a:cs typeface="Arial"/>
              </a:rPr>
              <a:t>LDAM</a:t>
            </a:r>
          </a:p>
        </p:txBody>
      </p:sp>
    </p:spTree>
    <p:extLst>
      <p:ext uri="{BB962C8B-B14F-4D97-AF65-F5344CB8AC3E}">
        <p14:creationId xmlns:p14="http://schemas.microsoft.com/office/powerpoint/2010/main" val="3251410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AB758-1053-0849-9194-005E51CB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has patient care dramatically changed?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8CB8DA-0D17-FA4B-AACC-6926449BF2C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23875" indent="-523875" algn="l" rtl="0" eaLnBrk="0" fontAlgn="base" hangingPunct="0">
              <a:lnSpc>
                <a:spcPct val="89000"/>
              </a:lnSpc>
              <a:spcBef>
                <a:spcPct val="1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m"/>
              <a:tabLst>
                <a:tab pos="102552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marL="1025525" indent="-3873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69000"/>
              <a:buFont typeface="Wingdings" pitchFamily="2" charset="2"/>
              <a:buChar char="q"/>
              <a:tabLst>
                <a:tab pos="1025525" algn="l"/>
              </a:tabLst>
              <a:defRPr sz="28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1477963" indent="-3381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025525" algn="l"/>
              </a:tabLst>
              <a:defRPr sz="2400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3pPr>
            <a:lvl4pPr marL="18208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163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6209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3078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535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992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EHRs in 2011 “just 27% of physicians used EHRs with multi-functional capabilities”</a:t>
            </a:r>
          </a:p>
          <a:p>
            <a:pPr lvl="1"/>
            <a:r>
              <a:rPr lang="en-US" sz="2400" b="0" i="0">
                <a:solidFill>
                  <a:srgbClr val="333333"/>
                </a:solidFill>
                <a:effectLst/>
                <a:latin typeface="+mn-lt"/>
              </a:rPr>
              <a:t>March 2017, 67% of all providers reported using an EHR, a 1% increase over September 2016</a:t>
            </a:r>
          </a:p>
          <a:p>
            <a:pPr lvl="1"/>
            <a:r>
              <a:rPr lang="en-US" sz="2400">
                <a:solidFill>
                  <a:srgbClr val="333333"/>
                </a:solidFill>
                <a:latin typeface="+mn-lt"/>
                <a:ea typeface="Times New Roman" panose="02020603050405020304" pitchFamily="18" charset="0"/>
              </a:rPr>
              <a:t>96% of non-federal acute care hospitals have possession of an EHR certified by HHS. This percentage has held through 2017.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D9C0F-FB58-0D46-AC95-264572607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76" y="3032857"/>
            <a:ext cx="6085847" cy="342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83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24A5153-4CB7-0F47-83B9-8CB7F1ED83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0" t="20192" r="5045" b="33656"/>
          <a:stretch/>
        </p:blipFill>
        <p:spPr>
          <a:xfrm>
            <a:off x="1068721" y="368709"/>
            <a:ext cx="7502443" cy="63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32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1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583546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34" charset="-128"/>
              </a:rPr>
              <a:t>What are our specific areas of Interest?</a:t>
            </a:r>
          </a:p>
        </p:txBody>
      </p:sp>
      <p:sp>
        <p:nvSpPr>
          <p:cNvPr id="152679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Secure Information Engineering of XML</a:t>
            </a:r>
          </a:p>
          <a:p>
            <a:pPr eaLnBrk="1" hangingPunct="1">
              <a:defRPr/>
            </a:pPr>
            <a:r>
              <a:rPr lang="en-US">
                <a:ea typeface="+mn-ea"/>
              </a:rPr>
              <a:t>Secure Collaboration wher Documents</a:t>
            </a:r>
            <a:r>
              <a:rPr lang="en-US"/>
              <a:t>s utilized by multiple roles/individuals at the same time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  <a:effectLst/>
              </a:rPr>
              <a:t>Achieving RBAC</a:t>
            </a:r>
            <a:r>
              <a:rPr lang="en-US" altLang="en-US" sz="2800" kern="0">
                <a:solidFill>
                  <a:srgbClr val="000000"/>
                </a:solidFill>
                <a:effectLst/>
              </a:rPr>
              <a:t>, MAC, and DAC for Mobile Application at Different  levels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  <a:effectLst/>
              </a:rPr>
              <a:t>Incorporating RBAC</a:t>
            </a:r>
            <a:r>
              <a:rPr lang="en-US" altLang="en-US" sz="2800" kern="0">
                <a:solidFill>
                  <a:srgbClr val="000000"/>
                </a:solidFill>
                <a:effectLst/>
              </a:rPr>
              <a:t>, MAC, and DAC into Cloud Computing at the service level</a:t>
            </a:r>
          </a:p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effectLst/>
                <a:ea typeface="+mn-ea"/>
              </a:rPr>
              <a:t>Utilizing a Trust Profile and Trust Negotiation Process Facilitate Dynamic HIT Interactions</a:t>
            </a:r>
            <a:endParaRPr lang="en-US">
              <a:ea typeface="+mn-ea"/>
            </a:endParaRPr>
          </a:p>
          <a:p>
            <a:pPr eaLnBrk="1" hangingPunct="1">
              <a:defRPr/>
            </a:pPr>
            <a:r>
              <a:rPr lang="en-US"/>
              <a:t>Software Architectures that Facilitate  Health Information Integration and Exchange</a:t>
            </a:r>
          </a:p>
          <a:p>
            <a:pPr eaLnBrk="1" hangingPunct="1">
              <a:defRPr/>
            </a:pPr>
            <a:r>
              <a:rPr lang="en-US"/>
              <a:t>Leveraging Lattice Based Access Control for Secure Health Information Exchange under HIE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Information Engineering of XML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0000"/>
                </a:solidFill>
                <a:effectLst/>
              </a:rPr>
              <a:t>Given an XML Application of Schemas/Associated Instances: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3333CC"/>
                </a:solidFill>
                <a:effectLst/>
              </a:rPr>
              <a:t>Clearances, Roles, Users, User-Role Authorizations, Delegation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3333CC"/>
                </a:solidFill>
                <a:effectLst/>
              </a:rPr>
              <a:t>Capture RBAC, MAC, and DAC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000000"/>
                </a:solidFill>
                <a:effectLst/>
              </a:rPr>
              <a:t>As XML Instances are Dynamically Identified to Suit a User’s Needs for an Application, can we: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3333CC"/>
                </a:solidFill>
                <a:effectLst/>
              </a:rPr>
              <a:t>Retrieve/Filter XML Instance(s) Based on Role, MAC, Delegation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3333CC"/>
                </a:solidFill>
                <a:effectLst/>
              </a:rPr>
              <a:t>XML Document Customized Based on Role, MAC, Time, Value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3333CC"/>
                </a:solidFill>
                <a:effectLst/>
              </a:rPr>
              <a:t>Deliver Filtered Instances(s) to User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000000"/>
                </a:solidFill>
                <a:effectLst/>
              </a:rPr>
              <a:t>Generate XACML Security Policy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000000"/>
                </a:solidFill>
                <a:effectLst/>
              </a:rPr>
              <a:t>Alberto De La Rosa </a:t>
            </a:r>
            <a:r>
              <a:rPr lang="en-US" altLang="en-US" dirty="0" err="1">
                <a:solidFill>
                  <a:srgbClr val="000000"/>
                </a:solidFill>
                <a:effectLst/>
              </a:rPr>
              <a:t>Algarin</a:t>
            </a:r>
            <a:r>
              <a:rPr lang="en-US" altLang="en-US" dirty="0">
                <a:solidFill>
                  <a:srgbClr val="000000"/>
                </a:solidFill>
                <a:effectLst/>
              </a:rPr>
              <a:t>, PhD, 2014</a:t>
            </a:r>
          </a:p>
        </p:txBody>
      </p:sp>
    </p:spTree>
    <p:extLst>
      <p:ext uri="{BB962C8B-B14F-4D97-AF65-F5344CB8AC3E}">
        <p14:creationId xmlns:p14="http://schemas.microsoft.com/office/powerpoint/2010/main" val="4111004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Information Engineering of XML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8839200" cy="435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523875" indent="-523875" algn="l" rtl="0" eaLnBrk="0" fontAlgn="base" hangingPunct="0">
              <a:lnSpc>
                <a:spcPct val="89000"/>
              </a:lnSpc>
              <a:spcBef>
                <a:spcPct val="1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m"/>
              <a:tabLst>
                <a:tab pos="102552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25525" indent="-3873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69000"/>
              <a:buFont typeface="Wingdings" pitchFamily="2" charset="2"/>
              <a:buChar char="q"/>
              <a:tabLst>
                <a:tab pos="1025525" algn="l"/>
              </a:tabLst>
              <a:defRPr sz="2800">
                <a:solidFill>
                  <a:schemeClr val="accent2"/>
                </a:solidFill>
                <a:latin typeface="+mn-lt"/>
              </a:defRPr>
            </a:lvl2pPr>
            <a:lvl3pPr marL="1477963" indent="-3381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025525" algn="l"/>
              </a:tabLst>
              <a:defRPr sz="2400">
                <a:solidFill>
                  <a:srgbClr val="FF3300"/>
                </a:solidFill>
                <a:latin typeface="+mn-lt"/>
              </a:defRPr>
            </a:lvl3pPr>
            <a:lvl4pPr marL="18208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025525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163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n-lt"/>
              </a:defRPr>
            </a:lvl5pPr>
            <a:lvl6pPr marL="26209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8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5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92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sz="2400" b="0" kern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0" y="1524000"/>
            <a:ext cx="8726214" cy="269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830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Collaboration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eaLnBrk="1" hangingPunct="1">
              <a:defRPr/>
            </a:pPr>
            <a:r>
              <a:rPr lang="en-US" altLang="en-US" dirty="0">
                <a:solidFill>
                  <a:srgbClr val="000000"/>
                </a:solidFill>
              </a:rPr>
              <a:t>Collaboration Increasing in Health Care</a:t>
            </a:r>
          </a:p>
          <a:p>
            <a:pPr marL="1171575" lvl="1" indent="-533400" eaLnBrk="1" hangingPunct="1">
              <a:defRPr/>
            </a:pPr>
            <a:r>
              <a:rPr lang="en-US" altLang="en-US" dirty="0">
                <a:solidFill>
                  <a:srgbClr val="3333CC"/>
                </a:solidFill>
              </a:rPr>
              <a:t>Patient Centered Medical Homes for Coordinated Care</a:t>
            </a:r>
          </a:p>
          <a:p>
            <a:pPr marL="1171575" lvl="1" indent="-533400" eaLnBrk="1" hangingPunct="1">
              <a:defRPr/>
            </a:pPr>
            <a:r>
              <a:rPr lang="en-US" altLang="en-US" dirty="0">
                <a:solidFill>
                  <a:srgbClr val="3333CC"/>
                </a:solidFill>
              </a:rPr>
              <a:t>Personalized Medicine using Genomic Results</a:t>
            </a:r>
          </a:p>
          <a:p>
            <a:pPr marL="136525" eaLnBrk="1" hangingPunct="1">
              <a:defRPr/>
            </a:pPr>
            <a:r>
              <a:rPr lang="en-US" altLang="en-US">
                <a:solidFill>
                  <a:srgbClr val="000000"/>
                </a:solidFill>
              </a:rPr>
              <a:t>Extended </a:t>
            </a:r>
            <a:r>
              <a:rPr lang="en-US" altLang="en-US" dirty="0">
                <a:solidFill>
                  <a:srgbClr val="000000"/>
                </a:solidFill>
              </a:rPr>
              <a:t>NIST RBAC with </a:t>
            </a:r>
            <a:r>
              <a:rPr lang="en-US" altLang="en-US">
                <a:solidFill>
                  <a:srgbClr val="000000"/>
                </a:solidFill>
              </a:rPr>
              <a:t>Collaboration Primitives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</a:rPr>
              <a:t>Extended UML with New Collaboration Security Diagrams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</a:rPr>
              <a:t>Automatically Generated Security Policy Enforcement Code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</a:rPr>
              <a:t>Demonstrated complex scenarios of multiple providers collaborating in real time to care for a patient</a:t>
            </a:r>
          </a:p>
          <a:p>
            <a:pPr marL="136525" eaLnBrk="1" hangingPunct="1">
              <a:defRPr/>
            </a:pPr>
            <a:r>
              <a:rPr lang="en-US" altLang="en-US">
                <a:solidFill>
                  <a:srgbClr val="000000"/>
                </a:solidFill>
              </a:rPr>
              <a:t>Solomon Berhe, PhD, 2012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057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Collaboration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2" y="1295400"/>
            <a:ext cx="8167613" cy="502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688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effectLst/>
              </a:rPr>
              <a:t>How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effectLst/>
              </a:rPr>
              <a:t>Do Mobile 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effectLst/>
              </a:rPr>
              <a:t>Apps Access, Share, Exchange Data?</a:t>
            </a:r>
          </a:p>
          <a:p>
            <a:pPr>
              <a:defRPr/>
            </a:pP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effectLst/>
              </a:rPr>
              <a:t>Multiple Sources: Concussion Tracker app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effectLst/>
              </a:rPr>
              <a:t>, Usage of FHIR</a:t>
            </a:r>
          </a:p>
          <a:p>
            <a:pPr>
              <a:defRPr/>
            </a:pPr>
            <a:r>
              <a:rPr lang="en-US" altLang="en-US">
                <a:solidFill>
                  <a:schemeClr val="bg1">
                    <a:lumMod val="10000"/>
                  </a:schemeClr>
                </a:solidFill>
                <a:effectLst/>
              </a:rPr>
              <a:t>Customize UI with RBAC so that different screens and contents of different screens visible by role</a:t>
            </a:r>
          </a:p>
          <a:p>
            <a:pPr>
              <a:defRPr/>
            </a:pPr>
            <a:r>
              <a:rPr lang="en-US" altLang="en-US">
                <a:solidFill>
                  <a:schemeClr val="bg1">
                    <a:lumMod val="10000"/>
                  </a:schemeClr>
                </a:solidFill>
                <a:effectLst/>
              </a:rPr>
              <a:t>Control the allowable services that can be invoked by </a:t>
            </a:r>
            <a:r>
              <a:rPr lang="en-US" altLang="en-US" sz="2800" kern="0">
                <a:solidFill>
                  <a:srgbClr val="000000"/>
                </a:solidFill>
                <a:effectLst/>
              </a:rPr>
              <a:t>RBAC, MAC, and DAC permissions</a:t>
            </a: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  <a:effectLst/>
              </a:rPr>
              <a:t>Intercept service calls at different locations</a:t>
            </a:r>
          </a:p>
          <a:p>
            <a:pPr lvl="1">
              <a:defRPr/>
            </a:pPr>
            <a:r>
              <a:rPr lang="en-US" altLang="en-US">
                <a:solidFill>
                  <a:srgbClr val="000000"/>
                </a:solidFill>
                <a:effectLst/>
              </a:rPr>
              <a:t>From the mobile app to its API</a:t>
            </a:r>
          </a:p>
          <a:p>
            <a:pPr lvl="1">
              <a:defRPr/>
            </a:pPr>
            <a:r>
              <a:rPr lang="en-US" altLang="en-US">
                <a:solidFill>
                  <a:schemeClr val="bg1">
                    <a:lumMod val="10000"/>
                  </a:schemeClr>
                </a:solidFill>
                <a:effectLst/>
              </a:rPr>
              <a:t>On the server side of the Data Repository</a:t>
            </a:r>
          </a:p>
          <a:p>
            <a:pPr>
              <a:defRPr/>
            </a:pPr>
            <a:r>
              <a:rPr lang="en-US" altLang="en-US">
                <a:solidFill>
                  <a:schemeClr val="bg1">
                    <a:lumMod val="10000"/>
                  </a:schemeClr>
                </a:solidFill>
                <a:effectLst/>
              </a:rPr>
              <a:t>Modified the Interceptors of HAPI FHIR</a:t>
            </a:r>
          </a:p>
          <a:p>
            <a:pPr>
              <a:defRPr/>
            </a:pPr>
            <a:r>
              <a:rPr lang="en-US" altLang="en-US">
                <a:solidFill>
                  <a:schemeClr val="bg1">
                    <a:lumMod val="10000"/>
                  </a:schemeClr>
                </a:solidFill>
                <a:effectLst/>
              </a:rPr>
              <a:t>Yaira 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effectLst/>
              </a:rPr>
              <a:t>Rivera Sanchez:   yaira.rivera@uconn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effectLst/>
              </a:rPr>
              <a:t>.edu</a:t>
            </a:r>
            <a:endParaRPr lang="en-US" altLang="en-US" dirty="0"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>
              <a:defRPr/>
            </a:pPr>
            <a:r>
              <a:rPr lang="en-US" altLang="en-US">
                <a:solidFill>
                  <a:schemeClr val="bg1">
                    <a:lumMod val="10000"/>
                  </a:schemeClr>
                </a:solidFill>
                <a:effectLst/>
              </a:rPr>
              <a:t>PhD August 2017</a:t>
            </a:r>
            <a:endParaRPr lang="en-US" altLang="en-US" dirty="0">
              <a:solidFill>
                <a:srgbClr val="3333CC"/>
              </a:solidFill>
              <a:effectLst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1B1E6FD-ABD0-1D4D-B16A-030E1B02E825}"/>
              </a:ext>
            </a:extLst>
          </p:cNvPr>
          <p:cNvSpPr txBox="1">
            <a:spLocks/>
          </p:cNvSpPr>
          <p:nvPr/>
        </p:nvSpPr>
        <p:spPr bwMode="auto">
          <a:xfrm>
            <a:off x="540003" y="0"/>
            <a:ext cx="853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800" b="0" kern="0">
                <a:solidFill>
                  <a:srgbClr val="000000"/>
                </a:solidFill>
                <a:effectLst/>
              </a:rPr>
              <a:t>A Configurable Framework for RBAC, MAC, and DAC for Mobile Application</a:t>
            </a:r>
            <a:endParaRPr lang="en-US" altLang="en-US" sz="2800" b="0" kern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69234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Framework for Secure/Interoperable Cloud Computing with RBAC, MAC, and DAC for  Unified Cloud Services</a:t>
            </a:r>
            <a:endParaRPr lang="en-US" alt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/>
              </a:rPr>
              <a:t>Mobile Apps require access to Heterogeneous APIs</a:t>
            </a:r>
          </a:p>
          <a:p>
            <a:pPr>
              <a:defRPr/>
            </a:pPr>
            <a:r>
              <a:rPr lang="en-US" dirty="0">
                <a:effectLst/>
              </a:rPr>
              <a:t>Provide a Unified and Secure Global View </a:t>
            </a:r>
            <a:r>
              <a:rPr lang="en-US">
                <a:effectLst/>
              </a:rPr>
              <a:t>Via FHIR</a:t>
            </a:r>
          </a:p>
          <a:p>
            <a:pPr>
              <a:defRPr/>
            </a:pPr>
            <a:r>
              <a:rPr lang="en-US">
                <a:effectLst/>
              </a:rPr>
              <a:t>How to reintegrate applications that need access to multiple and heterogeneous cloud service providers?</a:t>
            </a:r>
          </a:p>
          <a:p>
            <a:pPr>
              <a:defRPr/>
            </a:pPr>
            <a:r>
              <a:rPr lang="en-US">
                <a:effectLst/>
              </a:rPr>
              <a:t>How do we provide the ability for a mobile app to easily use services regardless of where they are and how they are configured?</a:t>
            </a:r>
          </a:p>
          <a:p>
            <a:pPr>
              <a:defRPr/>
            </a:pPr>
            <a:r>
              <a:rPr lang="en-US">
                <a:effectLst/>
              </a:rPr>
              <a:t>Can we leverage FHIR?</a:t>
            </a:r>
          </a:p>
          <a:p>
            <a:pPr>
              <a:defRPr/>
            </a:pPr>
            <a:r>
              <a:rPr lang="en-US">
                <a:effectLst/>
              </a:rPr>
              <a:t>Can we Define global security policies?</a:t>
            </a:r>
          </a:p>
          <a:p>
            <a:pPr>
              <a:defRPr/>
            </a:pPr>
            <a:r>
              <a:rPr lang="en-US">
                <a:effectLst/>
              </a:rPr>
              <a:t>Can we intercept every cloud service call to determine if </a:t>
            </a:r>
            <a:r>
              <a:rPr lang="en-US" sz="280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RBAC, MAC, and DAC Permissions are met?</a:t>
            </a:r>
            <a:endParaRPr lang="en-US" dirty="0">
              <a:effectLst/>
            </a:endParaRPr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effectLst/>
              </a:rPr>
              <a:t>M. </a:t>
            </a:r>
            <a:r>
              <a:rPr lang="en-US" altLang="en-US" dirty="0" err="1">
                <a:solidFill>
                  <a:srgbClr val="000000"/>
                </a:solidFill>
                <a:effectLst/>
              </a:rPr>
              <a:t>Bahain</a:t>
            </a:r>
            <a:r>
              <a:rPr lang="en-US" altLang="en-US" dirty="0">
                <a:solidFill>
                  <a:srgbClr val="000000"/>
                </a:solidFill>
                <a:effectLst/>
              </a:rPr>
              <a:t>:   mohammed.baihan@uconn.edu  </a:t>
            </a:r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effectLst/>
              </a:rPr>
              <a:t>PhD August 2018</a:t>
            </a:r>
          </a:p>
          <a:p>
            <a:pPr>
              <a:defRPr/>
            </a:pPr>
            <a:endParaRPr lang="en-US" altLang="en-US" dirty="0">
              <a:solidFill>
                <a:srgbClr val="3333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6275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effectLst/>
              </a:rPr>
              <a:t>Hybrid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effectLst/>
              </a:rPr>
              <a:t>Extensible Solution</a:t>
            </a:r>
          </a:p>
          <a:p>
            <a:pPr>
              <a:defRPr/>
            </a:pPr>
            <a:r>
              <a:rPr lang="en-US" altLang="en-US">
                <a:solidFill>
                  <a:schemeClr val="bg1">
                    <a:lumMod val="10000"/>
                  </a:schemeClr>
                </a:solidFill>
                <a:effectLst/>
              </a:rPr>
              <a:t>What are all the different systems and how can they be interconnected?</a:t>
            </a:r>
          </a:p>
          <a:p>
            <a:pPr>
              <a:defRPr/>
            </a:pPr>
            <a:r>
              <a:rPr lang="en-US" altLang="en-US">
                <a:solidFill>
                  <a:schemeClr val="bg1">
                    <a:lumMod val="10000"/>
                  </a:schemeClr>
                </a:solidFill>
                <a:effectLst/>
              </a:rPr>
              <a:t> Can we Leverage Publish-Subscribe, SOA, Grid, Cloud, Warehouse?</a:t>
            </a:r>
          </a:p>
          <a:p>
            <a:pPr>
              <a:defRPr/>
            </a:pPr>
            <a:r>
              <a:rPr lang="en-US" altLang="en-US">
                <a:solidFill>
                  <a:schemeClr val="bg1">
                    <a:lumMod val="10000"/>
                  </a:schemeClr>
                </a:solidFill>
                <a:effectLst/>
              </a:rPr>
              <a:t>What role can FHIR play?</a:t>
            </a:r>
          </a:p>
          <a:p>
            <a:pPr>
              <a:defRPr/>
            </a:pPr>
            <a:r>
              <a:rPr lang="en-US" altLang="en-US">
                <a:solidFill>
                  <a:schemeClr val="bg1">
                    <a:lumMod val="10000"/>
                  </a:schemeClr>
                </a:solidFill>
                <a:effectLst/>
              </a:rPr>
              <a:t>Can the resources of FHIR be Extrapolated to a Software Design Pattern Level?</a:t>
            </a:r>
          </a:p>
          <a:p>
            <a:pPr>
              <a:defRPr/>
            </a:pPr>
            <a:r>
              <a:rPr lang="en-US" altLang="en-US">
                <a:solidFill>
                  <a:schemeClr val="bg1">
                    <a:lumMod val="10000"/>
                  </a:schemeClr>
                </a:solidFill>
                <a:effectLst/>
              </a:rPr>
              <a:t>Can we generalize the way to integrate EHRs, Pharmacy systems Etc?</a:t>
            </a:r>
          </a:p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Timo </a:t>
            </a:r>
            <a:r>
              <a:rPr lang="en-US" altLang="en-US" dirty="0" err="1">
                <a:solidFill>
                  <a:srgbClr val="000000"/>
                </a:solidFill>
              </a:rPr>
              <a:t>Ziminski</a:t>
            </a:r>
            <a:r>
              <a:rPr lang="en-US" altLang="en-US" dirty="0">
                <a:solidFill>
                  <a:srgbClr val="000000"/>
                </a:solidFill>
              </a:rPr>
              <a:t>:  </a:t>
            </a:r>
            <a:r>
              <a:rPr lang="en-US" altLang="en-US" dirty="0">
                <a:solidFill>
                  <a:srgbClr val="000000"/>
                </a:solidFill>
                <a:hlinkClick r:id="rId2"/>
              </a:rPr>
              <a:t>timoteus.ziminski@uconn.edu</a:t>
            </a:r>
            <a:endParaRPr lang="en-US" alt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Part time PhD Ongoing</a:t>
            </a:r>
          </a:p>
          <a:p>
            <a:pPr>
              <a:defRPr/>
            </a:pPr>
            <a:endParaRPr lang="en-US" altLang="en-US" dirty="0">
              <a:solidFill>
                <a:srgbClr val="3333CC"/>
              </a:solidFill>
              <a:effectLst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667781E-CC23-764B-9EDF-B9201351E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kern="0">
                <a:solidFill>
                  <a:srgbClr val="000000"/>
                </a:solidFill>
              </a:rPr>
              <a:t>Architectures for Sharing,  Integration, Exchange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7862751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Integrating Trust Profiles, Trust Negotiation, and Attribute Based Access Control</a:t>
            </a:r>
            <a:endParaRPr lang="en-US" altLang="en-US" sz="28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/>
              </a:rPr>
              <a:t>Credentials Build </a:t>
            </a:r>
            <a:r>
              <a:rPr lang="en-US" altLang="en-US">
                <a:effectLst/>
              </a:rPr>
              <a:t>a trusted Profile of Usage</a:t>
            </a:r>
          </a:p>
          <a:p>
            <a:pPr>
              <a:defRPr/>
            </a:pPr>
            <a:r>
              <a:rPr lang="en-US" altLang="en-US">
                <a:effectLst/>
              </a:rPr>
              <a:t>Trusted Profile Presents Strong Evidence of Historical access to Sensitive Data</a:t>
            </a:r>
          </a:p>
          <a:p>
            <a:pPr>
              <a:defRPr/>
            </a:pPr>
            <a:r>
              <a:rPr lang="en-US" altLang="en-US">
                <a:effectLst/>
              </a:rPr>
              <a:t>Provider builds a profile over time whenever an HIT system accessed</a:t>
            </a:r>
          </a:p>
          <a:p>
            <a:pPr>
              <a:defRPr/>
            </a:pPr>
            <a:r>
              <a:rPr lang="en-US" altLang="en-US">
                <a:effectLst/>
              </a:rPr>
              <a:t>Presents Credentials in Emergency to an HIT system that was never authorizeD</a:t>
            </a:r>
          </a:p>
          <a:p>
            <a:pPr>
              <a:defRPr/>
            </a:pPr>
            <a:r>
              <a:rPr lang="en-US" altLang="en-US">
                <a:effectLst/>
              </a:rPr>
              <a:t>Dynamically Check and Grant Access</a:t>
            </a:r>
          </a:p>
          <a:p>
            <a:pPr>
              <a:defRPr/>
            </a:pPr>
            <a:r>
              <a:rPr lang="en-US" altLang="en-US">
                <a:effectLst/>
              </a:rPr>
              <a:t>Work being integrated into a mobile Healthcare application</a:t>
            </a:r>
            <a:endParaRPr lang="en-US" altLang="en-US" dirty="0">
              <a:effectLst/>
            </a:endParaRPr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effectLst/>
              </a:rPr>
              <a:t>Eugene </a:t>
            </a:r>
            <a:r>
              <a:rPr lang="en-US" altLang="en-US" dirty="0" err="1">
                <a:solidFill>
                  <a:srgbClr val="000000"/>
                </a:solidFill>
                <a:effectLst/>
              </a:rPr>
              <a:t>Sanzi</a:t>
            </a:r>
            <a:r>
              <a:rPr lang="en-US" altLang="en-US" dirty="0">
                <a:solidFill>
                  <a:srgbClr val="000000"/>
                </a:solidFill>
                <a:effectLst/>
              </a:rPr>
              <a:t>:  eugene.sanzi@uconn.edu</a:t>
            </a:r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PhD Ongoing – Expected August 2019</a:t>
            </a:r>
          </a:p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en-US" dirty="0">
              <a:solidFill>
                <a:srgbClr val="3333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6275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AB758-1053-0849-9194-005E51CB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has patient care dramatically changed?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8CB8DA-0D17-FA4B-AACC-6926449BF2C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23875" indent="-523875" algn="l" rtl="0" eaLnBrk="0" fontAlgn="base" hangingPunct="0">
              <a:lnSpc>
                <a:spcPct val="89000"/>
              </a:lnSpc>
              <a:spcBef>
                <a:spcPct val="1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m"/>
              <a:tabLst>
                <a:tab pos="102552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marL="1025525" indent="-3873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69000"/>
              <a:buFont typeface="Wingdings" pitchFamily="2" charset="2"/>
              <a:buChar char="q"/>
              <a:tabLst>
                <a:tab pos="1025525" algn="l"/>
              </a:tabLst>
              <a:defRPr sz="28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1477963" indent="-3381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025525" algn="l"/>
              </a:tabLst>
              <a:defRPr sz="2400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3pPr>
            <a:lvl4pPr marL="18208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163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6209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3078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535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992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PHRs widely available  to store health information 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Emerging Patient Centered Medical Home where one provider coordinates care for patients with chronic diseases;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Accountable care organization (ACOs) to coordinate providers regarding Medicare patients with chronic conditions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Meaningful Use Stage 2 capability for EHRs for patients to be able to view, download, and transmit their records 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Requires standardized transmission of medical information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These  and other evolving initiatives will require secure data collection from multiple HIT systems.</a:t>
            </a:r>
          </a:p>
          <a:p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332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Planned Architecture</a:t>
            </a:r>
          </a:p>
        </p:txBody>
      </p:sp>
      <p:sp>
        <p:nvSpPr>
          <p:cNvPr id="57" name="Rectangle 211">
            <a:extLst>
              <a:ext uri="{FF2B5EF4-FFF2-40B4-BE49-F238E27FC236}">
                <a16:creationId xmlns:a16="http://schemas.microsoft.com/office/drawing/2014/main" id="{3231079B-380A-43F9-8FA0-C169DDA0F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429" y="2607276"/>
            <a:ext cx="2100563" cy="1320069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OpenEMR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Server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A4AC884-AB47-452E-B270-09E4EECA2434}"/>
              </a:ext>
            </a:extLst>
          </p:cNvPr>
          <p:cNvSpPr/>
          <p:nvPr/>
        </p:nvSpPr>
        <p:spPr>
          <a:xfrm>
            <a:off x="7194138" y="1066800"/>
            <a:ext cx="1949862" cy="880798"/>
          </a:xfrm>
          <a:prstGeom prst="ellipse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OpenEMR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431C5E9-F79B-4802-957D-5EB791B7BF6B}"/>
              </a:ext>
            </a:extLst>
          </p:cNvPr>
          <p:cNvSpPr/>
          <p:nvPr/>
        </p:nvSpPr>
        <p:spPr>
          <a:xfrm>
            <a:off x="6223822" y="3287628"/>
            <a:ext cx="1357313" cy="466716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Policy</a:t>
            </a:r>
          </a:p>
        </p:txBody>
      </p:sp>
      <p:sp>
        <p:nvSpPr>
          <p:cNvPr id="60" name="Rectangle 211">
            <a:extLst>
              <a:ext uri="{FF2B5EF4-FFF2-40B4-BE49-F238E27FC236}">
                <a16:creationId xmlns:a16="http://schemas.microsoft.com/office/drawing/2014/main" id="{A260AB62-9B61-4CA9-8ACC-05F779199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785" y="4066251"/>
            <a:ext cx="2100563" cy="1217408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MyGoogle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Server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EC2A66-63BF-4D08-8C71-B0566F1E004E}"/>
              </a:ext>
            </a:extLst>
          </p:cNvPr>
          <p:cNvSpPr/>
          <p:nvPr/>
        </p:nvSpPr>
        <p:spPr>
          <a:xfrm>
            <a:off x="6223822" y="4696482"/>
            <a:ext cx="1357313" cy="466716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Policy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D5BB891-BB7D-4E29-91A8-CB3EB5EAFFFD}"/>
              </a:ext>
            </a:extLst>
          </p:cNvPr>
          <p:cNvSpPr/>
          <p:nvPr/>
        </p:nvSpPr>
        <p:spPr>
          <a:xfrm>
            <a:off x="7049424" y="5525550"/>
            <a:ext cx="2094576" cy="828676"/>
          </a:xfrm>
          <a:prstGeom prst="ellipse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MyGoogle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CD406EF-B42E-44F1-A9B9-D84001E15895}"/>
              </a:ext>
            </a:extLst>
          </p:cNvPr>
          <p:cNvCxnSpPr>
            <a:cxnSpLocks/>
            <a:stCxn id="57" idx="0"/>
            <a:endCxn id="58" idx="2"/>
          </p:cNvCxnSpPr>
          <p:nvPr/>
        </p:nvCxnSpPr>
        <p:spPr>
          <a:xfrm flipV="1">
            <a:off x="6904711" y="1507199"/>
            <a:ext cx="289427" cy="110007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4525F92-BAC6-4621-BE18-E20A3462597B}"/>
              </a:ext>
            </a:extLst>
          </p:cNvPr>
          <p:cNvCxnSpPr>
            <a:cxnSpLocks/>
            <a:endCxn id="62" idx="2"/>
          </p:cNvCxnSpPr>
          <p:nvPr/>
        </p:nvCxnSpPr>
        <p:spPr>
          <a:xfrm>
            <a:off x="6904711" y="5283659"/>
            <a:ext cx="144713" cy="65622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589AA07-6F97-4FF6-AE15-FB19CC9A8FD2}"/>
              </a:ext>
            </a:extLst>
          </p:cNvPr>
          <p:cNvCxnSpPr>
            <a:cxnSpLocks/>
            <a:stCxn id="67" idx="3"/>
            <a:endCxn id="60" idx="1"/>
          </p:cNvCxnSpPr>
          <p:nvPr/>
        </p:nvCxnSpPr>
        <p:spPr>
          <a:xfrm>
            <a:off x="5324477" y="3964669"/>
            <a:ext cx="602308" cy="71028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881F7E8-7F7A-4A36-9512-CA0CE0ABD3AE}"/>
              </a:ext>
            </a:extLst>
          </p:cNvPr>
          <p:cNvCxnSpPr>
            <a:cxnSpLocks/>
            <a:stCxn id="67" idx="3"/>
            <a:endCxn id="57" idx="1"/>
          </p:cNvCxnSpPr>
          <p:nvPr/>
        </p:nvCxnSpPr>
        <p:spPr>
          <a:xfrm flipV="1">
            <a:off x="5324477" y="3267311"/>
            <a:ext cx="529952" cy="69735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67" name="Rectangle: Rounded Corners 47">
            <a:extLst>
              <a:ext uri="{FF2B5EF4-FFF2-40B4-BE49-F238E27FC236}">
                <a16:creationId xmlns:a16="http://schemas.microsoft.com/office/drawing/2014/main" id="{59697808-12A3-4445-8A17-BDDFAAC2ACC3}"/>
              </a:ext>
            </a:extLst>
          </p:cNvPr>
          <p:cNvSpPr/>
          <p:nvPr/>
        </p:nvSpPr>
        <p:spPr>
          <a:xfrm>
            <a:off x="3595331" y="3380444"/>
            <a:ext cx="1729146" cy="116845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Trust Negotiation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2C49E3-CA1E-4918-957F-750531CF2F5F}"/>
              </a:ext>
            </a:extLst>
          </p:cNvPr>
          <p:cNvSpPr/>
          <p:nvPr/>
        </p:nvSpPr>
        <p:spPr>
          <a:xfrm>
            <a:off x="1833204" y="3726983"/>
            <a:ext cx="1342243" cy="448736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Controller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894112D-8084-4CB3-AA64-D4BFF0B7881B}"/>
              </a:ext>
            </a:extLst>
          </p:cNvPr>
          <p:cNvCxnSpPr>
            <a:cxnSpLocks/>
            <a:stCxn id="68" idx="3"/>
            <a:endCxn id="67" idx="1"/>
          </p:cNvCxnSpPr>
          <p:nvPr/>
        </p:nvCxnSpPr>
        <p:spPr>
          <a:xfrm>
            <a:off x="3175447" y="3951351"/>
            <a:ext cx="419884" cy="13318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AD318CE9-F5E0-4C98-93BD-40F84A86DA67}"/>
              </a:ext>
            </a:extLst>
          </p:cNvPr>
          <p:cNvSpPr/>
          <p:nvPr/>
        </p:nvSpPr>
        <p:spPr>
          <a:xfrm>
            <a:off x="115766" y="2164318"/>
            <a:ext cx="1448193" cy="517851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Requestor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E481253-4115-41A0-AAD3-2AA2DE097EAF}"/>
              </a:ext>
            </a:extLst>
          </p:cNvPr>
          <p:cNvCxnSpPr>
            <a:cxnSpLocks/>
            <a:stCxn id="68" idx="3"/>
            <a:endCxn id="67" idx="1"/>
          </p:cNvCxnSpPr>
          <p:nvPr/>
        </p:nvCxnSpPr>
        <p:spPr>
          <a:xfrm>
            <a:off x="3175447" y="3951351"/>
            <a:ext cx="419884" cy="13318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F39280C8-D7D1-46A6-84E9-E3E0A7D0E33D}"/>
              </a:ext>
            </a:extLst>
          </p:cNvPr>
          <p:cNvSpPr/>
          <p:nvPr/>
        </p:nvSpPr>
        <p:spPr>
          <a:xfrm>
            <a:off x="108374" y="3380749"/>
            <a:ext cx="1282185" cy="116814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Trust Profile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EDEC90D-CAA6-430E-AC49-3BBD80E24111}"/>
              </a:ext>
            </a:extLst>
          </p:cNvPr>
          <p:cNvCxnSpPr>
            <a:cxnSpLocks/>
          </p:cNvCxnSpPr>
          <p:nvPr/>
        </p:nvCxnSpPr>
        <p:spPr>
          <a:xfrm>
            <a:off x="1390559" y="3958891"/>
            <a:ext cx="562601" cy="288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589B00B-40EA-4796-8D1F-398864CCA095}"/>
              </a:ext>
            </a:extLst>
          </p:cNvPr>
          <p:cNvCxnSpPr>
            <a:cxnSpLocks/>
          </p:cNvCxnSpPr>
          <p:nvPr/>
        </p:nvCxnSpPr>
        <p:spPr>
          <a:xfrm>
            <a:off x="753128" y="2607276"/>
            <a:ext cx="0" cy="75888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3F20895-A862-4AD8-BBDF-9C864DBC641F}"/>
              </a:ext>
            </a:extLst>
          </p:cNvPr>
          <p:cNvCxnSpPr>
            <a:cxnSpLocks/>
          </p:cNvCxnSpPr>
          <p:nvPr/>
        </p:nvCxnSpPr>
        <p:spPr>
          <a:xfrm>
            <a:off x="4873242" y="4555627"/>
            <a:ext cx="839766" cy="114260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9564641-9AF7-4EA8-8670-1CA3DAD6BEFE}"/>
              </a:ext>
            </a:extLst>
          </p:cNvPr>
          <p:cNvCxnSpPr>
            <a:cxnSpLocks/>
          </p:cNvCxnSpPr>
          <p:nvPr/>
        </p:nvCxnSpPr>
        <p:spPr>
          <a:xfrm flipH="1">
            <a:off x="3177937" y="4555627"/>
            <a:ext cx="839766" cy="114260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4121C21-9C27-4723-9407-D1E139BF0F15}"/>
              </a:ext>
            </a:extLst>
          </p:cNvPr>
          <p:cNvCxnSpPr>
            <a:cxnSpLocks/>
          </p:cNvCxnSpPr>
          <p:nvPr/>
        </p:nvCxnSpPr>
        <p:spPr>
          <a:xfrm flipH="1" flipV="1">
            <a:off x="3175448" y="2237640"/>
            <a:ext cx="839766" cy="114260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020C963-C304-4D78-BB02-AC1819981B9D}"/>
              </a:ext>
            </a:extLst>
          </p:cNvPr>
          <p:cNvCxnSpPr>
            <a:cxnSpLocks/>
          </p:cNvCxnSpPr>
          <p:nvPr/>
        </p:nvCxnSpPr>
        <p:spPr>
          <a:xfrm flipV="1">
            <a:off x="4823234" y="2241433"/>
            <a:ext cx="839766" cy="114260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9" name="Hexagon 78">
            <a:extLst>
              <a:ext uri="{FF2B5EF4-FFF2-40B4-BE49-F238E27FC236}">
                <a16:creationId xmlns:a16="http://schemas.microsoft.com/office/drawing/2014/main" id="{90B1125A-1F42-4384-B4B2-733EED01BC6A}"/>
              </a:ext>
            </a:extLst>
          </p:cNvPr>
          <p:cNvSpPr/>
          <p:nvPr/>
        </p:nvSpPr>
        <p:spPr>
          <a:xfrm>
            <a:off x="4539172" y="1621360"/>
            <a:ext cx="2100562" cy="624147"/>
          </a:xfrm>
          <a:prstGeom prst="hexagon">
            <a:avLst/>
          </a:prstGeom>
          <a:solidFill>
            <a:srgbClr val="C678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Control Rules</a:t>
            </a:r>
          </a:p>
        </p:txBody>
      </p:sp>
      <p:sp>
        <p:nvSpPr>
          <p:cNvPr id="80" name="Hexagon 79">
            <a:extLst>
              <a:ext uri="{FF2B5EF4-FFF2-40B4-BE49-F238E27FC236}">
                <a16:creationId xmlns:a16="http://schemas.microsoft.com/office/drawing/2014/main" id="{229547E7-BD95-490A-8B7F-C405C8F4E9DD}"/>
              </a:ext>
            </a:extLst>
          </p:cNvPr>
          <p:cNvSpPr/>
          <p:nvPr/>
        </p:nvSpPr>
        <p:spPr>
          <a:xfrm>
            <a:off x="2087923" y="1645228"/>
            <a:ext cx="2175050" cy="604741"/>
          </a:xfrm>
          <a:prstGeom prst="hexagon">
            <a:avLst/>
          </a:prstGeom>
          <a:solidFill>
            <a:srgbClr val="C678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 Conditions</a:t>
            </a:r>
          </a:p>
        </p:txBody>
      </p:sp>
      <p:sp>
        <p:nvSpPr>
          <p:cNvPr id="81" name="Hexagon 80">
            <a:extLst>
              <a:ext uri="{FF2B5EF4-FFF2-40B4-BE49-F238E27FC236}">
                <a16:creationId xmlns:a16="http://schemas.microsoft.com/office/drawing/2014/main" id="{5D9A2BCC-C74D-4E13-9BE7-2F19C31C7C55}"/>
              </a:ext>
            </a:extLst>
          </p:cNvPr>
          <p:cNvSpPr/>
          <p:nvPr/>
        </p:nvSpPr>
        <p:spPr>
          <a:xfrm>
            <a:off x="4702632" y="5703740"/>
            <a:ext cx="2017854" cy="599818"/>
          </a:xfrm>
          <a:prstGeom prst="hexagon">
            <a:avLst/>
          </a:prstGeom>
          <a:solidFill>
            <a:srgbClr val="C678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Release Actions</a:t>
            </a:r>
          </a:p>
        </p:txBody>
      </p:sp>
      <p:sp>
        <p:nvSpPr>
          <p:cNvPr id="82" name="Hexagon 81">
            <a:extLst>
              <a:ext uri="{FF2B5EF4-FFF2-40B4-BE49-F238E27FC236}">
                <a16:creationId xmlns:a16="http://schemas.microsoft.com/office/drawing/2014/main" id="{C69A94FD-D8BA-45A3-A0F0-68B544B9D1CA}"/>
              </a:ext>
            </a:extLst>
          </p:cNvPr>
          <p:cNvSpPr/>
          <p:nvPr/>
        </p:nvSpPr>
        <p:spPr>
          <a:xfrm>
            <a:off x="1953160" y="5683639"/>
            <a:ext cx="2451249" cy="670587"/>
          </a:xfrm>
          <a:prstGeom prst="hexagon">
            <a:avLst/>
          </a:prstGeom>
          <a:solidFill>
            <a:srgbClr val="C678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 Object Attributes</a:t>
            </a:r>
          </a:p>
        </p:txBody>
      </p:sp>
    </p:spTree>
    <p:extLst>
      <p:ext uri="{BB962C8B-B14F-4D97-AF65-F5344CB8AC3E}">
        <p14:creationId xmlns:p14="http://schemas.microsoft.com/office/powerpoint/2010/main" val="42758136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Planned Architecture</a:t>
            </a:r>
          </a:p>
        </p:txBody>
      </p:sp>
      <p:sp>
        <p:nvSpPr>
          <p:cNvPr id="48" name="Octagon 47">
            <a:extLst>
              <a:ext uri="{FF2B5EF4-FFF2-40B4-BE49-F238E27FC236}">
                <a16:creationId xmlns:a16="http://schemas.microsoft.com/office/drawing/2014/main" id="{472580E6-B70E-4BCE-B218-929CF31E264F}"/>
              </a:ext>
            </a:extLst>
          </p:cNvPr>
          <p:cNvSpPr/>
          <p:nvPr/>
        </p:nvSpPr>
        <p:spPr>
          <a:xfrm>
            <a:off x="4190999" y="2385012"/>
            <a:ext cx="1954495" cy="1628777"/>
          </a:xfrm>
          <a:prstGeom prst="octagon">
            <a:avLst/>
          </a:prstGeom>
          <a:solidFill>
            <a:srgbClr val="D8403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HAPI FHIR API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17865E5-B8CE-4A7C-89E5-98142216A204}"/>
              </a:ext>
            </a:extLst>
          </p:cNvPr>
          <p:cNvSpPr/>
          <p:nvPr/>
        </p:nvSpPr>
        <p:spPr>
          <a:xfrm>
            <a:off x="7108638" y="1422985"/>
            <a:ext cx="1249968" cy="828677"/>
          </a:xfrm>
          <a:prstGeom prst="ellipse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</a:t>
            </a:r>
            <a:r>
              <a:rPr kumimoji="0" lang="en-US" sz="200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A42C0B4-86E4-4DFF-8796-0D214CF343FC}"/>
              </a:ext>
            </a:extLst>
          </p:cNvPr>
          <p:cNvSpPr/>
          <p:nvPr/>
        </p:nvSpPr>
        <p:spPr>
          <a:xfrm>
            <a:off x="7108638" y="4147135"/>
            <a:ext cx="1249968" cy="828677"/>
          </a:xfrm>
          <a:prstGeom prst="ellipse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SMH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BA99620-79DF-49D3-94A5-F5BA186846E7}"/>
              </a:ext>
            </a:extLst>
          </p:cNvPr>
          <p:cNvCxnSpPr>
            <a:cxnSpLocks/>
            <a:stCxn id="53" idx="3"/>
            <a:endCxn id="50" idx="2"/>
          </p:cNvCxnSpPr>
          <p:nvPr/>
        </p:nvCxnSpPr>
        <p:spPr>
          <a:xfrm flipV="1">
            <a:off x="6801021" y="4561474"/>
            <a:ext cx="307617" cy="10715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6DCAD06-81C5-4FE2-A925-083E74C7FB1E}"/>
              </a:ext>
            </a:extLst>
          </p:cNvPr>
          <p:cNvCxnSpPr>
            <a:cxnSpLocks/>
            <a:stCxn id="54" idx="3"/>
            <a:endCxn id="49" idx="2"/>
          </p:cNvCxnSpPr>
          <p:nvPr/>
        </p:nvCxnSpPr>
        <p:spPr>
          <a:xfrm>
            <a:off x="6801021" y="1730168"/>
            <a:ext cx="307617" cy="10715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B02A3971-BA60-4F25-A158-4B463364A044}"/>
              </a:ext>
            </a:extLst>
          </p:cNvPr>
          <p:cNvSpPr/>
          <p:nvPr/>
        </p:nvSpPr>
        <p:spPr>
          <a:xfrm>
            <a:off x="5346513" y="4318587"/>
            <a:ext cx="1454508" cy="700087"/>
          </a:xfrm>
          <a:prstGeom prst="rect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SMH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HAPI FHIR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1B3F3EB-26E1-4388-9958-2A379BF23AEC}"/>
              </a:ext>
            </a:extLst>
          </p:cNvPr>
          <p:cNvSpPr/>
          <p:nvPr/>
        </p:nvSpPr>
        <p:spPr>
          <a:xfrm>
            <a:off x="5346513" y="1380124"/>
            <a:ext cx="1454508" cy="700088"/>
          </a:xfrm>
          <a:prstGeom prst="rect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</a:t>
            </a:r>
            <a:r>
              <a:rPr kumimoji="0" lang="en-US" sz="200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HAPI FHIR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7783230-CF0B-4788-9EC1-C21966E90F61}"/>
              </a:ext>
            </a:extLst>
          </p:cNvPr>
          <p:cNvCxnSpPr>
            <a:stCxn id="54" idx="2"/>
            <a:endCxn id="48" idx="7"/>
          </p:cNvCxnSpPr>
          <p:nvPr/>
        </p:nvCxnSpPr>
        <p:spPr>
          <a:xfrm flipH="1">
            <a:off x="5668442" y="2080212"/>
            <a:ext cx="405325" cy="30480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67D0F7A-7EFE-4CDB-91F6-62BF31E2D674}"/>
              </a:ext>
            </a:extLst>
          </p:cNvPr>
          <p:cNvCxnSpPr>
            <a:stCxn id="87" idx="3"/>
            <a:endCxn id="54" idx="1"/>
          </p:cNvCxnSpPr>
          <p:nvPr/>
        </p:nvCxnSpPr>
        <p:spPr>
          <a:xfrm>
            <a:off x="3955691" y="1730168"/>
            <a:ext cx="1390822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9FFC8B8-F7F6-4157-B2E0-5E188220B89E}"/>
              </a:ext>
            </a:extLst>
          </p:cNvPr>
          <p:cNvCxnSpPr>
            <a:stCxn id="88" idx="3"/>
            <a:endCxn id="53" idx="1"/>
          </p:cNvCxnSpPr>
          <p:nvPr/>
        </p:nvCxnSpPr>
        <p:spPr>
          <a:xfrm flipV="1">
            <a:off x="3955691" y="4668631"/>
            <a:ext cx="1390822" cy="143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95E963D-A1C8-41F2-909C-9525AF400A42}"/>
              </a:ext>
            </a:extLst>
          </p:cNvPr>
          <p:cNvCxnSpPr>
            <a:stCxn id="87" idx="3"/>
            <a:endCxn id="48" idx="5"/>
          </p:cNvCxnSpPr>
          <p:nvPr/>
        </p:nvCxnSpPr>
        <p:spPr>
          <a:xfrm>
            <a:off x="3955691" y="1730168"/>
            <a:ext cx="235308" cy="113189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877474F-CE48-46BF-A60F-F3E2A714B2A0}"/>
              </a:ext>
            </a:extLst>
          </p:cNvPr>
          <p:cNvCxnSpPr>
            <a:stCxn id="88" idx="3"/>
            <a:endCxn id="48" idx="4"/>
          </p:cNvCxnSpPr>
          <p:nvPr/>
        </p:nvCxnSpPr>
        <p:spPr>
          <a:xfrm flipV="1">
            <a:off x="3955691" y="3536737"/>
            <a:ext cx="235308" cy="113332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6A4AC884-AB47-452E-B270-09E4EECA2434}"/>
              </a:ext>
            </a:extLst>
          </p:cNvPr>
          <p:cNvSpPr/>
          <p:nvPr/>
        </p:nvSpPr>
        <p:spPr>
          <a:xfrm>
            <a:off x="727059" y="2168456"/>
            <a:ext cx="1962562" cy="828677"/>
          </a:xfrm>
          <a:prstGeom prst="ellipse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OpenEMR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1AEBE58-F00B-4C85-A3B9-063E86FCDCC9}"/>
              </a:ext>
            </a:extLst>
          </p:cNvPr>
          <p:cNvSpPr/>
          <p:nvPr/>
        </p:nvSpPr>
        <p:spPr>
          <a:xfrm>
            <a:off x="2501183" y="1380124"/>
            <a:ext cx="1454508" cy="700087"/>
          </a:xfrm>
          <a:prstGeom prst="rect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OpenEMR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HAPI FHIR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C0361B1-1291-4D4C-AA60-04DBCF4745B7}"/>
              </a:ext>
            </a:extLst>
          </p:cNvPr>
          <p:cNvSpPr/>
          <p:nvPr/>
        </p:nvSpPr>
        <p:spPr>
          <a:xfrm>
            <a:off x="2501183" y="4321450"/>
            <a:ext cx="1454508" cy="697224"/>
          </a:xfrm>
          <a:prstGeom prst="rect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MyGoogle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HAPI FHIR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1F3CA8D-D384-4CB6-A5BF-54EC33926CFE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 flipV="1">
            <a:off x="2689621" y="2080211"/>
            <a:ext cx="538816" cy="50258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DD5BB891-BB7D-4E29-91A8-CB3EB5EAFFFD}"/>
              </a:ext>
            </a:extLst>
          </p:cNvPr>
          <p:cNvSpPr/>
          <p:nvPr/>
        </p:nvSpPr>
        <p:spPr>
          <a:xfrm>
            <a:off x="727059" y="3418620"/>
            <a:ext cx="1962562" cy="828677"/>
          </a:xfrm>
          <a:prstGeom prst="ellipse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MyGoogle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A25192F-D719-4C7C-9416-20784F36AF64}"/>
              </a:ext>
            </a:extLst>
          </p:cNvPr>
          <p:cNvCxnSpPr>
            <a:cxnSpLocks/>
            <a:stCxn id="90" idx="6"/>
            <a:endCxn id="88" idx="0"/>
          </p:cNvCxnSpPr>
          <p:nvPr/>
        </p:nvCxnSpPr>
        <p:spPr>
          <a:xfrm>
            <a:off x="2689621" y="3832959"/>
            <a:ext cx="538816" cy="48849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6A6F81E-5B79-48B0-BB17-A78CE6B8809A}"/>
              </a:ext>
            </a:extLst>
          </p:cNvPr>
          <p:cNvCxnSpPr>
            <a:stCxn id="48" idx="2"/>
            <a:endCxn id="53" idx="0"/>
          </p:cNvCxnSpPr>
          <p:nvPr/>
        </p:nvCxnSpPr>
        <p:spPr>
          <a:xfrm>
            <a:off x="5668442" y="4013789"/>
            <a:ext cx="405325" cy="30479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3929665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Planned Architecture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C3462E-8DB3-41AF-AF4A-48A239E17982}"/>
              </a:ext>
            </a:extLst>
          </p:cNvPr>
          <p:cNvSpPr/>
          <p:nvPr/>
        </p:nvSpPr>
        <p:spPr>
          <a:xfrm>
            <a:off x="2683746" y="1520763"/>
            <a:ext cx="1322599" cy="91440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</a:t>
            </a:r>
            <a:r>
              <a:rPr kumimoji="0" lang="en-US" sz="200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 App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759381-9C71-48E9-ADBF-8DB135792052}"/>
              </a:ext>
            </a:extLst>
          </p:cNvPr>
          <p:cNvSpPr/>
          <p:nvPr/>
        </p:nvSpPr>
        <p:spPr>
          <a:xfrm>
            <a:off x="2683746" y="4244913"/>
            <a:ext cx="1322599" cy="91440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SMH Mobile App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17865E5-B8CE-4A7C-89E5-98142216A204}"/>
              </a:ext>
            </a:extLst>
          </p:cNvPr>
          <p:cNvSpPr/>
          <p:nvPr/>
        </p:nvSpPr>
        <p:spPr>
          <a:xfrm>
            <a:off x="1102597" y="1563625"/>
            <a:ext cx="1136608" cy="828676"/>
          </a:xfrm>
          <a:prstGeom prst="ellipse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</a:t>
            </a:r>
            <a:r>
              <a:rPr kumimoji="0" lang="en-US" sz="200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A42C0B4-86E4-4DFF-8796-0D214CF343FC}"/>
              </a:ext>
            </a:extLst>
          </p:cNvPr>
          <p:cNvSpPr/>
          <p:nvPr/>
        </p:nvSpPr>
        <p:spPr>
          <a:xfrm>
            <a:off x="1102597" y="4287775"/>
            <a:ext cx="1136608" cy="828676"/>
          </a:xfrm>
          <a:prstGeom prst="ellipse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SMH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4C6866-EACC-46A3-B961-104CC973680D}"/>
              </a:ext>
            </a:extLst>
          </p:cNvPr>
          <p:cNvCxnSpPr>
            <a:stCxn id="22" idx="6"/>
            <a:endCxn id="20" idx="1"/>
          </p:cNvCxnSpPr>
          <p:nvPr/>
        </p:nvCxnSpPr>
        <p:spPr>
          <a:xfrm>
            <a:off x="2239205" y="1977963"/>
            <a:ext cx="444541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099B3A6-7D1C-4E64-892B-480E43790958}"/>
              </a:ext>
            </a:extLst>
          </p:cNvPr>
          <p:cNvCxnSpPr>
            <a:cxnSpLocks/>
            <a:stCxn id="23" idx="6"/>
            <a:endCxn id="21" idx="1"/>
          </p:cNvCxnSpPr>
          <p:nvPr/>
        </p:nvCxnSpPr>
        <p:spPr>
          <a:xfrm>
            <a:off x="2239205" y="4702113"/>
            <a:ext cx="444541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6" name="Hexagon 25">
            <a:extLst>
              <a:ext uri="{FF2B5EF4-FFF2-40B4-BE49-F238E27FC236}">
                <a16:creationId xmlns:a16="http://schemas.microsoft.com/office/drawing/2014/main" id="{1B843D53-E6A0-46B3-BB92-EC36E79AF0DA}"/>
              </a:ext>
            </a:extLst>
          </p:cNvPr>
          <p:cNvSpPr/>
          <p:nvPr/>
        </p:nvSpPr>
        <p:spPr>
          <a:xfrm>
            <a:off x="4952999" y="4314515"/>
            <a:ext cx="2133601" cy="700088"/>
          </a:xfrm>
          <a:prstGeom prst="hexagon">
            <a:avLst/>
          </a:prstGeom>
          <a:solidFill>
            <a:srgbClr val="C678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UI Modifications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8D02824E-B365-4CE1-A60D-17553DF69FEC}"/>
              </a:ext>
            </a:extLst>
          </p:cNvPr>
          <p:cNvSpPr/>
          <p:nvPr/>
        </p:nvSpPr>
        <p:spPr>
          <a:xfrm>
            <a:off x="4953000" y="1804276"/>
            <a:ext cx="1928790" cy="700088"/>
          </a:xfrm>
          <a:prstGeom prst="hexagon">
            <a:avLst/>
          </a:prstGeom>
          <a:solidFill>
            <a:srgbClr val="C678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Intercepting API Calls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A11DF8E2-2931-4439-A4E9-64415BA03F8B}"/>
              </a:ext>
            </a:extLst>
          </p:cNvPr>
          <p:cNvSpPr/>
          <p:nvPr/>
        </p:nvSpPr>
        <p:spPr>
          <a:xfrm>
            <a:off x="6347047" y="2920291"/>
            <a:ext cx="1928790" cy="700088"/>
          </a:xfrm>
          <a:prstGeom prst="hexagon">
            <a:avLst/>
          </a:prstGeom>
          <a:solidFill>
            <a:srgbClr val="C678C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Server Interceptor</a:t>
            </a:r>
          </a:p>
        </p:txBody>
      </p:sp>
      <p:sp>
        <p:nvSpPr>
          <p:cNvPr id="29" name="Rounded Rectangle 26">
            <a:extLst>
              <a:ext uri="{FF2B5EF4-FFF2-40B4-BE49-F238E27FC236}">
                <a16:creationId xmlns:a16="http://schemas.microsoft.com/office/drawing/2014/main" id="{6C3F8DC2-1786-49FC-A63A-645E8E757543}"/>
              </a:ext>
            </a:extLst>
          </p:cNvPr>
          <p:cNvSpPr/>
          <p:nvPr/>
        </p:nvSpPr>
        <p:spPr>
          <a:xfrm>
            <a:off x="3938588" y="2996887"/>
            <a:ext cx="2064839" cy="546896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Security Policies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A1F1F4-70E7-440D-94D9-3AD9F7833F8E}"/>
              </a:ext>
            </a:extLst>
          </p:cNvPr>
          <p:cNvCxnSpPr>
            <a:stCxn id="29" idx="2"/>
          </p:cNvCxnSpPr>
          <p:nvPr/>
        </p:nvCxnSpPr>
        <p:spPr>
          <a:xfrm>
            <a:off x="4971008" y="3543783"/>
            <a:ext cx="870992" cy="77073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C3DDC7-D508-461A-A50C-6DD125DFF55D}"/>
              </a:ext>
            </a:extLst>
          </p:cNvPr>
          <p:cNvCxnSpPr>
            <a:endCxn id="29" idx="0"/>
          </p:cNvCxnSpPr>
          <p:nvPr/>
        </p:nvCxnSpPr>
        <p:spPr>
          <a:xfrm flipH="1">
            <a:off x="4971008" y="2504364"/>
            <a:ext cx="905917" cy="4925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2AC335C-FEB5-4056-B19E-0DC92D12DF09}"/>
              </a:ext>
            </a:extLst>
          </p:cNvPr>
          <p:cNvCxnSpPr>
            <a:stCxn id="28" idx="3"/>
            <a:endCxn id="29" idx="3"/>
          </p:cNvCxnSpPr>
          <p:nvPr/>
        </p:nvCxnSpPr>
        <p:spPr>
          <a:xfrm flipH="1">
            <a:off x="6003427" y="3270335"/>
            <a:ext cx="34362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28E57F1-EB36-4EBB-858B-7DCD0CC33E00}"/>
              </a:ext>
            </a:extLst>
          </p:cNvPr>
          <p:cNvCxnSpPr>
            <a:stCxn id="20" idx="2"/>
            <a:endCxn id="29" idx="1"/>
          </p:cNvCxnSpPr>
          <p:nvPr/>
        </p:nvCxnSpPr>
        <p:spPr>
          <a:xfrm>
            <a:off x="3345046" y="2435163"/>
            <a:ext cx="593542" cy="83517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1F651EA-AA97-4030-B0C1-79C8C181E37C}"/>
              </a:ext>
            </a:extLst>
          </p:cNvPr>
          <p:cNvCxnSpPr>
            <a:stCxn id="22" idx="4"/>
            <a:endCxn id="29" idx="1"/>
          </p:cNvCxnSpPr>
          <p:nvPr/>
        </p:nvCxnSpPr>
        <p:spPr>
          <a:xfrm>
            <a:off x="1670901" y="2392301"/>
            <a:ext cx="2267687" cy="87803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99243F3-1147-4C35-BDE3-35040B847BBB}"/>
              </a:ext>
            </a:extLst>
          </p:cNvPr>
          <p:cNvCxnSpPr>
            <a:stCxn id="21" idx="0"/>
            <a:endCxn id="29" idx="1"/>
          </p:cNvCxnSpPr>
          <p:nvPr/>
        </p:nvCxnSpPr>
        <p:spPr>
          <a:xfrm flipV="1">
            <a:off x="3345046" y="3270335"/>
            <a:ext cx="593542" cy="97457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206C2C8-E446-4CCF-917C-789BE68CB3B0}"/>
              </a:ext>
            </a:extLst>
          </p:cNvPr>
          <p:cNvCxnSpPr>
            <a:stCxn id="23" idx="0"/>
            <a:endCxn id="29" idx="1"/>
          </p:cNvCxnSpPr>
          <p:nvPr/>
        </p:nvCxnSpPr>
        <p:spPr>
          <a:xfrm flipV="1">
            <a:off x="1670901" y="3270335"/>
            <a:ext cx="2267687" cy="101744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925870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1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583546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34" charset="-128"/>
              </a:rPr>
              <a:t>What we've accomplished to date…</a:t>
            </a:r>
          </a:p>
        </p:txBody>
      </p:sp>
      <p:sp>
        <p:nvSpPr>
          <p:cNvPr id="152679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Secure Information Engineering of XML</a:t>
            </a:r>
          </a:p>
          <a:p>
            <a:pPr eaLnBrk="1" hangingPunct="1">
              <a:defRPr/>
            </a:pPr>
            <a:r>
              <a:rPr lang="en-US">
                <a:ea typeface="+mn-ea"/>
              </a:rPr>
              <a:t>Secure Collaboration wher Documents</a:t>
            </a:r>
            <a:r>
              <a:rPr lang="en-US"/>
              <a:t>s utilized by multiple roles/individuals at the same time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  <a:effectLst/>
              </a:rPr>
              <a:t>Achieving RBAC</a:t>
            </a:r>
            <a:r>
              <a:rPr lang="en-US" altLang="en-US" sz="2800" kern="0">
                <a:solidFill>
                  <a:srgbClr val="000000"/>
                </a:solidFill>
                <a:effectLst/>
              </a:rPr>
              <a:t>, MAC, and DAC for Mobile Application at Different  levels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  <a:effectLst/>
              </a:rPr>
              <a:t>Incorporating RBAC</a:t>
            </a:r>
            <a:r>
              <a:rPr lang="en-US" altLang="en-US" sz="2800" kern="0">
                <a:solidFill>
                  <a:srgbClr val="000000"/>
                </a:solidFill>
                <a:effectLst/>
              </a:rPr>
              <a:t>, MAC, and DAC into Cloud Computing at the service level</a:t>
            </a:r>
          </a:p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effectLst/>
                <a:ea typeface="+mn-ea"/>
              </a:rPr>
              <a:t>Utilizing a Trust Profile and Trust Negotiation Process Facilitate Dynamic HIT Interactions</a:t>
            </a:r>
            <a:endParaRPr lang="en-US">
              <a:ea typeface="+mn-ea"/>
            </a:endParaRPr>
          </a:p>
          <a:p>
            <a:pPr eaLnBrk="1" hangingPunct="1">
              <a:defRPr/>
            </a:pPr>
            <a:r>
              <a:rPr lang="en-US"/>
              <a:t>Software Architectures that Facilitate  Health Information Integration and Exchange</a:t>
            </a:r>
          </a:p>
          <a:p>
            <a:pPr eaLnBrk="1" hangingPunct="1">
              <a:defRPr/>
            </a:pPr>
            <a:r>
              <a:rPr lang="en-US"/>
              <a:t>Leveraging Lattice Based Access Control for Secure Health Information Exchange under HIE</a:t>
            </a:r>
          </a:p>
          <a:p>
            <a:pPr eaLnBrk="1" hangingPunct="1">
              <a:defRPr/>
            </a:pPr>
            <a:r>
              <a:rPr lang="en-US"/>
              <a:t>Extending FHIR with design pattern capabilities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81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5E2D3-0153-B24F-A311-7DFA8D3BF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Harsh Realities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D998B-2804-994C-9BED-8D770F4CA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Limited capabilities of health information exchange (HIE) among all of these various data sources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Security  an afterthough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Supported for individual systems for specific providers, 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Overlooked when one attempts to bring together patient data from multiple electronic sources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Patient centered medical home  caring for a diabetes patient with high blood pressure involves: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Family practitioner (who sees the patient regularly)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Endocrinologist (if diabetes is complex in its manifestation)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Cardiologist (diabetes patients often have heart disease)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Nutritionist (for managing diet or dealing with obesity) 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providers  have different EHRs (or none) and  inability to share data (patient history, lab test results, etc) for required care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7776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5E2D3-0153-B24F-A311-7DFA8D3BF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Harsh Realities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D998B-2804-994C-9BED-8D770F4CA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Access needs to be integrated (electronic sources), secure (individual sources and across the integrated sources), and collaborative (simultaneously view/update same patient record)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Two main objectives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Enumerate prevalent issues for secure, integrated, and collaborative health care in the United States,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Provide a roadmap for secure digital health care in the not so distant future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Viewpoint is intended to answer questions such as: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patient information is available for each source ?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can information be standardized for u/e/exchange?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is the local security for that source managed?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needs to be protected from each source?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there a global security policy across the integrated sources? </a:t>
            </a:r>
          </a:p>
          <a:p>
            <a:pPr marL="638175" lvl="1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3908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6A29C-6D9B-EC42-9123-F4A17FCB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the remainder of the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95F0F-F146-1B41-8794-4536CD1E5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Review United States laws, standards, and emerging models of care for clinical, genomic, phenotypic info  </a:t>
            </a:r>
          </a:p>
          <a:p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Define a scenario from 2012 of  navigating healthcare </a:t>
            </a:r>
          </a:p>
          <a:p>
            <a:pPr lvl="1"/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HIT in use at some level by most providers</a:t>
            </a:r>
          </a:p>
          <a:p>
            <a:pPr lvl="1"/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paper-based records  exchanged via snail mail/fax </a:t>
            </a:r>
          </a:p>
          <a:p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 a proposed security framework</a:t>
            </a:r>
          </a:p>
          <a:p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Propose a core set of recommendations </a:t>
            </a:r>
          </a:p>
          <a:p>
            <a:pPr lvl="1"/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Organized by area that </a:t>
            </a:r>
          </a:p>
          <a:p>
            <a:pPr lvl="1"/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Represents our viewpoint of what must be supported for security for digital health care </a:t>
            </a:r>
          </a:p>
          <a:p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Consider impact of 4 years since initial publication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8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686C-C1DE-8949-A62C-997CD3005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the Security needs?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FDD5CD-8684-ED46-B1D1-618A7186E8E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23875" indent="-523875" algn="l" rtl="0" eaLnBrk="0" fontAlgn="base" hangingPunct="0">
              <a:lnSpc>
                <a:spcPct val="89000"/>
              </a:lnSpc>
              <a:spcBef>
                <a:spcPct val="1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m"/>
              <a:tabLst>
                <a:tab pos="102552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marL="1025525" indent="-3873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69000"/>
              <a:buFont typeface="Wingdings" pitchFamily="2" charset="2"/>
              <a:buChar char="q"/>
              <a:tabLst>
                <a:tab pos="1025525" algn="l"/>
              </a:tabLst>
              <a:defRPr sz="28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2pPr>
            <a:lvl3pPr marL="1477963" indent="-3381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025525" algn="l"/>
              </a:tabLst>
              <a:defRPr sz="2400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3pPr>
            <a:lvl4pPr marL="18208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163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6209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3078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535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992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Security for digital health care needs security guidelines for usage, transmission, and sharing of protected health info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Protect personally identifiable information, including names, addresses, accounts, credit card numbers, etc.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Encrypt protected health information and personally identifiable information data and its secure transmission 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Extensive usage of standards for storage and exchange (Health Level Seven &amp; FHIR)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Leveraging a wide range of health care standards (e.g., LOINC, SNOMED, UMLS)</a:t>
            </a:r>
          </a:p>
          <a:p>
            <a:pPr lvl="1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Dealing with data interoperability issues for health information technology systems that use a wide range of data formats (e.g., XML, RDF, JSON, FHIR etc.)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1290822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spac821 BT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spac821 BT" pitchFamily="49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3_Pixe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6166</TotalTime>
  <Words>3434</Words>
  <Application>Microsoft Office PowerPoint</Application>
  <PresentationFormat>On-screen Show (4:3)</PresentationFormat>
  <Paragraphs>548</Paragraphs>
  <Slides>53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Blank Presentation</vt:lpstr>
      <vt:lpstr>3_Pixel</vt:lpstr>
      <vt:lpstr>9_Blank Presentation</vt:lpstr>
      <vt:lpstr>A Viewpoint of Security for Digital Health Care in the United States: What’s There? What Works? What’s Needed?</vt:lpstr>
      <vt:lpstr>Motivating the Topic</vt:lpstr>
      <vt:lpstr>What has happened in regards to security?</vt:lpstr>
      <vt:lpstr>How has patient care dramatically changed?</vt:lpstr>
      <vt:lpstr>How has patient care dramatically changed?</vt:lpstr>
      <vt:lpstr>The Harsh Realities</vt:lpstr>
      <vt:lpstr>The Harsh Realities</vt:lpstr>
      <vt:lpstr>Overview of the remainder of the talk</vt:lpstr>
      <vt:lpstr>What are the Security needs?</vt:lpstr>
      <vt:lpstr>Wide Range of Stakeholders</vt:lpstr>
      <vt:lpstr>Support Patient and Research Initiatives</vt:lpstr>
      <vt:lpstr>Support Patient and Research Initiatives</vt:lpstr>
      <vt:lpstr>Facilitate Health Information Exchange</vt:lpstr>
      <vt:lpstr>Scenario of Health Information Usage</vt:lpstr>
      <vt:lpstr>Overall Process</vt:lpstr>
      <vt:lpstr>Overall Process</vt:lpstr>
      <vt:lpstr>Steps 1, 2, and 3</vt:lpstr>
      <vt:lpstr>Steps 1, 2, and 3</vt:lpstr>
      <vt:lpstr>Steps 4, 5, and 6</vt:lpstr>
      <vt:lpstr>Steps 4, 5, and 6</vt:lpstr>
      <vt:lpstr>Steps 7, 8, 9, and 10</vt:lpstr>
      <vt:lpstr>Steps 7, 8, 9, and 10</vt:lpstr>
      <vt:lpstr>PowerPoint Presentation</vt:lpstr>
      <vt:lpstr>Proposed Architecture/Three Viewpoints</vt:lpstr>
      <vt:lpstr>First viewpoint</vt:lpstr>
      <vt:lpstr>PowerPoint Presentation</vt:lpstr>
      <vt:lpstr>PowerPoint Presentation</vt:lpstr>
      <vt:lpstr>PowerPoint Presentation</vt:lpstr>
      <vt:lpstr>PowerPoint Presentation</vt:lpstr>
      <vt:lpstr>Recommendations For Security Digital Healthcare</vt:lpstr>
      <vt:lpstr>What can change on this figure?</vt:lpstr>
      <vt:lpstr>Recommendations For Security Digital Healthcare</vt:lpstr>
      <vt:lpstr>Where would encryption and certificates go?</vt:lpstr>
      <vt:lpstr>Recommendations For Security Digital Healthcare</vt:lpstr>
      <vt:lpstr>What levels can access control be included?</vt:lpstr>
      <vt:lpstr>Recommendations For Security Digital Healthcare</vt:lpstr>
      <vt:lpstr>Where can cloud computing be leveraged?</vt:lpstr>
      <vt:lpstr>What’s the one thing missing?</vt:lpstr>
      <vt:lpstr>PowerPoint Presentation</vt:lpstr>
      <vt:lpstr>PowerPoint Presentation</vt:lpstr>
      <vt:lpstr>What are our specific areas of Interest?</vt:lpstr>
      <vt:lpstr>Secure Information Engineering of XML</vt:lpstr>
      <vt:lpstr>Secure Information Engineering of XML</vt:lpstr>
      <vt:lpstr>Secure Collaboration</vt:lpstr>
      <vt:lpstr>Secure Collaboration</vt:lpstr>
      <vt:lpstr>PowerPoint Presentation</vt:lpstr>
      <vt:lpstr>Framework for Secure/Interoperable Cloud Computing with RBAC, MAC, and DAC for  Unified Cloud Services</vt:lpstr>
      <vt:lpstr>Architectures for Sharing,  Integration, Exchange</vt:lpstr>
      <vt:lpstr>Integrating Trust Profiles, Trust Negotiation, and Attribute Based Access Control</vt:lpstr>
      <vt:lpstr>Our Planned Architecture</vt:lpstr>
      <vt:lpstr>Our Planned Architecture</vt:lpstr>
      <vt:lpstr>Our Planned Architecture</vt:lpstr>
      <vt:lpstr>What we've accomplished to date…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Steven A. Demurjian</dc:creator>
  <cp:lastModifiedBy>Steven Demurjian</cp:lastModifiedBy>
  <cp:revision>1393</cp:revision>
  <cp:lastPrinted>2003-04-09T20:28:48Z</cp:lastPrinted>
  <dcterms:created xsi:type="dcterms:W3CDTF">1997-11-12T07:36:58Z</dcterms:created>
  <dcterms:modified xsi:type="dcterms:W3CDTF">2022-03-22T13:19:32Z</dcterms:modified>
</cp:coreProperties>
</file>