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5" r:id="rId2"/>
    <p:sldMasterId id="2147483687" r:id="rId3"/>
  </p:sldMasterIdLst>
  <p:notesMasterIdLst>
    <p:notesMasterId r:id="rId81"/>
  </p:notesMasterIdLst>
  <p:handoutMasterIdLst>
    <p:handoutMasterId r:id="rId82"/>
  </p:handoutMasterIdLst>
  <p:sldIdLst>
    <p:sldId id="256" r:id="rId4"/>
    <p:sldId id="1276" r:id="rId5"/>
    <p:sldId id="1277" r:id="rId6"/>
    <p:sldId id="1278" r:id="rId7"/>
    <p:sldId id="1279" r:id="rId8"/>
    <p:sldId id="1280" r:id="rId9"/>
    <p:sldId id="1281" r:id="rId10"/>
    <p:sldId id="1282" r:id="rId11"/>
    <p:sldId id="1283" r:id="rId12"/>
    <p:sldId id="1284" r:id="rId13"/>
    <p:sldId id="1285" r:id="rId14"/>
    <p:sldId id="1286" r:id="rId15"/>
    <p:sldId id="1287" r:id="rId16"/>
    <p:sldId id="1288" r:id="rId17"/>
    <p:sldId id="1289" r:id="rId18"/>
    <p:sldId id="1290" r:id="rId19"/>
    <p:sldId id="1291" r:id="rId20"/>
    <p:sldId id="1292" r:id="rId21"/>
    <p:sldId id="1293" r:id="rId22"/>
    <p:sldId id="1294" r:id="rId23"/>
    <p:sldId id="1295" r:id="rId24"/>
    <p:sldId id="1296" r:id="rId25"/>
    <p:sldId id="1297" r:id="rId26"/>
    <p:sldId id="1298" r:id="rId27"/>
    <p:sldId id="1299" r:id="rId28"/>
    <p:sldId id="1300" r:id="rId29"/>
    <p:sldId id="1301" r:id="rId30"/>
    <p:sldId id="1302" r:id="rId31"/>
    <p:sldId id="1303" r:id="rId32"/>
    <p:sldId id="1304" r:id="rId33"/>
    <p:sldId id="1305" r:id="rId34"/>
    <p:sldId id="1306" r:id="rId35"/>
    <p:sldId id="1307" r:id="rId36"/>
    <p:sldId id="1308" r:id="rId37"/>
    <p:sldId id="1309" r:id="rId38"/>
    <p:sldId id="1310" r:id="rId39"/>
    <p:sldId id="1311" r:id="rId40"/>
    <p:sldId id="1312" r:id="rId41"/>
    <p:sldId id="1313" r:id="rId42"/>
    <p:sldId id="1314" r:id="rId43"/>
    <p:sldId id="1315" r:id="rId44"/>
    <p:sldId id="1316" r:id="rId45"/>
    <p:sldId id="1317" r:id="rId46"/>
    <p:sldId id="1318" r:id="rId47"/>
    <p:sldId id="1319" r:id="rId48"/>
    <p:sldId id="1320" r:id="rId49"/>
    <p:sldId id="1321" r:id="rId50"/>
    <p:sldId id="1322" r:id="rId51"/>
    <p:sldId id="1323" r:id="rId52"/>
    <p:sldId id="1324" r:id="rId53"/>
    <p:sldId id="1325" r:id="rId54"/>
    <p:sldId id="1326" r:id="rId55"/>
    <p:sldId id="1327" r:id="rId56"/>
    <p:sldId id="1328" r:id="rId57"/>
    <p:sldId id="1329" r:id="rId58"/>
    <p:sldId id="1330" r:id="rId59"/>
    <p:sldId id="1331" r:id="rId60"/>
    <p:sldId id="1332" r:id="rId61"/>
    <p:sldId id="1333" r:id="rId62"/>
    <p:sldId id="1334" r:id="rId63"/>
    <p:sldId id="1335" r:id="rId64"/>
    <p:sldId id="1336" r:id="rId65"/>
    <p:sldId id="1337" r:id="rId66"/>
    <p:sldId id="1338" r:id="rId67"/>
    <p:sldId id="1339" r:id="rId68"/>
    <p:sldId id="1340" r:id="rId69"/>
    <p:sldId id="1341" r:id="rId70"/>
    <p:sldId id="1342" r:id="rId71"/>
    <p:sldId id="1343" r:id="rId72"/>
    <p:sldId id="1344" r:id="rId73"/>
    <p:sldId id="1345" r:id="rId74"/>
    <p:sldId id="1346" r:id="rId75"/>
    <p:sldId id="1347" r:id="rId76"/>
    <p:sldId id="1348" r:id="rId77"/>
    <p:sldId id="1349" r:id="rId78"/>
    <p:sldId id="1350" r:id="rId79"/>
    <p:sldId id="1351" r:id="rId80"/>
  </p:sldIdLst>
  <p:sldSz cx="9144000" cy="6858000" type="screen4x3"/>
  <p:notesSz cx="7315200" cy="9601200"/>
  <p:defaultTextStyle>
    <a:defPPr>
      <a:defRPr lang="en-US"/>
    </a:defPPr>
    <a:lvl1pPr algn="ctr" rtl="0" fontAlgn="base">
      <a:spcBef>
        <a:spcPct val="0"/>
      </a:spcBef>
      <a:spcAft>
        <a:spcPct val="0"/>
      </a:spcAft>
      <a:defRPr sz="3200" b="1" kern="1200">
        <a:solidFill>
          <a:schemeClr val="tx1"/>
        </a:solidFill>
        <a:latin typeface="Monospac821 BT" pitchFamily="49" charset="0"/>
        <a:ea typeface="+mn-ea"/>
        <a:cs typeface="+mn-cs"/>
      </a:defRPr>
    </a:lvl1pPr>
    <a:lvl2pPr marL="457200" algn="ctr" rtl="0" fontAlgn="base">
      <a:spcBef>
        <a:spcPct val="0"/>
      </a:spcBef>
      <a:spcAft>
        <a:spcPct val="0"/>
      </a:spcAft>
      <a:defRPr sz="3200" b="1" kern="1200">
        <a:solidFill>
          <a:schemeClr val="tx1"/>
        </a:solidFill>
        <a:latin typeface="Monospac821 BT" pitchFamily="49" charset="0"/>
        <a:ea typeface="+mn-ea"/>
        <a:cs typeface="+mn-cs"/>
      </a:defRPr>
    </a:lvl2pPr>
    <a:lvl3pPr marL="914400" algn="ctr" rtl="0" fontAlgn="base">
      <a:spcBef>
        <a:spcPct val="0"/>
      </a:spcBef>
      <a:spcAft>
        <a:spcPct val="0"/>
      </a:spcAft>
      <a:defRPr sz="3200" b="1" kern="1200">
        <a:solidFill>
          <a:schemeClr val="tx1"/>
        </a:solidFill>
        <a:latin typeface="Monospac821 BT" pitchFamily="49" charset="0"/>
        <a:ea typeface="+mn-ea"/>
        <a:cs typeface="+mn-cs"/>
      </a:defRPr>
    </a:lvl3pPr>
    <a:lvl4pPr marL="1371600" algn="ctr" rtl="0" fontAlgn="base">
      <a:spcBef>
        <a:spcPct val="0"/>
      </a:spcBef>
      <a:spcAft>
        <a:spcPct val="0"/>
      </a:spcAft>
      <a:defRPr sz="3200" b="1" kern="1200">
        <a:solidFill>
          <a:schemeClr val="tx1"/>
        </a:solidFill>
        <a:latin typeface="Monospac821 BT" pitchFamily="49" charset="0"/>
        <a:ea typeface="+mn-ea"/>
        <a:cs typeface="+mn-cs"/>
      </a:defRPr>
    </a:lvl4pPr>
    <a:lvl5pPr marL="1828800" algn="ctr" rtl="0" fontAlgn="base">
      <a:spcBef>
        <a:spcPct val="0"/>
      </a:spcBef>
      <a:spcAft>
        <a:spcPct val="0"/>
      </a:spcAft>
      <a:defRPr sz="3200" b="1" kern="1200">
        <a:solidFill>
          <a:schemeClr val="tx1"/>
        </a:solidFill>
        <a:latin typeface="Monospac821 BT" pitchFamily="49" charset="0"/>
        <a:ea typeface="+mn-ea"/>
        <a:cs typeface="+mn-cs"/>
      </a:defRPr>
    </a:lvl5pPr>
    <a:lvl6pPr marL="2286000" algn="l" defTabSz="914400" rtl="0" eaLnBrk="1" latinLnBrk="0" hangingPunct="1">
      <a:defRPr sz="3200" b="1" kern="1200">
        <a:solidFill>
          <a:schemeClr val="tx1"/>
        </a:solidFill>
        <a:latin typeface="Monospac821 BT" pitchFamily="49" charset="0"/>
        <a:ea typeface="+mn-ea"/>
        <a:cs typeface="+mn-cs"/>
      </a:defRPr>
    </a:lvl6pPr>
    <a:lvl7pPr marL="2743200" algn="l" defTabSz="914400" rtl="0" eaLnBrk="1" latinLnBrk="0" hangingPunct="1">
      <a:defRPr sz="3200" b="1" kern="1200">
        <a:solidFill>
          <a:schemeClr val="tx1"/>
        </a:solidFill>
        <a:latin typeface="Monospac821 BT" pitchFamily="49" charset="0"/>
        <a:ea typeface="+mn-ea"/>
        <a:cs typeface="+mn-cs"/>
      </a:defRPr>
    </a:lvl7pPr>
    <a:lvl8pPr marL="3200400" algn="l" defTabSz="914400" rtl="0" eaLnBrk="1" latinLnBrk="0" hangingPunct="1">
      <a:defRPr sz="3200" b="1" kern="1200">
        <a:solidFill>
          <a:schemeClr val="tx1"/>
        </a:solidFill>
        <a:latin typeface="Monospac821 BT" pitchFamily="49" charset="0"/>
        <a:ea typeface="+mn-ea"/>
        <a:cs typeface="+mn-cs"/>
      </a:defRPr>
    </a:lvl8pPr>
    <a:lvl9pPr marL="3657600" algn="l" defTabSz="914400" rtl="0" eaLnBrk="1" latinLnBrk="0" hangingPunct="1">
      <a:defRPr sz="3200" b="1" kern="1200">
        <a:solidFill>
          <a:schemeClr val="tx1"/>
        </a:solidFill>
        <a:latin typeface="Monospac821 BT"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8000"/>
    <a:srgbClr val="009900"/>
    <a:srgbClr val="33CC33"/>
    <a:srgbClr val="FF7C80"/>
    <a:srgbClr val="FF0000"/>
    <a:srgbClr val="6699FF"/>
    <a:srgbClr val="6600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9" autoAdjust="0"/>
    <p:restoredTop sz="85969" autoAdjust="0"/>
  </p:normalViewPr>
  <p:slideViewPr>
    <p:cSldViewPr>
      <p:cViewPr varScale="1">
        <p:scale>
          <a:sx n="105" d="100"/>
          <a:sy n="105" d="100"/>
        </p:scale>
        <p:origin x="-7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946"/>
    </p:cViewPr>
  </p:sorterViewPr>
  <p:notesViewPr>
    <p:cSldViewPr>
      <p:cViewPr varScale="1">
        <p:scale>
          <a:sx n="61" d="100"/>
          <a:sy n="61" d="100"/>
        </p:scale>
        <p:origin x="-1459"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handoutMaster" Target="handoutMasters/handout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170238" cy="48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t" anchorCtr="0" compatLnSpc="1">
            <a:prstTxWarp prst="textNoShape">
              <a:avLst/>
            </a:prstTxWarp>
          </a:bodyPr>
          <a:lstStyle>
            <a:lvl1pPr algn="l" defTabSz="990600" eaLnBrk="0" hangingPunct="0">
              <a:defRPr sz="1200" b="0">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4144963" y="-1588"/>
            <a:ext cx="3170237" cy="48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t" anchorCtr="0" compatLnSpc="1">
            <a:prstTxWarp prst="textNoShape">
              <a:avLst/>
            </a:prstTxWarp>
          </a:bodyPr>
          <a:lstStyle>
            <a:lvl1pPr algn="r" defTabSz="990600" eaLnBrk="0" hangingPunct="0">
              <a:defRPr sz="1200" b="0">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9120188"/>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b" anchorCtr="0" compatLnSpc="1">
            <a:prstTxWarp prst="textNoShape">
              <a:avLst/>
            </a:prstTxWarp>
          </a:bodyPr>
          <a:lstStyle>
            <a:lvl1pPr algn="l" defTabSz="990600" eaLnBrk="0" hangingPunct="0">
              <a:defRPr sz="1200" b="0">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4144963" y="9120188"/>
            <a:ext cx="31702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b" anchorCtr="0" compatLnSpc="1">
            <a:prstTxWarp prst="textNoShape">
              <a:avLst/>
            </a:prstTxWarp>
          </a:bodyPr>
          <a:lstStyle>
            <a:lvl1pPr algn="r" defTabSz="990600" eaLnBrk="0" hangingPunct="0">
              <a:defRPr sz="1200" b="0">
                <a:latin typeface="Times New Roman" pitchFamily="18" charset="0"/>
              </a:defRPr>
            </a:lvl1pPr>
          </a:lstStyle>
          <a:p>
            <a:pPr>
              <a:defRPr/>
            </a:pPr>
            <a:fld id="{322C34F5-A042-4801-9479-AF9580365F7D}" type="slidenum">
              <a:rPr lang="en-US"/>
              <a:pPr>
                <a:defRPr/>
              </a:pPr>
              <a:t>‹#›</a:t>
            </a:fld>
            <a:endParaRPr lang="en-US"/>
          </a:p>
        </p:txBody>
      </p:sp>
    </p:spTree>
    <p:extLst>
      <p:ext uri="{BB962C8B-B14F-4D97-AF65-F5344CB8AC3E}">
        <p14:creationId xmlns:p14="http://schemas.microsoft.com/office/powerpoint/2010/main" val="284902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70238" cy="48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t" anchorCtr="0" compatLnSpc="1">
            <a:prstTxWarp prst="textNoShape">
              <a:avLst/>
            </a:prstTxWarp>
          </a:bodyPr>
          <a:lstStyle>
            <a:lvl1pPr algn="l" defTabSz="990600" eaLnBrk="0" hangingPunct="0">
              <a:defRPr sz="1200" b="0">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4963" y="-1588"/>
            <a:ext cx="3170237" cy="48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t" anchorCtr="0" compatLnSpc="1">
            <a:prstTxWarp prst="textNoShape">
              <a:avLst/>
            </a:prstTxWarp>
          </a:bodyPr>
          <a:lstStyle>
            <a:lvl1pPr algn="r" defTabSz="990600" eaLnBrk="0" hangingPunct="0">
              <a:defRPr sz="1200" b="0">
                <a:latin typeface="Times New Roman" pitchFamily="18" charset="0"/>
              </a:defRPr>
            </a:lvl1pPr>
          </a:lstStyle>
          <a:p>
            <a:pPr>
              <a:defRPr/>
            </a:pPr>
            <a:endParaRPr lang="en-US"/>
          </a:p>
        </p:txBody>
      </p:sp>
      <p:sp>
        <p:nvSpPr>
          <p:cNvPr id="688132" name="Rectangle 4"/>
          <p:cNvSpPr>
            <a:spLocks noGrp="1" noRot="1" noChangeAspect="1" noChangeArrowheads="1" noTextEdit="1"/>
          </p:cNvSpPr>
          <p:nvPr>
            <p:ph type="sldImg" idx="2"/>
          </p:nvPr>
        </p:nvSpPr>
        <p:spPr bwMode="auto">
          <a:xfrm>
            <a:off x="1257300" y="720725"/>
            <a:ext cx="4800600" cy="35988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76313" y="4560888"/>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120188"/>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b" anchorCtr="0" compatLnSpc="1">
            <a:prstTxWarp prst="textNoShape">
              <a:avLst/>
            </a:prstTxWarp>
          </a:bodyPr>
          <a:lstStyle>
            <a:lvl1pPr algn="l" defTabSz="990600" eaLnBrk="0" hangingPunct="0">
              <a:defRPr sz="1200" b="0">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4144963" y="9120188"/>
            <a:ext cx="31702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56" tIns="49401" rIns="97156" bIns="49401" numCol="1" anchor="b" anchorCtr="0" compatLnSpc="1">
            <a:prstTxWarp prst="textNoShape">
              <a:avLst/>
            </a:prstTxWarp>
          </a:bodyPr>
          <a:lstStyle>
            <a:lvl1pPr algn="r" defTabSz="990600" eaLnBrk="0" hangingPunct="0">
              <a:defRPr sz="1200" b="0">
                <a:latin typeface="Times New Roman" pitchFamily="18" charset="0"/>
              </a:defRPr>
            </a:lvl1pPr>
          </a:lstStyle>
          <a:p>
            <a:pPr>
              <a:defRPr/>
            </a:pPr>
            <a:fld id="{09DDA98F-AA83-4A49-B3CC-5963894303FA}" type="slidenum">
              <a:rPr lang="en-US"/>
              <a:pPr>
                <a:defRPr/>
              </a:pPr>
              <a:t>‹#›</a:t>
            </a:fld>
            <a:endParaRPr lang="en-US"/>
          </a:p>
        </p:txBody>
      </p:sp>
    </p:spTree>
    <p:extLst>
      <p:ext uri="{BB962C8B-B14F-4D97-AF65-F5344CB8AC3E}">
        <p14:creationId xmlns:p14="http://schemas.microsoft.com/office/powerpoint/2010/main" val="2080713896"/>
      </p:ext>
    </p:extLst>
  </p:cSld>
  <p:clrMap bg1="lt1" tx1="dk1" bg2="lt2" tx2="dk2" accent1="accent1" accent2="accent2" accent3="accent3" accent4="accent4" accent5="accent5" accent6="accent6" hlink="hlink" folHlink="folHlink"/>
  <p:notesStyle>
    <a:lvl1pPr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6725"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1763"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8488" algn="l" defTabSz="9556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7"/>
          <p:cNvSpPr>
            <a:spLocks noGrp="1" noChangeArrowheads="1"/>
          </p:cNvSpPr>
          <p:nvPr>
            <p:ph type="sldNum" sz="quarter" idx="5"/>
          </p:nvPr>
        </p:nvSpPr>
        <p:spPr>
          <a:noFill/>
        </p:spPr>
        <p:txBody>
          <a:bodyPr/>
          <a:lstStyle>
            <a:lvl1pPr defTabSz="990600" eaLnBrk="0" hangingPunct="0">
              <a:defRPr sz="3200" b="1">
                <a:solidFill>
                  <a:schemeClr val="tx1"/>
                </a:solidFill>
                <a:latin typeface="Monospac821 BT" pitchFamily="49" charset="0"/>
              </a:defRPr>
            </a:lvl1pPr>
            <a:lvl2pPr marL="742950" indent="-285750" defTabSz="990600" eaLnBrk="0" hangingPunct="0">
              <a:defRPr sz="3200" b="1">
                <a:solidFill>
                  <a:schemeClr val="tx1"/>
                </a:solidFill>
                <a:latin typeface="Monospac821 BT" pitchFamily="49" charset="0"/>
              </a:defRPr>
            </a:lvl2pPr>
            <a:lvl3pPr marL="1143000" indent="-228600" defTabSz="990600" eaLnBrk="0" hangingPunct="0">
              <a:defRPr sz="3200" b="1">
                <a:solidFill>
                  <a:schemeClr val="tx1"/>
                </a:solidFill>
                <a:latin typeface="Monospac821 BT" pitchFamily="49" charset="0"/>
              </a:defRPr>
            </a:lvl3pPr>
            <a:lvl4pPr marL="1600200" indent="-228600" defTabSz="990600" eaLnBrk="0" hangingPunct="0">
              <a:defRPr sz="3200" b="1">
                <a:solidFill>
                  <a:schemeClr val="tx1"/>
                </a:solidFill>
                <a:latin typeface="Monospac821 BT" pitchFamily="49" charset="0"/>
              </a:defRPr>
            </a:lvl4pPr>
            <a:lvl5pPr marL="2057400" indent="-228600" defTabSz="990600" eaLnBrk="0" hangingPunct="0">
              <a:defRPr sz="3200" b="1">
                <a:solidFill>
                  <a:schemeClr val="tx1"/>
                </a:solidFill>
                <a:latin typeface="Monospac821 BT" pitchFamily="49" charset="0"/>
              </a:defRPr>
            </a:lvl5pPr>
            <a:lvl6pPr marL="2514600" indent="-228600" algn="ctr" defTabSz="990600" eaLnBrk="0" fontAlgn="base" hangingPunct="0">
              <a:spcBef>
                <a:spcPct val="0"/>
              </a:spcBef>
              <a:spcAft>
                <a:spcPct val="0"/>
              </a:spcAft>
              <a:defRPr sz="3200" b="1">
                <a:solidFill>
                  <a:schemeClr val="tx1"/>
                </a:solidFill>
                <a:latin typeface="Monospac821 BT" pitchFamily="49" charset="0"/>
              </a:defRPr>
            </a:lvl6pPr>
            <a:lvl7pPr marL="2971800" indent="-228600" algn="ctr" defTabSz="990600" eaLnBrk="0" fontAlgn="base" hangingPunct="0">
              <a:spcBef>
                <a:spcPct val="0"/>
              </a:spcBef>
              <a:spcAft>
                <a:spcPct val="0"/>
              </a:spcAft>
              <a:defRPr sz="3200" b="1">
                <a:solidFill>
                  <a:schemeClr val="tx1"/>
                </a:solidFill>
                <a:latin typeface="Monospac821 BT" pitchFamily="49" charset="0"/>
              </a:defRPr>
            </a:lvl7pPr>
            <a:lvl8pPr marL="3429000" indent="-228600" algn="ctr" defTabSz="990600" eaLnBrk="0" fontAlgn="base" hangingPunct="0">
              <a:spcBef>
                <a:spcPct val="0"/>
              </a:spcBef>
              <a:spcAft>
                <a:spcPct val="0"/>
              </a:spcAft>
              <a:defRPr sz="3200" b="1">
                <a:solidFill>
                  <a:schemeClr val="tx1"/>
                </a:solidFill>
                <a:latin typeface="Monospac821 BT" pitchFamily="49" charset="0"/>
              </a:defRPr>
            </a:lvl8pPr>
            <a:lvl9pPr marL="3886200" indent="-228600" algn="ctr" defTabSz="990600" eaLnBrk="0" fontAlgn="base" hangingPunct="0">
              <a:spcBef>
                <a:spcPct val="0"/>
              </a:spcBef>
              <a:spcAft>
                <a:spcPct val="0"/>
              </a:spcAft>
              <a:defRPr sz="3200" b="1">
                <a:solidFill>
                  <a:schemeClr val="tx1"/>
                </a:solidFill>
                <a:latin typeface="Monospac821 BT" pitchFamily="49" charset="0"/>
              </a:defRPr>
            </a:lvl9pPr>
          </a:lstStyle>
          <a:p>
            <a:fld id="{1E92C039-416F-45FF-A47A-E7505666F33C}" type="slidenum">
              <a:rPr lang="en-US" altLang="en-US" sz="1200" b="0" smtClean="0">
                <a:latin typeface="Times New Roman" pitchFamily="18" charset="0"/>
              </a:rPr>
              <a:pPr/>
              <a:t>1</a:t>
            </a:fld>
            <a:endParaRPr lang="en-US" altLang="en-US" sz="1200" b="0" smtClean="0">
              <a:latin typeface="Times New Roman" pitchFamily="18" charset="0"/>
            </a:endParaRPr>
          </a:p>
        </p:txBody>
      </p:sp>
      <p:sp>
        <p:nvSpPr>
          <p:cNvPr id="689155" name="Rectangle 2"/>
          <p:cNvSpPr>
            <a:spLocks noGrp="1" noRot="1" noChangeAspect="1" noChangeArrowheads="1" noTextEdit="1"/>
          </p:cNvSpPr>
          <p:nvPr>
            <p:ph type="sldImg"/>
          </p:nvPr>
        </p:nvSpPr>
        <p:spPr>
          <a:xfrm>
            <a:off x="1258888" y="720725"/>
            <a:ext cx="4797425" cy="3598863"/>
          </a:xfrm>
          <a:ln/>
        </p:spPr>
      </p:sp>
      <p:sp>
        <p:nvSpPr>
          <p:cNvPr id="68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258888" y="720725"/>
            <a:ext cx="4797425" cy="3598863"/>
          </a:xfrm>
          <a:ln/>
        </p:spPr>
      </p:sp>
      <p:sp>
        <p:nvSpPr>
          <p:cNvPr id="962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Rot="1" noChangeAspect="1" noChangeArrowheads="1" noTextEdit="1"/>
          </p:cNvSpPr>
          <p:nvPr>
            <p:ph type="sldImg"/>
          </p:nvPr>
        </p:nvSpPr>
        <p:spPr>
          <a:xfrm>
            <a:off x="1258888" y="720725"/>
            <a:ext cx="4797425" cy="3598863"/>
          </a:xfrm>
          <a:ln/>
        </p:spPr>
      </p:sp>
      <p:sp>
        <p:nvSpPr>
          <p:cNvPr id="963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noTextEdit="1"/>
          </p:cNvSpPr>
          <p:nvPr>
            <p:ph type="sldImg"/>
          </p:nvPr>
        </p:nvSpPr>
        <p:spPr>
          <a:xfrm>
            <a:off x="1258888" y="720725"/>
            <a:ext cx="4797425" cy="3598863"/>
          </a:xfrm>
          <a:ln/>
        </p:spPr>
      </p:sp>
      <p:sp>
        <p:nvSpPr>
          <p:cNvPr id="964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Rot="1" noChangeAspect="1" noChangeArrowheads="1" noTextEdit="1"/>
          </p:cNvSpPr>
          <p:nvPr>
            <p:ph type="sldImg"/>
          </p:nvPr>
        </p:nvSpPr>
        <p:spPr>
          <a:xfrm>
            <a:off x="1258888" y="720725"/>
            <a:ext cx="4797425" cy="3598863"/>
          </a:xfrm>
          <a:ln/>
        </p:spPr>
      </p:sp>
      <p:sp>
        <p:nvSpPr>
          <p:cNvPr id="965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1258888" y="720725"/>
            <a:ext cx="4797425" cy="3598863"/>
          </a:xfrm>
          <a:ln/>
        </p:spPr>
      </p:sp>
      <p:sp>
        <p:nvSpPr>
          <p:cNvPr id="966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Rot="1" noChangeAspect="1" noChangeArrowheads="1" noTextEdit="1"/>
          </p:cNvSpPr>
          <p:nvPr>
            <p:ph type="sldImg"/>
          </p:nvPr>
        </p:nvSpPr>
        <p:spPr>
          <a:xfrm>
            <a:off x="1258888" y="720725"/>
            <a:ext cx="4797425" cy="3598863"/>
          </a:xfrm>
          <a:ln/>
        </p:spPr>
      </p:sp>
      <p:sp>
        <p:nvSpPr>
          <p:cNvPr id="9676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258888" y="720725"/>
            <a:ext cx="4797425" cy="3598863"/>
          </a:xfrm>
          <a:ln/>
        </p:spPr>
      </p:sp>
      <p:sp>
        <p:nvSpPr>
          <p:cNvPr id="968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Rot="1" noChangeAspect="1" noChangeArrowheads="1" noTextEdit="1"/>
          </p:cNvSpPr>
          <p:nvPr>
            <p:ph type="sldImg"/>
          </p:nvPr>
        </p:nvSpPr>
        <p:spPr>
          <a:xfrm>
            <a:off x="1258888" y="720725"/>
            <a:ext cx="4797425" cy="3598863"/>
          </a:xfrm>
          <a:ln/>
        </p:spPr>
      </p:sp>
      <p:sp>
        <p:nvSpPr>
          <p:cNvPr id="969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xfrm>
            <a:off x="1258888" y="720725"/>
            <a:ext cx="4797425" cy="3598863"/>
          </a:xfrm>
          <a:ln/>
        </p:spPr>
      </p:sp>
      <p:sp>
        <p:nvSpPr>
          <p:cNvPr id="970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xfrm>
            <a:off x="1258888" y="720725"/>
            <a:ext cx="4797425" cy="3598863"/>
          </a:xfrm>
          <a:ln/>
        </p:spPr>
      </p:sp>
      <p:sp>
        <p:nvSpPr>
          <p:cNvPr id="971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4" tIns="48871" rIns="97744" bIns="48871" anchor="b"/>
          <a:lstStyle>
            <a:lvl1pPr defTabSz="942975" eaLnBrk="0" hangingPunct="0">
              <a:defRPr sz="3200" b="1">
                <a:solidFill>
                  <a:schemeClr val="tx1"/>
                </a:solidFill>
                <a:latin typeface="Monospac821 BT" pitchFamily="49" charset="0"/>
              </a:defRPr>
            </a:lvl1pPr>
            <a:lvl2pPr marL="742950" indent="-285750" defTabSz="942975" eaLnBrk="0" hangingPunct="0">
              <a:defRPr sz="3200" b="1">
                <a:solidFill>
                  <a:schemeClr val="tx1"/>
                </a:solidFill>
                <a:latin typeface="Monospac821 BT" pitchFamily="49" charset="0"/>
              </a:defRPr>
            </a:lvl2pPr>
            <a:lvl3pPr marL="1143000" indent="-228600" defTabSz="942975" eaLnBrk="0" hangingPunct="0">
              <a:defRPr sz="3200" b="1">
                <a:solidFill>
                  <a:schemeClr val="tx1"/>
                </a:solidFill>
                <a:latin typeface="Monospac821 BT" pitchFamily="49" charset="0"/>
              </a:defRPr>
            </a:lvl3pPr>
            <a:lvl4pPr marL="1600200" indent="-228600" defTabSz="942975" eaLnBrk="0" hangingPunct="0">
              <a:defRPr sz="3200" b="1">
                <a:solidFill>
                  <a:schemeClr val="tx1"/>
                </a:solidFill>
                <a:latin typeface="Monospac821 BT" pitchFamily="49" charset="0"/>
              </a:defRPr>
            </a:lvl4pPr>
            <a:lvl5pPr marL="2057400" indent="-228600" defTabSz="942975" eaLnBrk="0" hangingPunct="0">
              <a:defRPr sz="3200" b="1">
                <a:solidFill>
                  <a:schemeClr val="tx1"/>
                </a:solidFill>
                <a:latin typeface="Monospac821 BT" pitchFamily="49" charset="0"/>
              </a:defRPr>
            </a:lvl5pPr>
            <a:lvl6pPr marL="2514600" indent="-228600" algn="ctr" defTabSz="942975" eaLnBrk="0" fontAlgn="base" hangingPunct="0">
              <a:spcBef>
                <a:spcPct val="0"/>
              </a:spcBef>
              <a:spcAft>
                <a:spcPct val="0"/>
              </a:spcAft>
              <a:defRPr sz="3200" b="1">
                <a:solidFill>
                  <a:schemeClr val="tx1"/>
                </a:solidFill>
                <a:latin typeface="Monospac821 BT" pitchFamily="49" charset="0"/>
              </a:defRPr>
            </a:lvl6pPr>
            <a:lvl7pPr marL="2971800" indent="-228600" algn="ctr" defTabSz="942975" eaLnBrk="0" fontAlgn="base" hangingPunct="0">
              <a:spcBef>
                <a:spcPct val="0"/>
              </a:spcBef>
              <a:spcAft>
                <a:spcPct val="0"/>
              </a:spcAft>
              <a:defRPr sz="3200" b="1">
                <a:solidFill>
                  <a:schemeClr val="tx1"/>
                </a:solidFill>
                <a:latin typeface="Monospac821 BT" pitchFamily="49" charset="0"/>
              </a:defRPr>
            </a:lvl7pPr>
            <a:lvl8pPr marL="3429000" indent="-228600" algn="ctr" defTabSz="942975" eaLnBrk="0" fontAlgn="base" hangingPunct="0">
              <a:spcBef>
                <a:spcPct val="0"/>
              </a:spcBef>
              <a:spcAft>
                <a:spcPct val="0"/>
              </a:spcAft>
              <a:defRPr sz="3200" b="1">
                <a:solidFill>
                  <a:schemeClr val="tx1"/>
                </a:solidFill>
                <a:latin typeface="Monospac821 BT" pitchFamily="49" charset="0"/>
              </a:defRPr>
            </a:lvl8pPr>
            <a:lvl9pPr marL="3886200" indent="-228600" algn="ctr" defTabSz="942975" eaLnBrk="0" fontAlgn="base" hangingPunct="0">
              <a:spcBef>
                <a:spcPct val="0"/>
              </a:spcBef>
              <a:spcAft>
                <a:spcPct val="0"/>
              </a:spcAft>
              <a:defRPr sz="3200" b="1">
                <a:solidFill>
                  <a:schemeClr val="tx1"/>
                </a:solidFill>
                <a:latin typeface="Monospac821 BT" pitchFamily="49" charset="0"/>
              </a:defRPr>
            </a:lvl9pPr>
          </a:lstStyle>
          <a:p>
            <a:pPr algn="r" eaLnBrk="1" hangingPunct="1"/>
            <a:fld id="{0D606614-FA10-4744-B93A-12BDB0A90725}" type="slidenum">
              <a:rPr lang="en-US" altLang="en-US" sz="1200" b="0">
                <a:solidFill>
                  <a:srgbClr val="000000"/>
                </a:solidFill>
                <a:latin typeface="Arial" charset="0"/>
              </a:rPr>
              <a:pPr algn="r" eaLnBrk="1" hangingPunct="1"/>
              <a:t>2</a:t>
            </a:fld>
            <a:endParaRPr lang="en-US" altLang="en-US" sz="1200" b="0">
              <a:solidFill>
                <a:srgbClr val="000000"/>
              </a:solidFill>
              <a:latin typeface="Arial" charset="0"/>
            </a:endParaRPr>
          </a:p>
        </p:txBody>
      </p:sp>
      <p:sp>
        <p:nvSpPr>
          <p:cNvPr id="954371" name="Rectangle 2"/>
          <p:cNvSpPr>
            <a:spLocks noGrp="1" noRot="1" noChangeAspect="1" noChangeArrowheads="1" noTextEdit="1"/>
          </p:cNvSpPr>
          <p:nvPr>
            <p:ph type="sldImg"/>
          </p:nvPr>
        </p:nvSpPr>
        <p:spPr>
          <a:xfrm>
            <a:off x="1258888" y="720725"/>
            <a:ext cx="4797425" cy="3598863"/>
          </a:xfrm>
          <a:ln/>
        </p:spPr>
      </p:sp>
      <p:sp>
        <p:nvSpPr>
          <p:cNvPr id="954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1258888" y="720725"/>
            <a:ext cx="4797425" cy="3598863"/>
          </a:xfrm>
          <a:ln/>
        </p:spPr>
      </p:sp>
      <p:sp>
        <p:nvSpPr>
          <p:cNvPr id="972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Rot="1" noChangeAspect="1" noChangeArrowheads="1" noTextEdit="1"/>
          </p:cNvSpPr>
          <p:nvPr>
            <p:ph type="sldImg"/>
          </p:nvPr>
        </p:nvSpPr>
        <p:spPr>
          <a:xfrm>
            <a:off x="1258888" y="720725"/>
            <a:ext cx="4797425" cy="3598863"/>
          </a:xfrm>
          <a:ln/>
        </p:spPr>
      </p:sp>
      <p:sp>
        <p:nvSpPr>
          <p:cNvPr id="973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Rot="1" noChangeAspect="1" noChangeArrowheads="1" noTextEdit="1"/>
          </p:cNvSpPr>
          <p:nvPr>
            <p:ph type="sldImg"/>
          </p:nvPr>
        </p:nvSpPr>
        <p:spPr>
          <a:xfrm>
            <a:off x="1258888" y="720725"/>
            <a:ext cx="4797425" cy="3598863"/>
          </a:xfrm>
          <a:ln/>
        </p:spPr>
      </p:sp>
      <p:sp>
        <p:nvSpPr>
          <p:cNvPr id="974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xfrm>
            <a:off x="1258888" y="720725"/>
            <a:ext cx="4797425" cy="3598863"/>
          </a:xfrm>
          <a:ln/>
        </p:spPr>
      </p:sp>
      <p:sp>
        <p:nvSpPr>
          <p:cNvPr id="975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noTextEdit="1"/>
          </p:cNvSpPr>
          <p:nvPr>
            <p:ph type="sldImg"/>
          </p:nvPr>
        </p:nvSpPr>
        <p:spPr>
          <a:xfrm>
            <a:off x="1258888" y="720725"/>
            <a:ext cx="4797425" cy="3598863"/>
          </a:xfrm>
          <a:ln/>
        </p:spPr>
      </p:sp>
      <p:sp>
        <p:nvSpPr>
          <p:cNvPr id="976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Rot="1" noChangeAspect="1" noChangeArrowheads="1" noTextEdit="1"/>
          </p:cNvSpPr>
          <p:nvPr>
            <p:ph type="sldImg"/>
          </p:nvPr>
        </p:nvSpPr>
        <p:spPr>
          <a:xfrm>
            <a:off x="1258888" y="720725"/>
            <a:ext cx="4797425" cy="3598863"/>
          </a:xfrm>
          <a:ln/>
        </p:spPr>
      </p:sp>
      <p:sp>
        <p:nvSpPr>
          <p:cNvPr id="977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Rot="1" noChangeAspect="1" noChangeArrowheads="1" noTextEdit="1"/>
          </p:cNvSpPr>
          <p:nvPr>
            <p:ph type="sldImg"/>
          </p:nvPr>
        </p:nvSpPr>
        <p:spPr>
          <a:xfrm>
            <a:off x="1258888" y="720725"/>
            <a:ext cx="4797425" cy="3598863"/>
          </a:xfrm>
          <a:ln/>
        </p:spPr>
      </p:sp>
      <p:sp>
        <p:nvSpPr>
          <p:cNvPr id="978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Rot="1" noChangeAspect="1" noChangeArrowheads="1" noTextEdit="1"/>
          </p:cNvSpPr>
          <p:nvPr>
            <p:ph type="sldImg"/>
          </p:nvPr>
        </p:nvSpPr>
        <p:spPr>
          <a:xfrm>
            <a:off x="1258888" y="720725"/>
            <a:ext cx="4797425" cy="3598863"/>
          </a:xfrm>
          <a:ln/>
        </p:spPr>
      </p:sp>
      <p:sp>
        <p:nvSpPr>
          <p:cNvPr id="979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noTextEdit="1"/>
          </p:cNvSpPr>
          <p:nvPr>
            <p:ph type="sldImg"/>
          </p:nvPr>
        </p:nvSpPr>
        <p:spPr>
          <a:xfrm>
            <a:off x="1258888" y="720725"/>
            <a:ext cx="4797425" cy="3598863"/>
          </a:xfrm>
          <a:ln/>
        </p:spPr>
      </p:sp>
      <p:sp>
        <p:nvSpPr>
          <p:cNvPr id="980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Rot="1" noChangeAspect="1" noChangeArrowheads="1" noTextEdit="1"/>
          </p:cNvSpPr>
          <p:nvPr>
            <p:ph type="sldImg"/>
          </p:nvPr>
        </p:nvSpPr>
        <p:spPr>
          <a:xfrm>
            <a:off x="1258888" y="720725"/>
            <a:ext cx="4797425" cy="3598863"/>
          </a:xfrm>
          <a:ln/>
        </p:spPr>
      </p:sp>
      <p:sp>
        <p:nvSpPr>
          <p:cNvPr id="9820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3200" b="1">
                <a:solidFill>
                  <a:schemeClr val="tx1"/>
                </a:solidFill>
                <a:latin typeface="Monospac821 BT" pitchFamily="49" charset="0"/>
              </a:defRPr>
            </a:lvl1pPr>
            <a:lvl2pPr marL="742950" indent="-285750" defTabSz="977900" eaLnBrk="0" hangingPunct="0">
              <a:defRPr sz="3200" b="1">
                <a:solidFill>
                  <a:schemeClr val="tx1"/>
                </a:solidFill>
                <a:latin typeface="Monospac821 BT" pitchFamily="49" charset="0"/>
              </a:defRPr>
            </a:lvl2pPr>
            <a:lvl3pPr marL="1143000" indent="-228600" defTabSz="977900" eaLnBrk="0" hangingPunct="0">
              <a:defRPr sz="3200" b="1">
                <a:solidFill>
                  <a:schemeClr val="tx1"/>
                </a:solidFill>
                <a:latin typeface="Monospac821 BT" pitchFamily="49" charset="0"/>
              </a:defRPr>
            </a:lvl3pPr>
            <a:lvl4pPr marL="1600200" indent="-228600" defTabSz="977900" eaLnBrk="0" hangingPunct="0">
              <a:defRPr sz="3200" b="1">
                <a:solidFill>
                  <a:schemeClr val="tx1"/>
                </a:solidFill>
                <a:latin typeface="Monospac821 BT" pitchFamily="49" charset="0"/>
              </a:defRPr>
            </a:lvl4pPr>
            <a:lvl5pPr marL="2057400" indent="-228600" defTabSz="977900" eaLnBrk="0" hangingPunct="0">
              <a:defRPr sz="3200" b="1">
                <a:solidFill>
                  <a:schemeClr val="tx1"/>
                </a:solidFill>
                <a:latin typeface="Monospac821 BT" pitchFamily="49" charset="0"/>
              </a:defRPr>
            </a:lvl5pPr>
            <a:lvl6pPr marL="2514600" indent="-228600" algn="ctr" defTabSz="977900" eaLnBrk="0" fontAlgn="base" hangingPunct="0">
              <a:spcBef>
                <a:spcPct val="0"/>
              </a:spcBef>
              <a:spcAft>
                <a:spcPct val="0"/>
              </a:spcAft>
              <a:defRPr sz="3200" b="1">
                <a:solidFill>
                  <a:schemeClr val="tx1"/>
                </a:solidFill>
                <a:latin typeface="Monospac821 BT" pitchFamily="49" charset="0"/>
              </a:defRPr>
            </a:lvl6pPr>
            <a:lvl7pPr marL="2971800" indent="-228600" algn="ctr" defTabSz="977900" eaLnBrk="0" fontAlgn="base" hangingPunct="0">
              <a:spcBef>
                <a:spcPct val="0"/>
              </a:spcBef>
              <a:spcAft>
                <a:spcPct val="0"/>
              </a:spcAft>
              <a:defRPr sz="3200" b="1">
                <a:solidFill>
                  <a:schemeClr val="tx1"/>
                </a:solidFill>
                <a:latin typeface="Monospac821 BT" pitchFamily="49" charset="0"/>
              </a:defRPr>
            </a:lvl7pPr>
            <a:lvl8pPr marL="3429000" indent="-228600" algn="ctr" defTabSz="977900" eaLnBrk="0" fontAlgn="base" hangingPunct="0">
              <a:spcBef>
                <a:spcPct val="0"/>
              </a:spcBef>
              <a:spcAft>
                <a:spcPct val="0"/>
              </a:spcAft>
              <a:defRPr sz="3200" b="1">
                <a:solidFill>
                  <a:schemeClr val="tx1"/>
                </a:solidFill>
                <a:latin typeface="Monospac821 BT" pitchFamily="49" charset="0"/>
              </a:defRPr>
            </a:lvl8pPr>
            <a:lvl9pPr marL="3886200" indent="-228600" algn="ctr" defTabSz="977900" eaLnBrk="0" fontAlgn="base" hangingPunct="0">
              <a:spcBef>
                <a:spcPct val="0"/>
              </a:spcBef>
              <a:spcAft>
                <a:spcPct val="0"/>
              </a:spcAft>
              <a:defRPr sz="3200" b="1">
                <a:solidFill>
                  <a:schemeClr val="tx1"/>
                </a:solidFill>
                <a:latin typeface="Monospac821 BT" pitchFamily="49" charset="0"/>
              </a:defRPr>
            </a:lvl9pPr>
          </a:lstStyle>
          <a:p>
            <a:pPr eaLnBrk="1" hangingPunct="1"/>
            <a:fld id="{A27FD74A-4612-4134-A5A8-F2B2445AC0BD}" type="slidenum">
              <a:rPr lang="en-US" altLang="en-US" sz="1200" b="0" smtClean="0">
                <a:solidFill>
                  <a:srgbClr val="000000"/>
                </a:solidFill>
                <a:latin typeface="Arial" charset="0"/>
              </a:rPr>
              <a:pPr eaLnBrk="1" hangingPunct="1"/>
              <a:t>3</a:t>
            </a:fld>
            <a:endParaRPr lang="en-US" altLang="en-US" sz="1200" b="0" smtClean="0">
              <a:solidFill>
                <a:srgbClr val="000000"/>
              </a:solidFill>
              <a:latin typeface="Arial" charset="0"/>
            </a:endParaRPr>
          </a:p>
        </p:txBody>
      </p:sp>
      <p:sp>
        <p:nvSpPr>
          <p:cNvPr id="955395" name="Rectangle 2"/>
          <p:cNvSpPr>
            <a:spLocks noGrp="1" noRot="1" noChangeAspect="1" noChangeArrowheads="1" noTextEdit="1"/>
          </p:cNvSpPr>
          <p:nvPr>
            <p:ph type="sldImg"/>
          </p:nvPr>
        </p:nvSpPr>
        <p:spPr>
          <a:xfrm>
            <a:off x="1258888" y="720725"/>
            <a:ext cx="4797425" cy="3598863"/>
          </a:xfrm>
          <a:ln/>
        </p:spPr>
      </p:sp>
      <p:sp>
        <p:nvSpPr>
          <p:cNvPr id="955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2. This work is not a decision support workflow but one that outlines the boundaries of sequences of possible actions/tasks/ within which decision support can be applied.</a:t>
            </a:r>
          </a:p>
          <a:p>
            <a:pPr eaLnBrk="1" hangingPunct="1"/>
            <a:r>
              <a:rPr lang="en-US" altLang="en-US" smtClean="0"/>
              <a:t>NEXT: Recent work is trying to bring all stakeholders together…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noTextEdit="1"/>
          </p:cNvSpPr>
          <p:nvPr>
            <p:ph type="sldImg"/>
          </p:nvPr>
        </p:nvSpPr>
        <p:spPr>
          <a:xfrm>
            <a:off x="1258888" y="720725"/>
            <a:ext cx="4797425" cy="3598863"/>
          </a:xfrm>
          <a:ln/>
        </p:spPr>
      </p:sp>
      <p:sp>
        <p:nvSpPr>
          <p:cNvPr id="983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Rot="1" noChangeAspect="1" noChangeArrowheads="1" noTextEdit="1"/>
          </p:cNvSpPr>
          <p:nvPr>
            <p:ph type="sldImg"/>
          </p:nvPr>
        </p:nvSpPr>
        <p:spPr>
          <a:xfrm>
            <a:off x="1258888" y="720725"/>
            <a:ext cx="4797425" cy="3598863"/>
          </a:xfrm>
          <a:ln/>
        </p:spPr>
      </p:sp>
      <p:sp>
        <p:nvSpPr>
          <p:cNvPr id="984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Rot="1" noChangeAspect="1" noChangeArrowheads="1" noTextEdit="1"/>
          </p:cNvSpPr>
          <p:nvPr>
            <p:ph type="sldImg"/>
          </p:nvPr>
        </p:nvSpPr>
        <p:spPr>
          <a:xfrm>
            <a:off x="1258888" y="720725"/>
            <a:ext cx="4797425" cy="3598863"/>
          </a:xfrm>
          <a:ln/>
        </p:spPr>
      </p:sp>
      <p:sp>
        <p:nvSpPr>
          <p:cNvPr id="985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Rot="1" noChangeAspect="1" noChangeArrowheads="1" noTextEdit="1"/>
          </p:cNvSpPr>
          <p:nvPr>
            <p:ph type="sldImg"/>
          </p:nvPr>
        </p:nvSpPr>
        <p:spPr>
          <a:xfrm>
            <a:off x="1258888" y="720725"/>
            <a:ext cx="4797425" cy="3598863"/>
          </a:xfrm>
          <a:ln/>
        </p:spPr>
      </p:sp>
      <p:sp>
        <p:nvSpPr>
          <p:cNvPr id="986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Rot="1" noChangeAspect="1" noChangeArrowheads="1" noTextEdit="1"/>
          </p:cNvSpPr>
          <p:nvPr>
            <p:ph type="sldImg"/>
          </p:nvPr>
        </p:nvSpPr>
        <p:spPr>
          <a:xfrm>
            <a:off x="1258888" y="720725"/>
            <a:ext cx="4797425" cy="3598863"/>
          </a:xfrm>
          <a:ln/>
        </p:spPr>
      </p:sp>
      <p:sp>
        <p:nvSpPr>
          <p:cNvPr id="987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Rot="1" noChangeAspect="1" noChangeArrowheads="1" noTextEdit="1"/>
          </p:cNvSpPr>
          <p:nvPr>
            <p:ph type="sldImg"/>
          </p:nvPr>
        </p:nvSpPr>
        <p:spPr>
          <a:xfrm>
            <a:off x="1258888" y="720725"/>
            <a:ext cx="4797425" cy="3598863"/>
          </a:xfrm>
          <a:ln/>
        </p:spPr>
      </p:sp>
      <p:sp>
        <p:nvSpPr>
          <p:cNvPr id="988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Slide Image Placeholder 1"/>
          <p:cNvSpPr>
            <a:spLocks noGrp="1" noRot="1" noChangeAspect="1" noTextEdit="1"/>
          </p:cNvSpPr>
          <p:nvPr>
            <p:ph type="sldImg"/>
          </p:nvPr>
        </p:nvSpPr>
        <p:spPr>
          <a:xfrm>
            <a:off x="1258888" y="720725"/>
            <a:ext cx="4797425" cy="3598863"/>
          </a:xfrm>
          <a:ln/>
        </p:spPr>
      </p:sp>
      <p:sp>
        <p:nvSpPr>
          <p:cNvPr id="989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r>
              <a:rPr lang="en-US" altLang="en-US" smtClean="0"/>
              <a:t>MAP: ACTIONS TYPES/ACTION; OBJECT TYPES/OBJECTS; CS TYPES/CS; ROLE TYPES/USER</a:t>
            </a:r>
          </a:p>
          <a:p>
            <a:pPr marL="236538" indent="-236538">
              <a:buFontTx/>
              <a:buAutoNum type="arabicPeriod"/>
            </a:pPr>
            <a:r>
              <a:rPr lang="en-US" altLang="en-US" smtClean="0"/>
              <a:t>BIND: COLLABORATION WORKFLOW, TEAMS, PERMISSIONS AND ALL</a:t>
            </a:r>
          </a:p>
          <a:p>
            <a:pPr marL="236538" indent="-236538">
              <a:buFontTx/>
              <a:buAutoNum type="arabicPeriod"/>
            </a:pPr>
            <a:r>
              <a:rPr lang="en-US" altLang="en-US" smtClean="0"/>
              <a:t>This is  how current workflows work. They allow a mechanism to model all scenarios and consider each action as equal.</a:t>
            </a:r>
          </a:p>
          <a:p>
            <a:pPr marL="236538" indent="-236538">
              <a:buFontTx/>
              <a:buAutoNum type="arabicPeriod"/>
            </a:pPr>
            <a:r>
              <a:rPr lang="en-US" altLang="en-US" smtClean="0"/>
              <a:t>Lets go back and present a simple runtime clinical trial scenario (ER example).</a:t>
            </a:r>
          </a:p>
          <a:p>
            <a:pPr marL="236538" indent="-236538">
              <a:buFontTx/>
              <a:buAutoNum type="arabicPeriod"/>
            </a:pPr>
            <a:r>
              <a:rPr lang="en-US" altLang="en-US" smtClean="0"/>
              <a:t>Defining everything into a single model is very cumbersome due to its dimensions </a:t>
            </a:r>
          </a:p>
          <a:p>
            <a:pPr marL="236538" indent="-236538">
              <a:buFontTx/>
              <a:buAutoNum type="arabicPeriod"/>
            </a:pPr>
            <a:r>
              <a:rPr lang="en-US" altLang="en-US" smtClean="0"/>
              <a:t>Workflow not only depends on the tasks flows but also on the patient flow associated with it, who can only be at one location at a time!</a:t>
            </a:r>
          </a:p>
          <a:p>
            <a:pPr marL="236538" indent="-236538">
              <a:buFontTx/>
              <a:buAutoNum type="arabicPeriod"/>
            </a:pPr>
            <a:r>
              <a:rPr lang="en-US" altLang="en-US" smtClean="0"/>
              <a:t>We will provide an hierarchical approach</a:t>
            </a:r>
          </a:p>
          <a:p>
            <a:pPr marL="236538" indent="-236538">
              <a:buFontTx/>
              <a:buAutoNum type="arabicPeriod"/>
            </a:pPr>
            <a:r>
              <a:rPr lang="en-US" altLang="en-US" smtClean="0"/>
              <a:t>Medical Actions, Patient Actions</a:t>
            </a:r>
          </a:p>
          <a:p>
            <a:pPr marL="236538" indent="-236538">
              <a:buFontTx/>
              <a:buAutoNum type="arabicPeriod"/>
            </a:pPr>
            <a:r>
              <a:rPr lang="en-US" altLang="en-US" smtClean="0"/>
              <a:t> How about existing workflow solutions in health care ? GLIF/PROForm too specific</a:t>
            </a:r>
          </a:p>
          <a:p>
            <a:pPr marL="236538" indent="-236538">
              <a:buFontTx/>
              <a:buAutoNum type="arabicPeriod"/>
            </a:pPr>
            <a:r>
              <a:rPr lang="en-US" altLang="en-US" smtClean="0"/>
              <a:t>Due to the space issue all permissions/teams are not listed.</a:t>
            </a:r>
          </a:p>
          <a:p>
            <a:pPr marL="236538" indent="-236538"/>
            <a:endParaRPr lang="en-US" altLang="en-US" smtClean="0"/>
          </a:p>
        </p:txBody>
      </p:sp>
      <p:sp>
        <p:nvSpPr>
          <p:cNvPr id="989188" name="Slide Number Placeholder 3"/>
          <p:cNvSpPr txBox="1">
            <a:spLocks noGrp="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4" tIns="48871" rIns="97744" bIns="48871" anchor="b"/>
          <a:lstStyle>
            <a:lvl1pPr defTabSz="942975" eaLnBrk="0" hangingPunct="0">
              <a:defRPr sz="3200" b="1">
                <a:solidFill>
                  <a:schemeClr val="tx1"/>
                </a:solidFill>
                <a:latin typeface="Monospac821 BT" pitchFamily="49" charset="0"/>
              </a:defRPr>
            </a:lvl1pPr>
            <a:lvl2pPr marL="742950" indent="-285750" defTabSz="942975" eaLnBrk="0" hangingPunct="0">
              <a:defRPr sz="3200" b="1">
                <a:solidFill>
                  <a:schemeClr val="tx1"/>
                </a:solidFill>
                <a:latin typeface="Monospac821 BT" pitchFamily="49" charset="0"/>
              </a:defRPr>
            </a:lvl2pPr>
            <a:lvl3pPr marL="1143000" indent="-228600" defTabSz="942975" eaLnBrk="0" hangingPunct="0">
              <a:defRPr sz="3200" b="1">
                <a:solidFill>
                  <a:schemeClr val="tx1"/>
                </a:solidFill>
                <a:latin typeface="Monospac821 BT" pitchFamily="49" charset="0"/>
              </a:defRPr>
            </a:lvl3pPr>
            <a:lvl4pPr marL="1600200" indent="-228600" defTabSz="942975" eaLnBrk="0" hangingPunct="0">
              <a:defRPr sz="3200" b="1">
                <a:solidFill>
                  <a:schemeClr val="tx1"/>
                </a:solidFill>
                <a:latin typeface="Monospac821 BT" pitchFamily="49" charset="0"/>
              </a:defRPr>
            </a:lvl4pPr>
            <a:lvl5pPr marL="2057400" indent="-228600" defTabSz="942975" eaLnBrk="0" hangingPunct="0">
              <a:defRPr sz="3200" b="1">
                <a:solidFill>
                  <a:schemeClr val="tx1"/>
                </a:solidFill>
                <a:latin typeface="Monospac821 BT" pitchFamily="49" charset="0"/>
              </a:defRPr>
            </a:lvl5pPr>
            <a:lvl6pPr marL="2514600" indent="-228600" algn="ctr" defTabSz="942975" eaLnBrk="0" fontAlgn="base" hangingPunct="0">
              <a:spcBef>
                <a:spcPct val="0"/>
              </a:spcBef>
              <a:spcAft>
                <a:spcPct val="0"/>
              </a:spcAft>
              <a:defRPr sz="3200" b="1">
                <a:solidFill>
                  <a:schemeClr val="tx1"/>
                </a:solidFill>
                <a:latin typeface="Monospac821 BT" pitchFamily="49" charset="0"/>
              </a:defRPr>
            </a:lvl6pPr>
            <a:lvl7pPr marL="2971800" indent="-228600" algn="ctr" defTabSz="942975" eaLnBrk="0" fontAlgn="base" hangingPunct="0">
              <a:spcBef>
                <a:spcPct val="0"/>
              </a:spcBef>
              <a:spcAft>
                <a:spcPct val="0"/>
              </a:spcAft>
              <a:defRPr sz="3200" b="1">
                <a:solidFill>
                  <a:schemeClr val="tx1"/>
                </a:solidFill>
                <a:latin typeface="Monospac821 BT" pitchFamily="49" charset="0"/>
              </a:defRPr>
            </a:lvl7pPr>
            <a:lvl8pPr marL="3429000" indent="-228600" algn="ctr" defTabSz="942975" eaLnBrk="0" fontAlgn="base" hangingPunct="0">
              <a:spcBef>
                <a:spcPct val="0"/>
              </a:spcBef>
              <a:spcAft>
                <a:spcPct val="0"/>
              </a:spcAft>
              <a:defRPr sz="3200" b="1">
                <a:solidFill>
                  <a:schemeClr val="tx1"/>
                </a:solidFill>
                <a:latin typeface="Monospac821 BT" pitchFamily="49" charset="0"/>
              </a:defRPr>
            </a:lvl8pPr>
            <a:lvl9pPr marL="3886200" indent="-228600" algn="ctr" defTabSz="942975" eaLnBrk="0" fontAlgn="base" hangingPunct="0">
              <a:spcBef>
                <a:spcPct val="0"/>
              </a:spcBef>
              <a:spcAft>
                <a:spcPct val="0"/>
              </a:spcAft>
              <a:defRPr sz="3200" b="1">
                <a:solidFill>
                  <a:schemeClr val="tx1"/>
                </a:solidFill>
                <a:latin typeface="Monospac821 BT" pitchFamily="49" charset="0"/>
              </a:defRPr>
            </a:lvl9pPr>
          </a:lstStyle>
          <a:p>
            <a:pPr algn="r" eaLnBrk="1" hangingPunct="1"/>
            <a:fld id="{65B311D4-50B4-444F-BD34-C4F4F546E28C}" type="slidenum">
              <a:rPr lang="en-US" altLang="en-US" sz="1200" b="0">
                <a:solidFill>
                  <a:srgbClr val="000000"/>
                </a:solidFill>
                <a:latin typeface="Arial" charset="0"/>
              </a:rPr>
              <a:pPr algn="r" eaLnBrk="1" hangingPunct="1"/>
              <a:t>49</a:t>
            </a:fld>
            <a:endParaRPr lang="en-US" altLang="en-US" sz="1200" b="0">
              <a:solidFill>
                <a:srgbClr val="000000"/>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Rot="1" noChangeAspect="1" noChangeArrowheads="1" noTextEdit="1"/>
          </p:cNvSpPr>
          <p:nvPr>
            <p:ph type="sldImg"/>
          </p:nvPr>
        </p:nvSpPr>
        <p:spPr>
          <a:xfrm>
            <a:off x="1258888" y="720725"/>
            <a:ext cx="4797425" cy="3598863"/>
          </a:xfrm>
          <a:ln/>
        </p:spPr>
      </p:sp>
      <p:sp>
        <p:nvSpPr>
          <p:cNvPr id="990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buFontTx/>
              <a:buAutoNum type="arabicPeriod"/>
            </a:pPr>
            <a:r>
              <a:rPr lang="en-US" altLang="en-US" smtClean="0"/>
              <a:t>There is only one previous work [Ni, 2008] that addresses obligation models with regard to the order in which action must be performed in which order. Handled through workflow in our work. Within each CS the order is not relevant but the actions that MUST be performed and the subjects that MUST participate.</a:t>
            </a:r>
          </a:p>
          <a:p>
            <a:pPr marL="236538" indent="-236538">
              <a:buFontTx/>
              <a:buAutoNum type="arabicPeriod"/>
            </a:pPr>
            <a:r>
              <a:rPr lang="en-US" altLang="en-US" sz="1900" smtClean="0"/>
              <a:t>[Sun, 2005] Flexible Workflow Incorporated with RBAC. </a:t>
            </a:r>
          </a:p>
          <a:p>
            <a:pPr marL="769938" lvl="1" indent="-295275">
              <a:buFontTx/>
              <a:buAutoNum type="arabicPeriod"/>
            </a:pPr>
            <a:r>
              <a:rPr lang="en-US" altLang="en-US" smtClean="0"/>
              <a:t>Permissions are only assigned to activities</a:t>
            </a:r>
          </a:p>
          <a:p>
            <a:pPr marL="769938" lvl="1" indent="-295275">
              <a:buFontTx/>
              <a:buAutoNum type="arabicPeriod"/>
            </a:pPr>
            <a:r>
              <a:rPr lang="en-US" altLang="en-US" smtClean="0"/>
              <a:t>Only role-user binding considered</a:t>
            </a:r>
            <a:endParaRPr lang="en-US" altLang="en-US" b="1" smtClean="0"/>
          </a:p>
          <a:p>
            <a:pPr marL="236538" indent="-236538">
              <a:buFontTx/>
              <a:buAutoNum type="arabicPeriod"/>
            </a:pPr>
            <a:r>
              <a:rPr lang="en-US" altLang="en-US" smtClean="0"/>
              <a:t>Han M, Thiery T, Song X. Managing exceptions in the medical workflow systems. Proceedings of Conference on Software Engineering; 2006 p. 741 – 750.</a:t>
            </a:r>
          </a:p>
          <a:p>
            <a:pPr marL="236538" indent="-236538"/>
            <a:r>
              <a:rPr lang="en-US" altLang="en-US" sz="1300" smtClean="0"/>
              <a:t>4. [Tolone, 2005] Access Control in Collaborative Systems. (Distributed Enforcement/generic/fine-grained/scalable/transparent/high level policy spec/dynamic/performant</a:t>
            </a:r>
          </a:p>
          <a:p>
            <a:pPr marL="236538" indent="-236538"/>
            <a:r>
              <a:rPr lang="en-US" altLang="en-US" sz="1300" smtClean="0"/>
              <a:t>5. A secure workflow system for dynamic collaboration: addresses this issue at the technology level (no model/no adaptation/etc…)</a:t>
            </a:r>
          </a:p>
          <a:p>
            <a:pPr marL="236538" indent="-236538"/>
            <a:endParaRPr lang="en-US" altLang="en-US" sz="1300" smtClean="0"/>
          </a:p>
          <a:p>
            <a:pPr marL="236538" indent="-236538"/>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noTextEdit="1"/>
          </p:cNvSpPr>
          <p:nvPr>
            <p:ph type="sldImg"/>
          </p:nvPr>
        </p:nvSpPr>
        <p:spPr>
          <a:xfrm>
            <a:off x="1258888" y="720725"/>
            <a:ext cx="4797425" cy="3598863"/>
          </a:xfrm>
          <a:ln/>
        </p:spPr>
      </p:sp>
      <p:sp>
        <p:nvSpPr>
          <p:cNvPr id="991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Remember in OO classes, packages, variables, methods, attributes are all CLASSES WITH ATTRIBUTES AND METHODS</a:t>
            </a:r>
          </a:p>
          <a:p>
            <a:r>
              <a:rPr lang="en-US" altLang="en-US" smtClean="0"/>
              <a:t>Usually given the COD API a developer would start implementing the model by creating classes. If we for instance create</a:t>
            </a:r>
          </a:p>
          <a:p>
            <a:r>
              <a:rPr lang="en-US" altLang="en-US" smtClean="0"/>
              <a:t> a test class then all instances of this class (ekg, x-ray, etc.) would have the same behavior and properties and the assignment</a:t>
            </a:r>
          </a:p>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Rot="1" noChangeAspect="1" noChangeArrowheads="1" noTextEdit="1"/>
          </p:cNvSpPr>
          <p:nvPr>
            <p:ph type="sldImg"/>
          </p:nvPr>
        </p:nvSpPr>
        <p:spPr>
          <a:xfrm>
            <a:off x="1258888" y="720725"/>
            <a:ext cx="4797425" cy="3598863"/>
          </a:xfrm>
          <a:ln/>
        </p:spPr>
      </p:sp>
      <p:sp>
        <p:nvSpPr>
          <p:cNvPr id="9922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4" tIns="48871" rIns="97744" bIns="48871" anchor="b"/>
          <a:lstStyle>
            <a:lvl1pPr defTabSz="942975" eaLnBrk="0" hangingPunct="0">
              <a:defRPr sz="3200" b="1">
                <a:solidFill>
                  <a:schemeClr val="tx1"/>
                </a:solidFill>
                <a:latin typeface="Monospac821 BT" pitchFamily="49" charset="0"/>
              </a:defRPr>
            </a:lvl1pPr>
            <a:lvl2pPr marL="742950" indent="-285750" defTabSz="942975" eaLnBrk="0" hangingPunct="0">
              <a:defRPr sz="3200" b="1">
                <a:solidFill>
                  <a:schemeClr val="tx1"/>
                </a:solidFill>
                <a:latin typeface="Monospac821 BT" pitchFamily="49" charset="0"/>
              </a:defRPr>
            </a:lvl2pPr>
            <a:lvl3pPr marL="1143000" indent="-228600" defTabSz="942975" eaLnBrk="0" hangingPunct="0">
              <a:defRPr sz="3200" b="1">
                <a:solidFill>
                  <a:schemeClr val="tx1"/>
                </a:solidFill>
                <a:latin typeface="Monospac821 BT" pitchFamily="49" charset="0"/>
              </a:defRPr>
            </a:lvl3pPr>
            <a:lvl4pPr marL="1600200" indent="-228600" defTabSz="942975" eaLnBrk="0" hangingPunct="0">
              <a:defRPr sz="3200" b="1">
                <a:solidFill>
                  <a:schemeClr val="tx1"/>
                </a:solidFill>
                <a:latin typeface="Monospac821 BT" pitchFamily="49" charset="0"/>
              </a:defRPr>
            </a:lvl4pPr>
            <a:lvl5pPr marL="2057400" indent="-228600" defTabSz="942975" eaLnBrk="0" hangingPunct="0">
              <a:defRPr sz="3200" b="1">
                <a:solidFill>
                  <a:schemeClr val="tx1"/>
                </a:solidFill>
                <a:latin typeface="Monospac821 BT" pitchFamily="49" charset="0"/>
              </a:defRPr>
            </a:lvl5pPr>
            <a:lvl6pPr marL="2514600" indent="-228600" algn="ctr" defTabSz="942975" eaLnBrk="0" fontAlgn="base" hangingPunct="0">
              <a:spcBef>
                <a:spcPct val="0"/>
              </a:spcBef>
              <a:spcAft>
                <a:spcPct val="0"/>
              </a:spcAft>
              <a:defRPr sz="3200" b="1">
                <a:solidFill>
                  <a:schemeClr val="tx1"/>
                </a:solidFill>
                <a:latin typeface="Monospac821 BT" pitchFamily="49" charset="0"/>
              </a:defRPr>
            </a:lvl6pPr>
            <a:lvl7pPr marL="2971800" indent="-228600" algn="ctr" defTabSz="942975" eaLnBrk="0" fontAlgn="base" hangingPunct="0">
              <a:spcBef>
                <a:spcPct val="0"/>
              </a:spcBef>
              <a:spcAft>
                <a:spcPct val="0"/>
              </a:spcAft>
              <a:defRPr sz="3200" b="1">
                <a:solidFill>
                  <a:schemeClr val="tx1"/>
                </a:solidFill>
                <a:latin typeface="Monospac821 BT" pitchFamily="49" charset="0"/>
              </a:defRPr>
            </a:lvl7pPr>
            <a:lvl8pPr marL="3429000" indent="-228600" algn="ctr" defTabSz="942975" eaLnBrk="0" fontAlgn="base" hangingPunct="0">
              <a:spcBef>
                <a:spcPct val="0"/>
              </a:spcBef>
              <a:spcAft>
                <a:spcPct val="0"/>
              </a:spcAft>
              <a:defRPr sz="3200" b="1">
                <a:solidFill>
                  <a:schemeClr val="tx1"/>
                </a:solidFill>
                <a:latin typeface="Monospac821 BT" pitchFamily="49" charset="0"/>
              </a:defRPr>
            </a:lvl8pPr>
            <a:lvl9pPr marL="3886200" indent="-228600" algn="ctr" defTabSz="942975" eaLnBrk="0" fontAlgn="base" hangingPunct="0">
              <a:spcBef>
                <a:spcPct val="0"/>
              </a:spcBef>
              <a:spcAft>
                <a:spcPct val="0"/>
              </a:spcAft>
              <a:defRPr sz="3200" b="1">
                <a:solidFill>
                  <a:schemeClr val="tx1"/>
                </a:solidFill>
                <a:latin typeface="Monospac821 BT" pitchFamily="49" charset="0"/>
              </a:defRPr>
            </a:lvl9pPr>
          </a:lstStyle>
          <a:p>
            <a:pPr algn="r" eaLnBrk="1" hangingPunct="1"/>
            <a:fld id="{A706C4DF-3B45-4053-9245-14F92350F489}" type="slidenum">
              <a:rPr lang="en-US" altLang="en-US" sz="1200" b="0">
                <a:solidFill>
                  <a:srgbClr val="000000"/>
                </a:solidFill>
                <a:latin typeface="Arial" charset="0"/>
              </a:rPr>
              <a:pPr algn="r" eaLnBrk="1" hangingPunct="1"/>
              <a:t>4</a:t>
            </a:fld>
            <a:endParaRPr lang="en-US" altLang="en-US" sz="1200" b="0">
              <a:solidFill>
                <a:srgbClr val="000000"/>
              </a:solidFill>
              <a:latin typeface="Arial" charset="0"/>
            </a:endParaRPr>
          </a:p>
        </p:txBody>
      </p:sp>
      <p:sp>
        <p:nvSpPr>
          <p:cNvPr id="956419" name="Rectangle 2"/>
          <p:cNvSpPr>
            <a:spLocks noGrp="1" noRot="1" noChangeAspect="1" noChangeArrowheads="1" noTextEdit="1"/>
          </p:cNvSpPr>
          <p:nvPr>
            <p:ph type="sldImg"/>
          </p:nvPr>
        </p:nvSpPr>
        <p:spPr>
          <a:xfrm>
            <a:off x="1258888" y="720725"/>
            <a:ext cx="4797425" cy="3598863"/>
          </a:xfrm>
          <a:ln/>
        </p:spPr>
      </p:sp>
      <p:sp>
        <p:nvSpPr>
          <p:cNvPr id="956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Three recent studies that confirm the improvement of patient treatment care in a collaborative setting.</a:t>
            </a:r>
          </a:p>
          <a:p>
            <a:pPr eaLnBrk="1" hangingPunct="1"/>
            <a:r>
              <a:rPr lang="en-US" altLang="en-US" smtClean="0"/>
              <a:t>What does it mean to collaborate ? How should a collaboration look like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noTextEdit="1"/>
          </p:cNvSpPr>
          <p:nvPr>
            <p:ph type="sldImg"/>
          </p:nvPr>
        </p:nvSpPr>
        <p:spPr>
          <a:xfrm>
            <a:off x="1258888" y="720725"/>
            <a:ext cx="4797425" cy="3598863"/>
          </a:xfrm>
          <a:ln/>
        </p:spPr>
      </p:sp>
      <p:sp>
        <p:nvSpPr>
          <p:cNvPr id="993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Rot="1" noChangeAspect="1" noChangeArrowheads="1" noTextEdit="1"/>
          </p:cNvSpPr>
          <p:nvPr>
            <p:ph type="sldImg"/>
          </p:nvPr>
        </p:nvSpPr>
        <p:spPr>
          <a:xfrm>
            <a:off x="1258888" y="720725"/>
            <a:ext cx="4797425" cy="3598863"/>
          </a:xfrm>
          <a:ln/>
        </p:spPr>
      </p:sp>
      <p:sp>
        <p:nvSpPr>
          <p:cNvPr id="994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Rot="1" noChangeAspect="1" noChangeArrowheads="1" noTextEdit="1"/>
          </p:cNvSpPr>
          <p:nvPr>
            <p:ph type="sldImg"/>
          </p:nvPr>
        </p:nvSpPr>
        <p:spPr>
          <a:xfrm>
            <a:off x="1258888" y="720725"/>
            <a:ext cx="4797425" cy="3598863"/>
          </a:xfrm>
          <a:ln/>
        </p:spPr>
      </p:sp>
      <p:sp>
        <p:nvSpPr>
          <p:cNvPr id="995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Rot="1" noChangeAspect="1" noChangeArrowheads="1" noTextEdit="1"/>
          </p:cNvSpPr>
          <p:nvPr>
            <p:ph type="sldImg"/>
          </p:nvPr>
        </p:nvSpPr>
        <p:spPr>
          <a:xfrm>
            <a:off x="1258888" y="720725"/>
            <a:ext cx="4797425" cy="3598863"/>
          </a:xfrm>
          <a:ln/>
        </p:spPr>
      </p:sp>
      <p:sp>
        <p:nvSpPr>
          <p:cNvPr id="996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spect="1" noChangeArrowheads="1" noTextEdit="1"/>
          </p:cNvSpPr>
          <p:nvPr>
            <p:ph type="sldImg"/>
          </p:nvPr>
        </p:nvSpPr>
        <p:spPr>
          <a:xfrm>
            <a:off x="1258888" y="720725"/>
            <a:ext cx="4797425" cy="3598863"/>
          </a:xfrm>
          <a:ln/>
        </p:spPr>
      </p:sp>
      <p:sp>
        <p:nvSpPr>
          <p:cNvPr id="997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Rot="1" noChangeAspect="1" noChangeArrowheads="1" noTextEdit="1"/>
          </p:cNvSpPr>
          <p:nvPr>
            <p:ph type="sldImg"/>
          </p:nvPr>
        </p:nvSpPr>
        <p:spPr>
          <a:xfrm>
            <a:off x="1258888" y="720725"/>
            <a:ext cx="4797425" cy="3598863"/>
          </a:xfrm>
          <a:ln/>
        </p:spPr>
      </p:sp>
      <p:sp>
        <p:nvSpPr>
          <p:cNvPr id="9984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noTextEdit="1"/>
          </p:cNvSpPr>
          <p:nvPr>
            <p:ph type="sldImg"/>
          </p:nvPr>
        </p:nvSpPr>
        <p:spPr>
          <a:xfrm>
            <a:off x="1258888" y="720725"/>
            <a:ext cx="4797425" cy="3598863"/>
          </a:xfrm>
          <a:ln/>
        </p:spPr>
      </p:sp>
      <p:sp>
        <p:nvSpPr>
          <p:cNvPr id="999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Rot="1" noChangeAspect="1" noChangeArrowheads="1" noTextEdit="1"/>
          </p:cNvSpPr>
          <p:nvPr>
            <p:ph type="sldImg"/>
          </p:nvPr>
        </p:nvSpPr>
        <p:spPr>
          <a:xfrm>
            <a:off x="1258888" y="720725"/>
            <a:ext cx="4797425" cy="3598863"/>
          </a:xfrm>
          <a:ln/>
        </p:spPr>
      </p:sp>
      <p:sp>
        <p:nvSpPr>
          <p:cNvPr id="1000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Rot="1" noChangeAspect="1" noChangeArrowheads="1" noTextEdit="1"/>
          </p:cNvSpPr>
          <p:nvPr>
            <p:ph type="sldImg"/>
          </p:nvPr>
        </p:nvSpPr>
        <p:spPr>
          <a:xfrm>
            <a:off x="1258888" y="720725"/>
            <a:ext cx="4797425" cy="3598863"/>
          </a:xfrm>
          <a:ln/>
        </p:spPr>
      </p:sp>
      <p:sp>
        <p:nvSpPr>
          <p:cNvPr id="1001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Rot="1" noChangeAspect="1" noChangeArrowheads="1" noTextEdit="1"/>
          </p:cNvSpPr>
          <p:nvPr>
            <p:ph type="sldImg"/>
          </p:nvPr>
        </p:nvSpPr>
        <p:spPr>
          <a:xfrm>
            <a:off x="1258888" y="720725"/>
            <a:ext cx="4797425" cy="3598863"/>
          </a:xfrm>
          <a:ln/>
        </p:spPr>
      </p:sp>
      <p:sp>
        <p:nvSpPr>
          <p:cNvPr id="1002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Rot="1" noChangeAspect="1" noChangeArrowheads="1" noTextEdit="1"/>
          </p:cNvSpPr>
          <p:nvPr>
            <p:ph type="sldImg"/>
          </p:nvPr>
        </p:nvSpPr>
        <p:spPr>
          <a:xfrm>
            <a:off x="1258888" y="720725"/>
            <a:ext cx="4797425" cy="3598863"/>
          </a:xfrm>
          <a:ln/>
        </p:spPr>
      </p:sp>
      <p:sp>
        <p:nvSpPr>
          <p:cNvPr id="957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Rot="1" noChangeAspect="1" noChangeArrowheads="1" noTextEdit="1"/>
          </p:cNvSpPr>
          <p:nvPr>
            <p:ph type="sldImg"/>
          </p:nvPr>
        </p:nvSpPr>
        <p:spPr>
          <a:xfrm>
            <a:off x="1258888" y="720725"/>
            <a:ext cx="4797425" cy="3598863"/>
          </a:xfrm>
          <a:ln/>
        </p:spPr>
      </p:sp>
      <p:sp>
        <p:nvSpPr>
          <p:cNvPr id="1003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Rot="1" noChangeAspect="1" noChangeArrowheads="1" noTextEdit="1"/>
          </p:cNvSpPr>
          <p:nvPr>
            <p:ph type="sldImg"/>
          </p:nvPr>
        </p:nvSpPr>
        <p:spPr>
          <a:xfrm>
            <a:off x="1258888" y="720725"/>
            <a:ext cx="4797425" cy="3598863"/>
          </a:xfrm>
          <a:ln/>
        </p:spPr>
      </p:sp>
      <p:sp>
        <p:nvSpPr>
          <p:cNvPr id="1004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noTextEdit="1"/>
          </p:cNvSpPr>
          <p:nvPr>
            <p:ph type="sldImg"/>
          </p:nvPr>
        </p:nvSpPr>
        <p:spPr>
          <a:xfrm>
            <a:off x="1258888" y="720725"/>
            <a:ext cx="4797425" cy="3598863"/>
          </a:xfrm>
          <a:ln/>
        </p:spPr>
      </p:sp>
      <p:sp>
        <p:nvSpPr>
          <p:cNvPr id="1005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Thanks to Antonio, Jing, Jim and Andal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Rot="1" noChangeAspect="1" noChangeArrowheads="1" noTextEdit="1"/>
          </p:cNvSpPr>
          <p:nvPr>
            <p:ph type="sldImg"/>
          </p:nvPr>
        </p:nvSpPr>
        <p:spPr>
          <a:xfrm>
            <a:off x="1258888" y="720725"/>
            <a:ext cx="4797425" cy="3598863"/>
          </a:xfrm>
          <a:ln/>
        </p:spPr>
      </p:sp>
      <p:sp>
        <p:nvSpPr>
          <p:cNvPr id="1006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Rot="1" noChangeAspect="1" noChangeArrowheads="1" noTextEdit="1"/>
          </p:cNvSpPr>
          <p:nvPr>
            <p:ph type="sldImg"/>
          </p:nvPr>
        </p:nvSpPr>
        <p:spPr>
          <a:xfrm>
            <a:off x="1258888" y="720725"/>
            <a:ext cx="4797425" cy="3598863"/>
          </a:xfrm>
          <a:ln/>
        </p:spPr>
      </p:sp>
      <p:sp>
        <p:nvSpPr>
          <p:cNvPr id="1007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Rot="1" noChangeAspect="1" noChangeArrowheads="1" noTextEdit="1"/>
          </p:cNvSpPr>
          <p:nvPr>
            <p:ph type="sldImg"/>
          </p:nvPr>
        </p:nvSpPr>
        <p:spPr>
          <a:xfrm>
            <a:off x="1258888" y="720725"/>
            <a:ext cx="4797425" cy="3598863"/>
          </a:xfrm>
          <a:ln/>
        </p:spPr>
      </p:sp>
      <p:sp>
        <p:nvSpPr>
          <p:cNvPr id="1008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noTextEdit="1"/>
          </p:cNvSpPr>
          <p:nvPr>
            <p:ph type="sldImg"/>
          </p:nvPr>
        </p:nvSpPr>
        <p:spPr>
          <a:xfrm>
            <a:off x="1258888" y="720725"/>
            <a:ext cx="4797425" cy="3598863"/>
          </a:xfrm>
          <a:ln/>
        </p:spPr>
      </p:sp>
      <p:sp>
        <p:nvSpPr>
          <p:cNvPr id="1009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Rot="1" noChangeAspect="1" noChangeArrowheads="1" noTextEdit="1"/>
          </p:cNvSpPr>
          <p:nvPr>
            <p:ph type="sldImg"/>
          </p:nvPr>
        </p:nvSpPr>
        <p:spPr>
          <a:xfrm>
            <a:off x="1258888" y="720725"/>
            <a:ext cx="4797425" cy="3598863"/>
          </a:xfrm>
          <a:ln/>
        </p:spPr>
      </p:sp>
      <p:sp>
        <p:nvSpPr>
          <p:cNvPr id="1010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spect="1" noChangeArrowheads="1" noTextEdit="1"/>
          </p:cNvSpPr>
          <p:nvPr>
            <p:ph type="sldImg"/>
          </p:nvPr>
        </p:nvSpPr>
        <p:spPr>
          <a:xfrm>
            <a:off x="1258888" y="720725"/>
            <a:ext cx="4797425" cy="3598863"/>
          </a:xfrm>
          <a:ln/>
        </p:spPr>
      </p:sp>
      <p:sp>
        <p:nvSpPr>
          <p:cNvPr id="1011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Rot="1" noChangeAspect="1" noChangeArrowheads="1" noTextEdit="1"/>
          </p:cNvSpPr>
          <p:nvPr>
            <p:ph type="sldImg"/>
          </p:nvPr>
        </p:nvSpPr>
        <p:spPr>
          <a:xfrm>
            <a:off x="1258888" y="720725"/>
            <a:ext cx="4797425" cy="3598863"/>
          </a:xfrm>
          <a:ln/>
        </p:spPr>
      </p:sp>
      <p:sp>
        <p:nvSpPr>
          <p:cNvPr id="1012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Rot="1" noChangeAspect="1" noChangeArrowheads="1" noTextEdit="1"/>
          </p:cNvSpPr>
          <p:nvPr>
            <p:ph type="sldImg"/>
          </p:nvPr>
        </p:nvSpPr>
        <p:spPr>
          <a:xfrm>
            <a:off x="1258888" y="720725"/>
            <a:ext cx="4797425" cy="3598863"/>
          </a:xfrm>
          <a:ln/>
        </p:spPr>
      </p:sp>
      <p:sp>
        <p:nvSpPr>
          <p:cNvPr id="958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eaLnBrk="1" hangingPunct="1">
              <a:buFontTx/>
              <a:buAutoNum type="arabicPeriod"/>
            </a:pPr>
            <a:r>
              <a:rPr lang="en-US" altLang="en-US" smtClean="0"/>
              <a:t>While the motivation of this work is driven by the HC domain, its results is a domain-independent framework which can be applied to other domain.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Slide Image Placeholder 1"/>
          <p:cNvSpPr>
            <a:spLocks noGrp="1" noRot="1" noChangeAspect="1" noTextEdit="1"/>
          </p:cNvSpPr>
          <p:nvPr>
            <p:ph type="sldImg"/>
          </p:nvPr>
        </p:nvSpPr>
        <p:spPr>
          <a:xfrm>
            <a:off x="1258888" y="720725"/>
            <a:ext cx="4797425" cy="3598863"/>
          </a:xfrm>
          <a:ln/>
        </p:spPr>
      </p:sp>
      <p:sp>
        <p:nvSpPr>
          <p:cNvPr id="1013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 of the work has been document in the four peer reviewed articles.</a:t>
            </a:r>
          </a:p>
        </p:txBody>
      </p:sp>
      <p:sp>
        <p:nvSpPr>
          <p:cNvPr id="1013764" name="Slide Number Placeholder 3"/>
          <p:cNvSpPr txBox="1">
            <a:spLocks noGrp="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4" tIns="48871" rIns="97744" bIns="48871" anchor="b"/>
          <a:lstStyle>
            <a:lvl1pPr defTabSz="942975" eaLnBrk="0" hangingPunct="0">
              <a:defRPr sz="3200" b="1">
                <a:solidFill>
                  <a:schemeClr val="tx1"/>
                </a:solidFill>
                <a:latin typeface="Monospac821 BT" pitchFamily="49" charset="0"/>
              </a:defRPr>
            </a:lvl1pPr>
            <a:lvl2pPr marL="742950" indent="-285750" defTabSz="942975" eaLnBrk="0" hangingPunct="0">
              <a:defRPr sz="3200" b="1">
                <a:solidFill>
                  <a:schemeClr val="tx1"/>
                </a:solidFill>
                <a:latin typeface="Monospac821 BT" pitchFamily="49" charset="0"/>
              </a:defRPr>
            </a:lvl2pPr>
            <a:lvl3pPr marL="1143000" indent="-228600" defTabSz="942975" eaLnBrk="0" hangingPunct="0">
              <a:defRPr sz="3200" b="1">
                <a:solidFill>
                  <a:schemeClr val="tx1"/>
                </a:solidFill>
                <a:latin typeface="Monospac821 BT" pitchFamily="49" charset="0"/>
              </a:defRPr>
            </a:lvl3pPr>
            <a:lvl4pPr marL="1600200" indent="-228600" defTabSz="942975" eaLnBrk="0" hangingPunct="0">
              <a:defRPr sz="3200" b="1">
                <a:solidFill>
                  <a:schemeClr val="tx1"/>
                </a:solidFill>
                <a:latin typeface="Monospac821 BT" pitchFamily="49" charset="0"/>
              </a:defRPr>
            </a:lvl4pPr>
            <a:lvl5pPr marL="2057400" indent="-228600" defTabSz="942975" eaLnBrk="0" hangingPunct="0">
              <a:defRPr sz="3200" b="1">
                <a:solidFill>
                  <a:schemeClr val="tx1"/>
                </a:solidFill>
                <a:latin typeface="Monospac821 BT" pitchFamily="49" charset="0"/>
              </a:defRPr>
            </a:lvl5pPr>
            <a:lvl6pPr marL="2514600" indent="-228600" algn="ctr" defTabSz="942975" eaLnBrk="0" fontAlgn="base" hangingPunct="0">
              <a:spcBef>
                <a:spcPct val="0"/>
              </a:spcBef>
              <a:spcAft>
                <a:spcPct val="0"/>
              </a:spcAft>
              <a:defRPr sz="3200" b="1">
                <a:solidFill>
                  <a:schemeClr val="tx1"/>
                </a:solidFill>
                <a:latin typeface="Monospac821 BT" pitchFamily="49" charset="0"/>
              </a:defRPr>
            </a:lvl6pPr>
            <a:lvl7pPr marL="2971800" indent="-228600" algn="ctr" defTabSz="942975" eaLnBrk="0" fontAlgn="base" hangingPunct="0">
              <a:spcBef>
                <a:spcPct val="0"/>
              </a:spcBef>
              <a:spcAft>
                <a:spcPct val="0"/>
              </a:spcAft>
              <a:defRPr sz="3200" b="1">
                <a:solidFill>
                  <a:schemeClr val="tx1"/>
                </a:solidFill>
                <a:latin typeface="Monospac821 BT" pitchFamily="49" charset="0"/>
              </a:defRPr>
            </a:lvl7pPr>
            <a:lvl8pPr marL="3429000" indent="-228600" algn="ctr" defTabSz="942975" eaLnBrk="0" fontAlgn="base" hangingPunct="0">
              <a:spcBef>
                <a:spcPct val="0"/>
              </a:spcBef>
              <a:spcAft>
                <a:spcPct val="0"/>
              </a:spcAft>
              <a:defRPr sz="3200" b="1">
                <a:solidFill>
                  <a:schemeClr val="tx1"/>
                </a:solidFill>
                <a:latin typeface="Monospac821 BT" pitchFamily="49" charset="0"/>
              </a:defRPr>
            </a:lvl8pPr>
            <a:lvl9pPr marL="3886200" indent="-228600" algn="ctr" defTabSz="942975" eaLnBrk="0" fontAlgn="base" hangingPunct="0">
              <a:spcBef>
                <a:spcPct val="0"/>
              </a:spcBef>
              <a:spcAft>
                <a:spcPct val="0"/>
              </a:spcAft>
              <a:defRPr sz="3200" b="1">
                <a:solidFill>
                  <a:schemeClr val="tx1"/>
                </a:solidFill>
                <a:latin typeface="Monospac821 BT" pitchFamily="49" charset="0"/>
              </a:defRPr>
            </a:lvl9pPr>
          </a:lstStyle>
          <a:p>
            <a:pPr algn="r" eaLnBrk="1" hangingPunct="1"/>
            <a:fld id="{2A57E20A-D028-430E-80D8-3E71D574B6F6}" type="slidenum">
              <a:rPr lang="en-US" altLang="en-US" sz="1200" b="0">
                <a:solidFill>
                  <a:srgbClr val="000000"/>
                </a:solidFill>
                <a:latin typeface="Arial" charset="0"/>
              </a:rPr>
              <a:pPr algn="r" eaLnBrk="1" hangingPunct="1"/>
              <a:t>75</a:t>
            </a:fld>
            <a:endParaRPr lang="en-US" altLang="en-US" sz="1200" b="0">
              <a:solidFill>
                <a:srgbClr val="000000"/>
              </a:solidFill>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Slide Image Placeholder 1"/>
          <p:cNvSpPr>
            <a:spLocks noGrp="1" noRot="1" noChangeAspect="1" noTextEdit="1"/>
          </p:cNvSpPr>
          <p:nvPr>
            <p:ph type="sldImg"/>
          </p:nvPr>
        </p:nvSpPr>
        <p:spPr>
          <a:xfrm>
            <a:off x="1258888" y="720725"/>
            <a:ext cx="4797425" cy="3598863"/>
          </a:xfrm>
          <a:ln/>
        </p:spPr>
      </p:sp>
      <p:sp>
        <p:nvSpPr>
          <p:cNvPr id="1014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Related to UML and Ontologies</a:t>
            </a:r>
          </a:p>
        </p:txBody>
      </p:sp>
      <p:sp>
        <p:nvSpPr>
          <p:cNvPr id="1014788" name="Slide Number Placeholder 3"/>
          <p:cNvSpPr txBox="1">
            <a:spLocks noGrp="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44" tIns="48871" rIns="97744" bIns="48871" anchor="b"/>
          <a:lstStyle>
            <a:lvl1pPr defTabSz="942975" eaLnBrk="0" hangingPunct="0">
              <a:defRPr sz="3200" b="1">
                <a:solidFill>
                  <a:schemeClr val="tx1"/>
                </a:solidFill>
                <a:latin typeface="Monospac821 BT" pitchFamily="49" charset="0"/>
              </a:defRPr>
            </a:lvl1pPr>
            <a:lvl2pPr marL="742950" indent="-285750" defTabSz="942975" eaLnBrk="0" hangingPunct="0">
              <a:defRPr sz="3200" b="1">
                <a:solidFill>
                  <a:schemeClr val="tx1"/>
                </a:solidFill>
                <a:latin typeface="Monospac821 BT" pitchFamily="49" charset="0"/>
              </a:defRPr>
            </a:lvl2pPr>
            <a:lvl3pPr marL="1143000" indent="-228600" defTabSz="942975" eaLnBrk="0" hangingPunct="0">
              <a:defRPr sz="3200" b="1">
                <a:solidFill>
                  <a:schemeClr val="tx1"/>
                </a:solidFill>
                <a:latin typeface="Monospac821 BT" pitchFamily="49" charset="0"/>
              </a:defRPr>
            </a:lvl3pPr>
            <a:lvl4pPr marL="1600200" indent="-228600" defTabSz="942975" eaLnBrk="0" hangingPunct="0">
              <a:defRPr sz="3200" b="1">
                <a:solidFill>
                  <a:schemeClr val="tx1"/>
                </a:solidFill>
                <a:latin typeface="Monospac821 BT" pitchFamily="49" charset="0"/>
              </a:defRPr>
            </a:lvl4pPr>
            <a:lvl5pPr marL="2057400" indent="-228600" defTabSz="942975" eaLnBrk="0" hangingPunct="0">
              <a:defRPr sz="3200" b="1">
                <a:solidFill>
                  <a:schemeClr val="tx1"/>
                </a:solidFill>
                <a:latin typeface="Monospac821 BT" pitchFamily="49" charset="0"/>
              </a:defRPr>
            </a:lvl5pPr>
            <a:lvl6pPr marL="2514600" indent="-228600" algn="ctr" defTabSz="942975" eaLnBrk="0" fontAlgn="base" hangingPunct="0">
              <a:spcBef>
                <a:spcPct val="0"/>
              </a:spcBef>
              <a:spcAft>
                <a:spcPct val="0"/>
              </a:spcAft>
              <a:defRPr sz="3200" b="1">
                <a:solidFill>
                  <a:schemeClr val="tx1"/>
                </a:solidFill>
                <a:latin typeface="Monospac821 BT" pitchFamily="49" charset="0"/>
              </a:defRPr>
            </a:lvl6pPr>
            <a:lvl7pPr marL="2971800" indent="-228600" algn="ctr" defTabSz="942975" eaLnBrk="0" fontAlgn="base" hangingPunct="0">
              <a:spcBef>
                <a:spcPct val="0"/>
              </a:spcBef>
              <a:spcAft>
                <a:spcPct val="0"/>
              </a:spcAft>
              <a:defRPr sz="3200" b="1">
                <a:solidFill>
                  <a:schemeClr val="tx1"/>
                </a:solidFill>
                <a:latin typeface="Monospac821 BT" pitchFamily="49" charset="0"/>
              </a:defRPr>
            </a:lvl7pPr>
            <a:lvl8pPr marL="3429000" indent="-228600" algn="ctr" defTabSz="942975" eaLnBrk="0" fontAlgn="base" hangingPunct="0">
              <a:spcBef>
                <a:spcPct val="0"/>
              </a:spcBef>
              <a:spcAft>
                <a:spcPct val="0"/>
              </a:spcAft>
              <a:defRPr sz="3200" b="1">
                <a:solidFill>
                  <a:schemeClr val="tx1"/>
                </a:solidFill>
                <a:latin typeface="Monospac821 BT" pitchFamily="49" charset="0"/>
              </a:defRPr>
            </a:lvl8pPr>
            <a:lvl9pPr marL="3886200" indent="-228600" algn="ctr" defTabSz="942975" eaLnBrk="0" fontAlgn="base" hangingPunct="0">
              <a:spcBef>
                <a:spcPct val="0"/>
              </a:spcBef>
              <a:spcAft>
                <a:spcPct val="0"/>
              </a:spcAft>
              <a:defRPr sz="3200" b="1">
                <a:solidFill>
                  <a:schemeClr val="tx1"/>
                </a:solidFill>
                <a:latin typeface="Monospac821 BT" pitchFamily="49" charset="0"/>
              </a:defRPr>
            </a:lvl9pPr>
          </a:lstStyle>
          <a:p>
            <a:pPr algn="r" eaLnBrk="1" hangingPunct="1"/>
            <a:fld id="{73891B8E-0347-4AB3-8357-1AE824CE75FA}" type="slidenum">
              <a:rPr lang="en-US" altLang="en-US" sz="1200" b="0">
                <a:solidFill>
                  <a:srgbClr val="000000"/>
                </a:solidFill>
                <a:latin typeface="Arial" charset="0"/>
              </a:rPr>
              <a:pPr algn="r" eaLnBrk="1" hangingPunct="1"/>
              <a:t>76</a:t>
            </a:fld>
            <a:endParaRPr lang="en-US" altLang="en-US" sz="1200" b="0">
              <a:solidFill>
                <a:srgbClr val="000000"/>
              </a:solidFill>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Rot="1" noChangeAspect="1" noChangeArrowheads="1" noTextEdit="1"/>
          </p:cNvSpPr>
          <p:nvPr>
            <p:ph type="sldImg"/>
          </p:nvPr>
        </p:nvSpPr>
        <p:spPr>
          <a:xfrm>
            <a:off x="1258888" y="720725"/>
            <a:ext cx="4797425" cy="3598863"/>
          </a:xfrm>
          <a:ln/>
        </p:spPr>
      </p:sp>
      <p:sp>
        <p:nvSpPr>
          <p:cNvPr id="1015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Slide Image Placeholder 1"/>
          <p:cNvSpPr>
            <a:spLocks noGrp="1" noRot="1" noChangeAspect="1" noTextEdit="1"/>
          </p:cNvSpPr>
          <p:nvPr>
            <p:ph type="sldImg"/>
          </p:nvPr>
        </p:nvSpPr>
        <p:spPr>
          <a:xfrm>
            <a:off x="1258888" y="720725"/>
            <a:ext cx="4797425" cy="3598863"/>
          </a:xfrm>
          <a:ln/>
        </p:spPr>
      </p:sp>
      <p:sp>
        <p:nvSpPr>
          <p:cNvPr id="95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Scalability: Test can have 100 of types of tests, there are millions of health care providers, etc…ADMINISTRATION/ADAPTATION</a:t>
            </a:r>
          </a:p>
          <a:p>
            <a:r>
              <a:rPr lang="en-US" altLang="en-US" smtClean="0"/>
              <a:t>Scalability: A huge challenge is the question of how to deal with myriad of clinical data and stakeholders</a:t>
            </a:r>
          </a:p>
          <a:p>
            <a:r>
              <a:rPr lang="en-US" altLang="en-US" smtClean="0"/>
              <a:t>Obligation: Collaboration happens mainly on a voluntary basis…</a:t>
            </a:r>
          </a:p>
          <a:p>
            <a:r>
              <a:rPr lang="en-US" altLang="en-US" smtClean="0"/>
              <a:t>Coordination: Lack of coordination among health care providers (especially with other clinics) overviewed by a single PCP – REDUCE THE LEVEL OF OPTIONAL COORDINATION</a:t>
            </a:r>
          </a:p>
          <a:p>
            <a:r>
              <a:rPr lang="en-US" altLang="en-US" smtClean="0"/>
              <a:t>Adaptation: Not all clinics offer all types of tests and medical treatment actions, etc…CUSTOMIZATION – FIXED HIGH LEVEL RULES WHICH THEN CAN BE CUSTOMIZED AT RT</a:t>
            </a:r>
          </a:p>
          <a:p>
            <a:r>
              <a:rPr lang="en-US" altLang="en-US" smtClean="0"/>
              <a:t>Security: Privacy of patients medical data is a requirement that is always present (HIPAA, FERPA, etc…)</a:t>
            </a:r>
          </a:p>
          <a:p>
            <a:r>
              <a:rPr lang="en-US" altLang="en-US" smtClean="0"/>
              <a:t>Team: The need of multidisciplinary team is very important…</a:t>
            </a:r>
          </a:p>
          <a:p>
            <a:endParaRPr lang="en-US" altLang="en-US" smtClean="0"/>
          </a:p>
          <a:p>
            <a:r>
              <a:rPr lang="en-US" altLang="en-US" smtClean="0"/>
              <a:t>ClinicalTrials.gov </a:t>
            </a:r>
          </a:p>
          <a:p>
            <a:pPr>
              <a:buFontTx/>
              <a:buChar char="-"/>
            </a:pPr>
            <a:r>
              <a:rPr lang="en-US" altLang="en-US" smtClean="0"/>
              <a:t> Provides and extensive list more that 8000 clinical trials which focus on eligibility types and exclusion (discharge) inclusion (admit) criteria</a:t>
            </a:r>
          </a:p>
          <a:p>
            <a:r>
              <a:rPr lang="en-US" altLang="en-US" smtClean="0"/>
              <a:t>- Clinical Decision Making</a:t>
            </a:r>
          </a:p>
        </p:txBody>
      </p:sp>
      <p:sp>
        <p:nvSpPr>
          <p:cNvPr id="959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3200" b="1">
                <a:solidFill>
                  <a:schemeClr val="tx1"/>
                </a:solidFill>
                <a:latin typeface="Monospac821 BT" pitchFamily="49" charset="0"/>
              </a:defRPr>
            </a:lvl1pPr>
            <a:lvl2pPr marL="742950" indent="-285750" defTabSz="977900" eaLnBrk="0" hangingPunct="0">
              <a:defRPr sz="3200" b="1">
                <a:solidFill>
                  <a:schemeClr val="tx1"/>
                </a:solidFill>
                <a:latin typeface="Monospac821 BT" pitchFamily="49" charset="0"/>
              </a:defRPr>
            </a:lvl2pPr>
            <a:lvl3pPr marL="1143000" indent="-228600" defTabSz="977900" eaLnBrk="0" hangingPunct="0">
              <a:defRPr sz="3200" b="1">
                <a:solidFill>
                  <a:schemeClr val="tx1"/>
                </a:solidFill>
                <a:latin typeface="Monospac821 BT" pitchFamily="49" charset="0"/>
              </a:defRPr>
            </a:lvl3pPr>
            <a:lvl4pPr marL="1600200" indent="-228600" defTabSz="977900" eaLnBrk="0" hangingPunct="0">
              <a:defRPr sz="3200" b="1">
                <a:solidFill>
                  <a:schemeClr val="tx1"/>
                </a:solidFill>
                <a:latin typeface="Monospac821 BT" pitchFamily="49" charset="0"/>
              </a:defRPr>
            </a:lvl4pPr>
            <a:lvl5pPr marL="2057400" indent="-228600" defTabSz="977900" eaLnBrk="0" hangingPunct="0">
              <a:defRPr sz="3200" b="1">
                <a:solidFill>
                  <a:schemeClr val="tx1"/>
                </a:solidFill>
                <a:latin typeface="Monospac821 BT" pitchFamily="49" charset="0"/>
              </a:defRPr>
            </a:lvl5pPr>
            <a:lvl6pPr marL="2514600" indent="-228600" algn="ctr" defTabSz="977900" eaLnBrk="0" fontAlgn="base" hangingPunct="0">
              <a:spcBef>
                <a:spcPct val="0"/>
              </a:spcBef>
              <a:spcAft>
                <a:spcPct val="0"/>
              </a:spcAft>
              <a:defRPr sz="3200" b="1">
                <a:solidFill>
                  <a:schemeClr val="tx1"/>
                </a:solidFill>
                <a:latin typeface="Monospac821 BT" pitchFamily="49" charset="0"/>
              </a:defRPr>
            </a:lvl6pPr>
            <a:lvl7pPr marL="2971800" indent="-228600" algn="ctr" defTabSz="977900" eaLnBrk="0" fontAlgn="base" hangingPunct="0">
              <a:spcBef>
                <a:spcPct val="0"/>
              </a:spcBef>
              <a:spcAft>
                <a:spcPct val="0"/>
              </a:spcAft>
              <a:defRPr sz="3200" b="1">
                <a:solidFill>
                  <a:schemeClr val="tx1"/>
                </a:solidFill>
                <a:latin typeface="Monospac821 BT" pitchFamily="49" charset="0"/>
              </a:defRPr>
            </a:lvl7pPr>
            <a:lvl8pPr marL="3429000" indent="-228600" algn="ctr" defTabSz="977900" eaLnBrk="0" fontAlgn="base" hangingPunct="0">
              <a:spcBef>
                <a:spcPct val="0"/>
              </a:spcBef>
              <a:spcAft>
                <a:spcPct val="0"/>
              </a:spcAft>
              <a:defRPr sz="3200" b="1">
                <a:solidFill>
                  <a:schemeClr val="tx1"/>
                </a:solidFill>
                <a:latin typeface="Monospac821 BT" pitchFamily="49" charset="0"/>
              </a:defRPr>
            </a:lvl8pPr>
            <a:lvl9pPr marL="3886200" indent="-228600" algn="ctr" defTabSz="977900" eaLnBrk="0" fontAlgn="base" hangingPunct="0">
              <a:spcBef>
                <a:spcPct val="0"/>
              </a:spcBef>
              <a:spcAft>
                <a:spcPct val="0"/>
              </a:spcAft>
              <a:defRPr sz="3200" b="1">
                <a:solidFill>
                  <a:schemeClr val="tx1"/>
                </a:solidFill>
                <a:latin typeface="Monospac821 BT" pitchFamily="49" charset="0"/>
              </a:defRPr>
            </a:lvl9pPr>
          </a:lstStyle>
          <a:p>
            <a:pPr eaLnBrk="1" hangingPunct="1"/>
            <a:fld id="{7A3EABF2-7C97-4020-BE0C-DCCC3EE55C10}" type="slidenum">
              <a:rPr lang="en-US" altLang="en-US" sz="1200" b="0" smtClean="0">
                <a:solidFill>
                  <a:srgbClr val="000000"/>
                </a:solidFill>
                <a:latin typeface="Arial" charset="0"/>
              </a:rPr>
              <a:pPr eaLnBrk="1" hangingPunct="1"/>
              <a:t>7</a:t>
            </a:fld>
            <a:endParaRPr lang="en-US" altLang="en-US" sz="1200" b="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258888" y="720725"/>
            <a:ext cx="4797425" cy="3598863"/>
          </a:xfrm>
          <a:ln/>
        </p:spPr>
      </p:sp>
      <p:sp>
        <p:nvSpPr>
          <p:cNvPr id="960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Rot="1" noChangeAspect="1" noChangeArrowheads="1" noTextEdit="1"/>
          </p:cNvSpPr>
          <p:nvPr>
            <p:ph type="sldImg"/>
          </p:nvPr>
        </p:nvSpPr>
        <p:spPr>
          <a:xfrm>
            <a:off x="1258888" y="720725"/>
            <a:ext cx="4797425" cy="3598863"/>
          </a:xfrm>
          <a:ln/>
        </p:spPr>
      </p:sp>
      <p:sp>
        <p:nvSpPr>
          <p:cNvPr id="961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4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591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0"/>
            <a:ext cx="2133600" cy="6478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6248400" cy="647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29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3201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683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206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762000"/>
            <a:ext cx="4191000" cy="5716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762000"/>
            <a:ext cx="4191000" cy="5716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25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67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1790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54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755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53653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4126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82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0"/>
            <a:ext cx="2133600" cy="6478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6248400" cy="647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040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p:nvSpPr>
        <p:spPr bwMode="auto">
          <a:xfrm>
            <a:off x="457200" y="762000"/>
            <a:ext cx="82296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30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762000"/>
            <a:ext cx="4191000" cy="5716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762000"/>
            <a:ext cx="4191000" cy="5716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4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44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906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55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737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60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p:nvSpPr>
        <p:spPr bwMode="auto">
          <a:xfrm>
            <a:off x="0" y="838200"/>
            <a:ext cx="609600" cy="6019800"/>
          </a:xfrm>
          <a:prstGeom prst="rect">
            <a:avLst/>
          </a:prstGeom>
          <a:gradFill rotWithShape="0">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eaLnBrk="0" hangingPunct="0">
              <a:lnSpc>
                <a:spcPct val="120000"/>
              </a:lnSpc>
              <a:defRPr/>
            </a:pPr>
            <a:endParaRPr lang="en-US" sz="2000">
              <a:solidFill>
                <a:schemeClr val="bg1"/>
              </a:solidFill>
              <a:latin typeface="Times New Roman" pitchFamily="18" charset="0"/>
            </a:endParaRPr>
          </a:p>
        </p:txBody>
      </p:sp>
      <p:sp>
        <p:nvSpPr>
          <p:cNvPr id="2" name="Rectangle 5"/>
          <p:cNvSpPr>
            <a:spLocks noChangeArrowheads="1"/>
          </p:cNvSpPr>
          <p:nvPr/>
        </p:nvSpPr>
        <p:spPr bwMode="auto">
          <a:xfrm>
            <a:off x="7772400" y="6629401"/>
            <a:ext cx="1371600" cy="24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312" tIns="42862" rIns="87312" bIns="42862">
            <a:spAutoFit/>
          </a:bodyPr>
          <a:lstStyle>
            <a:lvl1pPr defTabSz="857250" eaLnBrk="0" hangingPunct="0">
              <a:defRPr sz="3200" b="1">
                <a:solidFill>
                  <a:schemeClr val="tx1"/>
                </a:solidFill>
                <a:latin typeface="Monospac821 BT" pitchFamily="49" charset="0"/>
              </a:defRPr>
            </a:lvl1pPr>
            <a:lvl2pPr marL="742950" indent="-285750" defTabSz="857250" eaLnBrk="0" hangingPunct="0">
              <a:defRPr sz="3200" b="1">
                <a:solidFill>
                  <a:schemeClr val="tx1"/>
                </a:solidFill>
                <a:latin typeface="Monospac821 BT" pitchFamily="49" charset="0"/>
              </a:defRPr>
            </a:lvl2pPr>
            <a:lvl3pPr marL="1143000" indent="-228600" defTabSz="857250" eaLnBrk="0" hangingPunct="0">
              <a:defRPr sz="3200" b="1">
                <a:solidFill>
                  <a:schemeClr val="tx1"/>
                </a:solidFill>
                <a:latin typeface="Monospac821 BT" pitchFamily="49" charset="0"/>
              </a:defRPr>
            </a:lvl3pPr>
            <a:lvl4pPr marL="1600200" indent="-228600" defTabSz="857250" eaLnBrk="0" hangingPunct="0">
              <a:defRPr sz="3200" b="1">
                <a:solidFill>
                  <a:schemeClr val="tx1"/>
                </a:solidFill>
                <a:latin typeface="Monospac821 BT" pitchFamily="49" charset="0"/>
              </a:defRPr>
            </a:lvl4pPr>
            <a:lvl5pPr marL="2057400" indent="-228600" defTabSz="857250" eaLnBrk="0" hangingPunct="0">
              <a:defRPr sz="3200" b="1">
                <a:solidFill>
                  <a:schemeClr val="tx1"/>
                </a:solidFill>
                <a:latin typeface="Monospac821 BT" pitchFamily="49" charset="0"/>
              </a:defRPr>
            </a:lvl5pPr>
            <a:lvl6pPr marL="2514600" indent="-228600" algn="ctr" defTabSz="857250" eaLnBrk="0" fontAlgn="base" hangingPunct="0">
              <a:spcBef>
                <a:spcPct val="0"/>
              </a:spcBef>
              <a:spcAft>
                <a:spcPct val="0"/>
              </a:spcAft>
              <a:defRPr sz="3200" b="1">
                <a:solidFill>
                  <a:schemeClr val="tx1"/>
                </a:solidFill>
                <a:latin typeface="Monospac821 BT" pitchFamily="49" charset="0"/>
              </a:defRPr>
            </a:lvl6pPr>
            <a:lvl7pPr marL="2971800" indent="-228600" algn="ctr" defTabSz="857250" eaLnBrk="0" fontAlgn="base" hangingPunct="0">
              <a:spcBef>
                <a:spcPct val="0"/>
              </a:spcBef>
              <a:spcAft>
                <a:spcPct val="0"/>
              </a:spcAft>
              <a:defRPr sz="3200" b="1">
                <a:solidFill>
                  <a:schemeClr val="tx1"/>
                </a:solidFill>
                <a:latin typeface="Monospac821 BT" pitchFamily="49" charset="0"/>
              </a:defRPr>
            </a:lvl7pPr>
            <a:lvl8pPr marL="3429000" indent="-228600" algn="ctr" defTabSz="857250" eaLnBrk="0" fontAlgn="base" hangingPunct="0">
              <a:spcBef>
                <a:spcPct val="0"/>
              </a:spcBef>
              <a:spcAft>
                <a:spcPct val="0"/>
              </a:spcAft>
              <a:defRPr sz="3200" b="1">
                <a:solidFill>
                  <a:schemeClr val="tx1"/>
                </a:solidFill>
                <a:latin typeface="Monospac821 BT" pitchFamily="49" charset="0"/>
              </a:defRPr>
            </a:lvl8pPr>
            <a:lvl9pPr marL="3886200" indent="-228600" algn="ctr" defTabSz="857250" eaLnBrk="0" fontAlgn="base" hangingPunct="0">
              <a:spcBef>
                <a:spcPct val="0"/>
              </a:spcBef>
              <a:spcAft>
                <a:spcPct val="0"/>
              </a:spcAft>
              <a:defRPr sz="3200" b="1">
                <a:solidFill>
                  <a:schemeClr val="tx1"/>
                </a:solidFill>
                <a:latin typeface="Monospac821 BT" pitchFamily="49" charset="0"/>
              </a:defRPr>
            </a:lvl9pPr>
          </a:lstStyle>
          <a:p>
            <a:pPr algn="l"/>
            <a:r>
              <a:rPr lang="en-US" altLang="en-US" sz="1000" b="0" dirty="0" err="1" smtClean="0">
                <a:latin typeface="Times New Roman" pitchFamily="18" charset="0"/>
              </a:rPr>
              <a:t>CollabRBAC</a:t>
            </a:r>
            <a:r>
              <a:rPr lang="en-US" altLang="en-US" sz="1000" b="0" dirty="0" smtClean="0">
                <a:latin typeface="Times New Roman" pitchFamily="18" charset="0"/>
              </a:rPr>
              <a:t>-</a:t>
            </a:r>
            <a:fld id="{768BFF86-13F0-4E3C-8784-EA7F4F765BF6}" type="slidenum">
              <a:rPr lang="en-US" altLang="en-US" sz="1000" b="0">
                <a:latin typeface="Times New Roman" pitchFamily="18" charset="0"/>
              </a:rPr>
              <a:pPr algn="l"/>
              <a:t>‹#›</a:t>
            </a:fld>
            <a:endParaRPr lang="en-US" altLang="en-US" sz="1000" b="0" dirty="0">
              <a:latin typeface="Times New Roman" pitchFamily="18" charset="0"/>
            </a:endParaRPr>
          </a:p>
        </p:txBody>
      </p:sp>
      <p:sp>
        <p:nvSpPr>
          <p:cNvPr id="1033" name="Rectangle 9"/>
          <p:cNvSpPr>
            <a:spLocks noGrp="1" noChangeArrowheads="1"/>
          </p:cNvSpPr>
          <p:nvPr>
            <p:ph type="body" idx="1"/>
          </p:nvPr>
        </p:nvSpPr>
        <p:spPr bwMode="auto">
          <a:xfrm>
            <a:off x="609600" y="762000"/>
            <a:ext cx="8534400" cy="571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 asd gasd glak fdas af lkajds laksdjf hasldkf asdkj h</a:t>
            </a:r>
          </a:p>
          <a:p>
            <a:pPr lvl="1"/>
            <a:r>
              <a:rPr lang="en-US" smtClean="0"/>
              <a:t>Second level asdf ias;df has;dlf as;df asd fasdf asdf asd  af sdfs  fdsasdf sa</a:t>
            </a:r>
          </a:p>
          <a:p>
            <a:pPr lvl="2"/>
            <a:r>
              <a:rPr lang="en-US" smtClean="0"/>
              <a:t>Third level</a:t>
            </a:r>
          </a:p>
          <a:p>
            <a:pPr lvl="3"/>
            <a:r>
              <a:rPr lang="en-US" smtClean="0"/>
              <a:t>Fourth level</a:t>
            </a:r>
          </a:p>
          <a:p>
            <a:pPr lvl="4"/>
            <a:r>
              <a:rPr lang="en-US" smtClean="0"/>
              <a:t>Fifth level</a:t>
            </a:r>
          </a:p>
        </p:txBody>
      </p:sp>
      <p:graphicFrame>
        <p:nvGraphicFramePr>
          <p:cNvPr id="1030" name="Object 10"/>
          <p:cNvGraphicFramePr>
            <a:graphicFrameLocks noChangeAspect="1"/>
          </p:cNvGraphicFramePr>
          <p:nvPr/>
        </p:nvGraphicFramePr>
        <p:xfrm>
          <a:off x="0" y="0"/>
          <a:ext cx="639763" cy="1143000"/>
        </p:xfrm>
        <a:graphic>
          <a:graphicData uri="http://schemas.openxmlformats.org/presentationml/2006/ole">
            <mc:AlternateContent xmlns:mc="http://schemas.openxmlformats.org/markup-compatibility/2006">
              <mc:Choice xmlns:v="urn:schemas-microsoft-com:vml" Requires="v">
                <p:oleObj spid="_x0000_s1074" name="Photo Editor Photo" r:id="rId14" imgW="1209524" imgH="1895238" progId="MSPhotoEd.3">
                  <p:embed/>
                </p:oleObj>
              </mc:Choice>
              <mc:Fallback>
                <p:oleObj name="Photo Editor Photo" r:id="rId14" imgW="1209524" imgH="1895238" progId="MSPhotoEd.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6397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11"/>
          <p:cNvSpPr txBox="1">
            <a:spLocks noChangeArrowheads="1"/>
          </p:cNvSpPr>
          <p:nvPr/>
        </p:nvSpPr>
        <p:spPr bwMode="auto">
          <a:xfrm>
            <a:off x="0" y="1143000"/>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defRPr/>
            </a:pPr>
            <a:r>
              <a:rPr lang="en-US" sz="1400" dirty="0" smtClean="0">
                <a:latin typeface="Times New Roman" pitchFamily="18" charset="0"/>
              </a:rPr>
              <a:t>CSE</a:t>
            </a:r>
          </a:p>
          <a:p>
            <a:pPr algn="l" eaLnBrk="1" hangingPunct="1">
              <a:defRPr/>
            </a:pPr>
            <a:r>
              <a:rPr lang="en-US" sz="1400" dirty="0" smtClean="0">
                <a:latin typeface="Times New Roman" pitchFamily="18" charset="0"/>
              </a:rPr>
              <a:t>5810</a:t>
            </a:r>
            <a:endParaRPr lang="en-US" sz="1800" dirty="0" smtClean="0"/>
          </a:p>
        </p:txBody>
      </p:sp>
      <p:sp>
        <p:nvSpPr>
          <p:cNvPr id="1032" name="Rectangle 2"/>
          <p:cNvSpPr>
            <a:spLocks noChangeArrowheads="1"/>
          </p:cNvSpPr>
          <p:nvPr/>
        </p:nvSpPr>
        <p:spPr bwMode="auto">
          <a:xfrm>
            <a:off x="609600" y="685800"/>
            <a:ext cx="8534400" cy="76200"/>
          </a:xfrm>
          <a:prstGeom prst="rect">
            <a:avLst/>
          </a:prstGeom>
          <a:gradFill rotWithShape="0">
            <a:gsLst>
              <a:gs pos="0">
                <a:srgbClr val="FF3300"/>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2pPr>
      <a:lvl3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3pPr>
      <a:lvl4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4pPr>
      <a:lvl5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5pPr>
      <a:lvl6pPr marL="4572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6pPr>
      <a:lvl7pPr marL="9144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7pPr>
      <a:lvl8pPr marL="13716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8pPr>
      <a:lvl9pPr marL="18288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9pPr>
    </p:titleStyle>
    <p:bodyStyle>
      <a:lvl1pPr marL="523875" indent="-523875" algn="l" rtl="0" eaLnBrk="0" fontAlgn="base" hangingPunct="0">
        <a:lnSpc>
          <a:spcPct val="89000"/>
        </a:lnSpc>
        <a:spcBef>
          <a:spcPct val="10000"/>
        </a:spcBef>
        <a:spcAft>
          <a:spcPct val="0"/>
        </a:spcAft>
        <a:buClr>
          <a:srgbClr val="FF3300"/>
        </a:buClr>
        <a:buSzPct val="75000"/>
        <a:buFont typeface="Wingdings" pitchFamily="2" charset="2"/>
        <a:buChar char="m"/>
        <a:tabLst>
          <a:tab pos="1025525" algn="l"/>
        </a:tabLst>
        <a:defRPr sz="2800">
          <a:solidFill>
            <a:schemeClr val="tx1"/>
          </a:solidFill>
          <a:effectLst>
            <a:outerShdw blurRad="38100" dist="38100" dir="2700000" algn="tl">
              <a:srgbClr val="C0C0C0"/>
            </a:outerShdw>
          </a:effectLst>
          <a:latin typeface="+mn-lt"/>
          <a:ea typeface="+mn-ea"/>
          <a:cs typeface="+mn-cs"/>
        </a:defRPr>
      </a:lvl1pPr>
      <a:lvl2pPr marL="1025525" indent="-387350" algn="l" rtl="0" eaLnBrk="0" fontAlgn="base" hangingPunct="0">
        <a:lnSpc>
          <a:spcPct val="80000"/>
        </a:lnSpc>
        <a:spcBef>
          <a:spcPct val="20000"/>
        </a:spcBef>
        <a:spcAft>
          <a:spcPct val="0"/>
        </a:spcAft>
        <a:buSzPct val="69000"/>
        <a:buFont typeface="Wingdings" pitchFamily="2" charset="2"/>
        <a:buChar char="q"/>
        <a:tabLst>
          <a:tab pos="1025525" algn="l"/>
        </a:tabLst>
        <a:defRPr sz="2800">
          <a:solidFill>
            <a:schemeClr val="accent2"/>
          </a:solidFill>
          <a:latin typeface="+mn-lt"/>
        </a:defRPr>
      </a:lvl2pPr>
      <a:lvl3pPr marL="1477963" indent="-338138" algn="l" rtl="0" eaLnBrk="0" fontAlgn="base" hangingPunct="0">
        <a:spcBef>
          <a:spcPct val="20000"/>
        </a:spcBef>
        <a:spcAft>
          <a:spcPct val="0"/>
        </a:spcAft>
        <a:buFont typeface="Wingdings" pitchFamily="2" charset="2"/>
        <a:buChar char="Ø"/>
        <a:tabLst>
          <a:tab pos="1025525" algn="l"/>
        </a:tabLst>
        <a:defRPr sz="2400">
          <a:solidFill>
            <a:srgbClr val="FF3300"/>
          </a:solidFill>
          <a:latin typeface="+mn-lt"/>
        </a:defRPr>
      </a:lvl3pPr>
      <a:lvl4pPr marL="1820863" indent="-228600" algn="l" rtl="0" eaLnBrk="0" fontAlgn="base" hangingPunct="0">
        <a:spcBef>
          <a:spcPct val="20000"/>
        </a:spcBef>
        <a:spcAft>
          <a:spcPct val="0"/>
        </a:spcAft>
        <a:buChar char="–"/>
        <a:tabLst>
          <a:tab pos="1025525" algn="l"/>
        </a:tabLst>
        <a:defRPr sz="2000">
          <a:solidFill>
            <a:schemeClr val="tx1"/>
          </a:solidFill>
          <a:latin typeface="+mn-lt"/>
        </a:defRPr>
      </a:lvl4pPr>
      <a:lvl5pPr marL="2163763" indent="-228600" algn="l" rtl="0" eaLnBrk="0" fontAlgn="base" hangingPunct="0">
        <a:spcBef>
          <a:spcPct val="20000"/>
        </a:spcBef>
        <a:spcAft>
          <a:spcPct val="0"/>
        </a:spcAft>
        <a:buChar char="»"/>
        <a:tabLst>
          <a:tab pos="1025525" algn="l"/>
        </a:tabLst>
        <a:defRPr sz="2000">
          <a:solidFill>
            <a:schemeClr val="tx1"/>
          </a:solidFill>
          <a:latin typeface="+mn-lt"/>
        </a:defRPr>
      </a:lvl5pPr>
      <a:lvl6pPr marL="2620963" indent="-228600" algn="l" rtl="0" fontAlgn="base">
        <a:spcBef>
          <a:spcPct val="20000"/>
        </a:spcBef>
        <a:spcAft>
          <a:spcPct val="0"/>
        </a:spcAft>
        <a:buChar char="»"/>
        <a:tabLst>
          <a:tab pos="1025525" algn="l"/>
        </a:tabLst>
        <a:defRPr sz="2000">
          <a:solidFill>
            <a:schemeClr val="tx1"/>
          </a:solidFill>
          <a:latin typeface="+mn-lt"/>
        </a:defRPr>
      </a:lvl6pPr>
      <a:lvl7pPr marL="3078163" indent="-228600" algn="l" rtl="0" fontAlgn="base">
        <a:spcBef>
          <a:spcPct val="20000"/>
        </a:spcBef>
        <a:spcAft>
          <a:spcPct val="0"/>
        </a:spcAft>
        <a:buChar char="»"/>
        <a:tabLst>
          <a:tab pos="1025525" algn="l"/>
        </a:tabLst>
        <a:defRPr sz="2000">
          <a:solidFill>
            <a:schemeClr val="tx1"/>
          </a:solidFill>
          <a:latin typeface="+mn-lt"/>
        </a:defRPr>
      </a:lvl7pPr>
      <a:lvl8pPr marL="3535363" indent="-228600" algn="l" rtl="0" fontAlgn="base">
        <a:spcBef>
          <a:spcPct val="20000"/>
        </a:spcBef>
        <a:spcAft>
          <a:spcPct val="0"/>
        </a:spcAft>
        <a:buChar char="»"/>
        <a:tabLst>
          <a:tab pos="1025525" algn="l"/>
        </a:tabLst>
        <a:defRPr sz="2000">
          <a:solidFill>
            <a:schemeClr val="tx1"/>
          </a:solidFill>
          <a:latin typeface="+mn-lt"/>
        </a:defRPr>
      </a:lvl8pPr>
      <a:lvl9pPr marL="3992563" indent="-228600" algn="l" rtl="0" fontAlgn="base">
        <a:spcBef>
          <a:spcPct val="20000"/>
        </a:spcBef>
        <a:spcAft>
          <a:spcPct val="0"/>
        </a:spcAft>
        <a:buChar char="»"/>
        <a:tabLst>
          <a:tab pos="10255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Grp="1" noChangeArrowheads="1"/>
          </p:cNvSpPr>
          <p:nvPr>
            <p:ph type="title"/>
          </p:nvPr>
        </p:nvSpPr>
        <p:spPr bwMode="auto">
          <a:xfrm>
            <a:off x="609600" y="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44" name="Rectangle 20"/>
          <p:cNvSpPr>
            <a:spLocks noChangeArrowheads="1"/>
          </p:cNvSpPr>
          <p:nvPr userDrawn="1"/>
        </p:nvSpPr>
        <p:spPr bwMode="auto">
          <a:xfrm>
            <a:off x="0" y="838200"/>
            <a:ext cx="609600" cy="6019800"/>
          </a:xfrm>
          <a:prstGeom prst="rect">
            <a:avLst/>
          </a:prstGeom>
          <a:gradFill rotWithShape="0">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eaLnBrk="0" hangingPunct="0">
              <a:lnSpc>
                <a:spcPct val="120000"/>
              </a:lnSpc>
              <a:defRPr/>
            </a:pPr>
            <a:endParaRPr lang="en-US" sz="2000">
              <a:solidFill>
                <a:srgbClr val="FFFFFF"/>
              </a:solidFill>
              <a:latin typeface="Times New Roman" pitchFamily="18" charset="0"/>
            </a:endParaRPr>
          </a:p>
        </p:txBody>
      </p:sp>
      <p:sp>
        <p:nvSpPr>
          <p:cNvPr id="3076" name="Rectangle 21"/>
          <p:cNvSpPr>
            <a:spLocks noChangeArrowheads="1"/>
          </p:cNvSpPr>
          <p:nvPr userDrawn="1"/>
        </p:nvSpPr>
        <p:spPr bwMode="auto">
          <a:xfrm>
            <a:off x="7924800" y="6629400"/>
            <a:ext cx="12192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defTabSz="857250" eaLnBrk="0" hangingPunct="0">
              <a:defRPr sz="3200" b="1">
                <a:solidFill>
                  <a:schemeClr val="tx1"/>
                </a:solidFill>
                <a:latin typeface="Monospac821 BT" pitchFamily="49" charset="0"/>
              </a:defRPr>
            </a:lvl1pPr>
            <a:lvl2pPr marL="742950" indent="-285750" defTabSz="857250" eaLnBrk="0" hangingPunct="0">
              <a:defRPr sz="3200" b="1">
                <a:solidFill>
                  <a:schemeClr val="tx1"/>
                </a:solidFill>
                <a:latin typeface="Monospac821 BT" pitchFamily="49" charset="0"/>
              </a:defRPr>
            </a:lvl2pPr>
            <a:lvl3pPr marL="1143000" indent="-228600" defTabSz="857250" eaLnBrk="0" hangingPunct="0">
              <a:defRPr sz="3200" b="1">
                <a:solidFill>
                  <a:schemeClr val="tx1"/>
                </a:solidFill>
                <a:latin typeface="Monospac821 BT" pitchFamily="49" charset="0"/>
              </a:defRPr>
            </a:lvl3pPr>
            <a:lvl4pPr marL="1600200" indent="-228600" defTabSz="857250" eaLnBrk="0" hangingPunct="0">
              <a:defRPr sz="3200" b="1">
                <a:solidFill>
                  <a:schemeClr val="tx1"/>
                </a:solidFill>
                <a:latin typeface="Monospac821 BT" pitchFamily="49" charset="0"/>
              </a:defRPr>
            </a:lvl4pPr>
            <a:lvl5pPr marL="2057400" indent="-228600" defTabSz="857250" eaLnBrk="0" hangingPunct="0">
              <a:defRPr sz="3200" b="1">
                <a:solidFill>
                  <a:schemeClr val="tx1"/>
                </a:solidFill>
                <a:latin typeface="Monospac821 BT" pitchFamily="49" charset="0"/>
              </a:defRPr>
            </a:lvl5pPr>
            <a:lvl6pPr marL="2514600" indent="-228600" algn="ctr" defTabSz="857250" eaLnBrk="0" fontAlgn="base" hangingPunct="0">
              <a:spcBef>
                <a:spcPct val="0"/>
              </a:spcBef>
              <a:spcAft>
                <a:spcPct val="0"/>
              </a:spcAft>
              <a:defRPr sz="3200" b="1">
                <a:solidFill>
                  <a:schemeClr val="tx1"/>
                </a:solidFill>
                <a:latin typeface="Monospac821 BT" pitchFamily="49" charset="0"/>
              </a:defRPr>
            </a:lvl6pPr>
            <a:lvl7pPr marL="2971800" indent="-228600" algn="ctr" defTabSz="857250" eaLnBrk="0" fontAlgn="base" hangingPunct="0">
              <a:spcBef>
                <a:spcPct val="0"/>
              </a:spcBef>
              <a:spcAft>
                <a:spcPct val="0"/>
              </a:spcAft>
              <a:defRPr sz="3200" b="1">
                <a:solidFill>
                  <a:schemeClr val="tx1"/>
                </a:solidFill>
                <a:latin typeface="Monospac821 BT" pitchFamily="49" charset="0"/>
              </a:defRPr>
            </a:lvl7pPr>
            <a:lvl8pPr marL="3429000" indent="-228600" algn="ctr" defTabSz="857250" eaLnBrk="0" fontAlgn="base" hangingPunct="0">
              <a:spcBef>
                <a:spcPct val="0"/>
              </a:spcBef>
              <a:spcAft>
                <a:spcPct val="0"/>
              </a:spcAft>
              <a:defRPr sz="3200" b="1">
                <a:solidFill>
                  <a:schemeClr val="tx1"/>
                </a:solidFill>
                <a:latin typeface="Monospac821 BT" pitchFamily="49" charset="0"/>
              </a:defRPr>
            </a:lvl8pPr>
            <a:lvl9pPr marL="3886200" indent="-228600" algn="ctr" defTabSz="857250" eaLnBrk="0" fontAlgn="base" hangingPunct="0">
              <a:spcBef>
                <a:spcPct val="0"/>
              </a:spcBef>
              <a:spcAft>
                <a:spcPct val="0"/>
              </a:spcAft>
              <a:defRPr sz="3200" b="1">
                <a:solidFill>
                  <a:schemeClr val="tx1"/>
                </a:solidFill>
                <a:latin typeface="Monospac821 BT" pitchFamily="49" charset="0"/>
              </a:defRPr>
            </a:lvl9pPr>
          </a:lstStyle>
          <a:p>
            <a:pPr algn="r"/>
            <a:r>
              <a:rPr lang="en-US" altLang="en-US" sz="1000" b="0">
                <a:solidFill>
                  <a:srgbClr val="000000"/>
                </a:solidFill>
                <a:latin typeface="Times New Roman" pitchFamily="18" charset="0"/>
              </a:rPr>
              <a:t>IntroOH-</a:t>
            </a:r>
            <a:fld id="{0E39FF14-0A0E-42DF-826D-F9AB03A9EAB4}" type="slidenum">
              <a:rPr lang="en-US" altLang="en-US" sz="1000" b="0">
                <a:solidFill>
                  <a:srgbClr val="000000"/>
                </a:solidFill>
                <a:latin typeface="Times New Roman" pitchFamily="18" charset="0"/>
              </a:rPr>
              <a:pPr algn="r"/>
              <a:t>‹#›</a:t>
            </a:fld>
            <a:endParaRPr lang="en-US" altLang="en-US" sz="1000" b="0">
              <a:solidFill>
                <a:srgbClr val="000000"/>
              </a:solidFill>
              <a:latin typeface="Times New Roman" pitchFamily="18" charset="0"/>
            </a:endParaRPr>
          </a:p>
        </p:txBody>
      </p:sp>
      <p:sp>
        <p:nvSpPr>
          <p:cNvPr id="1046" name="Rectangle 22"/>
          <p:cNvSpPr>
            <a:spLocks noGrp="1" noChangeArrowheads="1"/>
          </p:cNvSpPr>
          <p:nvPr>
            <p:ph type="body" idx="1"/>
          </p:nvPr>
        </p:nvSpPr>
        <p:spPr bwMode="auto">
          <a:xfrm>
            <a:off x="609600" y="762000"/>
            <a:ext cx="8534400" cy="571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 asd gasd glak fdas af lkajds laksdjf hasldkf asdkj h</a:t>
            </a:r>
          </a:p>
          <a:p>
            <a:pPr lvl="1"/>
            <a:r>
              <a:rPr lang="en-US" smtClean="0"/>
              <a:t>Second level asdf ias;df has;dlf as;df asd fasdf asdf asd  af sdfs  fdsasdf sa</a:t>
            </a:r>
          </a:p>
          <a:p>
            <a:pPr lvl="2"/>
            <a:r>
              <a:rPr lang="en-US" smtClean="0"/>
              <a:t>Third level</a:t>
            </a:r>
          </a:p>
          <a:p>
            <a:pPr lvl="3"/>
            <a:r>
              <a:rPr lang="en-US" smtClean="0"/>
              <a:t>Fourth level</a:t>
            </a:r>
          </a:p>
          <a:p>
            <a:pPr lvl="4"/>
            <a:r>
              <a:rPr lang="en-US" smtClean="0"/>
              <a:t>Fifth level</a:t>
            </a:r>
          </a:p>
        </p:txBody>
      </p:sp>
      <p:graphicFrame>
        <p:nvGraphicFramePr>
          <p:cNvPr id="3078" name="Object 23"/>
          <p:cNvGraphicFramePr>
            <a:graphicFrameLocks noChangeAspect="1"/>
          </p:cNvGraphicFramePr>
          <p:nvPr userDrawn="1"/>
        </p:nvGraphicFramePr>
        <p:xfrm>
          <a:off x="0" y="0"/>
          <a:ext cx="639763" cy="1143000"/>
        </p:xfrm>
        <a:graphic>
          <a:graphicData uri="http://schemas.openxmlformats.org/presentationml/2006/ole">
            <mc:AlternateContent xmlns:mc="http://schemas.openxmlformats.org/markup-compatibility/2006">
              <mc:Choice xmlns:v="urn:schemas-microsoft-com:vml" Requires="v">
                <p:oleObj spid="_x0000_s3122" name="Photo Editor Photo" r:id="rId14" imgW="1209524" imgH="1895238" progId="MSPhotoEd.3">
                  <p:embed/>
                </p:oleObj>
              </mc:Choice>
              <mc:Fallback>
                <p:oleObj name="Photo Editor Photo" r:id="rId14" imgW="1209524" imgH="1895238" progId="MSPhotoEd.3">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6397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24"/>
          <p:cNvSpPr txBox="1">
            <a:spLocks noChangeArrowheads="1"/>
          </p:cNvSpPr>
          <p:nvPr userDrawn="1"/>
        </p:nvSpPr>
        <p:spPr bwMode="auto">
          <a:xfrm>
            <a:off x="0" y="1143000"/>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Monospac821 BT" pitchFamily="49" charset="0"/>
              </a:defRPr>
            </a:lvl1pPr>
            <a:lvl2pPr marL="742950" indent="-285750" eaLnBrk="0" hangingPunct="0">
              <a:defRPr sz="2800" b="1">
                <a:solidFill>
                  <a:schemeClr val="tx1"/>
                </a:solidFill>
                <a:latin typeface="Monospac821 BT" pitchFamily="49" charset="0"/>
              </a:defRPr>
            </a:lvl2pPr>
            <a:lvl3pPr marL="1143000" indent="-228600" eaLnBrk="0" hangingPunct="0">
              <a:defRPr sz="2800" b="1">
                <a:solidFill>
                  <a:schemeClr val="tx1"/>
                </a:solidFill>
                <a:latin typeface="Monospac821 BT" pitchFamily="49" charset="0"/>
              </a:defRPr>
            </a:lvl3pPr>
            <a:lvl4pPr marL="1600200" indent="-228600" eaLnBrk="0" hangingPunct="0">
              <a:defRPr sz="2800" b="1">
                <a:solidFill>
                  <a:schemeClr val="tx1"/>
                </a:solidFill>
                <a:latin typeface="Monospac821 BT" pitchFamily="49" charset="0"/>
              </a:defRPr>
            </a:lvl4pPr>
            <a:lvl5pPr marL="2057400" indent="-228600" eaLnBrk="0" hangingPunct="0">
              <a:defRPr sz="2800" b="1">
                <a:solidFill>
                  <a:schemeClr val="tx1"/>
                </a:solidFill>
                <a:latin typeface="Monospac821 BT" pitchFamily="49" charset="0"/>
              </a:defRPr>
            </a:lvl5pPr>
            <a:lvl6pPr marL="2514600" indent="-228600" algn="ctr" eaLnBrk="0" fontAlgn="base" hangingPunct="0">
              <a:spcBef>
                <a:spcPct val="0"/>
              </a:spcBef>
              <a:spcAft>
                <a:spcPct val="0"/>
              </a:spcAft>
              <a:defRPr sz="2800" b="1">
                <a:solidFill>
                  <a:schemeClr val="tx1"/>
                </a:solidFill>
                <a:latin typeface="Monospac821 BT" pitchFamily="49" charset="0"/>
              </a:defRPr>
            </a:lvl6pPr>
            <a:lvl7pPr marL="2971800" indent="-228600" algn="ctr" eaLnBrk="0" fontAlgn="base" hangingPunct="0">
              <a:spcBef>
                <a:spcPct val="0"/>
              </a:spcBef>
              <a:spcAft>
                <a:spcPct val="0"/>
              </a:spcAft>
              <a:defRPr sz="2800" b="1">
                <a:solidFill>
                  <a:schemeClr val="tx1"/>
                </a:solidFill>
                <a:latin typeface="Monospac821 BT" pitchFamily="49" charset="0"/>
              </a:defRPr>
            </a:lvl7pPr>
            <a:lvl8pPr marL="3429000" indent="-228600" algn="ctr" eaLnBrk="0" fontAlgn="base" hangingPunct="0">
              <a:spcBef>
                <a:spcPct val="0"/>
              </a:spcBef>
              <a:spcAft>
                <a:spcPct val="0"/>
              </a:spcAft>
              <a:defRPr sz="2800" b="1">
                <a:solidFill>
                  <a:schemeClr val="tx1"/>
                </a:solidFill>
                <a:latin typeface="Monospac821 BT" pitchFamily="49" charset="0"/>
              </a:defRPr>
            </a:lvl8pPr>
            <a:lvl9pPr marL="3886200" indent="-228600" algn="ctr" eaLnBrk="0" fontAlgn="base" hangingPunct="0">
              <a:spcBef>
                <a:spcPct val="0"/>
              </a:spcBef>
              <a:spcAft>
                <a:spcPct val="0"/>
              </a:spcAft>
              <a:defRPr sz="2800" b="1">
                <a:solidFill>
                  <a:schemeClr val="tx1"/>
                </a:solidFill>
                <a:latin typeface="Monospac821 BT" pitchFamily="49" charset="0"/>
              </a:defRPr>
            </a:lvl9pPr>
          </a:lstStyle>
          <a:p>
            <a:pPr algn="l" eaLnBrk="1" hangingPunct="1">
              <a:defRPr/>
            </a:pPr>
            <a:r>
              <a:rPr lang="en-US" sz="1400" smtClean="0">
                <a:solidFill>
                  <a:srgbClr val="000000"/>
                </a:solidFill>
                <a:latin typeface="Times New Roman" pitchFamily="18" charset="0"/>
              </a:rPr>
              <a:t>CSE5810</a:t>
            </a:r>
            <a:endParaRPr lang="en-US" sz="1800" smtClean="0">
              <a:solidFill>
                <a:srgbClr val="000000"/>
              </a:solidFill>
            </a:endParaRPr>
          </a:p>
        </p:txBody>
      </p:sp>
      <p:sp>
        <p:nvSpPr>
          <p:cNvPr id="3080" name="Rectangle 25"/>
          <p:cNvSpPr>
            <a:spLocks noChangeArrowheads="1"/>
          </p:cNvSpPr>
          <p:nvPr userDrawn="1"/>
        </p:nvSpPr>
        <p:spPr bwMode="auto">
          <a:xfrm>
            <a:off x="609600" y="685800"/>
            <a:ext cx="8534400" cy="76200"/>
          </a:xfrm>
          <a:prstGeom prst="rect">
            <a:avLst/>
          </a:prstGeom>
          <a:gradFill rotWithShape="0">
            <a:gsLst>
              <a:gs pos="0">
                <a:srgbClr val="FF3300"/>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2pPr>
      <a:lvl3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3pPr>
      <a:lvl4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4pPr>
      <a:lvl5pPr algn="ctr" rtl="0" eaLnBrk="0" fontAlgn="base" hangingPunct="0">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5pPr>
      <a:lvl6pPr marL="4572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6pPr>
      <a:lvl7pPr marL="9144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7pPr>
      <a:lvl8pPr marL="13716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8pPr>
      <a:lvl9pPr marL="18288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itchFamily="18" charset="0"/>
        </a:defRPr>
      </a:lvl9pPr>
    </p:titleStyle>
    <p:bodyStyle>
      <a:lvl1pPr marL="523875" indent="-523875" algn="l" rtl="0" eaLnBrk="0" fontAlgn="base" hangingPunct="0">
        <a:lnSpc>
          <a:spcPct val="89000"/>
        </a:lnSpc>
        <a:spcBef>
          <a:spcPct val="10000"/>
        </a:spcBef>
        <a:spcAft>
          <a:spcPct val="0"/>
        </a:spcAft>
        <a:buClr>
          <a:srgbClr val="FF3300"/>
        </a:buClr>
        <a:buSzPct val="75000"/>
        <a:buFont typeface="Wingdings" pitchFamily="2" charset="2"/>
        <a:buChar char="m"/>
        <a:tabLst>
          <a:tab pos="1025525" algn="l"/>
        </a:tabLst>
        <a:defRPr sz="2800">
          <a:solidFill>
            <a:schemeClr val="tx1"/>
          </a:solidFill>
          <a:effectLst>
            <a:outerShdw blurRad="38100" dist="38100" dir="2700000" algn="tl">
              <a:srgbClr val="C0C0C0"/>
            </a:outerShdw>
          </a:effectLst>
          <a:latin typeface="+mn-lt"/>
          <a:ea typeface="+mn-ea"/>
          <a:cs typeface="+mn-cs"/>
        </a:defRPr>
      </a:lvl1pPr>
      <a:lvl2pPr marL="1025525" indent="-387350" algn="l" rtl="0" eaLnBrk="0" fontAlgn="base" hangingPunct="0">
        <a:lnSpc>
          <a:spcPct val="80000"/>
        </a:lnSpc>
        <a:spcBef>
          <a:spcPct val="20000"/>
        </a:spcBef>
        <a:spcAft>
          <a:spcPct val="0"/>
        </a:spcAft>
        <a:buSzPct val="69000"/>
        <a:buFont typeface="Wingdings" pitchFamily="2" charset="2"/>
        <a:buChar char="q"/>
        <a:tabLst>
          <a:tab pos="1025525" algn="l"/>
        </a:tabLst>
        <a:defRPr sz="2800">
          <a:solidFill>
            <a:schemeClr val="accent2"/>
          </a:solidFill>
          <a:latin typeface="+mn-lt"/>
        </a:defRPr>
      </a:lvl2pPr>
      <a:lvl3pPr marL="1477963" indent="-338138" algn="l" rtl="0" eaLnBrk="0" fontAlgn="base" hangingPunct="0">
        <a:spcBef>
          <a:spcPct val="20000"/>
        </a:spcBef>
        <a:spcAft>
          <a:spcPct val="0"/>
        </a:spcAft>
        <a:buFont typeface="Wingdings" pitchFamily="2" charset="2"/>
        <a:buChar char="Ø"/>
        <a:tabLst>
          <a:tab pos="1025525" algn="l"/>
        </a:tabLst>
        <a:defRPr sz="2400">
          <a:solidFill>
            <a:srgbClr val="FF3300"/>
          </a:solidFill>
          <a:latin typeface="+mn-lt"/>
        </a:defRPr>
      </a:lvl3pPr>
      <a:lvl4pPr marL="1820863" indent="-228600" algn="l" rtl="0" eaLnBrk="0" fontAlgn="base" hangingPunct="0">
        <a:spcBef>
          <a:spcPct val="20000"/>
        </a:spcBef>
        <a:spcAft>
          <a:spcPct val="0"/>
        </a:spcAft>
        <a:buChar char="–"/>
        <a:tabLst>
          <a:tab pos="1025525" algn="l"/>
        </a:tabLst>
        <a:defRPr sz="2000">
          <a:solidFill>
            <a:schemeClr val="tx1"/>
          </a:solidFill>
          <a:latin typeface="+mn-lt"/>
        </a:defRPr>
      </a:lvl4pPr>
      <a:lvl5pPr marL="2163763" indent="-228600" algn="l" rtl="0" eaLnBrk="0" fontAlgn="base" hangingPunct="0">
        <a:spcBef>
          <a:spcPct val="20000"/>
        </a:spcBef>
        <a:spcAft>
          <a:spcPct val="0"/>
        </a:spcAft>
        <a:buChar char="»"/>
        <a:tabLst>
          <a:tab pos="1025525" algn="l"/>
        </a:tabLst>
        <a:defRPr sz="2000">
          <a:solidFill>
            <a:schemeClr val="tx1"/>
          </a:solidFill>
          <a:latin typeface="+mn-lt"/>
        </a:defRPr>
      </a:lvl5pPr>
      <a:lvl6pPr marL="2620963" indent="-228600" algn="l" rtl="0" fontAlgn="base">
        <a:spcBef>
          <a:spcPct val="20000"/>
        </a:spcBef>
        <a:spcAft>
          <a:spcPct val="0"/>
        </a:spcAft>
        <a:buChar char="»"/>
        <a:tabLst>
          <a:tab pos="1025525" algn="l"/>
        </a:tabLst>
        <a:defRPr sz="2000">
          <a:solidFill>
            <a:schemeClr val="tx1"/>
          </a:solidFill>
          <a:latin typeface="+mn-lt"/>
        </a:defRPr>
      </a:lvl6pPr>
      <a:lvl7pPr marL="3078163" indent="-228600" algn="l" rtl="0" fontAlgn="base">
        <a:spcBef>
          <a:spcPct val="20000"/>
        </a:spcBef>
        <a:spcAft>
          <a:spcPct val="0"/>
        </a:spcAft>
        <a:buChar char="»"/>
        <a:tabLst>
          <a:tab pos="1025525" algn="l"/>
        </a:tabLst>
        <a:defRPr sz="2000">
          <a:solidFill>
            <a:schemeClr val="tx1"/>
          </a:solidFill>
          <a:latin typeface="+mn-lt"/>
        </a:defRPr>
      </a:lvl7pPr>
      <a:lvl8pPr marL="3535363" indent="-228600" algn="l" rtl="0" fontAlgn="base">
        <a:spcBef>
          <a:spcPct val="20000"/>
        </a:spcBef>
        <a:spcAft>
          <a:spcPct val="0"/>
        </a:spcAft>
        <a:buChar char="»"/>
        <a:tabLst>
          <a:tab pos="1025525" algn="l"/>
        </a:tabLst>
        <a:defRPr sz="2000">
          <a:solidFill>
            <a:schemeClr val="tx1"/>
          </a:solidFill>
          <a:latin typeface="+mn-lt"/>
        </a:defRPr>
      </a:lvl8pPr>
      <a:lvl9pPr marL="3992563" indent="-228600" algn="l" rtl="0" fontAlgn="base">
        <a:spcBef>
          <a:spcPct val="20000"/>
        </a:spcBef>
        <a:spcAft>
          <a:spcPct val="0"/>
        </a:spcAft>
        <a:buChar char="»"/>
        <a:tabLst>
          <a:tab pos="10255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457200" y="7620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9" name="Rectangle 3"/>
          <p:cNvSpPr>
            <a:spLocks noGrp="1" noChangeArrowheads="1"/>
          </p:cNvSpPr>
          <p:nvPr>
            <p:ph type="title"/>
          </p:nvPr>
        </p:nvSpPr>
        <p:spPr bwMode="auto">
          <a:xfrm>
            <a:off x="4572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10" r:id="rId1"/>
  </p:sldLayoutIdLst>
  <p:hf hdr="0" ftr="0" dt="0"/>
  <p:txStyles>
    <p:titleStyle>
      <a:lvl1pPr algn="l" rtl="0" eaLnBrk="0" fontAlgn="base" hangingPunct="0">
        <a:spcBef>
          <a:spcPct val="0"/>
        </a:spcBef>
        <a:spcAft>
          <a:spcPct val="0"/>
        </a:spcAft>
        <a:defRPr sz="3200" b="1">
          <a:solidFill>
            <a:schemeClr val="bg2"/>
          </a:solidFill>
          <a:latin typeface="Arial" charset="0"/>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4400">
          <a:solidFill>
            <a:schemeClr val="bg2"/>
          </a:solidFill>
          <a:latin typeface="Arial" charset="0"/>
        </a:defRPr>
      </a:lvl6pPr>
      <a:lvl7pPr marL="914400" algn="l" rtl="0" fontAlgn="base">
        <a:spcBef>
          <a:spcPct val="0"/>
        </a:spcBef>
        <a:spcAft>
          <a:spcPct val="0"/>
        </a:spcAft>
        <a:defRPr sz="4400">
          <a:solidFill>
            <a:schemeClr val="bg2"/>
          </a:solidFill>
          <a:latin typeface="Arial" charset="0"/>
        </a:defRPr>
      </a:lvl7pPr>
      <a:lvl8pPr marL="1371600" algn="l" rtl="0" fontAlgn="base">
        <a:spcBef>
          <a:spcPct val="0"/>
        </a:spcBef>
        <a:spcAft>
          <a:spcPct val="0"/>
        </a:spcAft>
        <a:defRPr sz="4400">
          <a:solidFill>
            <a:schemeClr val="bg2"/>
          </a:solidFill>
          <a:latin typeface="Arial" charset="0"/>
        </a:defRPr>
      </a:lvl8pPr>
      <a:lvl9pPr marL="1828800" algn="l"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Arial"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wmf"/><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1.wmf"/><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11.wmf"/><Relationship Id="rId5" Type="http://schemas.openxmlformats.org/officeDocument/2006/relationships/image" Target="../media/image23.wmf"/><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4.wmf"/><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wmf"/><Relationship Id="rId5" Type="http://schemas.openxmlformats.org/officeDocument/2006/relationships/image" Target="../media/image13.png"/><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4.wmf"/><Relationship Id="rId5" Type="http://schemas.openxmlformats.org/officeDocument/2006/relationships/image" Target="../media/image13.png"/><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6.wmf"/><Relationship Id="rId2" Type="http://schemas.openxmlformats.org/officeDocument/2006/relationships/slideLayout" Target="../slideLayouts/slideLayout2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5.emf"/><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2.xml"/><Relationship Id="rId7" Type="http://schemas.openxmlformats.org/officeDocument/2006/relationships/image" Target="../media/image58.wmf"/><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57.emf"/><Relationship Id="rId4" Type="http://schemas.openxmlformats.org/officeDocument/2006/relationships/oleObject" Target="../embeddings/oleObject6.bin"/><Relationship Id="rId9" Type="http://schemas.openxmlformats.org/officeDocument/2006/relationships/image" Target="../media/image59.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3.xml"/><Relationship Id="rId7" Type="http://schemas.openxmlformats.org/officeDocument/2006/relationships/image" Target="../media/image61.wmf"/><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60.emf"/><Relationship Id="rId4" Type="http://schemas.openxmlformats.org/officeDocument/2006/relationships/oleObject" Target="../embeddings/oleObject9.bin"/><Relationship Id="rId9" Type="http://schemas.openxmlformats.org/officeDocument/2006/relationships/image" Target="../media/image62.wmf"/></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12.bin"/></Relationships>
</file>

<file path=ppt/slides/_rels/slide6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7.xml"/><Relationship Id="rId1" Type="http://schemas.openxmlformats.org/officeDocument/2006/relationships/slideLayout" Target="../slideLayouts/slideLayout23.xml"/><Relationship Id="rId4" Type="http://schemas.openxmlformats.org/officeDocument/2006/relationships/image" Target="../media/image66.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3.xml"/><Relationship Id="rId1" Type="http://schemas.openxmlformats.org/officeDocument/2006/relationships/vmlDrawing" Target="../drawings/vmlDrawing8.vml"/><Relationship Id="rId5" Type="http://schemas.openxmlformats.org/officeDocument/2006/relationships/image" Target="../media/image67.emf"/><Relationship Id="rId4" Type="http://schemas.openxmlformats.org/officeDocument/2006/relationships/oleObject" Target="../embeddings/oleObject1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3.xml"/><Relationship Id="rId1" Type="http://schemas.openxmlformats.org/officeDocument/2006/relationships/vmlDrawing" Target="../drawings/vmlDrawing9.vml"/><Relationship Id="rId5" Type="http://schemas.openxmlformats.org/officeDocument/2006/relationships/image" Target="../media/image68.emf"/><Relationship Id="rId4" Type="http://schemas.openxmlformats.org/officeDocument/2006/relationships/oleObject" Target="../embeddings/oleObject1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3.xml"/><Relationship Id="rId1" Type="http://schemas.openxmlformats.org/officeDocument/2006/relationships/vmlDrawing" Target="../drawings/vmlDrawing10.vml"/><Relationship Id="rId5" Type="http://schemas.openxmlformats.org/officeDocument/2006/relationships/image" Target="../media/image69.emf"/><Relationship Id="rId4" Type="http://schemas.openxmlformats.org/officeDocument/2006/relationships/oleObject" Target="../embeddings/oleObject15.bin"/></Relationships>
</file>

<file path=ppt/slides/_rels/slide6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51.xml"/><Relationship Id="rId7" Type="http://schemas.openxmlformats.org/officeDocument/2006/relationships/image" Target="../media/image72.wmf"/><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oleObject" Target="../embeddings/oleObject16.bin"/><Relationship Id="rId9" Type="http://schemas.openxmlformats.org/officeDocument/2006/relationships/image" Target="../media/image74.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82.emf"/><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100000"/>
              </a:lnSpc>
              <a:defRPr/>
            </a:pPr>
            <a:r>
              <a:rPr lang="en-US" dirty="0" smtClean="0">
                <a:solidFill>
                  <a:schemeClr val="tx1"/>
                </a:solidFill>
              </a:rPr>
              <a:t>Collaborative RBAC Security </a:t>
            </a:r>
          </a:p>
        </p:txBody>
      </p:sp>
      <p:sp>
        <p:nvSpPr>
          <p:cNvPr id="14339" name="Rectangle 3"/>
          <p:cNvSpPr>
            <a:spLocks noChangeArrowheads="1"/>
          </p:cNvSpPr>
          <p:nvPr/>
        </p:nvSpPr>
        <p:spPr bwMode="auto">
          <a:xfrm>
            <a:off x="1066800" y="1600200"/>
            <a:ext cx="807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400">
                <a:latin typeface="Times New Roman" pitchFamily="18" charset="0"/>
              </a:rPr>
              <a:t>Prof. Steven A. Demurjian, Sr. </a:t>
            </a:r>
            <a:endParaRPr lang="en-US" altLang="en-US" sz="2400" b="0">
              <a:latin typeface="Times New Roman" pitchFamily="18" charset="0"/>
            </a:endParaRPr>
          </a:p>
          <a:p>
            <a:pPr eaLnBrk="1" hangingPunct="1"/>
            <a:r>
              <a:rPr lang="en-US" altLang="en-US" sz="2400" b="0">
                <a:latin typeface="Times New Roman" pitchFamily="18" charset="0"/>
              </a:rPr>
              <a:t>Computer Science &amp; Engineering Department</a:t>
            </a:r>
          </a:p>
          <a:p>
            <a:pPr eaLnBrk="1" hangingPunct="1"/>
            <a:r>
              <a:rPr lang="en-US" altLang="en-US" sz="2400" b="0">
                <a:latin typeface="Times New Roman" pitchFamily="18" charset="0"/>
              </a:rPr>
              <a:t>The University of Connecticut</a:t>
            </a:r>
          </a:p>
          <a:p>
            <a:pPr eaLnBrk="1" hangingPunct="1"/>
            <a:r>
              <a:rPr lang="en-US" altLang="en-US" sz="2400" b="0">
                <a:latin typeface="Times New Roman" pitchFamily="18" charset="0"/>
              </a:rPr>
              <a:t>371 Fairfield Road, Box U-1155</a:t>
            </a:r>
          </a:p>
          <a:p>
            <a:pPr eaLnBrk="1" hangingPunct="1"/>
            <a:r>
              <a:rPr lang="en-US" altLang="en-US" sz="2400" b="0">
                <a:latin typeface="Times New Roman" pitchFamily="18" charset="0"/>
              </a:rPr>
              <a:t>Storrs, CT 06269-1155</a:t>
            </a:r>
          </a:p>
        </p:txBody>
      </p:sp>
      <p:sp>
        <p:nvSpPr>
          <p:cNvPr id="14340" name="Text Box 7"/>
          <p:cNvSpPr txBox="1">
            <a:spLocks noChangeArrowheads="1"/>
          </p:cNvSpPr>
          <p:nvPr/>
        </p:nvSpPr>
        <p:spPr bwMode="auto">
          <a:xfrm>
            <a:off x="1828800" y="3429000"/>
            <a:ext cx="670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800">
                <a:latin typeface="Courier New" pitchFamily="49" charset="0"/>
              </a:rPr>
              <a:t>steve@engr.uconn.edu</a:t>
            </a:r>
          </a:p>
          <a:p>
            <a:pPr eaLnBrk="1" hangingPunct="1"/>
            <a:r>
              <a:rPr lang="en-US" altLang="en-US" sz="1800">
                <a:latin typeface="Courier New" pitchFamily="49" charset="0"/>
              </a:rPr>
              <a:t>http://www.engr.uconn.edu/~steve</a:t>
            </a:r>
          </a:p>
          <a:p>
            <a:pPr eaLnBrk="1" hangingPunct="1"/>
            <a:r>
              <a:rPr lang="en-US" altLang="en-US" sz="1800">
                <a:latin typeface="Courier New" pitchFamily="49" charset="0"/>
              </a:rPr>
              <a:t>(860) 486 - 4818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idx="4294967295"/>
          </p:nvPr>
        </p:nvSpPr>
        <p:spPr/>
        <p:txBody>
          <a:bodyPr/>
          <a:lstStyle/>
          <a:p>
            <a:pPr>
              <a:defRPr/>
            </a:pPr>
            <a:r>
              <a:rPr lang="en-US" smtClean="0">
                <a:latin typeface="Arial" charset="0"/>
              </a:rPr>
              <a:t>Background: Health Care Scenario</a:t>
            </a:r>
          </a:p>
        </p:txBody>
      </p:sp>
      <p:sp>
        <p:nvSpPr>
          <p:cNvPr id="290819" name="Rectangle 3"/>
          <p:cNvSpPr>
            <a:spLocks noGrp="1" noChangeArrowheads="1"/>
          </p:cNvSpPr>
          <p:nvPr>
            <p:ph type="body" idx="4294967295"/>
          </p:nvPr>
        </p:nvSpPr>
        <p:spPr/>
        <p:txBody>
          <a:bodyPr/>
          <a:lstStyle/>
          <a:p>
            <a:pPr marL="533400" indent="-533400">
              <a:buFont typeface="Wingdings" pitchFamily="2" charset="2"/>
              <a:buAutoNum type="arabicPeriod"/>
              <a:defRPr/>
            </a:pPr>
            <a:r>
              <a:rPr lang="en-US" sz="2600" smtClean="0">
                <a:latin typeface="Arial" charset="0"/>
              </a:rPr>
              <a:t>Mr. Smith Arrives at ER with Whezzing, Shortness of Breath, Diabetes and Smoker</a:t>
            </a:r>
          </a:p>
          <a:p>
            <a:pPr marL="533400" indent="-533400">
              <a:buFont typeface="Wingdings" pitchFamily="2" charset="2"/>
              <a:buAutoNum type="arabicPeriod"/>
              <a:defRPr/>
            </a:pPr>
            <a:r>
              <a:rPr lang="en-US" sz="2600" smtClean="0">
                <a:latin typeface="Arial" charset="0"/>
              </a:rPr>
              <a:t>Triage Activity by ER MD and Nurse to Take History, Understand Situation, Determine Tests</a:t>
            </a:r>
          </a:p>
          <a:p>
            <a:pPr marL="533400" indent="-533400">
              <a:buFont typeface="Wingdings" pitchFamily="2" charset="2"/>
              <a:buAutoNum type="arabicPeriod"/>
              <a:defRPr/>
            </a:pPr>
            <a:r>
              <a:rPr lang="en-US" sz="2600" smtClean="0">
                <a:latin typeface="Arial" charset="0"/>
              </a:rPr>
              <a:t>Tests (XRay, EKG, Blood work, etc.) Performed</a:t>
            </a:r>
          </a:p>
          <a:p>
            <a:pPr marL="533400" indent="-533400">
              <a:buFont typeface="Wingdings" pitchFamily="2" charset="2"/>
              <a:buAutoNum type="arabicPeriod"/>
              <a:defRPr/>
            </a:pPr>
            <a:r>
              <a:rPr lang="en-US" sz="2600" smtClean="0">
                <a:latin typeface="Arial" charset="0"/>
              </a:rPr>
              <a:t>Test Results Collected</a:t>
            </a:r>
          </a:p>
          <a:p>
            <a:pPr marL="533400" indent="-533400">
              <a:buFont typeface="Wingdings" pitchFamily="2" charset="2"/>
              <a:buAutoNum type="arabicPeriod"/>
              <a:defRPr/>
            </a:pPr>
            <a:r>
              <a:rPr lang="en-US" sz="2600" smtClean="0">
                <a:latin typeface="Arial" charset="0"/>
              </a:rPr>
              <a:t>Providers (ER MD, ER Nurse, Cardiologist, Radiologist, etc.) Must Interact for Decision</a:t>
            </a:r>
          </a:p>
          <a:p>
            <a:pPr marL="533400" indent="-533400">
              <a:buFont typeface="Wingdings" pitchFamily="2" charset="2"/>
              <a:buAutoNum type="arabicPeriod"/>
              <a:defRPr/>
            </a:pPr>
            <a:r>
              <a:rPr lang="en-US" sz="2600" smtClean="0">
                <a:latin typeface="Arial" charset="0"/>
              </a:rPr>
              <a:t>Admit or Discharge</a:t>
            </a:r>
          </a:p>
          <a:p>
            <a:pPr marL="533400" indent="-533400">
              <a:buFont typeface="Wingdings" pitchFamily="2" charset="2"/>
              <a:buAutoNum type="arabicPeriod"/>
              <a:defRPr/>
            </a:pPr>
            <a:r>
              <a:rPr lang="en-US" sz="2600" smtClean="0">
                <a:latin typeface="Arial" charset="0"/>
              </a:rPr>
              <a:t>These Represent Multiple Steps by Multiple Individuals Playing Different Roles to Administer Collaborative Care in a Constrained Time Period</a:t>
            </a:r>
          </a:p>
        </p:txBody>
      </p:sp>
      <p:sp>
        <p:nvSpPr>
          <p:cNvPr id="47718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8BF36F94-2BD5-4E49-A833-8B36B7FA3E85}" type="slidenum">
              <a:rPr lang="en-US" altLang="en-US" sz="1200">
                <a:solidFill>
                  <a:srgbClr val="000000"/>
                </a:solidFill>
                <a:latin typeface="Arial" charset="0"/>
              </a:rPr>
              <a:pPr algn="r" eaLnBrk="1" hangingPunct="1"/>
              <a:t>10</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a:xfrm>
            <a:off x="0" y="76200"/>
            <a:ext cx="8229600" cy="609600"/>
          </a:xfrm>
        </p:spPr>
        <p:txBody>
          <a:bodyPr/>
          <a:lstStyle/>
          <a:p>
            <a:pPr>
              <a:defRPr/>
            </a:pPr>
            <a:r>
              <a:rPr lang="en-US" smtClean="0">
                <a:latin typeface="Arial" charset="0"/>
              </a:rPr>
              <a:t>Background: UML Use Case Diagram</a:t>
            </a:r>
          </a:p>
        </p:txBody>
      </p:sp>
      <p:pic>
        <p:nvPicPr>
          <p:cNvPr id="478211"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0425"/>
            <a:ext cx="7885113" cy="59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8212"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EF4D1EF4-F7EB-4206-8B3A-87B0457D521A}" type="slidenum">
              <a:rPr lang="en-US" altLang="en-US" sz="1200">
                <a:solidFill>
                  <a:srgbClr val="000000"/>
                </a:solidFill>
                <a:latin typeface="Arial" charset="0"/>
              </a:rPr>
              <a:pPr algn="r" eaLnBrk="1" hangingPunct="1"/>
              <a:t>11</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a:xfrm>
            <a:off x="0" y="76200"/>
            <a:ext cx="8229600" cy="609600"/>
          </a:xfrm>
        </p:spPr>
        <p:txBody>
          <a:bodyPr/>
          <a:lstStyle/>
          <a:p>
            <a:pPr>
              <a:defRPr/>
            </a:pPr>
            <a:r>
              <a:rPr lang="en-US" smtClean="0">
                <a:latin typeface="Arial" charset="0"/>
              </a:rPr>
              <a:t>Background: UML Class Diagram</a:t>
            </a:r>
          </a:p>
        </p:txBody>
      </p:sp>
      <p:pic>
        <p:nvPicPr>
          <p:cNvPr id="47923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772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9236"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A4BA64D8-C68B-42F0-9678-CF401E721C49}" type="slidenum">
              <a:rPr lang="en-US" altLang="en-US" sz="1200">
                <a:solidFill>
                  <a:srgbClr val="000000"/>
                </a:solidFill>
                <a:latin typeface="Arial" charset="0"/>
              </a:rPr>
              <a:pPr algn="r" eaLnBrk="1" hangingPunct="1"/>
              <a:t>12</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p:txBody>
          <a:bodyPr/>
          <a:lstStyle/>
          <a:p>
            <a:pPr>
              <a:defRPr/>
            </a:pPr>
            <a:r>
              <a:rPr lang="en-US" smtClean="0">
                <a:latin typeface="Arial" charset="0"/>
              </a:rPr>
              <a:t>Background: UML Activity Diagram</a:t>
            </a:r>
          </a:p>
        </p:txBody>
      </p:sp>
      <p:pic>
        <p:nvPicPr>
          <p:cNvPr id="4802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36625"/>
            <a:ext cx="7162800"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026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22253539-ACC2-469E-BFD4-666F508CF0B8}" type="slidenum">
              <a:rPr lang="en-US" altLang="en-US" sz="1200">
                <a:solidFill>
                  <a:srgbClr val="000000"/>
                </a:solidFill>
                <a:latin typeface="Arial" charset="0"/>
              </a:rPr>
              <a:pPr algn="r" eaLnBrk="1" hangingPunct="1"/>
              <a:t>13</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p:txBody>
          <a:bodyPr/>
          <a:lstStyle/>
          <a:p>
            <a:pPr>
              <a:defRPr/>
            </a:pPr>
            <a:r>
              <a:rPr lang="en-US" smtClean="0">
                <a:latin typeface="Arial" charset="0"/>
              </a:rPr>
              <a:t>Background: NIST RBAC</a:t>
            </a:r>
          </a:p>
        </p:txBody>
      </p:sp>
      <p:sp>
        <p:nvSpPr>
          <p:cNvPr id="289806" name="Rectangle 14"/>
          <p:cNvSpPr>
            <a:spLocks noGrp="1" noChangeArrowheads="1"/>
          </p:cNvSpPr>
          <p:nvPr>
            <p:ph type="body" idx="4294967295"/>
          </p:nvPr>
        </p:nvSpPr>
        <p:spPr/>
        <p:txBody>
          <a:bodyPr/>
          <a:lstStyle/>
          <a:p>
            <a:pPr>
              <a:defRPr/>
            </a:pPr>
            <a:r>
              <a:rPr lang="en-US" smtClean="0">
                <a:latin typeface="Arial" charset="0"/>
              </a:rPr>
              <a:t>Separation of Duty, Mutual Exclusion, Cardinality Constraints, Least Privilege, etc. </a:t>
            </a:r>
          </a:p>
          <a:p>
            <a:pPr>
              <a:defRPr/>
            </a:pPr>
            <a:r>
              <a:rPr lang="en-US" smtClean="0">
                <a:latin typeface="Arial" charset="0"/>
              </a:rPr>
              <a:t>Focus is on </a:t>
            </a:r>
            <a:r>
              <a:rPr lang="en-US" b="1" smtClean="0">
                <a:solidFill>
                  <a:srgbClr val="FF0000"/>
                </a:solidFill>
                <a:latin typeface="Arial" charset="0"/>
              </a:rPr>
              <a:t>Limiting</a:t>
            </a:r>
            <a:r>
              <a:rPr lang="en-US" smtClean="0">
                <a:latin typeface="Arial" charset="0"/>
              </a:rPr>
              <a:t> and </a:t>
            </a:r>
            <a:r>
              <a:rPr lang="en-US" b="1" smtClean="0">
                <a:solidFill>
                  <a:srgbClr val="FF0000"/>
                </a:solidFill>
                <a:latin typeface="Arial" charset="0"/>
              </a:rPr>
              <a:t>Constraining</a:t>
            </a:r>
          </a:p>
        </p:txBody>
      </p:sp>
      <p:pic>
        <p:nvPicPr>
          <p:cNvPr id="481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44788"/>
            <a:ext cx="7239000"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285" name="Text Box 7"/>
          <p:cNvSpPr txBox="1">
            <a:spLocks noChangeArrowheads="1"/>
          </p:cNvSpPr>
          <p:nvPr/>
        </p:nvSpPr>
        <p:spPr bwMode="auto">
          <a:xfrm>
            <a:off x="3505200" y="2427288"/>
            <a:ext cx="5418138" cy="609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Methods of UML Class Diagrams:</a:t>
            </a:r>
          </a:p>
          <a:p>
            <a:pPr eaLnBrk="1" hangingPunct="1">
              <a:buFontTx/>
              <a:buChar char="•"/>
            </a:pPr>
            <a:r>
              <a:rPr lang="en-US" altLang="en-US" sz="1400">
                <a:solidFill>
                  <a:srgbClr val="3366CC"/>
                </a:solidFill>
              </a:rPr>
              <a:t> writeElectronicMedicalRecord, readElectronicMedicalRecord</a:t>
            </a:r>
          </a:p>
        </p:txBody>
      </p:sp>
      <p:sp>
        <p:nvSpPr>
          <p:cNvPr id="481286" name="Line 8"/>
          <p:cNvSpPr>
            <a:spLocks noChangeShapeType="1"/>
          </p:cNvSpPr>
          <p:nvPr/>
        </p:nvSpPr>
        <p:spPr bwMode="auto">
          <a:xfrm flipH="1" flipV="1">
            <a:off x="7010400" y="3113088"/>
            <a:ext cx="685800" cy="990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87" name="Text Box 9"/>
          <p:cNvSpPr txBox="1">
            <a:spLocks noChangeArrowheads="1"/>
          </p:cNvSpPr>
          <p:nvPr/>
        </p:nvSpPr>
        <p:spPr bwMode="auto">
          <a:xfrm>
            <a:off x="0" y="5399088"/>
            <a:ext cx="4430713" cy="609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Actors of UML Use Case Diagrams </a:t>
            </a:r>
          </a:p>
          <a:p>
            <a:pPr eaLnBrk="1" hangingPunct="1">
              <a:buFontTx/>
              <a:buChar char="•"/>
            </a:pPr>
            <a:r>
              <a:rPr lang="en-US" altLang="en-US" sz="1400">
                <a:solidFill>
                  <a:srgbClr val="3366CC"/>
                </a:solidFill>
              </a:rPr>
              <a:t> Virtual Chart Application (VCA)</a:t>
            </a:r>
          </a:p>
        </p:txBody>
      </p:sp>
      <p:sp>
        <p:nvSpPr>
          <p:cNvPr id="481288" name="Line 10"/>
          <p:cNvSpPr>
            <a:spLocks noChangeShapeType="1"/>
          </p:cNvSpPr>
          <p:nvPr/>
        </p:nvSpPr>
        <p:spPr bwMode="auto">
          <a:xfrm flipH="1">
            <a:off x="3429000" y="5246688"/>
            <a:ext cx="1143000" cy="228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89"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EC9B4A5D-B5BC-4828-9226-4375CD1EF1FB}" type="slidenum">
              <a:rPr lang="en-US" altLang="en-US" sz="1200">
                <a:solidFill>
                  <a:srgbClr val="000000"/>
                </a:solidFill>
                <a:latin typeface="Arial" charset="0"/>
              </a:rPr>
              <a:pPr algn="r" eaLnBrk="1" hangingPunct="1"/>
              <a:t>14</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p:txBody>
          <a:bodyPr/>
          <a:lstStyle/>
          <a:p>
            <a:pPr>
              <a:defRPr/>
            </a:pPr>
            <a:r>
              <a:rPr lang="en-US" smtClean="0">
                <a:latin typeface="Arial" charset="0"/>
              </a:rPr>
              <a:t>Background: Pavlich Role Slices in UML</a:t>
            </a:r>
          </a:p>
        </p:txBody>
      </p:sp>
      <p:sp>
        <p:nvSpPr>
          <p:cNvPr id="294915" name="Rectangle 3"/>
          <p:cNvSpPr>
            <a:spLocks noGrp="1" noChangeArrowheads="1"/>
          </p:cNvSpPr>
          <p:nvPr>
            <p:ph type="body" idx="4294967295"/>
          </p:nvPr>
        </p:nvSpPr>
        <p:spPr/>
        <p:txBody>
          <a:bodyPr/>
          <a:lstStyle/>
          <a:p>
            <a:pPr>
              <a:defRPr/>
            </a:pPr>
            <a:r>
              <a:rPr lang="en-US" smtClean="0">
                <a:latin typeface="Arial" charset="0"/>
              </a:rPr>
              <a:t>PhD Work of Jaime Pavlich</a:t>
            </a:r>
          </a:p>
          <a:p>
            <a:pPr lvl="1">
              <a:defRPr/>
            </a:pPr>
            <a:r>
              <a:rPr lang="en-US" smtClean="0">
                <a:latin typeface="Arial" charset="0"/>
              </a:rPr>
              <a:t>Separation of Concerns Emphasis for Security Design</a:t>
            </a:r>
          </a:p>
          <a:p>
            <a:pPr lvl="1">
              <a:defRPr/>
            </a:pPr>
            <a:r>
              <a:rPr lang="en-US" smtClean="0">
                <a:latin typeface="Arial" charset="0"/>
              </a:rPr>
              <a:t>Introduce New UML Diagrams for RBAC, DAC, Users, and MAC Properties</a:t>
            </a:r>
          </a:p>
          <a:p>
            <a:pPr lvl="1">
              <a:defRPr/>
            </a:pPr>
            <a:r>
              <a:rPr lang="en-US" smtClean="0">
                <a:latin typeface="Arial" charset="0"/>
              </a:rPr>
              <a:t>Define a Secure Subsystem – Subset of Application’s APIs that Needs to be Secure</a:t>
            </a:r>
          </a:p>
          <a:p>
            <a:pPr lvl="1">
              <a:defRPr/>
            </a:pPr>
            <a:r>
              <a:rPr lang="en-US" smtClean="0">
                <a:latin typeface="Arial" charset="0"/>
              </a:rPr>
              <a:t>Focus on Role Slices that Turn on &lt;pos&gt; and Turn off &lt;neg&gt; Methods</a:t>
            </a:r>
          </a:p>
          <a:p>
            <a:pPr lvl="1">
              <a:defRPr/>
            </a:pPr>
            <a:r>
              <a:rPr lang="en-US" smtClean="0">
                <a:latin typeface="Arial" charset="0"/>
              </a:rPr>
              <a:t>Generation of Aspect-Oriented Programming Enforcement Code</a:t>
            </a:r>
          </a:p>
          <a:p>
            <a:pPr>
              <a:defRPr/>
            </a:pPr>
            <a:r>
              <a:rPr lang="en-US" smtClean="0">
                <a:latin typeface="Arial" charset="0"/>
              </a:rPr>
              <a:t>Leverage and Extend Pavlich’s Reserach</a:t>
            </a:r>
          </a:p>
        </p:txBody>
      </p:sp>
      <p:sp>
        <p:nvSpPr>
          <p:cNvPr id="48230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2C60B2C5-297A-4530-B4F8-9B7C00C502AE}" type="slidenum">
              <a:rPr lang="en-US" altLang="en-US" sz="1200">
                <a:solidFill>
                  <a:srgbClr val="000000"/>
                </a:solidFill>
                <a:latin typeface="Arial" charset="0"/>
              </a:rPr>
              <a:pPr algn="r" eaLnBrk="1" hangingPunct="1"/>
              <a:t>15</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idx="4294967295"/>
          </p:nvPr>
        </p:nvSpPr>
        <p:spPr/>
        <p:txBody>
          <a:bodyPr/>
          <a:lstStyle/>
          <a:p>
            <a:pPr>
              <a:defRPr/>
            </a:pPr>
            <a:r>
              <a:rPr lang="en-US" smtClean="0">
                <a:latin typeface="Arial" charset="0"/>
              </a:rPr>
              <a:t>Background: Secure Subsystem</a:t>
            </a:r>
          </a:p>
        </p:txBody>
      </p:sp>
      <p:sp>
        <p:nvSpPr>
          <p:cNvPr id="295939" name="Rectangle 3"/>
          <p:cNvSpPr>
            <a:spLocks noGrp="1" noChangeArrowheads="1"/>
          </p:cNvSpPr>
          <p:nvPr>
            <p:ph type="body" idx="4294967295"/>
          </p:nvPr>
        </p:nvSpPr>
        <p:spPr/>
        <p:txBody>
          <a:bodyPr/>
          <a:lstStyle/>
          <a:p>
            <a:pPr>
              <a:lnSpc>
                <a:spcPct val="90000"/>
              </a:lnSpc>
              <a:defRPr/>
            </a:pPr>
            <a:r>
              <a:rPr lang="en-US" dirty="0" smtClean="0">
                <a:latin typeface="Arial" charset="0"/>
              </a:rPr>
              <a:t>Secure Subsystem – Subset of Application’s APIs that Needs to be Secure – Shown Below</a:t>
            </a:r>
          </a:p>
          <a:p>
            <a:pPr>
              <a:lnSpc>
                <a:spcPct val="90000"/>
              </a:lnSpc>
              <a:defRPr/>
            </a:pPr>
            <a:endParaRPr lang="en-US" dirty="0" smtClean="0">
              <a:latin typeface="Arial" charset="0"/>
            </a:endParaRPr>
          </a:p>
          <a:p>
            <a:pPr>
              <a:lnSpc>
                <a:spcPct val="90000"/>
              </a:lnSpc>
              <a:defRPr/>
            </a:pPr>
            <a:endParaRPr lang="en-US" dirty="0" smtClean="0">
              <a:latin typeface="Arial" charset="0"/>
            </a:endParaRPr>
          </a:p>
          <a:p>
            <a:pPr>
              <a:lnSpc>
                <a:spcPct val="90000"/>
              </a:lnSpc>
              <a:defRPr/>
            </a:pPr>
            <a:endParaRPr lang="en-US" dirty="0" smtClean="0">
              <a:latin typeface="Arial" charset="0"/>
            </a:endParaRPr>
          </a:p>
          <a:p>
            <a:pPr>
              <a:lnSpc>
                <a:spcPct val="90000"/>
              </a:lnSpc>
              <a:defRPr/>
            </a:pPr>
            <a:endParaRPr lang="en-US" dirty="0" smtClean="0">
              <a:latin typeface="Arial" charset="0"/>
            </a:endParaRPr>
          </a:p>
          <a:p>
            <a:pPr>
              <a:lnSpc>
                <a:spcPct val="90000"/>
              </a:lnSpc>
              <a:defRPr/>
            </a:pPr>
            <a:endParaRPr lang="en-US" dirty="0" smtClean="0">
              <a:latin typeface="Arial" charset="0"/>
            </a:endParaRPr>
          </a:p>
          <a:p>
            <a:pPr>
              <a:lnSpc>
                <a:spcPct val="90000"/>
              </a:lnSpc>
              <a:defRPr/>
            </a:pPr>
            <a:endParaRPr lang="en-US" dirty="0" smtClean="0">
              <a:latin typeface="Arial" charset="0"/>
            </a:endParaRPr>
          </a:p>
          <a:p>
            <a:pPr>
              <a:lnSpc>
                <a:spcPct val="90000"/>
              </a:lnSpc>
              <a:defRPr/>
            </a:pPr>
            <a:endParaRPr lang="en-US" dirty="0" smtClean="0">
              <a:latin typeface="Arial" charset="0"/>
            </a:endParaRPr>
          </a:p>
          <a:p>
            <a:pPr>
              <a:lnSpc>
                <a:spcPct val="90000"/>
              </a:lnSpc>
              <a:defRPr/>
            </a:pPr>
            <a:endParaRPr lang="en-US" dirty="0" smtClean="0">
              <a:latin typeface="Arial" charset="0"/>
            </a:endParaRPr>
          </a:p>
          <a:p>
            <a:pPr>
              <a:lnSpc>
                <a:spcPct val="90000"/>
              </a:lnSpc>
              <a:defRPr/>
            </a:pPr>
            <a:r>
              <a:rPr lang="en-US" dirty="0" smtClean="0">
                <a:latin typeface="Arial" charset="0"/>
              </a:rPr>
              <a:t>In Our Research on Collaboration – Want to </a:t>
            </a:r>
            <a:r>
              <a:rPr lang="en-US" sz="3200" b="1" dirty="0" smtClean="0">
                <a:solidFill>
                  <a:srgbClr val="3366CC"/>
                </a:solidFill>
                <a:latin typeface="Arial" charset="0"/>
              </a:rPr>
              <a:t>Further Constrain</a:t>
            </a:r>
            <a:r>
              <a:rPr lang="en-US" dirty="0" smtClean="0">
                <a:latin typeface="Arial" charset="0"/>
              </a:rPr>
              <a:t> What a User Can Do When in a Collaboration</a:t>
            </a:r>
          </a:p>
        </p:txBody>
      </p:sp>
      <p:pic>
        <p:nvPicPr>
          <p:cNvPr id="483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508625"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3333"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1E688D62-5C90-4CD1-BDF4-1E1707074929}" type="slidenum">
              <a:rPr lang="en-US" altLang="en-US" sz="1200">
                <a:solidFill>
                  <a:srgbClr val="000000"/>
                </a:solidFill>
                <a:latin typeface="Arial" charset="0"/>
              </a:rPr>
              <a:pPr algn="r" eaLnBrk="1" hangingPunct="1"/>
              <a:t>16</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p:txBody>
          <a:bodyPr/>
          <a:lstStyle/>
          <a:p>
            <a:pPr>
              <a:defRPr/>
            </a:pPr>
            <a:r>
              <a:rPr lang="en-US" smtClean="0">
                <a:latin typeface="Arial" charset="0"/>
              </a:rPr>
              <a:t>Background: Role Slice Diagram</a:t>
            </a:r>
          </a:p>
        </p:txBody>
      </p:sp>
      <p:sp>
        <p:nvSpPr>
          <p:cNvPr id="296963" name="Rectangle 3"/>
          <p:cNvSpPr>
            <a:spLocks noGrp="1" noChangeArrowheads="1"/>
          </p:cNvSpPr>
          <p:nvPr>
            <p:ph type="body" idx="4294967295"/>
          </p:nvPr>
        </p:nvSpPr>
        <p:spPr/>
        <p:txBody>
          <a:bodyPr/>
          <a:lstStyle/>
          <a:p>
            <a:pPr>
              <a:defRPr/>
            </a:pPr>
            <a:r>
              <a:rPr lang="en-US" dirty="0" smtClean="0">
                <a:latin typeface="Arial" charset="0"/>
              </a:rPr>
              <a:t>Actors from Use-Case Diagram (Roles)</a:t>
            </a:r>
          </a:p>
          <a:p>
            <a:pPr>
              <a:defRPr/>
            </a:pPr>
            <a:r>
              <a:rPr lang="en-US" dirty="0" smtClean="0">
                <a:latin typeface="Arial" charset="0"/>
              </a:rPr>
              <a:t>Role Slices Turn on &lt;</a:t>
            </a:r>
            <a:r>
              <a:rPr lang="en-US" dirty="0" err="1" smtClean="0">
                <a:latin typeface="Arial" charset="0"/>
              </a:rPr>
              <a:t>pos</a:t>
            </a:r>
            <a:r>
              <a:rPr lang="en-US" dirty="0" smtClean="0">
                <a:latin typeface="Arial" charset="0"/>
              </a:rPr>
              <a:t>&gt; and Turn off &lt;</a:t>
            </a:r>
            <a:r>
              <a:rPr lang="en-US" dirty="0" err="1" smtClean="0">
                <a:latin typeface="Arial" charset="0"/>
              </a:rPr>
              <a:t>neg</a:t>
            </a:r>
            <a:r>
              <a:rPr lang="en-US" dirty="0" smtClean="0">
                <a:latin typeface="Arial" charset="0"/>
              </a:rPr>
              <a:t>&gt; Methods from Secure </a:t>
            </a:r>
            <a:r>
              <a:rPr lang="en-US" dirty="0" err="1" smtClean="0">
                <a:latin typeface="Arial" charset="0"/>
              </a:rPr>
              <a:t>SubSystem</a:t>
            </a:r>
            <a:endParaRPr lang="en-US" dirty="0" smtClean="0">
              <a:latin typeface="Arial" charset="0"/>
            </a:endParaRPr>
          </a:p>
          <a:p>
            <a:pPr>
              <a:defRPr/>
            </a:pPr>
            <a:endParaRPr lang="en-US" dirty="0" smtClean="0">
              <a:latin typeface="Arial" charset="0"/>
            </a:endParaRPr>
          </a:p>
          <a:p>
            <a:pPr>
              <a:defRPr/>
            </a:pPr>
            <a:endParaRPr lang="en-US" dirty="0" smtClean="0">
              <a:latin typeface="Arial" charset="0"/>
            </a:endParaRPr>
          </a:p>
          <a:p>
            <a:pPr>
              <a:defRPr/>
            </a:pPr>
            <a:endParaRPr lang="en-US" dirty="0" smtClean="0">
              <a:latin typeface="Arial" charset="0"/>
            </a:endParaRPr>
          </a:p>
          <a:p>
            <a:pPr>
              <a:defRPr/>
            </a:pPr>
            <a:endParaRPr lang="en-US" dirty="0" smtClean="0">
              <a:latin typeface="Arial" charset="0"/>
            </a:endParaRPr>
          </a:p>
          <a:p>
            <a:pPr>
              <a:defRPr/>
            </a:pPr>
            <a:endParaRPr lang="en-US" dirty="0" smtClean="0">
              <a:latin typeface="Arial" charset="0"/>
            </a:endParaRPr>
          </a:p>
          <a:p>
            <a:pPr>
              <a:defRPr/>
            </a:pPr>
            <a:endParaRPr lang="en-US" dirty="0" smtClean="0">
              <a:latin typeface="Arial" charset="0"/>
            </a:endParaRPr>
          </a:p>
          <a:p>
            <a:pPr>
              <a:defRPr/>
            </a:pPr>
            <a:endParaRPr lang="en-US" dirty="0" smtClean="0">
              <a:latin typeface="Arial" charset="0"/>
            </a:endParaRPr>
          </a:p>
          <a:p>
            <a:pPr>
              <a:defRPr/>
            </a:pPr>
            <a:endParaRPr lang="en-US" dirty="0">
              <a:latin typeface="Arial" charset="0"/>
            </a:endParaRPr>
          </a:p>
          <a:p>
            <a:pPr>
              <a:defRPr/>
            </a:pPr>
            <a:endParaRPr lang="en-US" dirty="0" smtClean="0">
              <a:latin typeface="Arial" charset="0"/>
            </a:endParaRPr>
          </a:p>
          <a:p>
            <a:pPr>
              <a:defRPr/>
            </a:pPr>
            <a:r>
              <a:rPr lang="en-US" dirty="0" smtClean="0">
                <a:latin typeface="Arial" charset="0"/>
              </a:rPr>
              <a:t>This Diagram will be Extended in Our work to further Constrain What can and Can’t be Done</a:t>
            </a:r>
          </a:p>
        </p:txBody>
      </p:sp>
      <p:pic>
        <p:nvPicPr>
          <p:cNvPr id="4843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47875"/>
            <a:ext cx="6019800"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4357"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3F6E5846-3B85-4D32-A794-A8A38EBC56C8}" type="slidenum">
              <a:rPr lang="en-US" altLang="en-US" sz="1200">
                <a:solidFill>
                  <a:srgbClr val="000000"/>
                </a:solidFill>
                <a:latin typeface="Arial" charset="0"/>
              </a:rPr>
              <a:pPr algn="r" eaLnBrk="1" hangingPunct="1"/>
              <a:t>17</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0" y="76200"/>
            <a:ext cx="8229600" cy="609600"/>
          </a:xfrm>
        </p:spPr>
        <p:txBody>
          <a:bodyPr/>
          <a:lstStyle/>
          <a:p>
            <a:pPr>
              <a:defRPr/>
            </a:pPr>
            <a:r>
              <a:rPr lang="en-US" smtClean="0">
                <a:latin typeface="Arial" charset="0"/>
              </a:rPr>
              <a:t>Background: Role Slice Diagram</a:t>
            </a:r>
          </a:p>
        </p:txBody>
      </p:sp>
      <p:pic>
        <p:nvPicPr>
          <p:cNvPr id="48537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79500"/>
            <a:ext cx="876300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38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B2988364-17D1-4661-8CAE-80C2527F1F1C}" type="slidenum">
              <a:rPr lang="en-US" altLang="en-US" sz="1200">
                <a:solidFill>
                  <a:srgbClr val="000000"/>
                </a:solidFill>
                <a:latin typeface="Arial" charset="0"/>
              </a:rPr>
              <a:pPr algn="r" eaLnBrk="1" hangingPunct="1"/>
              <a:t>18</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idx="4294967295"/>
          </p:nvPr>
        </p:nvSpPr>
        <p:spPr/>
        <p:txBody>
          <a:bodyPr/>
          <a:lstStyle/>
          <a:p>
            <a:pPr>
              <a:defRPr/>
            </a:pPr>
            <a:r>
              <a:rPr lang="en-US" smtClean="0">
                <a:latin typeface="Arial" charset="0"/>
              </a:rPr>
              <a:t>What is a Collaboration?</a:t>
            </a:r>
          </a:p>
        </p:txBody>
      </p:sp>
      <p:sp>
        <p:nvSpPr>
          <p:cNvPr id="297987" name="Rectangle 3"/>
          <p:cNvSpPr>
            <a:spLocks noGrp="1" noChangeArrowheads="1"/>
          </p:cNvSpPr>
          <p:nvPr>
            <p:ph type="body" idx="4294967295"/>
          </p:nvPr>
        </p:nvSpPr>
        <p:spPr/>
        <p:txBody>
          <a:bodyPr/>
          <a:lstStyle/>
          <a:p>
            <a:pPr>
              <a:lnSpc>
                <a:spcPct val="90000"/>
              </a:lnSpc>
              <a:defRPr/>
            </a:pPr>
            <a:r>
              <a:rPr lang="en-US" smtClean="0">
                <a:latin typeface="Arial" charset="0"/>
              </a:rPr>
              <a:t>Shared Set of Actions by a Team of Individuals to Solve a Problem in a Collaborative and Coordinated Manner</a:t>
            </a:r>
          </a:p>
          <a:p>
            <a:pPr>
              <a:lnSpc>
                <a:spcPct val="90000"/>
              </a:lnSpc>
              <a:defRPr/>
            </a:pPr>
            <a:r>
              <a:rPr lang="en-US" smtClean="0">
                <a:latin typeface="Arial" charset="0"/>
              </a:rPr>
              <a:t>A Collaboration has</a:t>
            </a:r>
          </a:p>
          <a:p>
            <a:pPr lvl="1">
              <a:lnSpc>
                <a:spcPct val="90000"/>
              </a:lnSpc>
              <a:defRPr/>
            </a:pPr>
            <a:r>
              <a:rPr lang="en-US" smtClean="0">
                <a:latin typeface="Arial" charset="0"/>
              </a:rPr>
              <a:t>A Team of Users each with Specific Roles</a:t>
            </a:r>
          </a:p>
          <a:p>
            <a:pPr lvl="1">
              <a:lnSpc>
                <a:spcPct val="90000"/>
              </a:lnSpc>
              <a:defRPr/>
            </a:pPr>
            <a:r>
              <a:rPr lang="en-US" smtClean="0">
                <a:latin typeface="Arial" charset="0"/>
              </a:rPr>
              <a:t>A Set of One or More Steps</a:t>
            </a:r>
          </a:p>
          <a:p>
            <a:pPr lvl="1">
              <a:lnSpc>
                <a:spcPct val="90000"/>
              </a:lnSpc>
              <a:defRPr/>
            </a:pPr>
            <a:r>
              <a:rPr lang="en-US" smtClean="0">
                <a:latin typeface="Arial" charset="0"/>
              </a:rPr>
              <a:t>Each Step can be Constrained by Time, Participants, and their Permissions (Actions)</a:t>
            </a:r>
          </a:p>
          <a:p>
            <a:pPr lvl="1">
              <a:lnSpc>
                <a:spcPct val="90000"/>
              </a:lnSpc>
              <a:defRPr/>
            </a:pPr>
            <a:r>
              <a:rPr lang="en-US" smtClean="0">
                <a:latin typeface="Arial" charset="0"/>
              </a:rPr>
              <a:t>Constraints Obligate Who Does What When</a:t>
            </a:r>
          </a:p>
          <a:p>
            <a:pPr lvl="1">
              <a:lnSpc>
                <a:spcPct val="90000"/>
              </a:lnSpc>
              <a:defRPr/>
            </a:pPr>
            <a:r>
              <a:rPr lang="en-US" smtClean="0">
                <a:latin typeface="Arial" charset="0"/>
              </a:rPr>
              <a:t>Steps are Organized into a Workflow </a:t>
            </a:r>
          </a:p>
          <a:p>
            <a:pPr lvl="1">
              <a:lnSpc>
                <a:spcPct val="90000"/>
              </a:lnSpc>
              <a:defRPr/>
            </a:pPr>
            <a:r>
              <a:rPr lang="en-US" smtClean="0">
                <a:latin typeface="Arial" charset="0"/>
              </a:rPr>
              <a:t>Entire Collaboration has Time Limit</a:t>
            </a:r>
          </a:p>
          <a:p>
            <a:pPr>
              <a:lnSpc>
                <a:spcPct val="90000"/>
              </a:lnSpc>
              <a:defRPr/>
            </a:pPr>
            <a:r>
              <a:rPr lang="en-US" smtClean="0">
                <a:latin typeface="Arial" charset="0"/>
              </a:rPr>
              <a:t>Collaboration must Also Enforce RBAC </a:t>
            </a:r>
          </a:p>
        </p:txBody>
      </p:sp>
      <p:sp>
        <p:nvSpPr>
          <p:cNvPr id="48640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C6D72164-3DDF-4994-BF60-90ACFA62F450}" type="slidenum">
              <a:rPr lang="en-US" altLang="en-US" sz="1200">
                <a:solidFill>
                  <a:srgbClr val="000000"/>
                </a:solidFill>
                <a:latin typeface="Arial" charset="0"/>
              </a:rPr>
              <a:pPr algn="r" eaLnBrk="1" hangingPunct="1"/>
              <a:t>19</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idx="4294967295"/>
          </p:nvPr>
        </p:nvSpPr>
        <p:spPr>
          <a:xfrm>
            <a:off x="0" y="928688"/>
            <a:ext cx="9144000" cy="1524000"/>
          </a:xfrm>
        </p:spPr>
        <p:txBody>
          <a:bodyPr/>
          <a:lstStyle/>
          <a:p>
            <a:pPr eaLnBrk="1" hangingPunct="1">
              <a:defRPr/>
            </a:pPr>
            <a:r>
              <a:rPr lang="en-US" dirty="0" smtClean="0">
                <a:latin typeface="Arial" charset="0"/>
              </a:rPr>
              <a:t>A Framework for Secure, Obligated, Coordinated and Dynamic Collaboration that Extends NIST RBAC</a:t>
            </a:r>
          </a:p>
        </p:txBody>
      </p:sp>
      <p:sp>
        <p:nvSpPr>
          <p:cNvPr id="352259" name="Rectangle 3"/>
          <p:cNvSpPr>
            <a:spLocks noGrp="1" noChangeArrowheads="1"/>
          </p:cNvSpPr>
          <p:nvPr>
            <p:ph type="subTitle" idx="4294967295"/>
          </p:nvPr>
        </p:nvSpPr>
        <p:spPr>
          <a:xfrm>
            <a:off x="2586038" y="3429000"/>
            <a:ext cx="6477000" cy="2514600"/>
          </a:xfrm>
        </p:spPr>
        <p:txBody>
          <a:bodyPr/>
          <a:lstStyle/>
          <a:p>
            <a:pPr marL="0" indent="0" eaLnBrk="1" hangingPunct="1">
              <a:lnSpc>
                <a:spcPct val="80000"/>
              </a:lnSpc>
              <a:buFont typeface="Wingdings" pitchFamily="2" charset="2"/>
              <a:buNone/>
              <a:defRPr/>
            </a:pPr>
            <a:r>
              <a:rPr lang="en-US" sz="2000" b="1" smtClean="0">
                <a:latin typeface="Arial" charset="0"/>
              </a:rPr>
              <a:t>Candidate</a:t>
            </a:r>
            <a:r>
              <a:rPr lang="en-US" sz="2000" smtClean="0">
                <a:latin typeface="Arial" charset="0"/>
              </a:rPr>
              <a:t>: </a:t>
            </a:r>
          </a:p>
          <a:p>
            <a:pPr marL="0" indent="0" eaLnBrk="1" hangingPunct="1">
              <a:lnSpc>
                <a:spcPct val="80000"/>
              </a:lnSpc>
              <a:buFont typeface="Wingdings" pitchFamily="2" charset="2"/>
              <a:buNone/>
              <a:defRPr/>
            </a:pPr>
            <a:r>
              <a:rPr lang="en-US" sz="2000" smtClean="0">
                <a:latin typeface="Arial" charset="0"/>
              </a:rPr>
              <a:t>	Solomon Berhe</a:t>
            </a:r>
          </a:p>
          <a:p>
            <a:pPr marL="0" indent="0" eaLnBrk="1" hangingPunct="1">
              <a:lnSpc>
                <a:spcPct val="80000"/>
              </a:lnSpc>
              <a:buFont typeface="Wingdings" pitchFamily="2" charset="2"/>
              <a:buNone/>
              <a:defRPr/>
            </a:pPr>
            <a:r>
              <a:rPr lang="en-US" sz="2000" b="1" smtClean="0">
                <a:latin typeface="Arial" charset="0"/>
              </a:rPr>
              <a:t/>
            </a:r>
            <a:br>
              <a:rPr lang="en-US" sz="2000" b="1" smtClean="0">
                <a:latin typeface="Arial" charset="0"/>
              </a:rPr>
            </a:br>
            <a:r>
              <a:rPr lang="en-US" sz="2000" b="1" smtClean="0">
                <a:latin typeface="Arial" charset="0"/>
              </a:rPr>
              <a:t>Major Advisor</a:t>
            </a:r>
            <a:r>
              <a:rPr lang="en-US" sz="2000" smtClean="0">
                <a:latin typeface="Arial" charset="0"/>
              </a:rPr>
              <a:t>: </a:t>
            </a:r>
          </a:p>
          <a:p>
            <a:pPr marL="0" indent="0" eaLnBrk="1" hangingPunct="1">
              <a:lnSpc>
                <a:spcPct val="80000"/>
              </a:lnSpc>
              <a:buFont typeface="Wingdings" pitchFamily="2" charset="2"/>
              <a:buNone/>
              <a:defRPr/>
            </a:pPr>
            <a:r>
              <a:rPr lang="en-US" sz="2000" smtClean="0">
                <a:latin typeface="Arial" charset="0"/>
              </a:rPr>
              <a:t>	Prof. Steven A. Demurjian</a:t>
            </a:r>
          </a:p>
          <a:p>
            <a:pPr marL="0" indent="0" eaLnBrk="1" hangingPunct="1">
              <a:lnSpc>
                <a:spcPct val="80000"/>
              </a:lnSpc>
              <a:buFont typeface="Wingdings" pitchFamily="2" charset="2"/>
              <a:buNone/>
              <a:defRPr/>
            </a:pPr>
            <a:r>
              <a:rPr lang="en-GB" sz="2000" b="1" smtClean="0">
                <a:latin typeface="Arial" charset="0"/>
              </a:rPr>
              <a:t>Associate Advisors</a:t>
            </a:r>
            <a:r>
              <a:rPr lang="en-GB" sz="2000" smtClean="0">
                <a:latin typeface="Arial" charset="0"/>
              </a:rPr>
              <a:t>: </a:t>
            </a:r>
          </a:p>
          <a:p>
            <a:pPr marL="0" indent="0" eaLnBrk="1" hangingPunct="1">
              <a:lnSpc>
                <a:spcPct val="80000"/>
              </a:lnSpc>
              <a:buFont typeface="Wingdings" pitchFamily="2" charset="2"/>
              <a:buNone/>
              <a:defRPr/>
            </a:pPr>
            <a:r>
              <a:rPr lang="en-GB" sz="2000" smtClean="0">
                <a:latin typeface="Arial" charset="0"/>
              </a:rPr>
              <a:t>	Prof. Swapna Gokhale</a:t>
            </a:r>
          </a:p>
          <a:p>
            <a:pPr marL="0" indent="0" eaLnBrk="1" hangingPunct="1">
              <a:lnSpc>
                <a:spcPct val="80000"/>
              </a:lnSpc>
              <a:buFont typeface="Wingdings" pitchFamily="2" charset="2"/>
              <a:buNone/>
              <a:defRPr/>
            </a:pPr>
            <a:r>
              <a:rPr lang="en-GB" sz="2000" smtClean="0">
                <a:latin typeface="Arial" charset="0"/>
              </a:rPr>
              <a:t>	Prof. Sanguthevar Rajasekaran </a:t>
            </a:r>
          </a:p>
          <a:p>
            <a:pPr marL="0" indent="0" eaLnBrk="1" hangingPunct="1">
              <a:lnSpc>
                <a:spcPct val="80000"/>
              </a:lnSpc>
              <a:buFont typeface="Wingdings" pitchFamily="2" charset="2"/>
              <a:buNone/>
              <a:defRPr/>
            </a:pPr>
            <a:r>
              <a:rPr lang="en-GB" sz="2000" smtClean="0">
                <a:latin typeface="Arial" charset="0"/>
              </a:rPr>
              <a:t>	Prof. Thomas Agresta</a:t>
            </a:r>
            <a:endParaRPr lang="en-US" sz="2000" smtClean="0">
              <a:latin typeface="Arial" charset="0"/>
            </a:endParaRPr>
          </a:p>
        </p:txBody>
      </p:sp>
      <p:sp>
        <p:nvSpPr>
          <p:cNvPr id="468996" name="TextBox 4"/>
          <p:cNvSpPr txBox="1">
            <a:spLocks noChangeArrowheads="1"/>
          </p:cNvSpPr>
          <p:nvPr/>
        </p:nvSpPr>
        <p:spPr bwMode="auto">
          <a:xfrm>
            <a:off x="0" y="24526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b="0">
                <a:solidFill>
                  <a:srgbClr val="000000"/>
                </a:solidFill>
                <a:latin typeface="Arial" charset="0"/>
              </a:rPr>
              <a:t>Towards Emerging Requirements in Health Care.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idx="4294967295"/>
          </p:nvPr>
        </p:nvSpPr>
        <p:spPr/>
        <p:txBody>
          <a:bodyPr/>
          <a:lstStyle/>
          <a:p>
            <a:pPr>
              <a:defRPr/>
            </a:pPr>
            <a:r>
              <a:rPr lang="en-US" smtClean="0">
                <a:latin typeface="Arial" charset="0"/>
              </a:rPr>
              <a:t>Conceptual View of Collaboration</a:t>
            </a:r>
          </a:p>
        </p:txBody>
      </p:sp>
      <p:pic>
        <p:nvPicPr>
          <p:cNvPr id="487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81125"/>
            <a:ext cx="86868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742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3A0C8B6E-0CA5-4C62-ACD4-3ABDEE7DBA6D}" type="slidenum">
              <a:rPr lang="en-US" altLang="en-US" sz="1200">
                <a:solidFill>
                  <a:srgbClr val="000000"/>
                </a:solidFill>
                <a:latin typeface="Arial" charset="0"/>
              </a:rPr>
              <a:pPr algn="r" eaLnBrk="1" hangingPunct="1"/>
              <a:t>20</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idx="4294967295"/>
          </p:nvPr>
        </p:nvSpPr>
        <p:spPr>
          <a:xfrm>
            <a:off x="0" y="76200"/>
            <a:ext cx="8229600" cy="609600"/>
          </a:xfrm>
        </p:spPr>
        <p:txBody>
          <a:bodyPr/>
          <a:lstStyle/>
          <a:p>
            <a:pPr>
              <a:defRPr/>
            </a:pPr>
            <a:r>
              <a:rPr lang="en-US" smtClean="0">
                <a:latin typeface="Arial" charset="0"/>
              </a:rPr>
              <a:t>What is a Collaboration Step?</a:t>
            </a:r>
          </a:p>
        </p:txBody>
      </p:sp>
      <p:pic>
        <p:nvPicPr>
          <p:cNvPr id="488451" name="Picture 4"/>
          <p:cNvPicPr>
            <a:picLocks noChangeAspect="1" noChangeArrowheads="1"/>
          </p:cNvPicPr>
          <p:nvPr/>
        </p:nvPicPr>
        <p:blipFill>
          <a:blip r:embed="rId3">
            <a:extLst>
              <a:ext uri="{28A0092B-C50C-407E-A947-70E740481C1C}">
                <a14:useLocalDpi xmlns:a14="http://schemas.microsoft.com/office/drawing/2010/main" val="0"/>
              </a:ext>
            </a:extLst>
          </a:blip>
          <a:srcRect r="7895"/>
          <a:stretch>
            <a:fillRect/>
          </a:stretch>
        </p:blipFill>
        <p:spPr bwMode="auto">
          <a:xfrm>
            <a:off x="0" y="838200"/>
            <a:ext cx="2667000"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45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762000"/>
            <a:ext cx="24384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4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14400"/>
            <a:ext cx="2514600"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45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505200"/>
            <a:ext cx="26670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45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200400"/>
            <a:ext cx="2587625"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8456"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127EB208-00B4-404D-80BA-7724C11CDA6F}" type="slidenum">
              <a:rPr lang="en-US" altLang="en-US" sz="1200">
                <a:solidFill>
                  <a:srgbClr val="000000"/>
                </a:solidFill>
                <a:latin typeface="Arial" charset="0"/>
              </a:rPr>
              <a:pPr algn="r" eaLnBrk="1" hangingPunct="1"/>
              <a:t>21</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4" name="Picture 24"/>
          <p:cNvPicPr>
            <a:picLocks noChangeAspect="1" noChangeArrowheads="1"/>
          </p:cNvPicPr>
          <p:nvPr/>
        </p:nvPicPr>
        <p:blipFill>
          <a:blip r:embed="rId3">
            <a:extLst>
              <a:ext uri="{28A0092B-C50C-407E-A947-70E740481C1C}">
                <a14:useLocalDpi xmlns:a14="http://schemas.microsoft.com/office/drawing/2010/main" val="0"/>
              </a:ext>
            </a:extLst>
          </a:blip>
          <a:srcRect r="7895"/>
          <a:stretch>
            <a:fillRect/>
          </a:stretch>
        </p:blipFill>
        <p:spPr bwMode="auto">
          <a:xfrm>
            <a:off x="3581400" y="2438400"/>
            <a:ext cx="19812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9475" name="Rectangle 2"/>
          <p:cNvSpPr>
            <a:spLocks noGrp="1" noChangeArrowheads="1"/>
          </p:cNvSpPr>
          <p:nvPr>
            <p:ph type="title" idx="4294967295"/>
          </p:nvPr>
        </p:nvSpPr>
        <p:spPr/>
        <p:txBody>
          <a:bodyPr/>
          <a:lstStyle/>
          <a:p>
            <a:r>
              <a:rPr lang="en-US" altLang="en-US" smtClean="0"/>
              <a:t>What is in the Triage Step?</a:t>
            </a:r>
          </a:p>
        </p:txBody>
      </p:sp>
      <p:sp>
        <p:nvSpPr>
          <p:cNvPr id="489476" name="Text Box 131"/>
          <p:cNvSpPr txBox="1">
            <a:spLocks noChangeArrowheads="1"/>
          </p:cNvSpPr>
          <p:nvPr/>
        </p:nvSpPr>
        <p:spPr bwMode="auto">
          <a:xfrm>
            <a:off x="6527800" y="2847975"/>
            <a:ext cx="2149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Team Type (Allowed</a:t>
            </a:r>
          </a:p>
          <a:p>
            <a:pPr algn="l"/>
            <a:r>
              <a:rPr lang="en-US" altLang="en-US" sz="1600">
                <a:solidFill>
                  <a:srgbClr val="000000"/>
                </a:solidFill>
                <a:latin typeface="Arial" charset="0"/>
              </a:rPr>
              <a:t>Role members)</a:t>
            </a:r>
          </a:p>
        </p:txBody>
      </p:sp>
      <p:pic>
        <p:nvPicPr>
          <p:cNvPr id="489477" name="Picture 18" descr="C:\Documents and Settings\microlab\Local Settings\Temporary Internet Files\Content.IE5\LRGLJE3C\MC9004360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2913" y="2133600"/>
            <a:ext cx="7635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9478" name="Picture 31" descr="C:\Documents and Settings\microlab\Local Settings\Temporary Internet Files\Content.IE5\0R3M51X3\MC9003206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2667000"/>
            <a:ext cx="406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9" name="Text Box 131"/>
          <p:cNvSpPr txBox="1">
            <a:spLocks noChangeArrowheads="1"/>
          </p:cNvSpPr>
          <p:nvPr/>
        </p:nvSpPr>
        <p:spPr bwMode="auto">
          <a:xfrm>
            <a:off x="447675" y="2743200"/>
            <a:ext cx="3286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Obligation Types (Required Roles and Permission Types)</a:t>
            </a:r>
          </a:p>
        </p:txBody>
      </p:sp>
      <p:sp>
        <p:nvSpPr>
          <p:cNvPr id="489480" name="Lock"/>
          <p:cNvSpPr>
            <a:spLocks noEditPoints="1" noChangeArrowheads="1"/>
          </p:cNvSpPr>
          <p:nvPr/>
        </p:nvSpPr>
        <p:spPr bwMode="auto">
          <a:xfrm>
            <a:off x="569913" y="4572000"/>
            <a:ext cx="252412"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489481" name="Text Box 131"/>
          <p:cNvSpPr txBox="1">
            <a:spLocks noChangeArrowheads="1"/>
          </p:cNvSpPr>
          <p:nvPr/>
        </p:nvSpPr>
        <p:spPr bwMode="auto">
          <a:xfrm>
            <a:off x="798513" y="4572000"/>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Allowed Permission Types</a:t>
            </a:r>
          </a:p>
        </p:txBody>
      </p:sp>
      <p:sp>
        <p:nvSpPr>
          <p:cNvPr id="489482" name="AutoShape 11"/>
          <p:cNvSpPr>
            <a:spLocks noChangeArrowheads="1"/>
          </p:cNvSpPr>
          <p:nvPr/>
        </p:nvSpPr>
        <p:spPr bwMode="auto">
          <a:xfrm rot="-8659416">
            <a:off x="3406775" y="3036888"/>
            <a:ext cx="38100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89483" name="AutoShape 12"/>
          <p:cNvSpPr>
            <a:spLocks noChangeArrowheads="1"/>
          </p:cNvSpPr>
          <p:nvPr/>
        </p:nvSpPr>
        <p:spPr bwMode="auto">
          <a:xfrm rot="-1475845">
            <a:off x="5715000" y="28194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89484" name="AutoShape 13"/>
          <p:cNvSpPr>
            <a:spLocks noChangeArrowheads="1"/>
          </p:cNvSpPr>
          <p:nvPr/>
        </p:nvSpPr>
        <p:spPr bwMode="auto">
          <a:xfrm rot="7501492">
            <a:off x="3276600" y="41148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89485" name="AutoShape 14"/>
          <p:cNvSpPr>
            <a:spLocks noChangeArrowheads="1"/>
          </p:cNvSpPr>
          <p:nvPr/>
        </p:nvSpPr>
        <p:spPr bwMode="auto">
          <a:xfrm rot="2585616">
            <a:off x="5410200" y="40386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89486" name="Text Box 131"/>
          <p:cNvSpPr txBox="1">
            <a:spLocks noChangeArrowheads="1"/>
          </p:cNvSpPr>
          <p:nvPr/>
        </p:nvSpPr>
        <p:spPr bwMode="auto">
          <a:xfrm>
            <a:off x="5410200" y="44958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Relative Lifetime</a:t>
            </a:r>
          </a:p>
        </p:txBody>
      </p:sp>
      <p:pic>
        <p:nvPicPr>
          <p:cNvPr id="489487" name="Picture 16" descr="MC900431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4343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88" name="Text Box 17"/>
          <p:cNvSpPr txBox="1">
            <a:spLocks noChangeArrowheads="1"/>
          </p:cNvSpPr>
          <p:nvPr/>
        </p:nvSpPr>
        <p:spPr bwMode="auto">
          <a:xfrm>
            <a:off x="493713" y="4905375"/>
            <a:ext cx="42306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getMedicalHistory, getMedicationHistory, </a:t>
            </a:r>
          </a:p>
          <a:p>
            <a:pPr algn="l" eaLnBrk="1" hangingPunct="1"/>
            <a:r>
              <a:rPr lang="en-US" altLang="en-US" sz="1600">
                <a:solidFill>
                  <a:srgbClr val="006600"/>
                </a:solidFill>
                <a:latin typeface="Arial" charset="0"/>
              </a:rPr>
              <a:t>sendToTests, getAllergyHistory, done, </a:t>
            </a:r>
          </a:p>
          <a:p>
            <a:pPr algn="l" eaLnBrk="1" hangingPunct="1"/>
            <a:r>
              <a:rPr lang="en-US" altLang="en-US" sz="1600">
                <a:solidFill>
                  <a:srgbClr val="006600"/>
                </a:solidFill>
                <a:latin typeface="Arial" charset="0"/>
              </a:rPr>
              <a:t>getFamilyHistory, etc.</a:t>
            </a:r>
            <a:endParaRPr lang="en-US" altLang="en-US" sz="1600" b="0">
              <a:solidFill>
                <a:srgbClr val="006600"/>
              </a:solidFill>
              <a:latin typeface="Arial" charset="0"/>
            </a:endParaRPr>
          </a:p>
        </p:txBody>
      </p:sp>
      <p:sp>
        <p:nvSpPr>
          <p:cNvPr id="489489" name="Rectangle 19"/>
          <p:cNvSpPr>
            <a:spLocks noChangeArrowheads="1"/>
          </p:cNvSpPr>
          <p:nvPr/>
        </p:nvSpPr>
        <p:spPr bwMode="auto">
          <a:xfrm>
            <a:off x="5410200" y="47244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30 minutes for Triage Step</a:t>
            </a:r>
            <a:endParaRPr lang="en-US" altLang="en-US" sz="1600" b="0">
              <a:solidFill>
                <a:srgbClr val="006600"/>
              </a:solidFill>
              <a:latin typeface="Arial" charset="0"/>
            </a:endParaRPr>
          </a:p>
        </p:txBody>
      </p:sp>
      <p:sp>
        <p:nvSpPr>
          <p:cNvPr id="489490" name="Rectangle 20"/>
          <p:cNvSpPr>
            <a:spLocks noChangeArrowheads="1"/>
          </p:cNvSpPr>
          <p:nvPr/>
        </p:nvSpPr>
        <p:spPr bwMode="auto">
          <a:xfrm>
            <a:off x="5715000" y="33210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ERNurse, ERPhysican, Patient</a:t>
            </a:r>
          </a:p>
        </p:txBody>
      </p:sp>
      <p:sp>
        <p:nvSpPr>
          <p:cNvPr id="489491" name="Text Box 21"/>
          <p:cNvSpPr txBox="1">
            <a:spLocks noChangeArrowheads="1"/>
          </p:cNvSpPr>
          <p:nvPr/>
        </p:nvSpPr>
        <p:spPr bwMode="auto">
          <a:xfrm>
            <a:off x="76200" y="3276600"/>
            <a:ext cx="3416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 At least one ERNurse and</a:t>
            </a:r>
          </a:p>
          <a:p>
            <a:pPr algn="l" eaLnBrk="1" hangingPunct="1"/>
            <a:r>
              <a:rPr lang="en-US" altLang="en-US" sz="1600">
                <a:solidFill>
                  <a:srgbClr val="006600"/>
                </a:solidFill>
                <a:latin typeface="Arial" charset="0"/>
              </a:rPr>
              <a:t>one ERPhysican must participate</a:t>
            </a:r>
          </a:p>
          <a:p>
            <a:pPr algn="l" eaLnBrk="1" hangingPunct="1"/>
            <a:r>
              <a:rPr lang="en-US" altLang="en-US" sz="1600">
                <a:solidFill>
                  <a:srgbClr val="006600"/>
                </a:solidFill>
                <a:latin typeface="Arial" charset="0"/>
              </a:rPr>
              <a:t>and medical history must be read</a:t>
            </a:r>
            <a:endParaRPr lang="en-US" altLang="en-US" sz="1600">
              <a:solidFill>
                <a:srgbClr val="CCECFF"/>
              </a:solidFill>
              <a:latin typeface="Arial" charset="0"/>
            </a:endParaRPr>
          </a:p>
        </p:txBody>
      </p:sp>
      <p:sp>
        <p:nvSpPr>
          <p:cNvPr id="48949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89493" name="AutoShape 27"/>
          <p:cNvSpPr>
            <a:spLocks noChangeArrowheads="1"/>
          </p:cNvSpPr>
          <p:nvPr/>
        </p:nvSpPr>
        <p:spPr bwMode="auto">
          <a:xfrm rot="-5400000">
            <a:off x="4306888" y="1965325"/>
            <a:ext cx="685800" cy="533400"/>
          </a:xfrm>
          <a:prstGeom prst="rightArrow">
            <a:avLst>
              <a:gd name="adj1" fmla="val 50000"/>
              <a:gd name="adj2" fmla="val 3214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89494" name="Rectangle 29"/>
          <p:cNvSpPr>
            <a:spLocks noChangeArrowheads="1"/>
          </p:cNvSpPr>
          <p:nvPr/>
        </p:nvSpPr>
        <p:spPr bwMode="auto">
          <a:xfrm>
            <a:off x="3352800" y="1295400"/>
            <a:ext cx="350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WritemedicalRecord and ReadMedical Record UML Classes</a:t>
            </a:r>
          </a:p>
        </p:txBody>
      </p:sp>
      <p:sp>
        <p:nvSpPr>
          <p:cNvPr id="489495"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F4A8A262-BB69-483C-AC9D-52E4FEEF9E03}" type="slidenum">
              <a:rPr lang="en-US" altLang="en-US" sz="1200">
                <a:solidFill>
                  <a:srgbClr val="000000"/>
                </a:solidFill>
                <a:latin typeface="Arial" charset="0"/>
              </a:rPr>
              <a:pPr algn="r" eaLnBrk="1" hangingPunct="1"/>
              <a:t>22</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idx="4294967295"/>
          </p:nvPr>
        </p:nvSpPr>
        <p:spPr/>
        <p:txBody>
          <a:bodyPr/>
          <a:lstStyle/>
          <a:p>
            <a:r>
              <a:rPr lang="en-US" altLang="en-US" smtClean="0"/>
              <a:t>What is in the Test Step?</a:t>
            </a:r>
          </a:p>
        </p:txBody>
      </p:sp>
      <p:pic>
        <p:nvPicPr>
          <p:cNvPr id="490499" name="Picture 18" descr="C:\Documents and Settings\microlab\Local Settings\Temporary Internet Files\Content.IE5\LRGLJE3C\MC9004360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413" y="2133600"/>
            <a:ext cx="7635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0" name="Lock"/>
          <p:cNvSpPr>
            <a:spLocks noEditPoints="1" noChangeArrowheads="1"/>
          </p:cNvSpPr>
          <p:nvPr/>
        </p:nvSpPr>
        <p:spPr bwMode="auto">
          <a:xfrm>
            <a:off x="1066800" y="4572000"/>
            <a:ext cx="252413"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490501" name="AutoShape 10"/>
          <p:cNvSpPr>
            <a:spLocks noChangeArrowheads="1"/>
          </p:cNvSpPr>
          <p:nvPr/>
        </p:nvSpPr>
        <p:spPr bwMode="auto">
          <a:xfrm rot="-9042466">
            <a:off x="3332163" y="2968625"/>
            <a:ext cx="30480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0502" name="AutoShape 11"/>
          <p:cNvSpPr>
            <a:spLocks noChangeArrowheads="1"/>
          </p:cNvSpPr>
          <p:nvPr/>
        </p:nvSpPr>
        <p:spPr bwMode="auto">
          <a:xfrm rot="-1196845">
            <a:off x="6172200" y="30480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0503" name="AutoShape 12"/>
          <p:cNvSpPr>
            <a:spLocks noChangeArrowheads="1"/>
          </p:cNvSpPr>
          <p:nvPr/>
        </p:nvSpPr>
        <p:spPr bwMode="auto">
          <a:xfrm rot="7501492">
            <a:off x="3028950" y="3952875"/>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0504" name="AutoShape 13"/>
          <p:cNvSpPr>
            <a:spLocks noChangeArrowheads="1"/>
          </p:cNvSpPr>
          <p:nvPr/>
        </p:nvSpPr>
        <p:spPr bwMode="auto">
          <a:xfrm rot="1087476">
            <a:off x="6172200" y="39624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0505" name="Text Box 131"/>
          <p:cNvSpPr txBox="1">
            <a:spLocks noChangeArrowheads="1"/>
          </p:cNvSpPr>
          <p:nvPr/>
        </p:nvSpPr>
        <p:spPr bwMode="auto">
          <a:xfrm>
            <a:off x="6705600" y="4267200"/>
            <a:ext cx="195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Relative Lifetime</a:t>
            </a:r>
          </a:p>
        </p:txBody>
      </p:sp>
      <p:pic>
        <p:nvPicPr>
          <p:cNvPr id="490506" name="Picture 15" descr="MC9004315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4343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7" name="Text Box 16"/>
          <p:cNvSpPr txBox="1">
            <a:spLocks noChangeArrowheads="1"/>
          </p:cNvSpPr>
          <p:nvPr/>
        </p:nvSpPr>
        <p:spPr bwMode="auto">
          <a:xfrm>
            <a:off x="923925" y="4876800"/>
            <a:ext cx="3390900"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uploadTestResult, setTestResult,</a:t>
            </a:r>
          </a:p>
          <a:p>
            <a:pPr algn="l" eaLnBrk="1" hangingPunct="1"/>
            <a:r>
              <a:rPr lang="en-US" altLang="en-US" sz="1600">
                <a:solidFill>
                  <a:srgbClr val="006600"/>
                </a:solidFill>
                <a:latin typeface="Arial" charset="0"/>
              </a:rPr>
              <a:t>done, readTestHistory, etc.</a:t>
            </a:r>
          </a:p>
        </p:txBody>
      </p:sp>
      <p:sp>
        <p:nvSpPr>
          <p:cNvPr id="490508" name="Rectangle 17"/>
          <p:cNvSpPr>
            <a:spLocks noChangeArrowheads="1"/>
          </p:cNvSpPr>
          <p:nvPr/>
        </p:nvSpPr>
        <p:spPr bwMode="auto">
          <a:xfrm>
            <a:off x="6705600" y="4572000"/>
            <a:ext cx="190500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2h for Test Step</a:t>
            </a:r>
          </a:p>
        </p:txBody>
      </p:sp>
      <p:sp>
        <p:nvSpPr>
          <p:cNvPr id="490509" name="Rectangle 18"/>
          <p:cNvSpPr>
            <a:spLocks noChangeArrowheads="1"/>
          </p:cNvSpPr>
          <p:nvPr/>
        </p:nvSpPr>
        <p:spPr bwMode="auto">
          <a:xfrm>
            <a:off x="6858000" y="3200400"/>
            <a:ext cx="2209800"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Nurse, Patient, Technician</a:t>
            </a:r>
          </a:p>
        </p:txBody>
      </p:sp>
      <p:sp>
        <p:nvSpPr>
          <p:cNvPr id="49051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pic>
        <p:nvPicPr>
          <p:cNvPr id="490511"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86000"/>
            <a:ext cx="24384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0512" name="AutoShape 25"/>
          <p:cNvSpPr>
            <a:spLocks noChangeArrowheads="1"/>
          </p:cNvSpPr>
          <p:nvPr/>
        </p:nvSpPr>
        <p:spPr bwMode="auto">
          <a:xfrm rot="-5400000">
            <a:off x="4535488" y="2209800"/>
            <a:ext cx="685800" cy="533400"/>
          </a:xfrm>
          <a:prstGeom prst="rightArrow">
            <a:avLst>
              <a:gd name="adj1" fmla="val 50000"/>
              <a:gd name="adj2" fmla="val 3214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0513" name="Rectangle 27"/>
          <p:cNvSpPr>
            <a:spLocks noChangeArrowheads="1"/>
          </p:cNvSpPr>
          <p:nvPr/>
        </p:nvSpPr>
        <p:spPr bwMode="auto">
          <a:xfrm>
            <a:off x="3352800" y="1447800"/>
            <a:ext cx="350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6600"/>
                </a:solidFill>
                <a:latin typeface="Arial" charset="0"/>
              </a:rPr>
              <a:t>WritemedicalRecord and ReadMedical Record UML Classes</a:t>
            </a:r>
          </a:p>
        </p:txBody>
      </p:sp>
      <p:sp>
        <p:nvSpPr>
          <p:cNvPr id="490514" name="Text Box 28"/>
          <p:cNvSpPr txBox="1">
            <a:spLocks noChangeArrowheads="1"/>
          </p:cNvSpPr>
          <p:nvPr/>
        </p:nvSpPr>
        <p:spPr bwMode="auto">
          <a:xfrm>
            <a:off x="0" y="3276600"/>
            <a:ext cx="3200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At least one Technician must</a:t>
            </a:r>
          </a:p>
          <a:p>
            <a:pPr algn="l" eaLnBrk="1" hangingPunct="1"/>
            <a:r>
              <a:rPr lang="en-US" altLang="en-US" sz="1600">
                <a:solidFill>
                  <a:srgbClr val="006600"/>
                </a:solidFill>
                <a:latin typeface="Arial" charset="0"/>
              </a:rPr>
              <a:t>upload the test results</a:t>
            </a:r>
            <a:endParaRPr lang="en-US" altLang="en-US" sz="1600">
              <a:solidFill>
                <a:srgbClr val="CCECFF"/>
              </a:solidFill>
              <a:latin typeface="Arial" charset="0"/>
            </a:endParaRPr>
          </a:p>
        </p:txBody>
      </p:sp>
      <p:pic>
        <p:nvPicPr>
          <p:cNvPr id="490515" name="Picture 31" descr="C:\Documents and Settings\microlab\Local Settings\Temporary Internet Files\Content.IE5\0R3M51X3\MC9003206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 y="2676525"/>
            <a:ext cx="406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16" name="Text Box 131"/>
          <p:cNvSpPr txBox="1">
            <a:spLocks noChangeArrowheads="1"/>
          </p:cNvSpPr>
          <p:nvPr/>
        </p:nvSpPr>
        <p:spPr bwMode="auto">
          <a:xfrm>
            <a:off x="400050" y="2705100"/>
            <a:ext cx="3286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Obligation Types (Required Roles and Permission Types)</a:t>
            </a:r>
          </a:p>
        </p:txBody>
      </p:sp>
      <p:sp>
        <p:nvSpPr>
          <p:cNvPr id="490517" name="Text Box 131"/>
          <p:cNvSpPr txBox="1">
            <a:spLocks noChangeArrowheads="1"/>
          </p:cNvSpPr>
          <p:nvPr/>
        </p:nvSpPr>
        <p:spPr bwMode="auto">
          <a:xfrm>
            <a:off x="1295400" y="4591050"/>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Allowed Permission Types</a:t>
            </a:r>
          </a:p>
        </p:txBody>
      </p:sp>
      <p:sp>
        <p:nvSpPr>
          <p:cNvPr id="490518" name="Text Box 131"/>
          <p:cNvSpPr txBox="1">
            <a:spLocks noChangeArrowheads="1"/>
          </p:cNvSpPr>
          <p:nvPr/>
        </p:nvSpPr>
        <p:spPr bwMode="auto">
          <a:xfrm>
            <a:off x="6842125" y="2743200"/>
            <a:ext cx="2149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Team Type (Allowed</a:t>
            </a:r>
          </a:p>
          <a:p>
            <a:pPr algn="l"/>
            <a:r>
              <a:rPr lang="en-US" altLang="en-US" sz="1600">
                <a:solidFill>
                  <a:srgbClr val="000000"/>
                </a:solidFill>
                <a:latin typeface="Arial" charset="0"/>
              </a:rPr>
              <a:t>Role members)</a:t>
            </a:r>
          </a:p>
        </p:txBody>
      </p:sp>
      <p:sp>
        <p:nvSpPr>
          <p:cNvPr id="490519"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7194D53A-6B36-49EE-863B-2EAF549A1E28}" type="slidenum">
              <a:rPr lang="en-US" altLang="en-US" sz="1200">
                <a:solidFill>
                  <a:srgbClr val="000000"/>
                </a:solidFill>
                <a:latin typeface="Arial" charset="0"/>
              </a:rPr>
              <a:pPr algn="r" eaLnBrk="1" hangingPunct="1"/>
              <a:t>23</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p:txBody>
          <a:bodyPr/>
          <a:lstStyle/>
          <a:p>
            <a:pPr>
              <a:defRPr/>
            </a:pPr>
            <a:r>
              <a:rPr lang="en-US" smtClean="0">
                <a:latin typeface="Arial" charset="0"/>
              </a:rPr>
              <a:t>What is a Collaboration Workflow?</a:t>
            </a:r>
          </a:p>
        </p:txBody>
      </p:sp>
      <p:sp>
        <p:nvSpPr>
          <p:cNvPr id="305157" name="Rectangle 5"/>
          <p:cNvSpPr>
            <a:spLocks noGrp="1" noChangeArrowheads="1"/>
          </p:cNvSpPr>
          <p:nvPr>
            <p:ph type="body" idx="4294967295"/>
          </p:nvPr>
        </p:nvSpPr>
        <p:spPr/>
        <p:txBody>
          <a:bodyPr/>
          <a:lstStyle/>
          <a:p>
            <a:pPr>
              <a:defRPr/>
            </a:pPr>
            <a:r>
              <a:rPr lang="en-US" smtClean="0">
                <a:latin typeface="Arial" charset="0"/>
              </a:rPr>
              <a:t>Set of Steps that Interact with One Another Over Time</a:t>
            </a:r>
          </a:p>
          <a:p>
            <a:pPr>
              <a:defRPr/>
            </a:pPr>
            <a:r>
              <a:rPr lang="en-US" smtClean="0">
                <a:latin typeface="Arial" charset="0"/>
              </a:rPr>
              <a:t>Steps Below Triage a Patient, Conduct Test, Write Test Reports, Make Decision, etc.</a:t>
            </a:r>
          </a:p>
        </p:txBody>
      </p:sp>
      <p:pic>
        <p:nvPicPr>
          <p:cNvPr id="491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1025"/>
            <a:ext cx="85566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25"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D94E1E40-A903-48D1-87BA-16194A0FFF09}" type="slidenum">
              <a:rPr lang="en-US" altLang="en-US" sz="1200">
                <a:solidFill>
                  <a:srgbClr val="000000"/>
                </a:solidFill>
                <a:latin typeface="Arial" charset="0"/>
              </a:rPr>
              <a:pPr algn="r" eaLnBrk="1" hangingPunct="1"/>
              <a:t>24</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idx="4294967295"/>
          </p:nvPr>
        </p:nvSpPr>
        <p:spPr>
          <a:xfrm>
            <a:off x="0" y="76200"/>
            <a:ext cx="8229600" cy="609600"/>
          </a:xfrm>
        </p:spPr>
        <p:txBody>
          <a:bodyPr/>
          <a:lstStyle/>
          <a:p>
            <a:r>
              <a:rPr lang="en-US" altLang="en-US" smtClean="0"/>
              <a:t>What Happens at Runtime?</a:t>
            </a:r>
          </a:p>
        </p:txBody>
      </p:sp>
      <p:pic>
        <p:nvPicPr>
          <p:cNvPr id="492547" name="Picture 4"/>
          <p:cNvPicPr>
            <a:picLocks noChangeAspect="1" noChangeArrowheads="1"/>
          </p:cNvPicPr>
          <p:nvPr/>
        </p:nvPicPr>
        <p:blipFill>
          <a:blip r:embed="rId3">
            <a:extLst>
              <a:ext uri="{28A0092B-C50C-407E-A947-70E740481C1C}">
                <a14:useLocalDpi xmlns:a14="http://schemas.microsoft.com/office/drawing/2010/main" val="0"/>
              </a:ext>
            </a:extLst>
          </a:blip>
          <a:srcRect r="7895"/>
          <a:stretch>
            <a:fillRect/>
          </a:stretch>
        </p:blipFill>
        <p:spPr bwMode="auto">
          <a:xfrm>
            <a:off x="838200" y="1317625"/>
            <a:ext cx="15240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254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588" y="2743200"/>
            <a:ext cx="303371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2549" name="Text Box 26"/>
          <p:cNvSpPr txBox="1">
            <a:spLocks noChangeArrowheads="1"/>
          </p:cNvSpPr>
          <p:nvPr/>
        </p:nvSpPr>
        <p:spPr bwMode="auto">
          <a:xfrm>
            <a:off x="-28575" y="835025"/>
            <a:ext cx="332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800">
                <a:solidFill>
                  <a:srgbClr val="00007D"/>
                </a:solidFill>
                <a:latin typeface="Arial" charset="0"/>
              </a:rPr>
              <a:t>Patient</a:t>
            </a:r>
            <a:r>
              <a:rPr lang="en-US" altLang="en-US" sz="1800">
                <a:solidFill>
                  <a:srgbClr val="000000"/>
                </a:solidFill>
                <a:latin typeface="Arial" charset="0"/>
              </a:rPr>
              <a:t>, </a:t>
            </a:r>
            <a:r>
              <a:rPr lang="en-US" altLang="en-US" sz="1800">
                <a:solidFill>
                  <a:srgbClr val="FF0000"/>
                </a:solidFill>
                <a:latin typeface="Arial" charset="0"/>
              </a:rPr>
              <a:t>Physician</a:t>
            </a:r>
            <a:r>
              <a:rPr lang="en-US" altLang="en-US" sz="1800">
                <a:solidFill>
                  <a:srgbClr val="000000"/>
                </a:solidFill>
                <a:latin typeface="Arial" charset="0"/>
              </a:rPr>
              <a:t> and </a:t>
            </a:r>
            <a:r>
              <a:rPr lang="en-US" altLang="en-US" sz="1800">
                <a:solidFill>
                  <a:srgbClr val="3366CC"/>
                </a:solidFill>
                <a:latin typeface="Arial" charset="0"/>
              </a:rPr>
              <a:t>Nurse</a:t>
            </a:r>
            <a:endParaRPr lang="en-US" altLang="en-US" sz="1800">
              <a:solidFill>
                <a:srgbClr val="000000"/>
              </a:solidFill>
              <a:latin typeface="Arial" charset="0"/>
            </a:endParaRPr>
          </a:p>
        </p:txBody>
      </p:sp>
      <p:sp>
        <p:nvSpPr>
          <p:cNvPr id="492550" name="Text Box 29"/>
          <p:cNvSpPr txBox="1">
            <a:spLocks noChangeArrowheads="1"/>
          </p:cNvSpPr>
          <p:nvPr/>
        </p:nvSpPr>
        <p:spPr bwMode="auto">
          <a:xfrm>
            <a:off x="85725" y="3724275"/>
            <a:ext cx="373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John</a:t>
            </a:r>
            <a:r>
              <a:rPr lang="en-US" altLang="en-US" sz="1600">
                <a:solidFill>
                  <a:srgbClr val="006600"/>
                </a:solidFill>
                <a:latin typeface="Arial" charset="0"/>
              </a:rPr>
              <a:t> and either </a:t>
            </a:r>
            <a:r>
              <a:rPr lang="en-US" altLang="en-US" sz="1600">
                <a:solidFill>
                  <a:srgbClr val="FF0000"/>
                </a:solidFill>
                <a:latin typeface="Arial" charset="0"/>
              </a:rPr>
              <a:t>Tom</a:t>
            </a:r>
            <a:r>
              <a:rPr lang="en-US" altLang="en-US" sz="1600">
                <a:solidFill>
                  <a:srgbClr val="006600"/>
                </a:solidFill>
                <a:latin typeface="Arial" charset="0"/>
              </a:rPr>
              <a:t> or </a:t>
            </a:r>
            <a:r>
              <a:rPr lang="en-US" altLang="en-US" sz="1600">
                <a:solidFill>
                  <a:srgbClr val="FF0000"/>
                </a:solidFill>
                <a:latin typeface="Arial" charset="0"/>
              </a:rPr>
              <a:t>Kate</a:t>
            </a:r>
            <a:r>
              <a:rPr lang="en-US" altLang="en-US" sz="1600">
                <a:solidFill>
                  <a:srgbClr val="006600"/>
                </a:solidFill>
                <a:latin typeface="Arial" charset="0"/>
              </a:rPr>
              <a:t> and</a:t>
            </a:r>
          </a:p>
          <a:p>
            <a:pPr algn="l" eaLnBrk="1" hangingPunct="1"/>
            <a:r>
              <a:rPr lang="en-US" altLang="en-US" sz="1600">
                <a:solidFill>
                  <a:srgbClr val="3366CC"/>
                </a:solidFill>
                <a:latin typeface="Arial" charset="0"/>
              </a:rPr>
              <a:t>David</a:t>
            </a:r>
            <a:r>
              <a:rPr lang="en-US" altLang="en-US" sz="1600">
                <a:solidFill>
                  <a:srgbClr val="006600"/>
                </a:solidFill>
                <a:latin typeface="Arial" charset="0"/>
              </a:rPr>
              <a:t> or </a:t>
            </a:r>
            <a:r>
              <a:rPr lang="en-US" altLang="en-US" sz="1600">
                <a:solidFill>
                  <a:srgbClr val="3366CC"/>
                </a:solidFill>
                <a:latin typeface="Arial" charset="0"/>
              </a:rPr>
              <a:t>Jack</a:t>
            </a:r>
            <a:r>
              <a:rPr lang="en-US" altLang="en-US" sz="1600">
                <a:solidFill>
                  <a:srgbClr val="006600"/>
                </a:solidFill>
                <a:latin typeface="Arial" charset="0"/>
              </a:rPr>
              <a:t> </a:t>
            </a:r>
            <a:r>
              <a:rPr lang="en-US" altLang="en-US" sz="2000">
                <a:solidFill>
                  <a:srgbClr val="006600"/>
                </a:solidFill>
                <a:latin typeface="Arial" charset="0"/>
              </a:rPr>
              <a:t>must participate. </a:t>
            </a:r>
            <a:endParaRPr lang="en-US" altLang="en-US" sz="1600">
              <a:solidFill>
                <a:srgbClr val="006600"/>
              </a:solidFill>
              <a:latin typeface="Arial" charset="0"/>
            </a:endParaRPr>
          </a:p>
          <a:p>
            <a:pPr algn="l" eaLnBrk="1" hangingPunct="1"/>
            <a:r>
              <a:rPr lang="en-US" altLang="en-US" sz="1600">
                <a:solidFill>
                  <a:srgbClr val="006600"/>
                </a:solidFill>
                <a:latin typeface="Arial" charset="0"/>
              </a:rPr>
              <a:t>The participants </a:t>
            </a:r>
            <a:r>
              <a:rPr lang="en-US" altLang="en-US" sz="2000">
                <a:solidFill>
                  <a:srgbClr val="006600"/>
                </a:solidFill>
                <a:latin typeface="Arial" charset="0"/>
              </a:rPr>
              <a:t>must activate</a:t>
            </a:r>
            <a:r>
              <a:rPr lang="en-US" altLang="en-US" sz="1600">
                <a:solidFill>
                  <a:srgbClr val="006600"/>
                </a:solidFill>
                <a:latin typeface="Arial" charset="0"/>
              </a:rPr>
              <a:t> the health history of John.</a:t>
            </a:r>
            <a:endParaRPr lang="en-US" altLang="en-US" sz="2000">
              <a:solidFill>
                <a:srgbClr val="006600"/>
              </a:solidFill>
              <a:latin typeface="Arial" charset="0"/>
            </a:endParaRPr>
          </a:p>
        </p:txBody>
      </p:sp>
      <p:pic>
        <p:nvPicPr>
          <p:cNvPr id="492551" name="Picture 18" descr="C:\Documents and Settings\microlab\Local Settings\Temporary Internet Files\Content.IE5\LRGLJE3C\MC9004360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2667000"/>
            <a:ext cx="7635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52" name="AutoShape 31"/>
          <p:cNvSpPr>
            <a:spLocks noChangeArrowheads="1"/>
          </p:cNvSpPr>
          <p:nvPr/>
        </p:nvSpPr>
        <p:spPr bwMode="auto">
          <a:xfrm rot="-2100007">
            <a:off x="6781800" y="3200400"/>
            <a:ext cx="38100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2553" name="AutoShape 33"/>
          <p:cNvSpPr>
            <a:spLocks noChangeArrowheads="1"/>
          </p:cNvSpPr>
          <p:nvPr/>
        </p:nvSpPr>
        <p:spPr bwMode="auto">
          <a:xfrm rot="1986519">
            <a:off x="6934200" y="50292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2554" name="Text Box 131"/>
          <p:cNvSpPr txBox="1">
            <a:spLocks noChangeArrowheads="1"/>
          </p:cNvSpPr>
          <p:nvPr/>
        </p:nvSpPr>
        <p:spPr bwMode="auto">
          <a:xfrm>
            <a:off x="6883400" y="5616575"/>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Actual Lifetime</a:t>
            </a:r>
          </a:p>
        </p:txBody>
      </p:sp>
      <p:pic>
        <p:nvPicPr>
          <p:cNvPr id="492555" name="Picture 35" descr="MC900431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5105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56" name="Rectangle 36"/>
          <p:cNvSpPr>
            <a:spLocks noChangeArrowheads="1"/>
          </p:cNvSpPr>
          <p:nvPr/>
        </p:nvSpPr>
        <p:spPr bwMode="auto">
          <a:xfrm>
            <a:off x="6877050" y="5819775"/>
            <a:ext cx="2057400"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9:45am for starting 10:15am for ending</a:t>
            </a:r>
          </a:p>
        </p:txBody>
      </p:sp>
      <p:sp>
        <p:nvSpPr>
          <p:cNvPr id="492557" name="Lock"/>
          <p:cNvSpPr>
            <a:spLocks noEditPoints="1" noChangeArrowheads="1"/>
          </p:cNvSpPr>
          <p:nvPr/>
        </p:nvSpPr>
        <p:spPr bwMode="auto">
          <a:xfrm>
            <a:off x="180975" y="5410200"/>
            <a:ext cx="252413"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492558" name="Text Box 131"/>
          <p:cNvSpPr txBox="1">
            <a:spLocks noChangeArrowheads="1"/>
          </p:cNvSpPr>
          <p:nvPr/>
        </p:nvSpPr>
        <p:spPr bwMode="auto">
          <a:xfrm>
            <a:off x="409575" y="54102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Allowed Permissions Instance </a:t>
            </a:r>
          </a:p>
        </p:txBody>
      </p:sp>
      <p:sp>
        <p:nvSpPr>
          <p:cNvPr id="492559" name="AutoShape 43"/>
          <p:cNvSpPr>
            <a:spLocks noChangeArrowheads="1"/>
          </p:cNvSpPr>
          <p:nvPr/>
        </p:nvSpPr>
        <p:spPr bwMode="auto">
          <a:xfrm rot="8159019">
            <a:off x="3581400" y="51816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2560" name="Text Box 5"/>
          <p:cNvSpPr txBox="1">
            <a:spLocks noChangeArrowheads="1"/>
          </p:cNvSpPr>
          <p:nvPr/>
        </p:nvSpPr>
        <p:spPr bwMode="auto">
          <a:xfrm>
            <a:off x="2632075" y="2452688"/>
            <a:ext cx="2320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a:solidFill>
                  <a:srgbClr val="000000"/>
                </a:solidFill>
                <a:latin typeface="Arial" charset="0"/>
              </a:rPr>
              <a:t>Becomes …</a:t>
            </a:r>
            <a:r>
              <a:rPr lang="en-US" altLang="en-US" sz="2800" b="0">
                <a:solidFill>
                  <a:srgbClr val="000000"/>
                </a:solidFill>
                <a:latin typeface="Arial" charset="0"/>
              </a:rPr>
              <a:t> </a:t>
            </a:r>
          </a:p>
        </p:txBody>
      </p:sp>
      <p:sp>
        <p:nvSpPr>
          <p:cNvPr id="492561" name="Text Box 44"/>
          <p:cNvSpPr txBox="1">
            <a:spLocks noChangeArrowheads="1"/>
          </p:cNvSpPr>
          <p:nvPr/>
        </p:nvSpPr>
        <p:spPr bwMode="auto">
          <a:xfrm>
            <a:off x="101600" y="5711825"/>
            <a:ext cx="5918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JohnSmith.getMedicationHistory, </a:t>
            </a:r>
          </a:p>
          <a:p>
            <a:pPr algn="l" eaLnBrk="1" hangingPunct="1"/>
            <a:r>
              <a:rPr lang="en-US" altLang="en-US" sz="1600">
                <a:solidFill>
                  <a:srgbClr val="006600"/>
                </a:solidFill>
                <a:latin typeface="Arial" charset="0"/>
              </a:rPr>
              <a:t>JohnSmith.sendToX-RayTest, </a:t>
            </a:r>
          </a:p>
          <a:p>
            <a:pPr algn="l" eaLnBrk="1" hangingPunct="1"/>
            <a:r>
              <a:rPr lang="en-US" altLang="en-US" sz="1600">
                <a:solidFill>
                  <a:srgbClr val="006600"/>
                </a:solidFill>
                <a:latin typeface="Arial" charset="0"/>
              </a:rPr>
              <a:t>JohnSmith.sendToEKGTest</a:t>
            </a:r>
          </a:p>
          <a:p>
            <a:pPr algn="l" eaLnBrk="1" hangingPunct="1"/>
            <a:r>
              <a:rPr lang="en-US" altLang="en-US" sz="1600">
                <a:solidFill>
                  <a:srgbClr val="006600"/>
                </a:solidFill>
                <a:latin typeface="Arial" charset="0"/>
              </a:rPr>
              <a:t>JohnSmith.sendToAdmit, JohnSmith.sendToDischarge etc.</a:t>
            </a:r>
            <a:endParaRPr lang="en-US" altLang="en-US" sz="1600" b="0">
              <a:solidFill>
                <a:srgbClr val="006600"/>
              </a:solidFill>
              <a:latin typeface="Arial" charset="0"/>
            </a:endParaRPr>
          </a:p>
        </p:txBody>
      </p:sp>
      <p:pic>
        <p:nvPicPr>
          <p:cNvPr id="492562" name="Picture 31" descr="C:\Documents and Settings\microlab\Local Settings\Temporary Internet Files\Content.IE5\0R3M51X3\MC9003206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3200400"/>
            <a:ext cx="406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63" name="AutoShape 47"/>
          <p:cNvSpPr>
            <a:spLocks noChangeArrowheads="1"/>
          </p:cNvSpPr>
          <p:nvPr/>
        </p:nvSpPr>
        <p:spPr bwMode="auto">
          <a:xfrm rot="10800000">
            <a:off x="3810000" y="3971925"/>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2564" name="Text Box 48"/>
          <p:cNvSpPr txBox="1">
            <a:spLocks noChangeArrowheads="1"/>
          </p:cNvSpPr>
          <p:nvPr/>
        </p:nvSpPr>
        <p:spPr bwMode="auto">
          <a:xfrm>
            <a:off x="4257675" y="1828800"/>
            <a:ext cx="4876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John Smith (Patient)</a:t>
            </a:r>
            <a:r>
              <a:rPr lang="en-US" altLang="en-US" sz="1600">
                <a:solidFill>
                  <a:srgbClr val="000000"/>
                </a:solidFill>
                <a:latin typeface="Arial" charset="0"/>
              </a:rPr>
              <a:t>, </a:t>
            </a:r>
            <a:r>
              <a:rPr lang="en-US" altLang="en-US" sz="1600">
                <a:solidFill>
                  <a:srgbClr val="FF0000"/>
                </a:solidFill>
                <a:latin typeface="Arial" charset="0"/>
              </a:rPr>
              <a:t>Tom Steward (Physician) </a:t>
            </a:r>
            <a:r>
              <a:rPr lang="en-US" altLang="en-US" sz="1600">
                <a:solidFill>
                  <a:srgbClr val="000000"/>
                </a:solidFill>
                <a:latin typeface="Arial" charset="0"/>
              </a:rPr>
              <a:t>,</a:t>
            </a:r>
            <a:r>
              <a:rPr lang="en-US" altLang="en-US" sz="1600">
                <a:solidFill>
                  <a:srgbClr val="FF0000"/>
                </a:solidFill>
                <a:latin typeface="Arial" charset="0"/>
              </a:rPr>
              <a:t> </a:t>
            </a:r>
          </a:p>
          <a:p>
            <a:pPr algn="l" eaLnBrk="1" hangingPunct="1"/>
            <a:r>
              <a:rPr lang="en-US" altLang="en-US" sz="1600">
                <a:solidFill>
                  <a:srgbClr val="FF0000"/>
                </a:solidFill>
                <a:latin typeface="Arial" charset="0"/>
              </a:rPr>
              <a:t>Kate Webber (Physician)</a:t>
            </a:r>
            <a:r>
              <a:rPr lang="en-US" altLang="en-US" sz="1600">
                <a:solidFill>
                  <a:srgbClr val="000000"/>
                </a:solidFill>
                <a:latin typeface="Arial" charset="0"/>
              </a:rPr>
              <a:t>,</a:t>
            </a:r>
            <a:r>
              <a:rPr lang="en-US" altLang="en-US" sz="1600">
                <a:solidFill>
                  <a:srgbClr val="FF0000"/>
                </a:solidFill>
                <a:latin typeface="Arial" charset="0"/>
              </a:rPr>
              <a:t> </a:t>
            </a:r>
            <a:r>
              <a:rPr lang="en-US" altLang="en-US" sz="1600">
                <a:solidFill>
                  <a:srgbClr val="3366CC"/>
                </a:solidFill>
                <a:latin typeface="Arial" charset="0"/>
              </a:rPr>
              <a:t>David Adams (Nurse)</a:t>
            </a:r>
            <a:r>
              <a:rPr lang="en-US" altLang="en-US" sz="1600">
                <a:solidFill>
                  <a:srgbClr val="000000"/>
                </a:solidFill>
                <a:latin typeface="Arial" charset="0"/>
              </a:rPr>
              <a:t>,</a:t>
            </a:r>
            <a:r>
              <a:rPr lang="en-US" altLang="en-US" sz="1600">
                <a:solidFill>
                  <a:srgbClr val="3366CC"/>
                </a:solidFill>
                <a:latin typeface="Arial" charset="0"/>
              </a:rPr>
              <a:t> </a:t>
            </a:r>
          </a:p>
          <a:p>
            <a:pPr algn="l" eaLnBrk="1" hangingPunct="1"/>
            <a:r>
              <a:rPr lang="en-US" altLang="en-US" sz="1600">
                <a:solidFill>
                  <a:srgbClr val="3366CC"/>
                </a:solidFill>
                <a:latin typeface="Arial" charset="0"/>
              </a:rPr>
              <a:t>Jack Black (Nurse)</a:t>
            </a:r>
            <a:endParaRPr lang="en-US" altLang="en-US" sz="1600">
              <a:solidFill>
                <a:srgbClr val="000000"/>
              </a:solidFill>
              <a:latin typeface="Arial" charset="0"/>
            </a:endParaRPr>
          </a:p>
        </p:txBody>
      </p:sp>
      <p:sp>
        <p:nvSpPr>
          <p:cNvPr id="492565" name="Text Box 131"/>
          <p:cNvSpPr txBox="1">
            <a:spLocks noChangeArrowheads="1"/>
          </p:cNvSpPr>
          <p:nvPr/>
        </p:nvSpPr>
        <p:spPr bwMode="auto">
          <a:xfrm>
            <a:off x="609600" y="3200400"/>
            <a:ext cx="3286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Obligation (Required Users and Permission Instances)</a:t>
            </a:r>
          </a:p>
        </p:txBody>
      </p:sp>
      <p:sp>
        <p:nvSpPr>
          <p:cNvPr id="492566" name="Text Box 131"/>
          <p:cNvSpPr txBox="1">
            <a:spLocks noChangeArrowheads="1"/>
          </p:cNvSpPr>
          <p:nvPr/>
        </p:nvSpPr>
        <p:spPr bwMode="auto">
          <a:xfrm>
            <a:off x="7251700" y="3352800"/>
            <a:ext cx="1663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Team (Allowed</a:t>
            </a:r>
          </a:p>
          <a:p>
            <a:pPr algn="l"/>
            <a:r>
              <a:rPr lang="en-US" altLang="en-US" sz="1600">
                <a:solidFill>
                  <a:srgbClr val="000000"/>
                </a:solidFill>
                <a:latin typeface="Arial" charset="0"/>
              </a:rPr>
              <a:t>User members)</a:t>
            </a:r>
          </a:p>
        </p:txBody>
      </p:sp>
      <p:sp>
        <p:nvSpPr>
          <p:cNvPr id="492567"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85A578E5-281A-440D-AE4E-3B1CE73D942D}" type="slidenum">
              <a:rPr lang="en-US" altLang="en-US" sz="1200">
                <a:solidFill>
                  <a:srgbClr val="000000"/>
                </a:solidFill>
                <a:latin typeface="Arial" charset="0"/>
              </a:rPr>
              <a:pPr algn="r" eaLnBrk="1" hangingPunct="1"/>
              <a:t>25</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50900"/>
            <a:ext cx="24384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3571" name="Rectangle 2"/>
          <p:cNvSpPr>
            <a:spLocks noGrp="1" noChangeArrowheads="1"/>
          </p:cNvSpPr>
          <p:nvPr>
            <p:ph type="title" idx="4294967295"/>
          </p:nvPr>
        </p:nvSpPr>
        <p:spPr>
          <a:xfrm>
            <a:off x="0" y="76200"/>
            <a:ext cx="8229600" cy="609600"/>
          </a:xfrm>
        </p:spPr>
        <p:txBody>
          <a:bodyPr/>
          <a:lstStyle/>
          <a:p>
            <a:r>
              <a:rPr lang="en-US" altLang="en-US" smtClean="0"/>
              <a:t>What Happens at Runtime?</a:t>
            </a:r>
          </a:p>
        </p:txBody>
      </p:sp>
      <p:sp>
        <p:nvSpPr>
          <p:cNvPr id="493572" name="Text Box 4"/>
          <p:cNvSpPr txBox="1">
            <a:spLocks noChangeArrowheads="1"/>
          </p:cNvSpPr>
          <p:nvPr/>
        </p:nvSpPr>
        <p:spPr bwMode="auto">
          <a:xfrm>
            <a:off x="2590800" y="2667000"/>
            <a:ext cx="2320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a:solidFill>
                  <a:srgbClr val="000000"/>
                </a:solidFill>
                <a:latin typeface="Arial" charset="0"/>
              </a:rPr>
              <a:t>Becomes … </a:t>
            </a:r>
          </a:p>
        </p:txBody>
      </p:sp>
      <p:pic>
        <p:nvPicPr>
          <p:cNvPr id="4935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19400"/>
            <a:ext cx="2071688"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3574" name="Text Box 9"/>
          <p:cNvSpPr txBox="1">
            <a:spLocks noChangeArrowheads="1"/>
          </p:cNvSpPr>
          <p:nvPr/>
        </p:nvSpPr>
        <p:spPr bwMode="auto">
          <a:xfrm>
            <a:off x="2590800" y="935038"/>
            <a:ext cx="2725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Patient</a:t>
            </a:r>
            <a:r>
              <a:rPr lang="en-US" altLang="en-US" sz="1600">
                <a:solidFill>
                  <a:srgbClr val="006600"/>
                </a:solidFill>
                <a:latin typeface="Arial" charset="0"/>
              </a:rPr>
              <a:t>, </a:t>
            </a:r>
            <a:r>
              <a:rPr lang="en-US" altLang="en-US" sz="1600">
                <a:solidFill>
                  <a:srgbClr val="FF0000"/>
                </a:solidFill>
                <a:latin typeface="Arial" charset="0"/>
              </a:rPr>
              <a:t>Technician</a:t>
            </a:r>
            <a:r>
              <a:rPr lang="en-US" altLang="en-US" sz="1600">
                <a:solidFill>
                  <a:srgbClr val="006600"/>
                </a:solidFill>
                <a:latin typeface="Arial" charset="0"/>
              </a:rPr>
              <a:t>, </a:t>
            </a:r>
            <a:r>
              <a:rPr lang="en-US" altLang="en-US" sz="1600">
                <a:solidFill>
                  <a:srgbClr val="3366CC"/>
                </a:solidFill>
                <a:latin typeface="Arial" charset="0"/>
              </a:rPr>
              <a:t>Nurse</a:t>
            </a:r>
          </a:p>
        </p:txBody>
      </p:sp>
      <p:sp>
        <p:nvSpPr>
          <p:cNvPr id="493575" name="AutoShape 13"/>
          <p:cNvSpPr>
            <a:spLocks noChangeArrowheads="1"/>
          </p:cNvSpPr>
          <p:nvPr/>
        </p:nvSpPr>
        <p:spPr bwMode="auto">
          <a:xfrm rot="1986519">
            <a:off x="6858000" y="5257800"/>
            <a:ext cx="43815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3576" name="Text Box 131"/>
          <p:cNvSpPr txBox="1">
            <a:spLocks noChangeArrowheads="1"/>
          </p:cNvSpPr>
          <p:nvPr/>
        </p:nvSpPr>
        <p:spPr bwMode="auto">
          <a:xfrm>
            <a:off x="6781800" y="5813425"/>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Actual Lifetime</a:t>
            </a:r>
          </a:p>
        </p:txBody>
      </p:sp>
      <p:pic>
        <p:nvPicPr>
          <p:cNvPr id="493577" name="Picture 15" descr="MC90043158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53022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78" name="Rectangle 16"/>
          <p:cNvSpPr>
            <a:spLocks noChangeArrowheads="1"/>
          </p:cNvSpPr>
          <p:nvPr/>
        </p:nvSpPr>
        <p:spPr bwMode="auto">
          <a:xfrm>
            <a:off x="6813550" y="6064250"/>
            <a:ext cx="205740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After 9:45am</a:t>
            </a:r>
          </a:p>
        </p:txBody>
      </p:sp>
      <p:pic>
        <p:nvPicPr>
          <p:cNvPr id="493579" name="Picture 18" descr="C:\Documents and Settings\microlab\Local Settings\Temporary Internet Files\Content.IE5\LRGLJE3C\MC90043600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2667000"/>
            <a:ext cx="7635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80" name="AutoShape 18"/>
          <p:cNvSpPr>
            <a:spLocks noChangeArrowheads="1"/>
          </p:cNvSpPr>
          <p:nvPr/>
        </p:nvSpPr>
        <p:spPr bwMode="auto">
          <a:xfrm rot="-2100007">
            <a:off x="6781800" y="3200400"/>
            <a:ext cx="38100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3581" name="Text Box 20"/>
          <p:cNvSpPr txBox="1">
            <a:spLocks noChangeArrowheads="1"/>
          </p:cNvSpPr>
          <p:nvPr/>
        </p:nvSpPr>
        <p:spPr bwMode="auto">
          <a:xfrm>
            <a:off x="4953000" y="1676400"/>
            <a:ext cx="3810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John Smith (Patient)</a:t>
            </a:r>
            <a:r>
              <a:rPr lang="en-US" altLang="en-US" sz="1600">
                <a:solidFill>
                  <a:srgbClr val="000000"/>
                </a:solidFill>
                <a:latin typeface="Arial" charset="0"/>
              </a:rPr>
              <a:t>, </a:t>
            </a:r>
            <a:r>
              <a:rPr lang="en-US" altLang="en-US" sz="1600">
                <a:solidFill>
                  <a:srgbClr val="3366CC"/>
                </a:solidFill>
                <a:latin typeface="Arial" charset="0"/>
              </a:rPr>
              <a:t>David Adams (Nurse)</a:t>
            </a:r>
            <a:r>
              <a:rPr lang="en-US" altLang="en-US" sz="1600">
                <a:solidFill>
                  <a:srgbClr val="000000"/>
                </a:solidFill>
                <a:latin typeface="Arial" charset="0"/>
              </a:rPr>
              <a:t>,</a:t>
            </a:r>
            <a:r>
              <a:rPr lang="en-US" altLang="en-US" sz="1600">
                <a:solidFill>
                  <a:srgbClr val="3366CC"/>
                </a:solidFill>
                <a:latin typeface="Arial" charset="0"/>
              </a:rPr>
              <a:t> Jack Black (Nurse)</a:t>
            </a:r>
            <a:r>
              <a:rPr lang="en-US" altLang="en-US" sz="1600">
                <a:solidFill>
                  <a:srgbClr val="000000"/>
                </a:solidFill>
                <a:latin typeface="Arial" charset="0"/>
              </a:rPr>
              <a:t>,</a:t>
            </a:r>
            <a:r>
              <a:rPr lang="en-US" altLang="en-US" sz="1600">
                <a:solidFill>
                  <a:srgbClr val="FF0000"/>
                </a:solidFill>
                <a:latin typeface="Arial" charset="0"/>
              </a:rPr>
              <a:t> Mary Robinson (Technician), </a:t>
            </a:r>
          </a:p>
          <a:p>
            <a:pPr algn="l" eaLnBrk="1" hangingPunct="1"/>
            <a:r>
              <a:rPr lang="en-US" altLang="en-US" sz="1600">
                <a:solidFill>
                  <a:srgbClr val="FF0000"/>
                </a:solidFill>
                <a:latin typeface="Arial" charset="0"/>
              </a:rPr>
              <a:t>Daniel Ross (Technician)</a:t>
            </a:r>
          </a:p>
        </p:txBody>
      </p:sp>
      <p:sp>
        <p:nvSpPr>
          <p:cNvPr id="493582" name="Lock"/>
          <p:cNvSpPr>
            <a:spLocks noEditPoints="1" noChangeArrowheads="1"/>
          </p:cNvSpPr>
          <p:nvPr/>
        </p:nvSpPr>
        <p:spPr bwMode="auto">
          <a:xfrm>
            <a:off x="585788" y="5486400"/>
            <a:ext cx="252412"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493583" name="Text Box 131"/>
          <p:cNvSpPr txBox="1">
            <a:spLocks noChangeArrowheads="1"/>
          </p:cNvSpPr>
          <p:nvPr/>
        </p:nvSpPr>
        <p:spPr bwMode="auto">
          <a:xfrm>
            <a:off x="838200" y="54864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Allowed Permissions Instance </a:t>
            </a:r>
          </a:p>
        </p:txBody>
      </p:sp>
      <p:sp>
        <p:nvSpPr>
          <p:cNvPr id="493584" name="AutoShape 23"/>
          <p:cNvSpPr>
            <a:spLocks noChangeArrowheads="1"/>
          </p:cNvSpPr>
          <p:nvPr/>
        </p:nvSpPr>
        <p:spPr bwMode="auto">
          <a:xfrm rot="8159019">
            <a:off x="4191000" y="5334000"/>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3585" name="Text Box 24"/>
          <p:cNvSpPr txBox="1">
            <a:spLocks noChangeArrowheads="1"/>
          </p:cNvSpPr>
          <p:nvPr/>
        </p:nvSpPr>
        <p:spPr bwMode="auto">
          <a:xfrm>
            <a:off x="457200" y="5791200"/>
            <a:ext cx="3886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JohnSmith.sendToX-RayTestResult, </a:t>
            </a:r>
          </a:p>
          <a:p>
            <a:pPr algn="l" eaLnBrk="1" hangingPunct="1"/>
            <a:r>
              <a:rPr lang="en-US" altLang="en-US" sz="1600">
                <a:solidFill>
                  <a:srgbClr val="006600"/>
                </a:solidFill>
                <a:latin typeface="Arial" charset="0"/>
              </a:rPr>
              <a:t>JohnSmith.sendToEKGTestResult,</a:t>
            </a:r>
          </a:p>
          <a:p>
            <a:pPr algn="l" eaLnBrk="1" hangingPunct="1"/>
            <a:r>
              <a:rPr lang="en-US" altLang="en-US" sz="1600">
                <a:solidFill>
                  <a:srgbClr val="006600"/>
                </a:solidFill>
                <a:latin typeface="Arial" charset="0"/>
              </a:rPr>
              <a:t>JohnSmith.done</a:t>
            </a:r>
            <a:endParaRPr lang="en-US" altLang="en-US" sz="1600" b="0">
              <a:solidFill>
                <a:srgbClr val="006600"/>
              </a:solidFill>
              <a:latin typeface="Arial" charset="0"/>
            </a:endParaRPr>
          </a:p>
        </p:txBody>
      </p:sp>
      <p:sp>
        <p:nvSpPr>
          <p:cNvPr id="493586" name="Text Box 28"/>
          <p:cNvSpPr txBox="1">
            <a:spLocks noChangeArrowheads="1"/>
          </p:cNvSpPr>
          <p:nvPr/>
        </p:nvSpPr>
        <p:spPr bwMode="auto">
          <a:xfrm>
            <a:off x="0" y="3733800"/>
            <a:ext cx="41910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John</a:t>
            </a:r>
            <a:r>
              <a:rPr lang="en-US" altLang="en-US" sz="1600">
                <a:solidFill>
                  <a:srgbClr val="006600"/>
                </a:solidFill>
                <a:latin typeface="Arial" charset="0"/>
              </a:rPr>
              <a:t> and </a:t>
            </a:r>
            <a:r>
              <a:rPr lang="en-US" altLang="en-US" sz="1600">
                <a:solidFill>
                  <a:srgbClr val="FF0000"/>
                </a:solidFill>
                <a:latin typeface="Arial" charset="0"/>
              </a:rPr>
              <a:t>Mary </a:t>
            </a:r>
            <a:r>
              <a:rPr lang="en-US" altLang="en-US" sz="1600">
                <a:solidFill>
                  <a:srgbClr val="006600"/>
                </a:solidFill>
                <a:latin typeface="Arial" charset="0"/>
              </a:rPr>
              <a:t>or</a:t>
            </a:r>
            <a:r>
              <a:rPr lang="en-US" altLang="en-US" sz="1600">
                <a:solidFill>
                  <a:srgbClr val="FF0000"/>
                </a:solidFill>
                <a:latin typeface="Arial" charset="0"/>
              </a:rPr>
              <a:t> Daniel</a:t>
            </a:r>
            <a:r>
              <a:rPr lang="en-US" altLang="en-US" sz="1600">
                <a:solidFill>
                  <a:srgbClr val="006600"/>
                </a:solidFill>
                <a:latin typeface="Arial" charset="0"/>
              </a:rPr>
              <a:t> and</a:t>
            </a:r>
          </a:p>
          <a:p>
            <a:pPr algn="l" eaLnBrk="1" hangingPunct="1"/>
            <a:r>
              <a:rPr lang="en-US" altLang="en-US" sz="1600">
                <a:solidFill>
                  <a:srgbClr val="3366CC"/>
                </a:solidFill>
                <a:latin typeface="Arial" charset="0"/>
              </a:rPr>
              <a:t>David</a:t>
            </a:r>
            <a:r>
              <a:rPr lang="en-US" altLang="en-US" sz="1600">
                <a:solidFill>
                  <a:srgbClr val="006600"/>
                </a:solidFill>
                <a:latin typeface="Arial" charset="0"/>
              </a:rPr>
              <a:t> or </a:t>
            </a:r>
            <a:r>
              <a:rPr lang="en-US" altLang="en-US" sz="1600">
                <a:solidFill>
                  <a:srgbClr val="3366CC"/>
                </a:solidFill>
                <a:latin typeface="Arial" charset="0"/>
              </a:rPr>
              <a:t>Jack</a:t>
            </a:r>
            <a:r>
              <a:rPr lang="en-US" altLang="en-US" sz="1600">
                <a:solidFill>
                  <a:srgbClr val="006600"/>
                </a:solidFill>
                <a:latin typeface="Arial" charset="0"/>
              </a:rPr>
              <a:t> </a:t>
            </a:r>
            <a:r>
              <a:rPr lang="en-US" altLang="en-US" sz="2000">
                <a:solidFill>
                  <a:srgbClr val="006600"/>
                </a:solidFill>
                <a:latin typeface="Arial" charset="0"/>
              </a:rPr>
              <a:t>must participate. </a:t>
            </a:r>
            <a:r>
              <a:rPr lang="en-US" altLang="en-US" sz="1600">
                <a:solidFill>
                  <a:srgbClr val="006600"/>
                </a:solidFill>
                <a:latin typeface="Arial" charset="0"/>
              </a:rPr>
              <a:t>The participants </a:t>
            </a:r>
            <a:r>
              <a:rPr lang="en-US" altLang="en-US" sz="2000">
                <a:solidFill>
                  <a:srgbClr val="006600"/>
                </a:solidFill>
                <a:latin typeface="Arial" charset="0"/>
              </a:rPr>
              <a:t>must actitvate </a:t>
            </a:r>
            <a:r>
              <a:rPr lang="en-US" altLang="en-US" sz="1600">
                <a:solidFill>
                  <a:srgbClr val="006600"/>
                </a:solidFill>
                <a:latin typeface="Arial" charset="0"/>
              </a:rPr>
              <a:t>send the results to for the EKG and X-Ray test to the test review step for review .</a:t>
            </a:r>
            <a:endParaRPr lang="en-US" altLang="en-US" sz="2000">
              <a:solidFill>
                <a:srgbClr val="006600"/>
              </a:solidFill>
              <a:latin typeface="Arial" charset="0"/>
            </a:endParaRPr>
          </a:p>
        </p:txBody>
      </p:sp>
      <p:pic>
        <p:nvPicPr>
          <p:cNvPr id="493587" name="Picture 31" descr="C:\Documents and Settings\microlab\Local Settings\Temporary Internet Files\Content.IE5\0R3M51X3\MC9003206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3429000"/>
            <a:ext cx="406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88" name="AutoShape 31"/>
          <p:cNvSpPr>
            <a:spLocks noChangeArrowheads="1"/>
          </p:cNvSpPr>
          <p:nvPr/>
        </p:nvSpPr>
        <p:spPr bwMode="auto">
          <a:xfrm rot="10800000">
            <a:off x="4114800" y="3971925"/>
            <a:ext cx="609600" cy="457200"/>
          </a:xfrm>
          <a:prstGeom prst="rightArrow">
            <a:avLst>
              <a:gd name="adj1" fmla="val 50000"/>
              <a:gd name="adj2"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3589" name="Text Box 131"/>
          <p:cNvSpPr txBox="1">
            <a:spLocks noChangeArrowheads="1"/>
          </p:cNvSpPr>
          <p:nvPr/>
        </p:nvSpPr>
        <p:spPr bwMode="auto">
          <a:xfrm>
            <a:off x="0" y="3228975"/>
            <a:ext cx="3286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Obligation (Required Users and Permission Instances)</a:t>
            </a:r>
          </a:p>
        </p:txBody>
      </p:sp>
      <p:sp>
        <p:nvSpPr>
          <p:cNvPr id="493590" name="Text Box 131"/>
          <p:cNvSpPr txBox="1">
            <a:spLocks noChangeArrowheads="1"/>
          </p:cNvSpPr>
          <p:nvPr/>
        </p:nvSpPr>
        <p:spPr bwMode="auto">
          <a:xfrm>
            <a:off x="7251700" y="3352800"/>
            <a:ext cx="1663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Team (Allowed</a:t>
            </a:r>
          </a:p>
          <a:p>
            <a:pPr algn="l"/>
            <a:r>
              <a:rPr lang="en-US" altLang="en-US" sz="1600">
                <a:solidFill>
                  <a:srgbClr val="000000"/>
                </a:solidFill>
                <a:latin typeface="Arial" charset="0"/>
              </a:rPr>
              <a:t>User members)</a:t>
            </a:r>
          </a:p>
        </p:txBody>
      </p:sp>
      <p:sp>
        <p:nvSpPr>
          <p:cNvPr id="493591"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5F002B77-35F4-49BA-807D-736B490DC779}" type="slidenum">
              <a:rPr lang="en-US" altLang="en-US" sz="1200">
                <a:solidFill>
                  <a:srgbClr val="000000"/>
                </a:solidFill>
                <a:latin typeface="Arial" charset="0"/>
              </a:rPr>
              <a:pPr algn="r" eaLnBrk="1" hangingPunct="1"/>
              <a:t>26</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29000"/>
            <a:ext cx="48006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4595" name="Rectangle 2"/>
          <p:cNvSpPr>
            <a:spLocks noGrp="1" noChangeArrowheads="1"/>
          </p:cNvSpPr>
          <p:nvPr>
            <p:ph type="title" idx="4294967295"/>
          </p:nvPr>
        </p:nvSpPr>
        <p:spPr>
          <a:xfrm>
            <a:off x="0" y="76200"/>
            <a:ext cx="8229600" cy="609600"/>
          </a:xfrm>
        </p:spPr>
        <p:txBody>
          <a:bodyPr/>
          <a:lstStyle/>
          <a:p>
            <a:r>
              <a:rPr lang="en-US" altLang="en-US" smtClean="0"/>
              <a:t>What Happens at Runtime?</a:t>
            </a:r>
          </a:p>
        </p:txBody>
      </p:sp>
      <p:sp>
        <p:nvSpPr>
          <p:cNvPr id="494596" name="Text Box 3"/>
          <p:cNvSpPr txBox="1">
            <a:spLocks noChangeArrowheads="1"/>
          </p:cNvSpPr>
          <p:nvPr/>
        </p:nvSpPr>
        <p:spPr bwMode="auto">
          <a:xfrm>
            <a:off x="1752600" y="2286000"/>
            <a:ext cx="2320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a:solidFill>
                  <a:srgbClr val="000000"/>
                </a:solidFill>
                <a:latin typeface="Arial" charset="0"/>
              </a:rPr>
              <a:t>Becomes … </a:t>
            </a:r>
          </a:p>
        </p:txBody>
      </p:sp>
      <p:pic>
        <p:nvPicPr>
          <p:cNvPr id="4945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228600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4598" name="AutoShape 11"/>
          <p:cNvSpPr>
            <a:spLocks noChangeArrowheads="1"/>
          </p:cNvSpPr>
          <p:nvPr/>
        </p:nvSpPr>
        <p:spPr bwMode="auto">
          <a:xfrm rot="1986519">
            <a:off x="7054850" y="5562600"/>
            <a:ext cx="43815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4599" name="Text Box 131"/>
          <p:cNvSpPr txBox="1">
            <a:spLocks noChangeArrowheads="1"/>
          </p:cNvSpPr>
          <p:nvPr/>
        </p:nvSpPr>
        <p:spPr bwMode="auto">
          <a:xfrm>
            <a:off x="6978650" y="6118225"/>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Actual Lifetime</a:t>
            </a:r>
          </a:p>
        </p:txBody>
      </p:sp>
      <p:pic>
        <p:nvPicPr>
          <p:cNvPr id="494600" name="Picture 13" descr="MC90043158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4450" y="56070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601" name="Rectangle 14"/>
          <p:cNvSpPr>
            <a:spLocks noChangeArrowheads="1"/>
          </p:cNvSpPr>
          <p:nvPr/>
        </p:nvSpPr>
        <p:spPr bwMode="auto">
          <a:xfrm>
            <a:off x="7010400" y="6369050"/>
            <a:ext cx="205740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After 9:45am</a:t>
            </a:r>
          </a:p>
        </p:txBody>
      </p:sp>
      <p:sp>
        <p:nvSpPr>
          <p:cNvPr id="494602" name="Lock"/>
          <p:cNvSpPr>
            <a:spLocks noEditPoints="1" noChangeArrowheads="1"/>
          </p:cNvSpPr>
          <p:nvPr/>
        </p:nvSpPr>
        <p:spPr bwMode="auto">
          <a:xfrm>
            <a:off x="2185988" y="5689600"/>
            <a:ext cx="252412"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494603" name="AutoShape 17"/>
          <p:cNvSpPr>
            <a:spLocks noChangeArrowheads="1"/>
          </p:cNvSpPr>
          <p:nvPr/>
        </p:nvSpPr>
        <p:spPr bwMode="auto">
          <a:xfrm rot="8159019">
            <a:off x="4191000" y="5410200"/>
            <a:ext cx="33020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4604" name="Text Box 18"/>
          <p:cNvSpPr txBox="1">
            <a:spLocks noChangeArrowheads="1"/>
          </p:cNvSpPr>
          <p:nvPr/>
        </p:nvSpPr>
        <p:spPr bwMode="auto">
          <a:xfrm>
            <a:off x="2133600" y="5988050"/>
            <a:ext cx="2590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6600"/>
                </a:solidFill>
                <a:latin typeface="Arial" charset="0"/>
              </a:rPr>
              <a:t>JohnSmith.discharge, JohnSmith.admit, </a:t>
            </a:r>
          </a:p>
          <a:p>
            <a:pPr algn="l" eaLnBrk="1" hangingPunct="1"/>
            <a:r>
              <a:rPr lang="en-US" altLang="en-US" sz="1600">
                <a:solidFill>
                  <a:srgbClr val="006600"/>
                </a:solidFill>
                <a:latin typeface="Arial" charset="0"/>
              </a:rPr>
              <a:t>JohnSmith.done</a:t>
            </a:r>
            <a:endParaRPr lang="en-US" altLang="en-US" sz="1600" b="0">
              <a:solidFill>
                <a:srgbClr val="006600"/>
              </a:solidFill>
              <a:latin typeface="Arial" charset="0"/>
            </a:endParaRPr>
          </a:p>
        </p:txBody>
      </p:sp>
      <p:pic>
        <p:nvPicPr>
          <p:cNvPr id="494605" name="Picture 18" descr="C:\Documents and Settings\microlab\Local Settings\Temporary Internet Files\Content.IE5\LRGLJE3C\MC90043600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9563" y="3200400"/>
            <a:ext cx="7635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606" name="AutoShape 20"/>
          <p:cNvSpPr>
            <a:spLocks noChangeArrowheads="1"/>
          </p:cNvSpPr>
          <p:nvPr/>
        </p:nvSpPr>
        <p:spPr bwMode="auto">
          <a:xfrm rot="-3213625">
            <a:off x="7489825" y="3352800"/>
            <a:ext cx="30480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4607" name="Text Box 22"/>
          <p:cNvSpPr txBox="1">
            <a:spLocks noChangeArrowheads="1"/>
          </p:cNvSpPr>
          <p:nvPr/>
        </p:nvSpPr>
        <p:spPr bwMode="auto">
          <a:xfrm>
            <a:off x="3886200" y="2435225"/>
            <a:ext cx="5257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John Smith (Patient)</a:t>
            </a:r>
            <a:r>
              <a:rPr lang="en-US" altLang="en-US" sz="1600">
                <a:solidFill>
                  <a:srgbClr val="000000"/>
                </a:solidFill>
                <a:latin typeface="Arial" charset="0"/>
              </a:rPr>
              <a:t>, </a:t>
            </a:r>
            <a:r>
              <a:rPr lang="en-US" altLang="en-US" sz="1600">
                <a:solidFill>
                  <a:srgbClr val="3366CC"/>
                </a:solidFill>
                <a:latin typeface="Arial" charset="0"/>
              </a:rPr>
              <a:t>David Adams (Nurse)</a:t>
            </a:r>
            <a:r>
              <a:rPr lang="en-US" altLang="en-US" sz="1600">
                <a:solidFill>
                  <a:srgbClr val="000000"/>
                </a:solidFill>
                <a:latin typeface="Arial" charset="0"/>
              </a:rPr>
              <a:t>,</a:t>
            </a:r>
            <a:r>
              <a:rPr lang="en-US" altLang="en-US" sz="1600">
                <a:solidFill>
                  <a:srgbClr val="3366CC"/>
                </a:solidFill>
                <a:latin typeface="Arial" charset="0"/>
              </a:rPr>
              <a:t> </a:t>
            </a:r>
          </a:p>
          <a:p>
            <a:pPr algn="l" eaLnBrk="1" hangingPunct="1"/>
            <a:r>
              <a:rPr lang="en-US" altLang="en-US" sz="1600">
                <a:solidFill>
                  <a:srgbClr val="3366CC"/>
                </a:solidFill>
                <a:latin typeface="Arial" charset="0"/>
              </a:rPr>
              <a:t>Jack Black (Nurse)</a:t>
            </a:r>
            <a:r>
              <a:rPr lang="en-US" altLang="en-US" sz="1600">
                <a:solidFill>
                  <a:srgbClr val="000000"/>
                </a:solidFill>
                <a:latin typeface="Arial" charset="0"/>
              </a:rPr>
              <a:t>,</a:t>
            </a:r>
            <a:r>
              <a:rPr lang="en-US" altLang="en-US" sz="1600">
                <a:solidFill>
                  <a:srgbClr val="FF0000"/>
                </a:solidFill>
                <a:latin typeface="Arial" charset="0"/>
              </a:rPr>
              <a:t> Tom Steward (Physician) </a:t>
            </a:r>
            <a:r>
              <a:rPr lang="en-US" altLang="en-US" sz="1600">
                <a:solidFill>
                  <a:srgbClr val="000000"/>
                </a:solidFill>
                <a:latin typeface="Arial" charset="0"/>
              </a:rPr>
              <a:t>,</a:t>
            </a:r>
            <a:r>
              <a:rPr lang="en-US" altLang="en-US" sz="1600">
                <a:solidFill>
                  <a:srgbClr val="FF0000"/>
                </a:solidFill>
                <a:latin typeface="Arial" charset="0"/>
              </a:rPr>
              <a:t> </a:t>
            </a:r>
          </a:p>
          <a:p>
            <a:pPr algn="l" eaLnBrk="1" hangingPunct="1"/>
            <a:r>
              <a:rPr lang="en-US" altLang="en-US" sz="1600">
                <a:solidFill>
                  <a:srgbClr val="FF0000"/>
                </a:solidFill>
                <a:latin typeface="Arial" charset="0"/>
              </a:rPr>
              <a:t>Kate Webber (Physician), </a:t>
            </a:r>
            <a:r>
              <a:rPr lang="en-US" altLang="en-US" sz="1600">
                <a:solidFill>
                  <a:srgbClr val="000000"/>
                </a:solidFill>
                <a:latin typeface="Arial" charset="0"/>
              </a:rPr>
              <a:t>Linda Moore (Office Staff)</a:t>
            </a:r>
            <a:r>
              <a:rPr lang="en-US" altLang="en-US" sz="1600">
                <a:solidFill>
                  <a:srgbClr val="663300"/>
                </a:solidFill>
                <a:latin typeface="Arial" charset="0"/>
              </a:rPr>
              <a:t>,</a:t>
            </a:r>
          </a:p>
          <a:p>
            <a:pPr algn="l" eaLnBrk="1" hangingPunct="1"/>
            <a:r>
              <a:rPr lang="en-US" altLang="en-US" sz="1600">
                <a:solidFill>
                  <a:srgbClr val="000000"/>
                </a:solidFill>
                <a:latin typeface="Arial" charset="0"/>
              </a:rPr>
              <a:t>Robert Miller (Office Staff)</a:t>
            </a:r>
          </a:p>
        </p:txBody>
      </p:sp>
      <p:sp>
        <p:nvSpPr>
          <p:cNvPr id="494608" name="Text Box 23"/>
          <p:cNvSpPr txBox="1">
            <a:spLocks noChangeArrowheads="1"/>
          </p:cNvSpPr>
          <p:nvPr/>
        </p:nvSpPr>
        <p:spPr bwMode="auto">
          <a:xfrm>
            <a:off x="3124200" y="914400"/>
            <a:ext cx="387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Patient</a:t>
            </a:r>
            <a:r>
              <a:rPr lang="en-US" altLang="en-US" sz="1600">
                <a:solidFill>
                  <a:srgbClr val="000000"/>
                </a:solidFill>
                <a:latin typeface="Arial" charset="0"/>
              </a:rPr>
              <a:t>, </a:t>
            </a:r>
            <a:r>
              <a:rPr lang="en-US" altLang="en-US" sz="1600">
                <a:solidFill>
                  <a:srgbClr val="3366CC"/>
                </a:solidFill>
                <a:latin typeface="Arial" charset="0"/>
              </a:rPr>
              <a:t>Nurse</a:t>
            </a:r>
            <a:r>
              <a:rPr lang="en-US" altLang="en-US" sz="1600">
                <a:solidFill>
                  <a:srgbClr val="000000"/>
                </a:solidFill>
                <a:latin typeface="Arial" charset="0"/>
              </a:rPr>
              <a:t>,</a:t>
            </a:r>
            <a:r>
              <a:rPr lang="en-US" altLang="en-US" sz="1600">
                <a:solidFill>
                  <a:srgbClr val="3366CC"/>
                </a:solidFill>
                <a:latin typeface="Arial" charset="0"/>
              </a:rPr>
              <a:t> </a:t>
            </a:r>
            <a:r>
              <a:rPr lang="en-US" altLang="en-US" sz="1600">
                <a:solidFill>
                  <a:srgbClr val="FF0000"/>
                </a:solidFill>
                <a:latin typeface="Arial" charset="0"/>
              </a:rPr>
              <a:t>Physician, </a:t>
            </a:r>
            <a:r>
              <a:rPr lang="en-US" altLang="en-US" sz="1600">
                <a:solidFill>
                  <a:srgbClr val="000000"/>
                </a:solidFill>
                <a:latin typeface="Arial" charset="0"/>
              </a:rPr>
              <a:t>Office Staff</a:t>
            </a:r>
            <a:r>
              <a:rPr lang="en-US" altLang="en-US" sz="1600">
                <a:solidFill>
                  <a:srgbClr val="663300"/>
                </a:solidFill>
                <a:latin typeface="Arial" charset="0"/>
              </a:rPr>
              <a:t> </a:t>
            </a:r>
          </a:p>
        </p:txBody>
      </p:sp>
      <p:sp>
        <p:nvSpPr>
          <p:cNvPr id="494609" name="Text Box 25"/>
          <p:cNvSpPr txBox="1">
            <a:spLocks noChangeArrowheads="1"/>
          </p:cNvSpPr>
          <p:nvPr/>
        </p:nvSpPr>
        <p:spPr bwMode="auto">
          <a:xfrm>
            <a:off x="66675" y="3810000"/>
            <a:ext cx="3352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600">
                <a:solidFill>
                  <a:srgbClr val="00007D"/>
                </a:solidFill>
                <a:latin typeface="Arial" charset="0"/>
              </a:rPr>
              <a:t>John</a:t>
            </a:r>
            <a:r>
              <a:rPr lang="en-US" altLang="en-US" sz="1600">
                <a:solidFill>
                  <a:srgbClr val="006600"/>
                </a:solidFill>
                <a:latin typeface="Arial" charset="0"/>
              </a:rPr>
              <a:t> and </a:t>
            </a:r>
            <a:r>
              <a:rPr lang="en-US" altLang="en-US" sz="1600">
                <a:solidFill>
                  <a:srgbClr val="3366CC"/>
                </a:solidFill>
                <a:latin typeface="Arial" charset="0"/>
              </a:rPr>
              <a:t>David</a:t>
            </a:r>
            <a:r>
              <a:rPr lang="en-US" altLang="en-US" sz="1600">
                <a:solidFill>
                  <a:srgbClr val="006600"/>
                </a:solidFill>
                <a:latin typeface="Arial" charset="0"/>
              </a:rPr>
              <a:t> or </a:t>
            </a:r>
            <a:r>
              <a:rPr lang="en-US" altLang="en-US" sz="1600">
                <a:solidFill>
                  <a:srgbClr val="3366CC"/>
                </a:solidFill>
                <a:latin typeface="Arial" charset="0"/>
              </a:rPr>
              <a:t>Jack, </a:t>
            </a:r>
            <a:r>
              <a:rPr lang="en-US" altLang="en-US" sz="1600">
                <a:solidFill>
                  <a:srgbClr val="008000"/>
                </a:solidFill>
                <a:latin typeface="Arial" charset="0"/>
              </a:rPr>
              <a:t>and </a:t>
            </a:r>
            <a:r>
              <a:rPr lang="en-US" altLang="en-US" sz="1600">
                <a:solidFill>
                  <a:srgbClr val="000000"/>
                </a:solidFill>
                <a:latin typeface="Arial" charset="0"/>
              </a:rPr>
              <a:t>Linda</a:t>
            </a:r>
            <a:r>
              <a:rPr lang="en-US" altLang="en-US" sz="1600">
                <a:solidFill>
                  <a:srgbClr val="3366CC"/>
                </a:solidFill>
                <a:latin typeface="Arial" charset="0"/>
              </a:rPr>
              <a:t> </a:t>
            </a:r>
            <a:r>
              <a:rPr lang="en-US" altLang="en-US" sz="1600">
                <a:solidFill>
                  <a:srgbClr val="008000"/>
                </a:solidFill>
                <a:latin typeface="Arial" charset="0"/>
              </a:rPr>
              <a:t>or </a:t>
            </a:r>
            <a:r>
              <a:rPr lang="en-US" altLang="en-US" sz="1600">
                <a:solidFill>
                  <a:srgbClr val="000000"/>
                </a:solidFill>
                <a:latin typeface="Arial" charset="0"/>
              </a:rPr>
              <a:t>Robert</a:t>
            </a:r>
            <a:r>
              <a:rPr lang="en-US" altLang="en-US" sz="1600">
                <a:solidFill>
                  <a:srgbClr val="006600"/>
                </a:solidFill>
                <a:latin typeface="Arial" charset="0"/>
              </a:rPr>
              <a:t> and </a:t>
            </a:r>
            <a:r>
              <a:rPr lang="en-US" altLang="en-US" sz="1600">
                <a:solidFill>
                  <a:srgbClr val="FF0000"/>
                </a:solidFill>
                <a:latin typeface="Arial" charset="0"/>
              </a:rPr>
              <a:t>Tom</a:t>
            </a:r>
            <a:r>
              <a:rPr lang="en-US" altLang="en-US" sz="1600">
                <a:solidFill>
                  <a:srgbClr val="006600"/>
                </a:solidFill>
                <a:latin typeface="Arial" charset="0"/>
              </a:rPr>
              <a:t> or </a:t>
            </a:r>
            <a:r>
              <a:rPr lang="en-US" altLang="en-US" sz="1600">
                <a:solidFill>
                  <a:srgbClr val="FF0000"/>
                </a:solidFill>
                <a:latin typeface="Arial" charset="0"/>
              </a:rPr>
              <a:t>Kate </a:t>
            </a:r>
            <a:r>
              <a:rPr lang="en-US" altLang="en-US" sz="2000">
                <a:solidFill>
                  <a:srgbClr val="006600"/>
                </a:solidFill>
                <a:latin typeface="Arial" charset="0"/>
              </a:rPr>
              <a:t>must participate. </a:t>
            </a:r>
            <a:r>
              <a:rPr lang="en-US" altLang="en-US" sz="1600">
                <a:solidFill>
                  <a:srgbClr val="006600"/>
                </a:solidFill>
                <a:latin typeface="Arial" charset="0"/>
              </a:rPr>
              <a:t>The participants </a:t>
            </a:r>
            <a:r>
              <a:rPr lang="en-US" altLang="en-US" sz="2000">
                <a:solidFill>
                  <a:srgbClr val="006600"/>
                </a:solidFill>
                <a:latin typeface="Arial" charset="0"/>
              </a:rPr>
              <a:t>must activate </a:t>
            </a:r>
            <a:r>
              <a:rPr lang="en-US" altLang="en-US" sz="1600">
                <a:solidFill>
                  <a:srgbClr val="006600"/>
                </a:solidFill>
                <a:latin typeface="Arial" charset="0"/>
              </a:rPr>
              <a:t>the permission done once a decision has been made.</a:t>
            </a:r>
            <a:endParaRPr lang="en-US" altLang="en-US" sz="2000">
              <a:solidFill>
                <a:srgbClr val="006600"/>
              </a:solidFill>
              <a:latin typeface="Arial" charset="0"/>
            </a:endParaRPr>
          </a:p>
        </p:txBody>
      </p:sp>
      <p:pic>
        <p:nvPicPr>
          <p:cNvPr id="494610" name="Picture 31" descr="C:\Documents and Settings\microlab\Local Settings\Temporary Internet Files\Content.IE5\0R3M51X3\MC9003206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5" y="3200400"/>
            <a:ext cx="406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611" name="AutoShape 28"/>
          <p:cNvSpPr>
            <a:spLocks noChangeArrowheads="1"/>
          </p:cNvSpPr>
          <p:nvPr/>
        </p:nvSpPr>
        <p:spPr bwMode="auto">
          <a:xfrm rot="10800000">
            <a:off x="3124200" y="4038600"/>
            <a:ext cx="330200" cy="4572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494612" name="Text Box 131"/>
          <p:cNvSpPr txBox="1">
            <a:spLocks noChangeArrowheads="1"/>
          </p:cNvSpPr>
          <p:nvPr/>
        </p:nvSpPr>
        <p:spPr bwMode="auto">
          <a:xfrm>
            <a:off x="457200" y="3228975"/>
            <a:ext cx="3286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Obligation (Required Users and Permission Instances)</a:t>
            </a:r>
          </a:p>
        </p:txBody>
      </p:sp>
      <p:sp>
        <p:nvSpPr>
          <p:cNvPr id="494613" name="Text Box 131"/>
          <p:cNvSpPr txBox="1">
            <a:spLocks noChangeArrowheads="1"/>
          </p:cNvSpPr>
          <p:nvPr/>
        </p:nvSpPr>
        <p:spPr bwMode="auto">
          <a:xfrm>
            <a:off x="2419350" y="575945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Allowed Permissions Instance </a:t>
            </a:r>
          </a:p>
        </p:txBody>
      </p:sp>
      <p:sp>
        <p:nvSpPr>
          <p:cNvPr id="494614" name="Text Box 131"/>
          <p:cNvSpPr txBox="1">
            <a:spLocks noChangeArrowheads="1"/>
          </p:cNvSpPr>
          <p:nvPr/>
        </p:nvSpPr>
        <p:spPr bwMode="auto">
          <a:xfrm>
            <a:off x="7480300" y="3886200"/>
            <a:ext cx="1663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a:r>
              <a:rPr lang="en-US" altLang="en-US" sz="1600">
                <a:solidFill>
                  <a:srgbClr val="000000"/>
                </a:solidFill>
                <a:latin typeface="Arial" charset="0"/>
              </a:rPr>
              <a:t>Team (Allowed</a:t>
            </a:r>
          </a:p>
          <a:p>
            <a:pPr algn="l"/>
            <a:r>
              <a:rPr lang="en-US" altLang="en-US" sz="1600">
                <a:solidFill>
                  <a:srgbClr val="000000"/>
                </a:solidFill>
                <a:latin typeface="Arial" charset="0"/>
              </a:rPr>
              <a:t>User members)</a:t>
            </a:r>
          </a:p>
        </p:txBody>
      </p:sp>
      <p:sp>
        <p:nvSpPr>
          <p:cNvPr id="494615"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F9344238-2473-4F3D-83C2-0CA45ED3AD20}" type="slidenum">
              <a:rPr lang="en-US" altLang="en-US" sz="1200">
                <a:solidFill>
                  <a:srgbClr val="000000"/>
                </a:solidFill>
                <a:latin typeface="Arial" charset="0"/>
              </a:rPr>
              <a:pPr algn="r" eaLnBrk="1" hangingPunct="1"/>
              <a:t>27</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idx="4294967295"/>
          </p:nvPr>
        </p:nvSpPr>
        <p:spPr/>
        <p:txBody>
          <a:bodyPr/>
          <a:lstStyle/>
          <a:p>
            <a:pPr>
              <a:defRPr/>
            </a:pPr>
            <a:r>
              <a:rPr lang="en-US" smtClean="0">
                <a:latin typeface="Arial" charset="0"/>
              </a:rPr>
              <a:t>Full Runtime View</a:t>
            </a:r>
          </a:p>
        </p:txBody>
      </p:sp>
      <p:sp>
        <p:nvSpPr>
          <p:cNvPr id="309253" name="Rectangle 5"/>
          <p:cNvSpPr>
            <a:spLocks noGrp="1" noChangeArrowheads="1"/>
          </p:cNvSpPr>
          <p:nvPr>
            <p:ph type="body" idx="4294967295"/>
          </p:nvPr>
        </p:nvSpPr>
        <p:spPr/>
        <p:txBody>
          <a:bodyPr/>
          <a:lstStyle/>
          <a:p>
            <a:pPr>
              <a:defRPr/>
            </a:pPr>
            <a:r>
              <a:rPr lang="en-US" smtClean="0">
                <a:latin typeface="Arial" charset="0"/>
              </a:rPr>
              <a:t>A Step at Design Time can have Multiple Instances at Runtime</a:t>
            </a:r>
          </a:p>
          <a:p>
            <a:pPr>
              <a:defRPr/>
            </a:pPr>
            <a:r>
              <a:rPr lang="en-US" smtClean="0">
                <a:latin typeface="Arial" charset="0"/>
              </a:rPr>
              <a:t>See the Test and Review Test Steps</a:t>
            </a:r>
          </a:p>
          <a:p>
            <a:pPr>
              <a:defRPr/>
            </a:pPr>
            <a:r>
              <a:rPr lang="en-US" smtClean="0">
                <a:latin typeface="Arial" charset="0"/>
              </a:rPr>
              <a:t>Some Steps are Not Active (Discharge instead of Admit)</a:t>
            </a:r>
          </a:p>
        </p:txBody>
      </p:sp>
      <p:pic>
        <p:nvPicPr>
          <p:cNvPr id="495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36950"/>
            <a:ext cx="8839200"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621"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72091D91-EA0E-49C2-B118-1D459C67F995}" type="slidenum">
              <a:rPr lang="en-US" altLang="en-US" sz="1200">
                <a:solidFill>
                  <a:srgbClr val="000000"/>
                </a:solidFill>
                <a:latin typeface="Arial" charset="0"/>
              </a:rPr>
              <a:pPr algn="r" eaLnBrk="1" hangingPunct="1"/>
              <a:t>28</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idx="4294967295"/>
          </p:nvPr>
        </p:nvSpPr>
        <p:spPr/>
        <p:txBody>
          <a:bodyPr/>
          <a:lstStyle/>
          <a:p>
            <a:pPr>
              <a:defRPr/>
            </a:pPr>
            <a:r>
              <a:rPr lang="en-US" smtClean="0">
                <a:latin typeface="Arial" charset="0"/>
              </a:rPr>
              <a:t>Secure Software Engineering</a:t>
            </a:r>
          </a:p>
        </p:txBody>
      </p:sp>
      <p:sp>
        <p:nvSpPr>
          <p:cNvPr id="312323" name="Rectangle 3"/>
          <p:cNvSpPr>
            <a:spLocks noGrp="1" noChangeArrowheads="1"/>
          </p:cNvSpPr>
          <p:nvPr>
            <p:ph type="body" idx="4294967295"/>
          </p:nvPr>
        </p:nvSpPr>
        <p:spPr/>
        <p:txBody>
          <a:bodyPr/>
          <a:lstStyle/>
          <a:p>
            <a:pPr>
              <a:defRPr/>
            </a:pPr>
            <a:r>
              <a:rPr lang="en-US" smtClean="0">
                <a:latin typeface="Arial" charset="0"/>
              </a:rPr>
              <a:t>Transition COD/AWF Model as UML</a:t>
            </a:r>
          </a:p>
          <a:p>
            <a:pPr>
              <a:defRPr/>
            </a:pPr>
            <a:r>
              <a:rPr lang="en-US" smtClean="0">
                <a:latin typeface="Arial" charset="0"/>
              </a:rPr>
              <a:t>Leverage Pavlich Research</a:t>
            </a:r>
          </a:p>
          <a:p>
            <a:pPr>
              <a:defRPr/>
            </a:pPr>
            <a:r>
              <a:rPr lang="en-US" smtClean="0">
                <a:latin typeface="Arial" charset="0"/>
              </a:rPr>
              <a:t>Extend Pavlich Role Slice Diagram</a:t>
            </a:r>
          </a:p>
          <a:p>
            <a:pPr>
              <a:defRPr/>
            </a:pPr>
            <a:r>
              <a:rPr lang="en-US" smtClean="0">
                <a:latin typeface="Arial" charset="0"/>
              </a:rPr>
              <a:t>Extend UML Activity Diagram to Capture Collaboration as Steps and Workflow</a:t>
            </a:r>
          </a:p>
          <a:p>
            <a:pPr>
              <a:defRPr/>
            </a:pPr>
            <a:r>
              <a:rPr lang="en-US" smtClean="0">
                <a:latin typeface="Arial" charset="0"/>
              </a:rPr>
              <a:t>Define Two New UML Diagrams for:</a:t>
            </a:r>
          </a:p>
          <a:p>
            <a:pPr lvl="1">
              <a:defRPr/>
            </a:pPr>
            <a:r>
              <a:rPr lang="en-US" smtClean="0">
                <a:latin typeface="Arial" charset="0"/>
              </a:rPr>
              <a:t>Obligation Slice Diagram</a:t>
            </a:r>
          </a:p>
          <a:p>
            <a:pPr lvl="1">
              <a:defRPr/>
            </a:pPr>
            <a:r>
              <a:rPr lang="en-US" smtClean="0">
                <a:latin typeface="Arial" charset="0"/>
              </a:rPr>
              <a:t>Team Slice Diagram</a:t>
            </a:r>
          </a:p>
        </p:txBody>
      </p:sp>
      <p:sp>
        <p:nvSpPr>
          <p:cNvPr id="49664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0A0636CA-52F2-4BDC-95E9-23572A113AB1}" type="slidenum">
              <a:rPr lang="en-US" altLang="en-US" sz="1200">
                <a:solidFill>
                  <a:srgbClr val="000000"/>
                </a:solidFill>
                <a:latin typeface="Arial" charset="0"/>
              </a:rPr>
              <a:pPr algn="r" eaLnBrk="1" hangingPunct="1"/>
              <a:t>29</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2800" smtClean="0">
                <a:latin typeface="Arial" charset="0"/>
              </a:rPr>
              <a:t>Introduction &amp; Motivation</a:t>
            </a:r>
          </a:p>
        </p:txBody>
      </p:sp>
      <p:sp>
        <p:nvSpPr>
          <p:cNvPr id="21507" name="Rectangle 3"/>
          <p:cNvSpPr>
            <a:spLocks noGrp="1" noChangeArrowheads="1"/>
          </p:cNvSpPr>
          <p:nvPr>
            <p:ph type="body" idx="1"/>
          </p:nvPr>
        </p:nvSpPr>
        <p:spPr/>
        <p:txBody>
          <a:bodyPr/>
          <a:lstStyle/>
          <a:p>
            <a:pPr marL="609600" indent="-609600" eaLnBrk="1" hangingPunct="1">
              <a:defRPr/>
            </a:pPr>
            <a:r>
              <a:rPr lang="en-US" smtClean="0">
                <a:latin typeface="Arial" charset="0"/>
              </a:rPr>
              <a:t>Emergence of Wikis and Collaboration Tools</a:t>
            </a:r>
          </a:p>
          <a:p>
            <a:pPr marL="990600" lvl="1" indent="-533400" eaLnBrk="1" hangingPunct="1">
              <a:defRPr/>
            </a:pPr>
            <a:r>
              <a:rPr lang="en-US" sz="2400" smtClean="0">
                <a:latin typeface="Arial" charset="0"/>
              </a:rPr>
              <a:t>Web Portals Provide Means for Sharing and Data/Document Creation</a:t>
            </a:r>
          </a:p>
          <a:p>
            <a:pPr marL="990600" lvl="1" indent="-533400" eaLnBrk="1" hangingPunct="1">
              <a:defRPr/>
            </a:pPr>
            <a:r>
              <a:rPr lang="en-US" sz="2400" smtClean="0">
                <a:latin typeface="Arial" charset="0"/>
              </a:rPr>
              <a:t>Coarse Grained Security (Often All or Nothing)</a:t>
            </a:r>
          </a:p>
          <a:p>
            <a:pPr marL="990600" lvl="1" indent="-533400" eaLnBrk="1" hangingPunct="1">
              <a:defRPr/>
            </a:pPr>
            <a:r>
              <a:rPr lang="en-US" sz="2400" smtClean="0">
                <a:latin typeface="Arial" charset="0"/>
              </a:rPr>
              <a:t>Limited Collaboration at Data/Document Level</a:t>
            </a:r>
            <a:r>
              <a:rPr lang="en-US" smtClean="0">
                <a:latin typeface="Arial" charset="0"/>
              </a:rPr>
              <a:t> </a:t>
            </a:r>
          </a:p>
          <a:p>
            <a:pPr marL="609600" indent="-609600" eaLnBrk="1" hangingPunct="1">
              <a:defRPr/>
            </a:pPr>
            <a:r>
              <a:rPr lang="en-US" smtClean="0">
                <a:latin typeface="Arial" charset="0"/>
              </a:rPr>
              <a:t>Current Situation in Health Care (IOM 2005):</a:t>
            </a:r>
          </a:p>
          <a:p>
            <a:pPr marL="990600" lvl="1" indent="-533400" eaLnBrk="1" hangingPunct="1">
              <a:defRPr/>
            </a:pPr>
            <a:r>
              <a:rPr lang="en-US" sz="2400" smtClean="0">
                <a:latin typeface="Arial" charset="0"/>
              </a:rPr>
              <a:t>Limited </a:t>
            </a:r>
            <a:r>
              <a:rPr lang="en-US" sz="2400" i="1" smtClean="0">
                <a:latin typeface="Arial" charset="0"/>
              </a:rPr>
              <a:t>collaboration,</a:t>
            </a:r>
            <a:r>
              <a:rPr lang="en-US" sz="2400" smtClean="0">
                <a:latin typeface="Arial" charset="0"/>
              </a:rPr>
              <a:t> </a:t>
            </a:r>
            <a:r>
              <a:rPr lang="en-US" sz="2400" i="1" smtClean="0">
                <a:latin typeface="Arial" charset="0"/>
              </a:rPr>
              <a:t>coordination </a:t>
            </a:r>
            <a:r>
              <a:rPr lang="en-US" sz="2400" smtClean="0">
                <a:latin typeface="Arial" charset="0"/>
              </a:rPr>
              <a:t>in Health Care.</a:t>
            </a:r>
          </a:p>
          <a:p>
            <a:pPr marL="609600" indent="-609600" eaLnBrk="1" hangingPunct="1">
              <a:defRPr/>
            </a:pPr>
            <a:r>
              <a:rPr lang="en-US" smtClean="0">
                <a:latin typeface="Arial" charset="0"/>
              </a:rPr>
              <a:t>Outcome (IOM 2007):</a:t>
            </a:r>
          </a:p>
          <a:p>
            <a:pPr marL="990600" lvl="1" indent="-533400" eaLnBrk="1" hangingPunct="1">
              <a:defRPr/>
            </a:pPr>
            <a:r>
              <a:rPr lang="en-US" sz="2400" smtClean="0">
                <a:latin typeface="Arial" charset="0"/>
              </a:rPr>
              <a:t>High costs and inefficient patient treatment. </a:t>
            </a:r>
          </a:p>
          <a:p>
            <a:pPr marL="990600" lvl="1" indent="-533400" eaLnBrk="1" hangingPunct="1">
              <a:defRPr/>
            </a:pPr>
            <a:r>
              <a:rPr lang="en-US" sz="2400" smtClean="0">
                <a:latin typeface="Arial" charset="0"/>
              </a:rPr>
              <a:t>Medical errors and increased adverse drug events.</a:t>
            </a:r>
          </a:p>
          <a:p>
            <a:pPr marL="990600" lvl="1" indent="-533400" eaLnBrk="1" hangingPunct="1">
              <a:defRPr/>
            </a:pPr>
            <a:r>
              <a:rPr lang="en-US" sz="2400" smtClean="0">
                <a:latin typeface="Arial" charset="0"/>
              </a:rPr>
              <a:t>Redundancy of clinical data and medical actions.</a:t>
            </a:r>
          </a:p>
          <a:p>
            <a:pPr marL="609600" indent="-609600" eaLnBrk="1" hangingPunct="1">
              <a:buFont typeface="Wingdings" pitchFamily="2" charset="2"/>
              <a:buNone/>
              <a:defRPr/>
            </a:pPr>
            <a:endParaRPr lang="en-US" smtClean="0">
              <a:latin typeface="Arial" charset="0"/>
            </a:endParaRPr>
          </a:p>
        </p:txBody>
      </p:sp>
      <p:sp>
        <p:nvSpPr>
          <p:cNvPr id="470020" name="Text Box 6"/>
          <p:cNvSpPr txBox="1">
            <a:spLocks noChangeArrowheads="1"/>
          </p:cNvSpPr>
          <p:nvPr/>
        </p:nvSpPr>
        <p:spPr bwMode="auto">
          <a:xfrm>
            <a:off x="0" y="6513513"/>
            <a:ext cx="2297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b="0">
                <a:solidFill>
                  <a:srgbClr val="000000"/>
                </a:solidFill>
                <a:latin typeface="Arial" charset="0"/>
              </a:rPr>
              <a:t>IOM = Institute of Medicine</a:t>
            </a:r>
          </a:p>
        </p:txBody>
      </p:sp>
      <p:sp>
        <p:nvSpPr>
          <p:cNvPr id="470021"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3D477570-2F72-4301-9230-C97D943665B0}" type="slidenum">
              <a:rPr lang="en-US" altLang="en-US" sz="1200">
                <a:solidFill>
                  <a:srgbClr val="000000"/>
                </a:solidFill>
                <a:latin typeface="Arial" charset="0"/>
              </a:rPr>
              <a:pPr algn="r" eaLnBrk="1" hangingPunct="1"/>
              <a:t>3</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idx="4294967295"/>
          </p:nvPr>
        </p:nvSpPr>
        <p:spPr/>
        <p:txBody>
          <a:bodyPr/>
          <a:lstStyle/>
          <a:p>
            <a:pPr>
              <a:defRPr/>
            </a:pPr>
            <a:r>
              <a:rPr lang="en-US" smtClean="0">
                <a:latin typeface="Arial" charset="0"/>
              </a:rPr>
              <a:t>What are Four Collaboration Diagrams?</a:t>
            </a:r>
          </a:p>
        </p:txBody>
      </p:sp>
      <p:pic>
        <p:nvPicPr>
          <p:cNvPr id="4976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58838"/>
            <a:ext cx="3148013"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6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858838"/>
            <a:ext cx="2392363" cy="340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6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288" y="1087438"/>
            <a:ext cx="3033712"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67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743450"/>
            <a:ext cx="72818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7671" name="Text Box 9"/>
          <p:cNvSpPr txBox="1">
            <a:spLocks noChangeArrowheads="1"/>
          </p:cNvSpPr>
          <p:nvPr/>
        </p:nvSpPr>
        <p:spPr bwMode="auto">
          <a:xfrm>
            <a:off x="2286000" y="6324600"/>
            <a:ext cx="540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UML Collaboration Workflow Slice Diagram</a:t>
            </a:r>
          </a:p>
        </p:txBody>
      </p:sp>
      <p:sp>
        <p:nvSpPr>
          <p:cNvPr id="497672" name="Text Box 10"/>
          <p:cNvSpPr txBox="1">
            <a:spLocks noChangeArrowheads="1"/>
          </p:cNvSpPr>
          <p:nvPr/>
        </p:nvSpPr>
        <p:spPr bwMode="auto">
          <a:xfrm>
            <a:off x="409575" y="4098925"/>
            <a:ext cx="317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UML Collaboration Team</a:t>
            </a:r>
          </a:p>
          <a:p>
            <a:pPr eaLnBrk="1" hangingPunct="1"/>
            <a:r>
              <a:rPr lang="en-US" altLang="en-US" sz="2000">
                <a:solidFill>
                  <a:srgbClr val="3366CC"/>
                </a:solidFill>
              </a:rPr>
              <a:t>Slice Diagram</a:t>
            </a:r>
          </a:p>
        </p:txBody>
      </p:sp>
      <p:sp>
        <p:nvSpPr>
          <p:cNvPr id="497673" name="Text Box 12"/>
          <p:cNvSpPr txBox="1">
            <a:spLocks noChangeArrowheads="1"/>
          </p:cNvSpPr>
          <p:nvPr/>
        </p:nvSpPr>
        <p:spPr bwMode="auto">
          <a:xfrm>
            <a:off x="3711575" y="4175125"/>
            <a:ext cx="2570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UML Extended Role</a:t>
            </a:r>
          </a:p>
          <a:p>
            <a:pPr eaLnBrk="1" hangingPunct="1"/>
            <a:r>
              <a:rPr lang="en-US" altLang="en-US" sz="2000">
                <a:solidFill>
                  <a:srgbClr val="3366CC"/>
                </a:solidFill>
              </a:rPr>
              <a:t>Slice Diagram</a:t>
            </a:r>
          </a:p>
        </p:txBody>
      </p:sp>
      <p:sp>
        <p:nvSpPr>
          <p:cNvPr id="497674" name="Text Box 13"/>
          <p:cNvSpPr txBox="1">
            <a:spLocks noChangeArrowheads="1"/>
          </p:cNvSpPr>
          <p:nvPr/>
        </p:nvSpPr>
        <p:spPr bwMode="auto">
          <a:xfrm>
            <a:off x="6553200" y="4191000"/>
            <a:ext cx="2058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UML Obligation</a:t>
            </a:r>
          </a:p>
          <a:p>
            <a:pPr eaLnBrk="1" hangingPunct="1"/>
            <a:r>
              <a:rPr lang="en-US" altLang="en-US" sz="2000">
                <a:solidFill>
                  <a:srgbClr val="3366CC"/>
                </a:solidFill>
              </a:rPr>
              <a:t>Slice Diagram</a:t>
            </a:r>
          </a:p>
        </p:txBody>
      </p:sp>
      <p:sp>
        <p:nvSpPr>
          <p:cNvPr id="497675"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E6F0432C-23C8-4445-9DE1-3BDF09E2DE3E}" type="slidenum">
              <a:rPr lang="en-US" altLang="en-US" sz="1200">
                <a:solidFill>
                  <a:srgbClr val="000000"/>
                </a:solidFill>
                <a:latin typeface="Arial" charset="0"/>
              </a:rPr>
              <a:pPr algn="r" eaLnBrk="1" hangingPunct="1"/>
              <a:t>30</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idx="4294967295"/>
          </p:nvPr>
        </p:nvSpPr>
        <p:spPr>
          <a:xfrm>
            <a:off x="457200" y="22225"/>
            <a:ext cx="8229600" cy="609600"/>
          </a:xfrm>
        </p:spPr>
        <p:txBody>
          <a:bodyPr/>
          <a:lstStyle/>
          <a:p>
            <a:pPr>
              <a:defRPr/>
            </a:pPr>
            <a:r>
              <a:rPr lang="en-US" dirty="0" smtClean="0">
                <a:latin typeface="Arial" charset="0"/>
              </a:rPr>
              <a:t>Incorporate Secure SWE Process</a:t>
            </a:r>
          </a:p>
        </p:txBody>
      </p:sp>
      <p:pic>
        <p:nvPicPr>
          <p:cNvPr id="4986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8" y="931863"/>
            <a:ext cx="4500562" cy="592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8692" name="AutoShape 5"/>
          <p:cNvSpPr>
            <a:spLocks/>
          </p:cNvSpPr>
          <p:nvPr/>
        </p:nvSpPr>
        <p:spPr bwMode="auto">
          <a:xfrm>
            <a:off x="2971800" y="2286000"/>
            <a:ext cx="152400" cy="3200400"/>
          </a:xfrm>
          <a:prstGeom prst="leftBrace">
            <a:avLst>
              <a:gd name="adj1" fmla="val 1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31749" name="Text Box 6"/>
          <p:cNvSpPr txBox="1">
            <a:spLocks noChangeArrowheads="1"/>
          </p:cNvSpPr>
          <p:nvPr/>
        </p:nvSpPr>
        <p:spPr bwMode="auto">
          <a:xfrm>
            <a:off x="47625" y="3124200"/>
            <a:ext cx="29718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Monospac821 BT" pitchFamily="49" charset="0"/>
              </a:defRPr>
            </a:lvl1pPr>
            <a:lvl2pPr marL="742950" indent="-285750" eaLnBrk="0" hangingPunct="0">
              <a:defRPr sz="2800" b="1">
                <a:solidFill>
                  <a:schemeClr val="tx1"/>
                </a:solidFill>
                <a:latin typeface="Monospac821 BT" pitchFamily="49" charset="0"/>
              </a:defRPr>
            </a:lvl2pPr>
            <a:lvl3pPr marL="1143000" indent="-228600" eaLnBrk="0" hangingPunct="0">
              <a:defRPr sz="2800" b="1">
                <a:solidFill>
                  <a:schemeClr val="tx1"/>
                </a:solidFill>
                <a:latin typeface="Monospac821 BT" pitchFamily="49" charset="0"/>
              </a:defRPr>
            </a:lvl3pPr>
            <a:lvl4pPr marL="1600200" indent="-228600" eaLnBrk="0" hangingPunct="0">
              <a:defRPr sz="2800" b="1">
                <a:solidFill>
                  <a:schemeClr val="tx1"/>
                </a:solidFill>
                <a:latin typeface="Monospac821 BT" pitchFamily="49" charset="0"/>
              </a:defRPr>
            </a:lvl4pPr>
            <a:lvl5pPr marL="2057400" indent="-228600" eaLnBrk="0" hangingPunct="0">
              <a:defRPr sz="2800" b="1">
                <a:solidFill>
                  <a:schemeClr val="tx1"/>
                </a:solidFill>
                <a:latin typeface="Monospac821 BT" pitchFamily="49" charset="0"/>
              </a:defRPr>
            </a:lvl5pPr>
            <a:lvl6pPr marL="2514600" indent="-228600" algn="ctr" eaLnBrk="0" fontAlgn="base" hangingPunct="0">
              <a:spcBef>
                <a:spcPct val="0"/>
              </a:spcBef>
              <a:spcAft>
                <a:spcPct val="0"/>
              </a:spcAft>
              <a:defRPr sz="2800" b="1">
                <a:solidFill>
                  <a:schemeClr val="tx1"/>
                </a:solidFill>
                <a:latin typeface="Monospac821 BT" pitchFamily="49" charset="0"/>
              </a:defRPr>
            </a:lvl6pPr>
            <a:lvl7pPr marL="2971800" indent="-228600" algn="ctr" eaLnBrk="0" fontAlgn="base" hangingPunct="0">
              <a:spcBef>
                <a:spcPct val="0"/>
              </a:spcBef>
              <a:spcAft>
                <a:spcPct val="0"/>
              </a:spcAft>
              <a:defRPr sz="2800" b="1">
                <a:solidFill>
                  <a:schemeClr val="tx1"/>
                </a:solidFill>
                <a:latin typeface="Monospac821 BT" pitchFamily="49" charset="0"/>
              </a:defRPr>
            </a:lvl7pPr>
            <a:lvl8pPr marL="3429000" indent="-228600" algn="ctr" eaLnBrk="0" fontAlgn="base" hangingPunct="0">
              <a:spcBef>
                <a:spcPct val="0"/>
              </a:spcBef>
              <a:spcAft>
                <a:spcPct val="0"/>
              </a:spcAft>
              <a:defRPr sz="2800" b="1">
                <a:solidFill>
                  <a:schemeClr val="tx1"/>
                </a:solidFill>
                <a:latin typeface="Monospac821 BT" pitchFamily="49" charset="0"/>
              </a:defRPr>
            </a:lvl8pPr>
            <a:lvl9pPr marL="3886200" indent="-228600" algn="ctr" eaLnBrk="0" fontAlgn="base" hangingPunct="0">
              <a:spcBef>
                <a:spcPct val="0"/>
              </a:spcBef>
              <a:spcAft>
                <a:spcPct val="0"/>
              </a:spcAft>
              <a:defRPr sz="2800" b="1">
                <a:solidFill>
                  <a:schemeClr val="tx1"/>
                </a:solidFill>
                <a:latin typeface="Monospac821 BT" pitchFamily="49" charset="0"/>
              </a:defRPr>
            </a:lvl9pPr>
          </a:lstStyle>
          <a:p>
            <a:pPr algn="r" eaLnBrk="1" hangingPunct="1">
              <a:defRPr/>
            </a:pPr>
            <a:r>
              <a:rPr lang="en-US" sz="2000" dirty="0" smtClean="0">
                <a:solidFill>
                  <a:srgbClr val="3366CC"/>
                </a:solidFill>
                <a:effectLst>
                  <a:outerShdw blurRad="38100" dist="38100" dir="2700000" algn="tl">
                    <a:srgbClr val="000000">
                      <a:alpha val="43137"/>
                    </a:srgbClr>
                  </a:outerShdw>
                </a:effectLst>
              </a:rPr>
              <a:t>Software Engineering Process for creation of COD/AWF diagrams</a:t>
            </a:r>
          </a:p>
        </p:txBody>
      </p:sp>
      <p:sp>
        <p:nvSpPr>
          <p:cNvPr id="49869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6D65DABD-A7F7-4145-8FBB-3EFA94756D55}" type="slidenum">
              <a:rPr lang="en-US" altLang="en-US" sz="1200">
                <a:solidFill>
                  <a:srgbClr val="000000"/>
                </a:solidFill>
                <a:latin typeface="Arial" charset="0"/>
              </a:rPr>
              <a:pPr algn="r" eaLnBrk="1" hangingPunct="1"/>
              <a:t>31</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idx="4294967295"/>
          </p:nvPr>
        </p:nvSpPr>
        <p:spPr/>
        <p:txBody>
          <a:bodyPr/>
          <a:lstStyle/>
          <a:p>
            <a:pPr>
              <a:defRPr/>
            </a:pPr>
            <a:r>
              <a:rPr lang="en-US" smtClean="0">
                <a:latin typeface="Arial" charset="0"/>
              </a:rPr>
              <a:t>Secure Enforcement Code Generation</a:t>
            </a:r>
          </a:p>
        </p:txBody>
      </p:sp>
      <p:sp>
        <p:nvSpPr>
          <p:cNvPr id="313347" name="Rectangle 3"/>
          <p:cNvSpPr>
            <a:spLocks noGrp="1" noChangeArrowheads="1"/>
          </p:cNvSpPr>
          <p:nvPr>
            <p:ph type="body" idx="4294967295"/>
          </p:nvPr>
        </p:nvSpPr>
        <p:spPr/>
        <p:txBody>
          <a:bodyPr/>
          <a:lstStyle/>
          <a:p>
            <a:pPr>
              <a:defRPr/>
            </a:pPr>
            <a:r>
              <a:rPr lang="en-US" smtClean="0">
                <a:latin typeface="Arial" charset="0"/>
              </a:rPr>
              <a:t>Transition new COD/AWF Diagrams to Code</a:t>
            </a:r>
          </a:p>
          <a:p>
            <a:pPr>
              <a:defRPr/>
            </a:pPr>
            <a:r>
              <a:rPr lang="en-US" smtClean="0">
                <a:latin typeface="Arial" charset="0"/>
              </a:rPr>
              <a:t>Use Java Meta Language to Encode COD/AWF Policies for</a:t>
            </a:r>
          </a:p>
          <a:p>
            <a:pPr lvl="1">
              <a:defRPr/>
            </a:pPr>
            <a:r>
              <a:rPr lang="en-US" smtClean="0">
                <a:latin typeface="Arial" charset="0"/>
              </a:rPr>
              <a:t>Collaboration Teams</a:t>
            </a:r>
          </a:p>
          <a:p>
            <a:pPr lvl="1">
              <a:defRPr/>
            </a:pPr>
            <a:r>
              <a:rPr lang="en-US" smtClean="0">
                <a:latin typeface="Arial" charset="0"/>
              </a:rPr>
              <a:t>Collaboration Obligations</a:t>
            </a:r>
          </a:p>
          <a:p>
            <a:pPr lvl="1">
              <a:defRPr/>
            </a:pPr>
            <a:r>
              <a:rPr lang="en-US" smtClean="0">
                <a:latin typeface="Arial" charset="0"/>
              </a:rPr>
              <a:t>Collaboration Workflow</a:t>
            </a:r>
          </a:p>
          <a:p>
            <a:pPr lvl="1">
              <a:defRPr/>
            </a:pPr>
            <a:r>
              <a:rPr lang="en-US" smtClean="0">
                <a:latin typeface="Arial" charset="0"/>
              </a:rPr>
              <a:t>Collaboration Security</a:t>
            </a:r>
          </a:p>
          <a:p>
            <a:pPr>
              <a:defRPr/>
            </a:pPr>
            <a:r>
              <a:rPr lang="en-US" smtClean="0">
                <a:latin typeface="Arial" charset="0"/>
              </a:rPr>
              <a:t>COD/AWF Policy Authorization Algorithm using Java Meta Programming</a:t>
            </a:r>
          </a:p>
          <a:p>
            <a:pPr lvl="1">
              <a:defRPr/>
            </a:pPr>
            <a:endParaRPr lang="en-US" smtClean="0">
              <a:latin typeface="Arial" charset="0"/>
            </a:endParaRPr>
          </a:p>
          <a:p>
            <a:pPr>
              <a:defRPr/>
            </a:pPr>
            <a:endParaRPr lang="en-US" smtClean="0">
              <a:latin typeface="Arial" charset="0"/>
            </a:endParaRPr>
          </a:p>
        </p:txBody>
      </p:sp>
      <p:sp>
        <p:nvSpPr>
          <p:cNvPr id="499716"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90ED128F-9ADD-4145-8912-DBFAF05646D7}" type="slidenum">
              <a:rPr lang="en-US" altLang="en-US" sz="1200">
                <a:solidFill>
                  <a:srgbClr val="000000"/>
                </a:solidFill>
                <a:latin typeface="Arial" charset="0"/>
              </a:rPr>
              <a:pPr algn="r" eaLnBrk="1" hangingPunct="1"/>
              <a:t>32</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40"/>
          <p:cNvSpPr>
            <a:spLocks noChangeArrowheads="1"/>
          </p:cNvSpPr>
          <p:nvPr/>
        </p:nvSpPr>
        <p:spPr bwMode="auto">
          <a:xfrm>
            <a:off x="7000875" y="2781300"/>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262146" name="Rectangle 2"/>
          <p:cNvSpPr>
            <a:spLocks noGrp="1" noChangeArrowheads="1"/>
          </p:cNvSpPr>
          <p:nvPr>
            <p:ph type="title" idx="4294967295"/>
          </p:nvPr>
        </p:nvSpPr>
        <p:spPr/>
        <p:txBody>
          <a:bodyPr/>
          <a:lstStyle/>
          <a:p>
            <a:pPr>
              <a:defRPr/>
            </a:pPr>
            <a:r>
              <a:rPr lang="en-US" smtClean="0">
                <a:latin typeface="Arial" charset="0"/>
              </a:rPr>
              <a:t>Security Enforcement Code</a:t>
            </a:r>
          </a:p>
        </p:txBody>
      </p:sp>
      <p:sp>
        <p:nvSpPr>
          <p:cNvPr id="500740" name="Rectangle 6"/>
          <p:cNvSpPr>
            <a:spLocks noChangeArrowheads="1"/>
          </p:cNvSpPr>
          <p:nvPr/>
        </p:nvSpPr>
        <p:spPr bwMode="auto">
          <a:xfrm>
            <a:off x="76200" y="2781300"/>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41" name="AutoShape 14"/>
          <p:cNvSpPr>
            <a:spLocks noChangeArrowheads="1"/>
          </p:cNvSpPr>
          <p:nvPr/>
        </p:nvSpPr>
        <p:spPr bwMode="auto">
          <a:xfrm>
            <a:off x="142875" y="2819400"/>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42" name="Text Box 7"/>
          <p:cNvSpPr txBox="1">
            <a:spLocks noChangeArrowheads="1"/>
          </p:cNvSpPr>
          <p:nvPr/>
        </p:nvSpPr>
        <p:spPr bwMode="auto">
          <a:xfrm>
            <a:off x="152400" y="3048000"/>
            <a:ext cx="15938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UML Extended</a:t>
            </a:r>
          </a:p>
          <a:p>
            <a:pPr eaLnBrk="1" hangingPunct="1"/>
            <a:r>
              <a:rPr lang="en-US" altLang="en-US" sz="1600">
                <a:solidFill>
                  <a:srgbClr val="000000"/>
                </a:solidFill>
              </a:rPr>
              <a:t>Role Slice </a:t>
            </a:r>
          </a:p>
          <a:p>
            <a:pPr eaLnBrk="1" hangingPunct="1"/>
            <a:r>
              <a:rPr lang="en-US" altLang="en-US" sz="1600">
                <a:solidFill>
                  <a:srgbClr val="000000"/>
                </a:solidFill>
              </a:rPr>
              <a:t>Diagram</a:t>
            </a:r>
          </a:p>
        </p:txBody>
      </p:sp>
      <p:sp>
        <p:nvSpPr>
          <p:cNvPr id="500743" name="Rectangle 26"/>
          <p:cNvSpPr>
            <a:spLocks noChangeArrowheads="1"/>
          </p:cNvSpPr>
          <p:nvPr/>
        </p:nvSpPr>
        <p:spPr bwMode="auto">
          <a:xfrm>
            <a:off x="76200" y="4162425"/>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44" name="Rectangle 27"/>
          <p:cNvSpPr>
            <a:spLocks noChangeArrowheads="1"/>
          </p:cNvSpPr>
          <p:nvPr/>
        </p:nvSpPr>
        <p:spPr bwMode="auto">
          <a:xfrm>
            <a:off x="2209800" y="2781300"/>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45" name="Rectangle 28"/>
          <p:cNvSpPr>
            <a:spLocks noChangeArrowheads="1"/>
          </p:cNvSpPr>
          <p:nvPr/>
        </p:nvSpPr>
        <p:spPr bwMode="auto">
          <a:xfrm>
            <a:off x="2209800" y="4162425"/>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46" name="AutoShape 29"/>
          <p:cNvSpPr>
            <a:spLocks noChangeArrowheads="1"/>
          </p:cNvSpPr>
          <p:nvPr/>
        </p:nvSpPr>
        <p:spPr bwMode="auto">
          <a:xfrm>
            <a:off x="142875" y="4200525"/>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47" name="Text Box 30"/>
          <p:cNvSpPr txBox="1">
            <a:spLocks noChangeArrowheads="1"/>
          </p:cNvSpPr>
          <p:nvPr/>
        </p:nvSpPr>
        <p:spPr bwMode="auto">
          <a:xfrm>
            <a:off x="152400" y="4429125"/>
            <a:ext cx="1744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UML Obligation </a:t>
            </a:r>
          </a:p>
          <a:p>
            <a:pPr eaLnBrk="1" hangingPunct="1"/>
            <a:r>
              <a:rPr lang="en-US" altLang="en-US" sz="1600">
                <a:solidFill>
                  <a:srgbClr val="000000"/>
                </a:solidFill>
              </a:rPr>
              <a:t>Slice Diagram</a:t>
            </a:r>
          </a:p>
        </p:txBody>
      </p:sp>
      <p:sp>
        <p:nvSpPr>
          <p:cNvPr id="500748" name="AutoShape 31"/>
          <p:cNvSpPr>
            <a:spLocks noChangeArrowheads="1"/>
          </p:cNvSpPr>
          <p:nvPr/>
        </p:nvSpPr>
        <p:spPr bwMode="auto">
          <a:xfrm>
            <a:off x="2286000" y="2828925"/>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49" name="Text Box 32"/>
          <p:cNvSpPr txBox="1">
            <a:spLocks noChangeArrowheads="1"/>
          </p:cNvSpPr>
          <p:nvPr/>
        </p:nvSpPr>
        <p:spPr bwMode="auto">
          <a:xfrm>
            <a:off x="2295525" y="3057525"/>
            <a:ext cx="1597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UML Workflow</a:t>
            </a:r>
          </a:p>
          <a:p>
            <a:pPr eaLnBrk="1" hangingPunct="1"/>
            <a:r>
              <a:rPr lang="en-US" altLang="en-US" sz="1600">
                <a:solidFill>
                  <a:srgbClr val="000000"/>
                </a:solidFill>
              </a:rPr>
              <a:t>Slice Diagram</a:t>
            </a:r>
          </a:p>
        </p:txBody>
      </p:sp>
      <p:sp>
        <p:nvSpPr>
          <p:cNvPr id="500750" name="AutoShape 33"/>
          <p:cNvSpPr>
            <a:spLocks noChangeArrowheads="1"/>
          </p:cNvSpPr>
          <p:nvPr/>
        </p:nvSpPr>
        <p:spPr bwMode="auto">
          <a:xfrm>
            <a:off x="2276475" y="4200525"/>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51" name="Text Box 34"/>
          <p:cNvSpPr txBox="1">
            <a:spLocks noChangeArrowheads="1"/>
          </p:cNvSpPr>
          <p:nvPr/>
        </p:nvSpPr>
        <p:spPr bwMode="auto">
          <a:xfrm>
            <a:off x="2286000" y="4429125"/>
            <a:ext cx="1528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UML Team</a:t>
            </a:r>
          </a:p>
          <a:p>
            <a:pPr eaLnBrk="1" hangingPunct="1"/>
            <a:r>
              <a:rPr lang="en-US" altLang="en-US" sz="1600">
                <a:solidFill>
                  <a:srgbClr val="000000"/>
                </a:solidFill>
              </a:rPr>
              <a:t>Slice Diagram</a:t>
            </a:r>
          </a:p>
        </p:txBody>
      </p:sp>
      <p:sp>
        <p:nvSpPr>
          <p:cNvPr id="500752" name="Rectangle 36"/>
          <p:cNvSpPr>
            <a:spLocks noChangeArrowheads="1"/>
          </p:cNvSpPr>
          <p:nvPr/>
        </p:nvSpPr>
        <p:spPr bwMode="auto">
          <a:xfrm>
            <a:off x="4876800" y="2781300"/>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53" name="AutoShape 37"/>
          <p:cNvSpPr>
            <a:spLocks noChangeArrowheads="1"/>
          </p:cNvSpPr>
          <p:nvPr/>
        </p:nvSpPr>
        <p:spPr bwMode="auto">
          <a:xfrm>
            <a:off x="7067550" y="2828925"/>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54" name="Text Box 38"/>
          <p:cNvSpPr txBox="1">
            <a:spLocks noChangeArrowheads="1"/>
          </p:cNvSpPr>
          <p:nvPr/>
        </p:nvSpPr>
        <p:spPr bwMode="auto">
          <a:xfrm>
            <a:off x="7000875" y="3013075"/>
            <a:ext cx="154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500">
                <a:solidFill>
                  <a:srgbClr val="000000"/>
                </a:solidFill>
              </a:rPr>
              <a:t>Role Policy</a:t>
            </a:r>
          </a:p>
          <a:p>
            <a:pPr eaLnBrk="1" hangingPunct="1"/>
            <a:r>
              <a:rPr lang="en-US" altLang="en-US" sz="1500">
                <a:solidFill>
                  <a:srgbClr val="000000"/>
                </a:solidFill>
              </a:rPr>
              <a:t>Code Template</a:t>
            </a:r>
          </a:p>
        </p:txBody>
      </p:sp>
      <p:sp>
        <p:nvSpPr>
          <p:cNvPr id="500755" name="Rectangle 39"/>
          <p:cNvSpPr>
            <a:spLocks noChangeArrowheads="1"/>
          </p:cNvSpPr>
          <p:nvPr/>
        </p:nvSpPr>
        <p:spPr bwMode="auto">
          <a:xfrm>
            <a:off x="4876800" y="4162425"/>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56" name="Rectangle 41"/>
          <p:cNvSpPr>
            <a:spLocks noChangeArrowheads="1"/>
          </p:cNvSpPr>
          <p:nvPr/>
        </p:nvSpPr>
        <p:spPr bwMode="auto">
          <a:xfrm>
            <a:off x="7010400" y="4162425"/>
            <a:ext cx="2057400" cy="1257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57" name="AutoShape 42"/>
          <p:cNvSpPr>
            <a:spLocks noChangeArrowheads="1"/>
          </p:cNvSpPr>
          <p:nvPr/>
        </p:nvSpPr>
        <p:spPr bwMode="auto">
          <a:xfrm>
            <a:off x="7085013" y="4210050"/>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58" name="Text Box 43"/>
          <p:cNvSpPr txBox="1">
            <a:spLocks noChangeArrowheads="1"/>
          </p:cNvSpPr>
          <p:nvPr/>
        </p:nvSpPr>
        <p:spPr bwMode="auto">
          <a:xfrm>
            <a:off x="7000875" y="4394200"/>
            <a:ext cx="17351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500">
                <a:solidFill>
                  <a:srgbClr val="000000"/>
                </a:solidFill>
              </a:rPr>
              <a:t>Obligation Policy</a:t>
            </a:r>
          </a:p>
          <a:p>
            <a:pPr eaLnBrk="1" hangingPunct="1"/>
            <a:r>
              <a:rPr lang="en-US" altLang="en-US" sz="1500">
                <a:solidFill>
                  <a:srgbClr val="000000"/>
                </a:solidFill>
              </a:rPr>
              <a:t>Code Template</a:t>
            </a:r>
          </a:p>
        </p:txBody>
      </p:sp>
      <p:sp>
        <p:nvSpPr>
          <p:cNvPr id="500759" name="AutoShape 44"/>
          <p:cNvSpPr>
            <a:spLocks noChangeArrowheads="1"/>
          </p:cNvSpPr>
          <p:nvPr/>
        </p:nvSpPr>
        <p:spPr bwMode="auto">
          <a:xfrm>
            <a:off x="4953000" y="2828925"/>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60" name="Text Box 45"/>
          <p:cNvSpPr txBox="1">
            <a:spLocks noChangeArrowheads="1"/>
          </p:cNvSpPr>
          <p:nvPr/>
        </p:nvSpPr>
        <p:spPr bwMode="auto">
          <a:xfrm>
            <a:off x="4962525" y="3070225"/>
            <a:ext cx="1652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500">
                <a:solidFill>
                  <a:srgbClr val="000000"/>
                </a:solidFill>
              </a:rPr>
              <a:t>Workflow Policy</a:t>
            </a:r>
          </a:p>
          <a:p>
            <a:pPr eaLnBrk="1" hangingPunct="1"/>
            <a:r>
              <a:rPr lang="en-US" altLang="en-US" sz="1500">
                <a:solidFill>
                  <a:srgbClr val="000000"/>
                </a:solidFill>
              </a:rPr>
              <a:t>Code Template</a:t>
            </a:r>
          </a:p>
        </p:txBody>
      </p:sp>
      <p:sp>
        <p:nvSpPr>
          <p:cNvPr id="500761" name="AutoShape 46"/>
          <p:cNvSpPr>
            <a:spLocks noChangeArrowheads="1"/>
          </p:cNvSpPr>
          <p:nvPr/>
        </p:nvSpPr>
        <p:spPr bwMode="auto">
          <a:xfrm>
            <a:off x="4953000" y="4210050"/>
            <a:ext cx="1933575" cy="1181100"/>
          </a:xfrm>
          <a:prstGeom prst="flowChartMultidocumen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62" name="Text Box 47"/>
          <p:cNvSpPr txBox="1">
            <a:spLocks noChangeArrowheads="1"/>
          </p:cNvSpPr>
          <p:nvPr/>
        </p:nvSpPr>
        <p:spPr bwMode="auto">
          <a:xfrm>
            <a:off x="4962525" y="4451350"/>
            <a:ext cx="154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500">
                <a:solidFill>
                  <a:srgbClr val="000000"/>
                </a:solidFill>
              </a:rPr>
              <a:t>Team Policy</a:t>
            </a:r>
          </a:p>
          <a:p>
            <a:pPr eaLnBrk="1" hangingPunct="1"/>
            <a:r>
              <a:rPr lang="en-US" altLang="en-US" sz="1500">
                <a:solidFill>
                  <a:srgbClr val="000000"/>
                </a:solidFill>
              </a:rPr>
              <a:t>Code Template</a:t>
            </a:r>
          </a:p>
        </p:txBody>
      </p:sp>
      <p:sp>
        <p:nvSpPr>
          <p:cNvPr id="500763" name="Line 48"/>
          <p:cNvSpPr>
            <a:spLocks noChangeShapeType="1"/>
          </p:cNvSpPr>
          <p:nvPr/>
        </p:nvSpPr>
        <p:spPr bwMode="auto">
          <a:xfrm>
            <a:off x="4572000" y="1762125"/>
            <a:ext cx="0" cy="47244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00764" name="AutoShape 49"/>
          <p:cNvCxnSpPr>
            <a:cxnSpLocks noChangeShapeType="1"/>
            <a:stCxn id="500744" idx="0"/>
            <a:endCxn id="500752" idx="0"/>
          </p:cNvCxnSpPr>
          <p:nvPr/>
        </p:nvCxnSpPr>
        <p:spPr bwMode="auto">
          <a:xfrm rot="5400000" flipV="1">
            <a:off x="4571206" y="1448594"/>
            <a:ext cx="1588" cy="2667000"/>
          </a:xfrm>
          <a:prstGeom prst="bentConnector3">
            <a:avLst>
              <a:gd name="adj1" fmla="val -28200000"/>
            </a:avLst>
          </a:prstGeom>
          <a:noFill/>
          <a:ln w="381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765" name="AutoShape 50"/>
          <p:cNvCxnSpPr>
            <a:cxnSpLocks noChangeShapeType="1"/>
            <a:stCxn id="500740" idx="0"/>
            <a:endCxn id="500738" idx="0"/>
          </p:cNvCxnSpPr>
          <p:nvPr/>
        </p:nvCxnSpPr>
        <p:spPr bwMode="auto">
          <a:xfrm rot="5400000" flipV="1">
            <a:off x="4566444" y="-680244"/>
            <a:ext cx="1588" cy="6924675"/>
          </a:xfrm>
          <a:prstGeom prst="bentConnector3">
            <a:avLst>
              <a:gd name="adj1" fmla="val -46800000"/>
            </a:avLst>
          </a:prstGeom>
          <a:noFill/>
          <a:ln w="381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766" name="AutoShape 51"/>
          <p:cNvCxnSpPr>
            <a:cxnSpLocks noChangeShapeType="1"/>
            <a:stCxn id="500745" idx="2"/>
            <a:endCxn id="500755" idx="2"/>
          </p:cNvCxnSpPr>
          <p:nvPr/>
        </p:nvCxnSpPr>
        <p:spPr bwMode="auto">
          <a:xfrm rot="16200000" flipH="1">
            <a:off x="4571206" y="4087019"/>
            <a:ext cx="1588" cy="2667000"/>
          </a:xfrm>
          <a:prstGeom prst="bentConnector3">
            <a:avLst>
              <a:gd name="adj1" fmla="val 36600000"/>
            </a:avLst>
          </a:prstGeom>
          <a:noFill/>
          <a:ln w="381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767" name="AutoShape 52"/>
          <p:cNvCxnSpPr>
            <a:cxnSpLocks noChangeShapeType="1"/>
            <a:stCxn id="500743" idx="2"/>
            <a:endCxn id="500756" idx="2"/>
          </p:cNvCxnSpPr>
          <p:nvPr/>
        </p:nvCxnSpPr>
        <p:spPr bwMode="auto">
          <a:xfrm rot="16200000" flipH="1">
            <a:off x="4571206" y="1953419"/>
            <a:ext cx="1588" cy="6934200"/>
          </a:xfrm>
          <a:prstGeom prst="bentConnector3">
            <a:avLst>
              <a:gd name="adj1" fmla="val 57000000"/>
            </a:avLst>
          </a:prstGeom>
          <a:noFill/>
          <a:ln w="381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0768" name="Text Box 53"/>
          <p:cNvSpPr txBox="1">
            <a:spLocks noChangeArrowheads="1"/>
          </p:cNvSpPr>
          <p:nvPr/>
        </p:nvSpPr>
        <p:spPr bwMode="auto">
          <a:xfrm>
            <a:off x="762000" y="1295400"/>
            <a:ext cx="2560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b="0">
                <a:solidFill>
                  <a:srgbClr val="000000"/>
                </a:solidFill>
              </a:rPr>
              <a:t>UML Diagrams</a:t>
            </a:r>
          </a:p>
        </p:txBody>
      </p:sp>
      <p:sp>
        <p:nvSpPr>
          <p:cNvPr id="500769" name="Text Box 54"/>
          <p:cNvSpPr txBox="1">
            <a:spLocks noChangeArrowheads="1"/>
          </p:cNvSpPr>
          <p:nvPr/>
        </p:nvSpPr>
        <p:spPr bwMode="auto">
          <a:xfrm>
            <a:off x="5486400" y="1338263"/>
            <a:ext cx="2798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b="0">
                <a:solidFill>
                  <a:srgbClr val="000000"/>
                </a:solidFill>
              </a:rPr>
              <a:t>Code Templates</a:t>
            </a:r>
          </a:p>
        </p:txBody>
      </p:sp>
      <p:sp>
        <p:nvSpPr>
          <p:cNvPr id="500770" name="AutoShape 55"/>
          <p:cNvSpPr>
            <a:spLocks noChangeArrowheads="1"/>
          </p:cNvSpPr>
          <p:nvPr/>
        </p:nvSpPr>
        <p:spPr bwMode="auto">
          <a:xfrm>
            <a:off x="3505200" y="1476375"/>
            <a:ext cx="1905000" cy="228600"/>
          </a:xfrm>
          <a:prstGeom prst="rightArrow">
            <a:avLst>
              <a:gd name="adj1" fmla="val 50000"/>
              <a:gd name="adj2" fmla="val 208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0771"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8854CBCA-5BDD-42CF-88B5-08DB82F27B3B}" type="slidenum">
              <a:rPr lang="en-US" altLang="en-US" sz="1200">
                <a:solidFill>
                  <a:srgbClr val="000000"/>
                </a:solidFill>
                <a:latin typeface="Arial" charset="0"/>
              </a:rPr>
              <a:pPr algn="r" eaLnBrk="1" hangingPunct="1"/>
              <a:t>33</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idx="4294967295"/>
          </p:nvPr>
        </p:nvSpPr>
        <p:spPr/>
        <p:txBody>
          <a:bodyPr/>
          <a:lstStyle/>
          <a:p>
            <a:r>
              <a:rPr lang="en-US" altLang="en-US" smtClean="0"/>
              <a:t>Secure Enforcement Code Generation</a:t>
            </a:r>
          </a:p>
        </p:txBody>
      </p:sp>
      <p:sp>
        <p:nvSpPr>
          <p:cNvPr id="501763" name="Rectangle 5"/>
          <p:cNvSpPr>
            <a:spLocks noChangeArrowheads="1"/>
          </p:cNvSpPr>
          <p:nvPr/>
        </p:nvSpPr>
        <p:spPr bwMode="auto">
          <a:xfrm>
            <a:off x="0" y="5289550"/>
            <a:ext cx="3124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390650" eaLnBrk="0" hangingPunct="0">
              <a:defRPr sz="3200" b="1">
                <a:solidFill>
                  <a:schemeClr val="tx1"/>
                </a:solidFill>
                <a:latin typeface="Monospac821 BT" pitchFamily="49" charset="0"/>
              </a:defRPr>
            </a:lvl1pPr>
            <a:lvl2pPr marL="742950" indent="-285750" defTabSz="1390650" eaLnBrk="0" hangingPunct="0">
              <a:defRPr sz="3200" b="1">
                <a:solidFill>
                  <a:schemeClr val="tx1"/>
                </a:solidFill>
                <a:latin typeface="Monospac821 BT" pitchFamily="49" charset="0"/>
              </a:defRPr>
            </a:lvl2pPr>
            <a:lvl3pPr marL="1143000" indent="-228600" defTabSz="1390650" eaLnBrk="0" hangingPunct="0">
              <a:defRPr sz="3200" b="1">
                <a:solidFill>
                  <a:schemeClr val="tx1"/>
                </a:solidFill>
                <a:latin typeface="Monospac821 BT" pitchFamily="49" charset="0"/>
              </a:defRPr>
            </a:lvl3pPr>
            <a:lvl4pPr marL="1600200" indent="-228600" defTabSz="1390650" eaLnBrk="0" hangingPunct="0">
              <a:defRPr sz="3200" b="1">
                <a:solidFill>
                  <a:schemeClr val="tx1"/>
                </a:solidFill>
                <a:latin typeface="Monospac821 BT" pitchFamily="49" charset="0"/>
              </a:defRPr>
            </a:lvl4pPr>
            <a:lvl5pPr marL="2057400" indent="-228600" defTabSz="1390650" eaLnBrk="0" hangingPunct="0">
              <a:defRPr sz="3200" b="1">
                <a:solidFill>
                  <a:schemeClr val="tx1"/>
                </a:solidFill>
                <a:latin typeface="Monospac821 BT" pitchFamily="49" charset="0"/>
              </a:defRPr>
            </a:lvl5pPr>
            <a:lvl6pPr marL="2514600" indent="-228600" algn="ctr" defTabSz="1390650" eaLnBrk="0" fontAlgn="base" hangingPunct="0">
              <a:spcBef>
                <a:spcPct val="0"/>
              </a:spcBef>
              <a:spcAft>
                <a:spcPct val="0"/>
              </a:spcAft>
              <a:defRPr sz="3200" b="1">
                <a:solidFill>
                  <a:schemeClr val="tx1"/>
                </a:solidFill>
                <a:latin typeface="Monospac821 BT" pitchFamily="49" charset="0"/>
              </a:defRPr>
            </a:lvl6pPr>
            <a:lvl7pPr marL="2971800" indent="-228600" algn="ctr" defTabSz="1390650" eaLnBrk="0" fontAlgn="base" hangingPunct="0">
              <a:spcBef>
                <a:spcPct val="0"/>
              </a:spcBef>
              <a:spcAft>
                <a:spcPct val="0"/>
              </a:spcAft>
              <a:defRPr sz="3200" b="1">
                <a:solidFill>
                  <a:schemeClr val="tx1"/>
                </a:solidFill>
                <a:latin typeface="Monospac821 BT" pitchFamily="49" charset="0"/>
              </a:defRPr>
            </a:lvl7pPr>
            <a:lvl8pPr marL="3429000" indent="-228600" algn="ctr" defTabSz="1390650" eaLnBrk="0" fontAlgn="base" hangingPunct="0">
              <a:spcBef>
                <a:spcPct val="0"/>
              </a:spcBef>
              <a:spcAft>
                <a:spcPct val="0"/>
              </a:spcAft>
              <a:defRPr sz="3200" b="1">
                <a:solidFill>
                  <a:schemeClr val="tx1"/>
                </a:solidFill>
                <a:latin typeface="Monospac821 BT" pitchFamily="49" charset="0"/>
              </a:defRPr>
            </a:lvl8pPr>
            <a:lvl9pPr marL="3886200" indent="-228600" algn="ctr" defTabSz="1390650" eaLnBrk="0" fontAlgn="base" hangingPunct="0">
              <a:spcBef>
                <a:spcPct val="0"/>
              </a:spcBef>
              <a:spcAft>
                <a:spcPct val="0"/>
              </a:spcAft>
              <a:defRPr sz="3200" b="1">
                <a:solidFill>
                  <a:schemeClr val="tx1"/>
                </a:solidFill>
                <a:latin typeface="Monospac821 BT" pitchFamily="49" charset="0"/>
              </a:defRPr>
            </a:lvl9pPr>
          </a:lstStyle>
          <a:p>
            <a:pPr algn="l"/>
            <a:r>
              <a:rPr lang="en-US" altLang="en-US" sz="800" b="0">
                <a:solidFill>
                  <a:srgbClr val="FF0000"/>
                </a:solidFill>
                <a:latin typeface="Courier New" pitchFamily="49" charset="0"/>
              </a:rPr>
              <a:t>@TeamSlice</a:t>
            </a:r>
          </a:p>
          <a:p>
            <a:pPr algn="l"/>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ERC {</a:t>
            </a:r>
          </a:p>
          <a:p>
            <a:pPr algn="l"/>
            <a:r>
              <a:rPr lang="en-US" altLang="en-US" sz="800" b="0">
                <a:solidFill>
                  <a:srgbClr val="000000"/>
                </a:solidFill>
                <a:latin typeface="Courier New" pitchFamily="49" charset="0"/>
              </a:rPr>
              <a:t>  @ReferencedTeamClass(cod.Roles.class)</a:t>
            </a:r>
          </a:p>
          <a:p>
            <a:pPr algn="l"/>
            <a:r>
              <a:rPr lang="en-US" altLang="en-US" sz="800">
                <a:solidFill>
                  <a:srgbClr val="000000"/>
                </a:solidFill>
                <a:latin typeface="Courier New" pitchFamily="49" charset="0"/>
              </a:rPr>
              <a:t>   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Roles {</a:t>
            </a:r>
            <a:r>
              <a:rPr lang="en-US" altLang="en-US" sz="800">
                <a:solidFill>
                  <a:srgbClr val="000000"/>
                </a:solidFill>
                <a:latin typeface="Courier New" pitchFamily="49" charset="0"/>
              </a:rPr>
              <a:t> </a:t>
            </a:r>
          </a:p>
          <a:p>
            <a:pPr algn="l"/>
            <a:r>
              <a:rPr lang="en-US" altLang="en-US" sz="800">
                <a:solidFill>
                  <a:srgbClr val="000000"/>
                </a:solidFill>
                <a:latin typeface="Courier New" pitchFamily="49" charset="0"/>
              </a:rPr>
              <a:t>      public interface </a:t>
            </a:r>
            <a:r>
              <a:rPr lang="en-US" altLang="en-US" sz="800" b="0">
                <a:solidFill>
                  <a:srgbClr val="000000"/>
                </a:solidFill>
                <a:latin typeface="Courier New" pitchFamily="49" charset="0"/>
              </a:rPr>
              <a:t>Physician{};</a:t>
            </a:r>
          </a:p>
          <a:p>
            <a:pPr algn="l"/>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OfficeStaff{};</a:t>
            </a:r>
            <a:endParaRPr lang="en-US" altLang="en-US" sz="800">
              <a:solidFill>
                <a:srgbClr val="000000"/>
              </a:solidFill>
              <a:latin typeface="Courier New" pitchFamily="49" charset="0"/>
            </a:endParaRPr>
          </a:p>
          <a:p>
            <a:pPr algn="l"/>
            <a:r>
              <a:rPr lang="en-US" altLang="en-US" sz="800">
                <a:solidFill>
                  <a:srgbClr val="000000"/>
                </a:solidFill>
                <a:latin typeface="Courier New" pitchFamily="49" charset="0"/>
              </a:rPr>
              <a:t>      public interface </a:t>
            </a:r>
            <a:r>
              <a:rPr lang="en-US" altLang="en-US" sz="800" b="0">
                <a:solidFill>
                  <a:srgbClr val="000000"/>
                </a:solidFill>
                <a:latin typeface="Courier New" pitchFamily="49" charset="0"/>
              </a:rPr>
              <a:t>ERPhysician{};</a:t>
            </a:r>
          </a:p>
          <a:p>
            <a:pPr algn="l"/>
            <a:r>
              <a:rPr lang="en-US" altLang="en-US" sz="800">
                <a:solidFill>
                  <a:srgbClr val="000000"/>
                </a:solidFill>
                <a:latin typeface="Courier New" pitchFamily="49" charset="0"/>
              </a:rPr>
              <a:t>      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Pcp{};</a:t>
            </a:r>
          </a:p>
          <a:p>
            <a:pPr algn="l"/>
            <a:r>
              <a:rPr lang="en-US" altLang="en-US" sz="800">
                <a:solidFill>
                  <a:srgbClr val="000000"/>
                </a:solidFill>
                <a:latin typeface="Courier New" pitchFamily="49" charset="0"/>
              </a:rPr>
              <a:t>      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Patient{};</a:t>
            </a:r>
          </a:p>
          <a:p>
            <a:pPr algn="l"/>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Nurse{};</a:t>
            </a:r>
          </a:p>
          <a:p>
            <a:pPr algn="l"/>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a:t>
            </a:r>
          </a:p>
        </p:txBody>
      </p:sp>
      <p:sp>
        <p:nvSpPr>
          <p:cNvPr id="501764" name="Text Box 6"/>
          <p:cNvSpPr txBox="1">
            <a:spLocks noChangeArrowheads="1"/>
          </p:cNvSpPr>
          <p:nvPr/>
        </p:nvSpPr>
        <p:spPr bwMode="auto">
          <a:xfrm>
            <a:off x="2514600" y="5386388"/>
            <a:ext cx="271780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390650" eaLnBrk="0" hangingPunct="0">
              <a:defRPr sz="3200" b="1">
                <a:solidFill>
                  <a:schemeClr val="tx1"/>
                </a:solidFill>
                <a:latin typeface="Monospac821 BT" pitchFamily="49" charset="0"/>
              </a:defRPr>
            </a:lvl1pPr>
            <a:lvl2pPr marL="742950" indent="-285750" defTabSz="1390650" eaLnBrk="0" hangingPunct="0">
              <a:defRPr sz="3200" b="1">
                <a:solidFill>
                  <a:schemeClr val="tx1"/>
                </a:solidFill>
                <a:latin typeface="Monospac821 BT" pitchFamily="49" charset="0"/>
              </a:defRPr>
            </a:lvl2pPr>
            <a:lvl3pPr marL="1143000" indent="-228600" defTabSz="1390650" eaLnBrk="0" hangingPunct="0">
              <a:defRPr sz="3200" b="1">
                <a:solidFill>
                  <a:schemeClr val="tx1"/>
                </a:solidFill>
                <a:latin typeface="Monospac821 BT" pitchFamily="49" charset="0"/>
              </a:defRPr>
            </a:lvl3pPr>
            <a:lvl4pPr marL="1600200" indent="-228600" defTabSz="1390650" eaLnBrk="0" hangingPunct="0">
              <a:defRPr sz="3200" b="1">
                <a:solidFill>
                  <a:schemeClr val="tx1"/>
                </a:solidFill>
                <a:latin typeface="Monospac821 BT" pitchFamily="49" charset="0"/>
              </a:defRPr>
            </a:lvl4pPr>
            <a:lvl5pPr marL="2057400" indent="-228600" defTabSz="1390650" eaLnBrk="0" hangingPunct="0">
              <a:defRPr sz="3200" b="1">
                <a:solidFill>
                  <a:schemeClr val="tx1"/>
                </a:solidFill>
                <a:latin typeface="Monospac821 BT" pitchFamily="49" charset="0"/>
              </a:defRPr>
            </a:lvl5pPr>
            <a:lvl6pPr marL="2514600" indent="-228600" algn="ctr" defTabSz="1390650" eaLnBrk="0" fontAlgn="base" hangingPunct="0">
              <a:spcBef>
                <a:spcPct val="0"/>
              </a:spcBef>
              <a:spcAft>
                <a:spcPct val="0"/>
              </a:spcAft>
              <a:defRPr sz="3200" b="1">
                <a:solidFill>
                  <a:schemeClr val="tx1"/>
                </a:solidFill>
                <a:latin typeface="Monospac821 BT" pitchFamily="49" charset="0"/>
              </a:defRPr>
            </a:lvl6pPr>
            <a:lvl7pPr marL="2971800" indent="-228600" algn="ctr" defTabSz="1390650" eaLnBrk="0" fontAlgn="base" hangingPunct="0">
              <a:spcBef>
                <a:spcPct val="0"/>
              </a:spcBef>
              <a:spcAft>
                <a:spcPct val="0"/>
              </a:spcAft>
              <a:defRPr sz="3200" b="1">
                <a:solidFill>
                  <a:schemeClr val="tx1"/>
                </a:solidFill>
                <a:latin typeface="Monospac821 BT" pitchFamily="49" charset="0"/>
              </a:defRPr>
            </a:lvl7pPr>
            <a:lvl8pPr marL="3429000" indent="-228600" algn="ctr" defTabSz="1390650" eaLnBrk="0" fontAlgn="base" hangingPunct="0">
              <a:spcBef>
                <a:spcPct val="0"/>
              </a:spcBef>
              <a:spcAft>
                <a:spcPct val="0"/>
              </a:spcAft>
              <a:defRPr sz="3200" b="1">
                <a:solidFill>
                  <a:schemeClr val="tx1"/>
                </a:solidFill>
                <a:latin typeface="Monospac821 BT" pitchFamily="49" charset="0"/>
              </a:defRPr>
            </a:lvl8pPr>
            <a:lvl9pPr marL="3886200" indent="-228600" algn="ctr" defTabSz="1390650" eaLnBrk="0" fontAlgn="base" hangingPunct="0">
              <a:spcBef>
                <a:spcPct val="0"/>
              </a:spcBef>
              <a:spcAft>
                <a:spcPct val="0"/>
              </a:spcAft>
              <a:defRPr sz="3200" b="1">
                <a:solidFill>
                  <a:schemeClr val="tx1"/>
                </a:solidFill>
                <a:latin typeface="Monospac821 BT" pitchFamily="49" charset="0"/>
              </a:defRPr>
            </a:lvl9pPr>
          </a:lstStyle>
          <a:p>
            <a:pPr algn="l"/>
            <a:r>
              <a:rPr lang="en-US" altLang="en-US" sz="800" b="0">
                <a:solidFill>
                  <a:srgbClr val="FF0000"/>
                </a:solidFill>
                <a:latin typeface="Courier New" pitchFamily="49" charset="0"/>
              </a:rPr>
              <a:t>@TeamSlice</a:t>
            </a:r>
          </a:p>
          <a:p>
            <a:pPr algn="l"/>
            <a:r>
              <a:rPr lang="en-US" altLang="en-US" sz="800" b="0">
                <a:solidFill>
                  <a:srgbClr val="FF0000"/>
                </a:solidFill>
                <a:latin typeface="Courier New" pitchFamily="49" charset="0"/>
              </a:rPr>
              <a:t>@TeamSubset(name="TeamSlice", value="ERC")</a:t>
            </a:r>
          </a:p>
          <a:p>
            <a:pPr algn="l"/>
            <a:r>
              <a:rPr lang="en-US" altLang="en-US" sz="800">
                <a:solidFill>
                  <a:srgbClr val="000000"/>
                </a:solidFill>
                <a:latin typeface="Courier New" pitchFamily="49" charset="0"/>
              </a:rPr>
              <a:t>public interface </a:t>
            </a:r>
            <a:r>
              <a:rPr lang="en-US" altLang="en-US" sz="800" b="0">
                <a:solidFill>
                  <a:srgbClr val="000000"/>
                </a:solidFill>
                <a:latin typeface="Courier New" pitchFamily="49" charset="0"/>
              </a:rPr>
              <a:t>Triage</a:t>
            </a:r>
            <a:r>
              <a:rPr lang="en-US" altLang="en-US" sz="800">
                <a:solidFill>
                  <a:srgbClr val="000000"/>
                </a:solidFill>
                <a:latin typeface="Courier New" pitchFamily="49" charset="0"/>
              </a:rPr>
              <a:t> </a:t>
            </a:r>
            <a:r>
              <a:rPr lang="en-US" altLang="en-US" sz="800" b="0">
                <a:solidFill>
                  <a:srgbClr val="000000"/>
                </a:solidFill>
                <a:latin typeface="Courier New" pitchFamily="49" charset="0"/>
              </a:rPr>
              <a:t>{</a:t>
            </a:r>
          </a:p>
          <a:p>
            <a:pPr algn="l"/>
            <a:r>
              <a:rPr lang="en-US" altLang="en-US" sz="800">
                <a:solidFill>
                  <a:srgbClr val="000000"/>
                </a:solidFill>
                <a:latin typeface="Courier New" pitchFamily="49" charset="0"/>
              </a:rPr>
              <a:t>  @</a:t>
            </a:r>
            <a:r>
              <a:rPr lang="en-US" altLang="en-US" sz="800" b="0">
                <a:solidFill>
                  <a:srgbClr val="000000"/>
                </a:solidFill>
                <a:latin typeface="Courier New" pitchFamily="49" charset="0"/>
              </a:rPr>
              <a:t>ReferencedTeamClass(cod.Roles.class</a:t>
            </a:r>
            <a:r>
              <a:rPr lang="en-US" altLang="en-US" sz="800">
                <a:solidFill>
                  <a:srgbClr val="000000"/>
                </a:solidFill>
                <a:latin typeface="Courier New" pitchFamily="49" charset="0"/>
              </a:rPr>
              <a:t>)</a:t>
            </a:r>
          </a:p>
          <a:p>
            <a:pPr algn="l"/>
            <a:r>
              <a:rPr lang="en-US" altLang="en-US" sz="800">
                <a:solidFill>
                  <a:srgbClr val="000000"/>
                </a:solidFill>
                <a:latin typeface="Courier New" pitchFamily="49" charset="0"/>
              </a:rPr>
              <a:t>  public interface </a:t>
            </a:r>
            <a:r>
              <a:rPr lang="en-US" altLang="en-US" sz="800" b="0">
                <a:solidFill>
                  <a:srgbClr val="000000"/>
                </a:solidFill>
                <a:latin typeface="Courier New" pitchFamily="49" charset="0"/>
              </a:rPr>
              <a:t>Roles {</a:t>
            </a:r>
          </a:p>
          <a:p>
            <a:pPr algn="l"/>
            <a:r>
              <a:rPr lang="en-US" altLang="en-US" sz="800">
                <a:solidFill>
                  <a:srgbClr val="000000"/>
                </a:solidFill>
                <a:latin typeface="Courier New" pitchFamily="49" charset="0"/>
              </a:rPr>
              <a:t>     public interface </a:t>
            </a:r>
            <a:r>
              <a:rPr lang="en-US" altLang="en-US" sz="800" b="0">
                <a:solidFill>
                  <a:srgbClr val="000000"/>
                </a:solidFill>
                <a:latin typeface="Courier New" pitchFamily="49" charset="0"/>
              </a:rPr>
              <a:t>Physician{}</a:t>
            </a:r>
            <a:r>
              <a:rPr lang="en-US" altLang="en-US" sz="800">
                <a:solidFill>
                  <a:srgbClr val="000000"/>
                </a:solidFill>
                <a:latin typeface="Courier New" pitchFamily="49" charset="0"/>
              </a:rPr>
              <a:t>;</a:t>
            </a:r>
          </a:p>
          <a:p>
            <a:pPr algn="l"/>
            <a:r>
              <a:rPr lang="en-US" altLang="en-US" sz="800">
                <a:solidFill>
                  <a:srgbClr val="000000"/>
                </a:solidFill>
                <a:latin typeface="Courier New" pitchFamily="49" charset="0"/>
              </a:rPr>
              <a:t>     public interface </a:t>
            </a:r>
            <a:r>
              <a:rPr lang="en-US" altLang="en-US" sz="800" b="0">
                <a:solidFill>
                  <a:srgbClr val="000000"/>
                </a:solidFill>
                <a:latin typeface="Courier New" pitchFamily="49" charset="0"/>
              </a:rPr>
              <a:t>Nurse{}</a:t>
            </a:r>
            <a:r>
              <a:rPr lang="en-US" altLang="en-US" sz="800">
                <a:solidFill>
                  <a:srgbClr val="000000"/>
                </a:solidFill>
                <a:latin typeface="Courier New" pitchFamily="49" charset="0"/>
              </a:rPr>
              <a:t>;</a:t>
            </a:r>
          </a:p>
          <a:p>
            <a:pPr algn="l"/>
            <a:r>
              <a:rPr lang="en-US" altLang="en-US" sz="800">
                <a:solidFill>
                  <a:srgbClr val="000000"/>
                </a:solidFill>
                <a:latin typeface="Courier New" pitchFamily="49" charset="0"/>
              </a:rPr>
              <a:t>     public interface </a:t>
            </a:r>
            <a:r>
              <a:rPr lang="en-US" altLang="en-US" sz="800" b="0">
                <a:solidFill>
                  <a:srgbClr val="000000"/>
                </a:solidFill>
                <a:latin typeface="Courier New" pitchFamily="49" charset="0"/>
              </a:rPr>
              <a:t>Patient{};</a:t>
            </a:r>
          </a:p>
          <a:p>
            <a:pPr algn="l"/>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Pcp{};</a:t>
            </a:r>
          </a:p>
          <a:p>
            <a:pPr algn="l"/>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a:t>
            </a:r>
          </a:p>
        </p:txBody>
      </p:sp>
      <p:sp>
        <p:nvSpPr>
          <p:cNvPr id="501765" name="Rectangle 9"/>
          <p:cNvSpPr>
            <a:spLocks noChangeArrowheads="1"/>
          </p:cNvSpPr>
          <p:nvPr/>
        </p:nvSpPr>
        <p:spPr bwMode="auto">
          <a:xfrm>
            <a:off x="5486400" y="1143000"/>
            <a:ext cx="3886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390650" eaLnBrk="0" hangingPunct="0">
              <a:defRPr sz="3200" b="1">
                <a:solidFill>
                  <a:schemeClr val="tx1"/>
                </a:solidFill>
                <a:latin typeface="Monospac821 BT" pitchFamily="49" charset="0"/>
              </a:defRPr>
            </a:lvl1pPr>
            <a:lvl2pPr marL="742950" indent="-285750" defTabSz="1390650" eaLnBrk="0" hangingPunct="0">
              <a:defRPr sz="3200" b="1">
                <a:solidFill>
                  <a:schemeClr val="tx1"/>
                </a:solidFill>
                <a:latin typeface="Monospac821 BT" pitchFamily="49" charset="0"/>
              </a:defRPr>
            </a:lvl2pPr>
            <a:lvl3pPr marL="1143000" indent="-228600" defTabSz="1390650" eaLnBrk="0" hangingPunct="0">
              <a:defRPr sz="3200" b="1">
                <a:solidFill>
                  <a:schemeClr val="tx1"/>
                </a:solidFill>
                <a:latin typeface="Monospac821 BT" pitchFamily="49" charset="0"/>
              </a:defRPr>
            </a:lvl3pPr>
            <a:lvl4pPr marL="1600200" indent="-228600" defTabSz="1390650" eaLnBrk="0" hangingPunct="0">
              <a:defRPr sz="3200" b="1">
                <a:solidFill>
                  <a:schemeClr val="tx1"/>
                </a:solidFill>
                <a:latin typeface="Monospac821 BT" pitchFamily="49" charset="0"/>
              </a:defRPr>
            </a:lvl4pPr>
            <a:lvl5pPr marL="2057400" indent="-228600" defTabSz="1390650" eaLnBrk="0" hangingPunct="0">
              <a:defRPr sz="3200" b="1">
                <a:solidFill>
                  <a:schemeClr val="tx1"/>
                </a:solidFill>
                <a:latin typeface="Monospac821 BT" pitchFamily="49" charset="0"/>
              </a:defRPr>
            </a:lvl5pPr>
            <a:lvl6pPr marL="2514600" indent="-228600" algn="ctr" defTabSz="1390650" eaLnBrk="0" fontAlgn="base" hangingPunct="0">
              <a:spcBef>
                <a:spcPct val="0"/>
              </a:spcBef>
              <a:spcAft>
                <a:spcPct val="0"/>
              </a:spcAft>
              <a:defRPr sz="3200" b="1">
                <a:solidFill>
                  <a:schemeClr val="tx1"/>
                </a:solidFill>
                <a:latin typeface="Monospac821 BT" pitchFamily="49" charset="0"/>
              </a:defRPr>
            </a:lvl6pPr>
            <a:lvl7pPr marL="2971800" indent="-228600" algn="ctr" defTabSz="1390650" eaLnBrk="0" fontAlgn="base" hangingPunct="0">
              <a:spcBef>
                <a:spcPct val="0"/>
              </a:spcBef>
              <a:spcAft>
                <a:spcPct val="0"/>
              </a:spcAft>
              <a:defRPr sz="3200" b="1">
                <a:solidFill>
                  <a:schemeClr val="tx1"/>
                </a:solidFill>
                <a:latin typeface="Monospac821 BT" pitchFamily="49" charset="0"/>
              </a:defRPr>
            </a:lvl7pPr>
            <a:lvl8pPr marL="3429000" indent="-228600" algn="ctr" defTabSz="1390650" eaLnBrk="0" fontAlgn="base" hangingPunct="0">
              <a:spcBef>
                <a:spcPct val="0"/>
              </a:spcBef>
              <a:spcAft>
                <a:spcPct val="0"/>
              </a:spcAft>
              <a:defRPr sz="3200" b="1">
                <a:solidFill>
                  <a:schemeClr val="tx1"/>
                </a:solidFill>
                <a:latin typeface="Monospac821 BT" pitchFamily="49" charset="0"/>
              </a:defRPr>
            </a:lvl8pPr>
            <a:lvl9pPr marL="3886200" indent="-228600" algn="ctr" defTabSz="1390650" eaLnBrk="0" fontAlgn="base" hangingPunct="0">
              <a:spcBef>
                <a:spcPct val="0"/>
              </a:spcBef>
              <a:spcAft>
                <a:spcPct val="0"/>
              </a:spcAft>
              <a:defRPr sz="3200" b="1">
                <a:solidFill>
                  <a:schemeClr val="tx1"/>
                </a:solidFill>
                <a:latin typeface="Monospac821 BT" pitchFamily="49" charset="0"/>
              </a:defRPr>
            </a:lvl9pPr>
          </a:lstStyle>
          <a:p>
            <a:pPr algn="l"/>
            <a:r>
              <a:rPr lang="en-US" altLang="en-US" sz="800" b="0">
                <a:solidFill>
                  <a:srgbClr val="FF0000"/>
                </a:solidFill>
                <a:latin typeface="Courier New" pitchFamily="49" charset="0"/>
              </a:rPr>
              <a:t>@PosRoleSlice</a:t>
            </a:r>
          </a:p>
          <a:p>
            <a:pPr algn="l"/>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a:t>
            </a:r>
            <a:r>
              <a:rPr lang="en-US" altLang="en-US" sz="800" b="0">
                <a:solidFill>
                  <a:srgbClr val="FF0000"/>
                </a:solidFill>
                <a:latin typeface="Courier New" pitchFamily="49" charset="0"/>
              </a:rPr>
              <a:t>ERC</a:t>
            </a:r>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  @ReferencedPermissionClass(cod.Emr.</a:t>
            </a:r>
            <a:r>
              <a:rPr lang="en-US" altLang="en-US" sz="800">
                <a:solidFill>
                  <a:srgbClr val="000000"/>
                </a:solidFill>
                <a:latin typeface="Courier New" pitchFamily="49" charset="0"/>
              </a:rPr>
              <a:t>class</a:t>
            </a:r>
            <a:r>
              <a:rPr lang="en-US" altLang="en-US" sz="800" b="0">
                <a:solidFill>
                  <a:srgbClr val="000000"/>
                </a:solidFill>
                <a:latin typeface="Courier New" pitchFamily="49" charset="0"/>
              </a:rPr>
              <a:t>)</a:t>
            </a:r>
          </a:p>
          <a:p>
            <a:pPr algn="l"/>
            <a:r>
              <a:rPr lang="en-US" altLang="en-US" sz="800">
                <a:solidFill>
                  <a:srgbClr val="000000"/>
                </a:solidFill>
                <a:latin typeface="Courier New" pitchFamily="49" charset="0"/>
              </a:rPr>
              <a:t>  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EMR {</a:t>
            </a:r>
          </a:p>
          <a:p>
            <a:pPr algn="l"/>
            <a:r>
              <a:rPr lang="en-US" altLang="en-US" sz="800" b="0">
                <a:solidFill>
                  <a:srgbClr val="000000"/>
                </a:solidFill>
                <a:latin typeface="Courier New" pitchFamily="49" charset="0"/>
              </a:rPr>
              <a:t>    </a:t>
            </a:r>
            <a:r>
              <a:rPr lang="en-US" altLang="en-US" sz="800" b="0">
                <a:solidFill>
                  <a:srgbClr val="FF0000"/>
                </a:solidFill>
                <a:latin typeface="Courier New" pitchFamily="49" charset="0"/>
              </a:rPr>
              <a:t>@pos</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String getAllergyHistory();</a:t>
            </a:r>
          </a:p>
          <a:p>
            <a:pPr algn="l"/>
            <a:r>
              <a:rPr lang="en-US" altLang="en-US" sz="800" b="0">
                <a:solidFill>
                  <a:srgbClr val="000000"/>
                </a:solidFill>
                <a:latin typeface="Courier New" pitchFamily="49" charset="0"/>
              </a:rPr>
              <a:t>    @pos </a:t>
            </a:r>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String getMedicationHistory();</a:t>
            </a:r>
          </a:p>
          <a:p>
            <a:pPr algn="l"/>
            <a:r>
              <a:rPr lang="en-US" altLang="en-US" sz="800" b="0">
                <a:solidFill>
                  <a:srgbClr val="000000"/>
                </a:solidFill>
                <a:latin typeface="Courier New" pitchFamily="49" charset="0"/>
              </a:rPr>
              <a:t>    @pos </a:t>
            </a:r>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String getBillingHistory();</a:t>
            </a:r>
          </a:p>
          <a:p>
            <a:pPr algn="l"/>
            <a:r>
              <a:rPr lang="en-US" altLang="en-US" sz="800" b="0">
                <a:solidFill>
                  <a:srgbClr val="000000"/>
                </a:solidFill>
                <a:latin typeface="Courier New" pitchFamily="49" charset="0"/>
              </a:rPr>
              <a:t>    @pos </a:t>
            </a:r>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String getAppointmentHistory();</a:t>
            </a:r>
          </a:p>
          <a:p>
            <a:pPr algn="l"/>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a:t>
            </a:r>
          </a:p>
        </p:txBody>
      </p:sp>
      <p:sp>
        <p:nvSpPr>
          <p:cNvPr id="501766" name="Text Box 10"/>
          <p:cNvSpPr txBox="1">
            <a:spLocks noChangeArrowheads="1"/>
          </p:cNvSpPr>
          <p:nvPr/>
        </p:nvSpPr>
        <p:spPr bwMode="auto">
          <a:xfrm>
            <a:off x="5562600" y="2460625"/>
            <a:ext cx="30194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390650" eaLnBrk="0" hangingPunct="0">
              <a:defRPr sz="3200" b="1">
                <a:solidFill>
                  <a:schemeClr val="tx1"/>
                </a:solidFill>
                <a:latin typeface="Monospac821 BT" pitchFamily="49" charset="0"/>
              </a:defRPr>
            </a:lvl1pPr>
            <a:lvl2pPr marL="742950" indent="-285750" defTabSz="1390650" eaLnBrk="0" hangingPunct="0">
              <a:defRPr sz="3200" b="1">
                <a:solidFill>
                  <a:schemeClr val="tx1"/>
                </a:solidFill>
                <a:latin typeface="Monospac821 BT" pitchFamily="49" charset="0"/>
              </a:defRPr>
            </a:lvl2pPr>
            <a:lvl3pPr marL="1143000" indent="-228600" defTabSz="1390650" eaLnBrk="0" hangingPunct="0">
              <a:defRPr sz="3200" b="1">
                <a:solidFill>
                  <a:schemeClr val="tx1"/>
                </a:solidFill>
                <a:latin typeface="Monospac821 BT" pitchFamily="49" charset="0"/>
              </a:defRPr>
            </a:lvl3pPr>
            <a:lvl4pPr marL="1600200" indent="-228600" defTabSz="1390650" eaLnBrk="0" hangingPunct="0">
              <a:defRPr sz="3200" b="1">
                <a:solidFill>
                  <a:schemeClr val="tx1"/>
                </a:solidFill>
                <a:latin typeface="Monospac821 BT" pitchFamily="49" charset="0"/>
              </a:defRPr>
            </a:lvl4pPr>
            <a:lvl5pPr marL="2057400" indent="-228600" defTabSz="1390650" eaLnBrk="0" hangingPunct="0">
              <a:defRPr sz="3200" b="1">
                <a:solidFill>
                  <a:schemeClr val="tx1"/>
                </a:solidFill>
                <a:latin typeface="Monospac821 BT" pitchFamily="49" charset="0"/>
              </a:defRPr>
            </a:lvl5pPr>
            <a:lvl6pPr marL="2514600" indent="-228600" algn="ctr" defTabSz="1390650" eaLnBrk="0" fontAlgn="base" hangingPunct="0">
              <a:spcBef>
                <a:spcPct val="0"/>
              </a:spcBef>
              <a:spcAft>
                <a:spcPct val="0"/>
              </a:spcAft>
              <a:defRPr sz="3200" b="1">
                <a:solidFill>
                  <a:schemeClr val="tx1"/>
                </a:solidFill>
                <a:latin typeface="Monospac821 BT" pitchFamily="49" charset="0"/>
              </a:defRPr>
            </a:lvl6pPr>
            <a:lvl7pPr marL="2971800" indent="-228600" algn="ctr" defTabSz="1390650" eaLnBrk="0" fontAlgn="base" hangingPunct="0">
              <a:spcBef>
                <a:spcPct val="0"/>
              </a:spcBef>
              <a:spcAft>
                <a:spcPct val="0"/>
              </a:spcAft>
              <a:defRPr sz="3200" b="1">
                <a:solidFill>
                  <a:schemeClr val="tx1"/>
                </a:solidFill>
                <a:latin typeface="Monospac821 BT" pitchFamily="49" charset="0"/>
              </a:defRPr>
            </a:lvl7pPr>
            <a:lvl8pPr marL="3429000" indent="-228600" algn="ctr" defTabSz="1390650" eaLnBrk="0" fontAlgn="base" hangingPunct="0">
              <a:spcBef>
                <a:spcPct val="0"/>
              </a:spcBef>
              <a:spcAft>
                <a:spcPct val="0"/>
              </a:spcAft>
              <a:defRPr sz="3200" b="1">
                <a:solidFill>
                  <a:schemeClr val="tx1"/>
                </a:solidFill>
                <a:latin typeface="Monospac821 BT" pitchFamily="49" charset="0"/>
              </a:defRPr>
            </a:lvl8pPr>
            <a:lvl9pPr marL="3886200" indent="-228600" algn="ctr" defTabSz="1390650" eaLnBrk="0" fontAlgn="base" hangingPunct="0">
              <a:spcBef>
                <a:spcPct val="0"/>
              </a:spcBef>
              <a:spcAft>
                <a:spcPct val="0"/>
              </a:spcAft>
              <a:defRPr sz="3200" b="1">
                <a:solidFill>
                  <a:schemeClr val="tx1"/>
                </a:solidFill>
                <a:latin typeface="Monospac821 BT" pitchFamily="49" charset="0"/>
              </a:defRPr>
            </a:lvl9pPr>
          </a:lstStyle>
          <a:p>
            <a:pPr algn="l"/>
            <a:r>
              <a:rPr lang="en-US" altLang="en-US" sz="800" b="0">
                <a:solidFill>
                  <a:srgbClr val="FF0000"/>
                </a:solidFill>
                <a:latin typeface="Courier New" pitchFamily="49" charset="0"/>
              </a:rPr>
              <a:t>@NegRoleSlice</a:t>
            </a:r>
          </a:p>
          <a:p>
            <a:pPr algn="l"/>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Triage </a:t>
            </a:r>
            <a:r>
              <a:rPr lang="en-US" altLang="en-US" sz="800">
                <a:solidFill>
                  <a:srgbClr val="000000"/>
                </a:solidFill>
                <a:latin typeface="Courier New" pitchFamily="49" charset="0"/>
              </a:rPr>
              <a:t>extends</a:t>
            </a:r>
            <a:r>
              <a:rPr lang="en-US" altLang="en-US" sz="800" b="0">
                <a:solidFill>
                  <a:srgbClr val="000000"/>
                </a:solidFill>
                <a:latin typeface="Courier New" pitchFamily="49" charset="0"/>
              </a:rPr>
              <a:t> ERC {</a:t>
            </a:r>
          </a:p>
          <a:p>
            <a:pPr algn="l"/>
            <a:r>
              <a:rPr lang="en-US" altLang="en-US" sz="800" b="0">
                <a:solidFill>
                  <a:srgbClr val="000000"/>
                </a:solidFill>
                <a:latin typeface="Courier New" pitchFamily="49" charset="0"/>
              </a:rPr>
              <a:t>  @ReferencedPermissionClass(cod.Emr.</a:t>
            </a:r>
            <a:r>
              <a:rPr lang="en-US" altLang="en-US" sz="800">
                <a:solidFill>
                  <a:srgbClr val="000000"/>
                </a:solidFill>
                <a:latin typeface="Courier New" pitchFamily="49" charset="0"/>
              </a:rPr>
              <a:t>class</a:t>
            </a:r>
            <a:r>
              <a:rPr lang="en-US" altLang="en-US" sz="800" b="0">
                <a:solidFill>
                  <a:srgbClr val="000000"/>
                </a:solidFill>
                <a:latin typeface="Courier New" pitchFamily="49" charset="0"/>
              </a:rPr>
              <a:t>)</a:t>
            </a:r>
          </a:p>
          <a:p>
            <a:pPr algn="l"/>
            <a:r>
              <a:rPr lang="en-US" altLang="en-US" sz="800">
                <a:solidFill>
                  <a:srgbClr val="000000"/>
                </a:solidFill>
                <a:latin typeface="Courier New" pitchFamily="49" charset="0"/>
              </a:rPr>
              <a:t>  public</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interface</a:t>
            </a:r>
            <a:r>
              <a:rPr lang="en-US" altLang="en-US" sz="800" b="0">
                <a:solidFill>
                  <a:srgbClr val="000000"/>
                </a:solidFill>
                <a:latin typeface="Courier New" pitchFamily="49" charset="0"/>
              </a:rPr>
              <a:t> EMR {</a:t>
            </a:r>
          </a:p>
          <a:p>
            <a:pPr algn="l"/>
            <a:r>
              <a:rPr lang="en-US" altLang="en-US" sz="800" b="0">
                <a:solidFill>
                  <a:srgbClr val="000000"/>
                </a:solidFill>
                <a:latin typeface="Courier New" pitchFamily="49" charset="0"/>
              </a:rPr>
              <a:t>    </a:t>
            </a:r>
            <a:r>
              <a:rPr lang="en-US" altLang="en-US" sz="800" b="0">
                <a:solidFill>
                  <a:srgbClr val="FF0000"/>
                </a:solidFill>
                <a:latin typeface="Courier New" pitchFamily="49" charset="0"/>
              </a:rPr>
              <a:t>@neg</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String getAppointmentHistory();</a:t>
            </a:r>
          </a:p>
          <a:p>
            <a:pPr algn="l"/>
            <a:r>
              <a:rPr lang="en-US" altLang="en-US" sz="800" b="0">
                <a:solidFill>
                  <a:srgbClr val="000000"/>
                </a:solidFill>
                <a:latin typeface="Courier New" pitchFamily="49" charset="0"/>
              </a:rPr>
              <a:t>    @neg </a:t>
            </a:r>
            <a:r>
              <a:rPr lang="en-US" altLang="en-US" sz="800">
                <a:solidFill>
                  <a:srgbClr val="000000"/>
                </a:solidFill>
                <a:latin typeface="Courier New" pitchFamily="49" charset="0"/>
              </a:rPr>
              <a:t>public</a:t>
            </a:r>
            <a:r>
              <a:rPr lang="en-US" altLang="en-US" sz="800" b="0">
                <a:solidFill>
                  <a:srgbClr val="000000"/>
                </a:solidFill>
                <a:latin typeface="Courier New" pitchFamily="49" charset="0"/>
              </a:rPr>
              <a:t> String getBillingHistory();</a:t>
            </a:r>
          </a:p>
          <a:p>
            <a:pPr algn="l"/>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a:t>
            </a:r>
          </a:p>
        </p:txBody>
      </p:sp>
      <p:sp>
        <p:nvSpPr>
          <p:cNvPr id="501767" name="Text Box 12"/>
          <p:cNvSpPr txBox="1">
            <a:spLocks noChangeArrowheads="1"/>
          </p:cNvSpPr>
          <p:nvPr/>
        </p:nvSpPr>
        <p:spPr bwMode="auto">
          <a:xfrm>
            <a:off x="152400" y="1066800"/>
            <a:ext cx="4949825"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800" b="0">
                <a:solidFill>
                  <a:srgbClr val="FF0000"/>
                </a:solidFill>
                <a:latin typeface="Courier New" pitchFamily="49" charset="0"/>
              </a:rPr>
              <a:t>@CollabWorkflowSlice</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EMC {</a:t>
            </a:r>
          </a:p>
          <a:p>
            <a:pPr algn="l" eaLnBrk="1" hangingPunct="1"/>
            <a:endParaRPr lang="en-US" altLang="en-US" sz="800" b="0">
              <a:solidFill>
                <a:srgbClr val="000000"/>
              </a:solidFill>
              <a:latin typeface="Courier New" pitchFamily="49" charset="0"/>
            </a:endParaRPr>
          </a:p>
          <a:p>
            <a:pPr algn="l" eaLnBrk="1" hangingPunct="1"/>
            <a:r>
              <a:rPr lang="en-US" altLang="en-US" sz="800" b="0">
                <a:solidFill>
                  <a:srgbClr val="FF0000"/>
                </a:solidFill>
                <a:latin typeface="Courier New" pitchFamily="49" charset="0"/>
              </a:rPr>
              <a:t>@CollabSlice</a:t>
            </a:r>
          </a:p>
          <a:p>
            <a:pPr algn="l" eaLnBrk="1" hangingPunct="1"/>
            <a:r>
              <a:rPr lang="en-US" altLang="en-US" sz="800" b="0">
                <a:solidFill>
                  <a:srgbClr val="FF0000"/>
                </a:solidFill>
                <a:latin typeface="Courier New" pitchFamily="49" charset="0"/>
              </a:rPr>
              <a:t>@NextCollabSlice</a:t>
            </a:r>
            <a:r>
              <a:rPr lang="en-US" altLang="en-US" sz="800" b="0">
                <a:solidFill>
                  <a:srgbClr val="000000"/>
                </a:solidFill>
                <a:latin typeface="Courier New" pitchFamily="49" charset="0"/>
              </a:rPr>
              <a:t>(name="CollabSlice", value="Test, Admission, Discharge")</a:t>
            </a:r>
          </a:p>
          <a:p>
            <a:pPr algn="l" eaLnBrk="1" hangingPunct="1"/>
            <a:r>
              <a:rPr lang="en-US" altLang="en-US" sz="800" b="0">
                <a:solidFill>
                  <a:srgbClr val="000000"/>
                </a:solidFill>
                <a:latin typeface="Courier New" pitchFamily="49" charset="0"/>
              </a:rPr>
              <a:t>@ReferencedCollabStepsClass(cod.CollabSteps.class)</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a:t>
            </a:r>
            <a:r>
              <a:rPr lang="en-US" altLang="en-US" sz="800" b="0">
                <a:solidFill>
                  <a:srgbClr val="FF0000"/>
                </a:solidFill>
                <a:latin typeface="Courier New" pitchFamily="49" charset="0"/>
              </a:rPr>
              <a:t>Triage{}</a:t>
            </a:r>
          </a:p>
          <a:p>
            <a:pPr algn="l" eaLnBrk="1" hangingPunct="1"/>
            <a:r>
              <a:rPr lang="en-US" altLang="en-US" sz="800" b="0">
                <a:solidFill>
                  <a:srgbClr val="000000"/>
                </a:solidFill>
                <a:latin typeface="Courier New" pitchFamily="49" charset="0"/>
              </a:rPr>
              <a:t>@CollabSlice</a:t>
            </a:r>
          </a:p>
          <a:p>
            <a:pPr algn="l" eaLnBrk="1" hangingPunct="1"/>
            <a:r>
              <a:rPr lang="en-US" altLang="en-US" sz="800" b="0">
                <a:solidFill>
                  <a:srgbClr val="000000"/>
                </a:solidFill>
                <a:latin typeface="Courier New" pitchFamily="49" charset="0"/>
              </a:rPr>
              <a:t>@NextCollabSlice(name="CollabSlice", value="TestReview, Admission, Discharge") </a:t>
            </a:r>
          </a:p>
          <a:p>
            <a:pPr algn="l" eaLnBrk="1" hangingPunct="1"/>
            <a:r>
              <a:rPr lang="en-US" altLang="en-US" sz="800" b="0">
                <a:solidFill>
                  <a:srgbClr val="000000"/>
                </a:solidFill>
                <a:latin typeface="Courier New" pitchFamily="49" charset="0"/>
              </a:rPr>
              <a:t>@ReferencedCollabStepsClass(cod.CollabSteps.class)</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Test{}</a:t>
            </a:r>
          </a:p>
          <a:p>
            <a:pPr algn="l" eaLnBrk="1" hangingPunct="1"/>
            <a:r>
              <a:rPr lang="en-US" altLang="en-US" sz="800" b="0">
                <a:solidFill>
                  <a:srgbClr val="000000"/>
                </a:solidFill>
                <a:latin typeface="Courier New" pitchFamily="49" charset="0"/>
              </a:rPr>
              <a:t>@CollabSlice</a:t>
            </a:r>
          </a:p>
          <a:p>
            <a:pPr algn="l" eaLnBrk="1" hangingPunct="1"/>
            <a:r>
              <a:rPr lang="en-US" altLang="en-US" sz="800" b="0">
                <a:solidFill>
                  <a:srgbClr val="000000"/>
                </a:solidFill>
                <a:latin typeface="Courier New" pitchFamily="49" charset="0"/>
              </a:rPr>
              <a:t>@NextCollabSlice(name="CollabSlice", value="Decision, Admission, Discharge") </a:t>
            </a:r>
          </a:p>
          <a:p>
            <a:pPr algn="l" eaLnBrk="1" hangingPunct="1"/>
            <a:r>
              <a:rPr lang="en-US" altLang="en-US" sz="800" b="0">
                <a:solidFill>
                  <a:srgbClr val="000000"/>
                </a:solidFill>
                <a:latin typeface="Courier New" pitchFamily="49" charset="0"/>
              </a:rPr>
              <a:t>@ReferencedCollabStepsClass(cod.CollabSteps.class)</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TestReview{}</a:t>
            </a:r>
          </a:p>
          <a:p>
            <a:pPr algn="l" eaLnBrk="1" hangingPunct="1"/>
            <a:r>
              <a:rPr lang="en-US" altLang="en-US" sz="800" b="0">
                <a:solidFill>
                  <a:srgbClr val="000000"/>
                </a:solidFill>
                <a:latin typeface="Courier New" pitchFamily="49" charset="0"/>
              </a:rPr>
              <a:t>@CollabSlice</a:t>
            </a:r>
          </a:p>
          <a:p>
            <a:pPr algn="l" eaLnBrk="1" hangingPunct="1"/>
            <a:r>
              <a:rPr lang="en-US" altLang="en-US" sz="800" b="0">
                <a:solidFill>
                  <a:srgbClr val="000000"/>
                </a:solidFill>
                <a:latin typeface="Courier New" pitchFamily="49" charset="0"/>
              </a:rPr>
              <a:t>@NextCollabSlice(name="CollabSlice", value="TreatmentPaln") </a:t>
            </a:r>
          </a:p>
          <a:p>
            <a:pPr algn="l" eaLnBrk="1" hangingPunct="1"/>
            <a:r>
              <a:rPr lang="en-US" altLang="en-US" sz="800" b="0">
                <a:solidFill>
                  <a:srgbClr val="000000"/>
                </a:solidFill>
                <a:latin typeface="Courier New" pitchFamily="49" charset="0"/>
              </a:rPr>
              <a:t>@ReferencedCollabStepsClass(cod.CollabSteps.class)</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Discussion{}</a:t>
            </a:r>
          </a:p>
          <a:p>
            <a:pPr algn="l" eaLnBrk="1" hangingPunct="1"/>
            <a:r>
              <a:rPr lang="en-US" altLang="en-US" sz="800" b="0">
                <a:solidFill>
                  <a:srgbClr val="000000"/>
                </a:solidFill>
                <a:latin typeface="Courier New" pitchFamily="49" charset="0"/>
              </a:rPr>
              <a:t>@CollabSlice</a:t>
            </a:r>
          </a:p>
          <a:p>
            <a:pPr algn="l" eaLnBrk="1" hangingPunct="1"/>
            <a:r>
              <a:rPr lang="en-US" altLang="en-US" sz="800" b="0">
                <a:solidFill>
                  <a:srgbClr val="000000"/>
                </a:solidFill>
                <a:latin typeface="Courier New" pitchFamily="49" charset="0"/>
              </a:rPr>
              <a:t>@NextCollabSlice(name="CollabSlice", value="Admission, Discharge") </a:t>
            </a:r>
          </a:p>
          <a:p>
            <a:pPr algn="l" eaLnBrk="1" hangingPunct="1"/>
            <a:r>
              <a:rPr lang="en-US" altLang="en-US" sz="800" b="0">
                <a:solidFill>
                  <a:srgbClr val="000000"/>
                </a:solidFill>
                <a:latin typeface="Courier New" pitchFamily="49" charset="0"/>
              </a:rPr>
              <a:t>@ReferencedCollabStepsClass(cod.CollabSteps.class)</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TreatmentPlan{}</a:t>
            </a:r>
          </a:p>
          <a:p>
            <a:pPr algn="l" eaLnBrk="1" hangingPunct="1"/>
            <a:r>
              <a:rPr lang="en-US" altLang="en-US" sz="800" b="0">
                <a:solidFill>
                  <a:srgbClr val="000000"/>
                </a:solidFill>
                <a:latin typeface="Courier New" pitchFamily="49" charset="0"/>
              </a:rPr>
              <a:t>@CollabSlice</a:t>
            </a:r>
          </a:p>
          <a:p>
            <a:pPr algn="l" eaLnBrk="1" hangingPunct="1"/>
            <a:r>
              <a:rPr lang="en-US" altLang="en-US" sz="800" b="0">
                <a:solidFill>
                  <a:srgbClr val="000000"/>
                </a:solidFill>
                <a:latin typeface="Courier New" pitchFamily="49" charset="0"/>
              </a:rPr>
              <a:t>@NextCollabSlice(name="CollabSlice", value="") </a:t>
            </a:r>
          </a:p>
          <a:p>
            <a:pPr algn="l" eaLnBrk="1" hangingPunct="1"/>
            <a:r>
              <a:rPr lang="en-US" altLang="en-US" sz="800" b="0">
                <a:solidFill>
                  <a:srgbClr val="000000"/>
                </a:solidFill>
                <a:latin typeface="Courier New" pitchFamily="49" charset="0"/>
              </a:rPr>
              <a:t>@ReferencedCollabStepsClass(cod.CollabSteps.class)</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Admission{}</a:t>
            </a:r>
          </a:p>
          <a:p>
            <a:pPr algn="l" eaLnBrk="1" hangingPunct="1"/>
            <a:r>
              <a:rPr lang="en-US" altLang="en-US" sz="800" b="0">
                <a:solidFill>
                  <a:srgbClr val="000000"/>
                </a:solidFill>
                <a:latin typeface="Courier New" pitchFamily="49" charset="0"/>
              </a:rPr>
              <a:t>@CollabSlice</a:t>
            </a:r>
          </a:p>
          <a:p>
            <a:pPr algn="l" eaLnBrk="1" hangingPunct="1"/>
            <a:r>
              <a:rPr lang="en-US" altLang="en-US" sz="800" b="0">
                <a:solidFill>
                  <a:srgbClr val="000000"/>
                </a:solidFill>
                <a:latin typeface="Courier New" pitchFamily="49" charset="0"/>
              </a:rPr>
              <a:t>@NextCollabSlice(name="CollabSlice", value="") </a:t>
            </a:r>
          </a:p>
          <a:p>
            <a:pPr algn="l" eaLnBrk="1" hangingPunct="1"/>
            <a:r>
              <a:rPr lang="en-US" altLang="en-US" sz="800" b="0">
                <a:solidFill>
                  <a:srgbClr val="000000"/>
                </a:solidFill>
                <a:latin typeface="Courier New" pitchFamily="49" charset="0"/>
              </a:rPr>
              <a:t>@ReferencedCollabStepsClass(cod.CollabSteps.class)</a:t>
            </a:r>
          </a:p>
          <a:p>
            <a:pPr algn="l" eaLnBrk="1" hangingPunct="1"/>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Discharge{}</a:t>
            </a:r>
          </a:p>
          <a:p>
            <a:pPr algn="l" eaLnBrk="1" hangingPunct="1"/>
            <a:r>
              <a:rPr lang="en-US" altLang="en-US" sz="800" b="0">
                <a:solidFill>
                  <a:srgbClr val="000000"/>
                </a:solidFill>
                <a:latin typeface="Courier New" pitchFamily="49" charset="0"/>
              </a:rPr>
              <a:t>}</a:t>
            </a:r>
          </a:p>
        </p:txBody>
      </p:sp>
      <p:sp>
        <p:nvSpPr>
          <p:cNvPr id="501768" name="Rectangle 18"/>
          <p:cNvSpPr>
            <a:spLocks noChangeArrowheads="1"/>
          </p:cNvSpPr>
          <p:nvPr/>
        </p:nvSpPr>
        <p:spPr bwMode="auto">
          <a:xfrm>
            <a:off x="5486400" y="4154488"/>
            <a:ext cx="342900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66813" eaLnBrk="0" hangingPunct="0">
              <a:defRPr sz="3200" b="1">
                <a:solidFill>
                  <a:schemeClr val="tx1"/>
                </a:solidFill>
                <a:latin typeface="Monospac821 BT" pitchFamily="49" charset="0"/>
              </a:defRPr>
            </a:lvl1pPr>
            <a:lvl2pPr marL="742950" indent="-285750" defTabSz="1166813" eaLnBrk="0" hangingPunct="0">
              <a:defRPr sz="3200" b="1">
                <a:solidFill>
                  <a:schemeClr val="tx1"/>
                </a:solidFill>
                <a:latin typeface="Monospac821 BT" pitchFamily="49" charset="0"/>
              </a:defRPr>
            </a:lvl2pPr>
            <a:lvl3pPr marL="1143000" indent="-228600" defTabSz="1166813" eaLnBrk="0" hangingPunct="0">
              <a:defRPr sz="3200" b="1">
                <a:solidFill>
                  <a:schemeClr val="tx1"/>
                </a:solidFill>
                <a:latin typeface="Monospac821 BT" pitchFamily="49" charset="0"/>
              </a:defRPr>
            </a:lvl3pPr>
            <a:lvl4pPr marL="1600200" indent="-228600" defTabSz="1166813" eaLnBrk="0" hangingPunct="0">
              <a:defRPr sz="3200" b="1">
                <a:solidFill>
                  <a:schemeClr val="tx1"/>
                </a:solidFill>
                <a:latin typeface="Monospac821 BT" pitchFamily="49" charset="0"/>
              </a:defRPr>
            </a:lvl4pPr>
            <a:lvl5pPr marL="2057400" indent="-228600" defTabSz="1166813" eaLnBrk="0" hangingPunct="0">
              <a:defRPr sz="3200" b="1">
                <a:solidFill>
                  <a:schemeClr val="tx1"/>
                </a:solidFill>
                <a:latin typeface="Monospac821 BT" pitchFamily="49" charset="0"/>
              </a:defRPr>
            </a:lvl5pPr>
            <a:lvl6pPr marL="2514600" indent="-228600" algn="ctr" defTabSz="1166813" eaLnBrk="0" fontAlgn="base" hangingPunct="0">
              <a:spcBef>
                <a:spcPct val="0"/>
              </a:spcBef>
              <a:spcAft>
                <a:spcPct val="0"/>
              </a:spcAft>
              <a:defRPr sz="3200" b="1">
                <a:solidFill>
                  <a:schemeClr val="tx1"/>
                </a:solidFill>
                <a:latin typeface="Monospac821 BT" pitchFamily="49" charset="0"/>
              </a:defRPr>
            </a:lvl6pPr>
            <a:lvl7pPr marL="2971800" indent="-228600" algn="ctr" defTabSz="1166813" eaLnBrk="0" fontAlgn="base" hangingPunct="0">
              <a:spcBef>
                <a:spcPct val="0"/>
              </a:spcBef>
              <a:spcAft>
                <a:spcPct val="0"/>
              </a:spcAft>
              <a:defRPr sz="3200" b="1">
                <a:solidFill>
                  <a:schemeClr val="tx1"/>
                </a:solidFill>
                <a:latin typeface="Monospac821 BT" pitchFamily="49" charset="0"/>
              </a:defRPr>
            </a:lvl7pPr>
            <a:lvl8pPr marL="3429000" indent="-228600" algn="ctr" defTabSz="1166813" eaLnBrk="0" fontAlgn="base" hangingPunct="0">
              <a:spcBef>
                <a:spcPct val="0"/>
              </a:spcBef>
              <a:spcAft>
                <a:spcPct val="0"/>
              </a:spcAft>
              <a:defRPr sz="3200" b="1">
                <a:solidFill>
                  <a:schemeClr val="tx1"/>
                </a:solidFill>
                <a:latin typeface="Monospac821 BT" pitchFamily="49" charset="0"/>
              </a:defRPr>
            </a:lvl8pPr>
            <a:lvl9pPr marL="3886200" indent="-228600" algn="ctr" defTabSz="1166813" eaLnBrk="0" fontAlgn="base" hangingPunct="0">
              <a:spcBef>
                <a:spcPct val="0"/>
              </a:spcBef>
              <a:spcAft>
                <a:spcPct val="0"/>
              </a:spcAft>
              <a:defRPr sz="3200" b="1">
                <a:solidFill>
                  <a:schemeClr val="tx1"/>
                </a:solidFill>
                <a:latin typeface="Monospac821 BT" pitchFamily="49" charset="0"/>
              </a:defRPr>
            </a:lvl9pPr>
          </a:lstStyle>
          <a:p>
            <a:pPr algn="l"/>
            <a:r>
              <a:rPr lang="en-US" altLang="en-US" sz="800" b="0">
                <a:solidFill>
                  <a:srgbClr val="FF0000"/>
                </a:solidFill>
                <a:latin typeface="Courier New" pitchFamily="49" charset="0"/>
              </a:rPr>
              <a:t>@ObligationSlice</a:t>
            </a:r>
          </a:p>
          <a:p>
            <a:pPr algn="l"/>
            <a:r>
              <a:rPr lang="en-US" altLang="en-US" sz="800" b="0">
                <a:solidFill>
                  <a:srgbClr val="000000"/>
                </a:solidFill>
                <a:latin typeface="Courier New" pitchFamily="49" charset="0"/>
              </a:rPr>
              <a:t>public interface EMC {</a:t>
            </a:r>
          </a:p>
          <a:p>
            <a:pPr algn="l"/>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  @ReferencedPermissionClass(cod.Emr.class)</a:t>
            </a:r>
          </a:p>
          <a:p>
            <a:pPr algn="l"/>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ERC {</a:t>
            </a:r>
          </a:p>
          <a:p>
            <a:pPr algn="l"/>
            <a:r>
              <a:rPr lang="en-US" altLang="en-US" sz="800" b="0">
                <a:solidFill>
                  <a:srgbClr val="FF0000"/>
                </a:solidFill>
                <a:latin typeface="Courier New" pitchFamily="49" charset="0"/>
              </a:rPr>
              <a:t>    @obl</a:t>
            </a:r>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 String</a:t>
            </a:r>
            <a:r>
              <a:rPr lang="en-US" altLang="en-US" sz="800" b="0">
                <a:solidFill>
                  <a:srgbClr val="000000"/>
                </a:solidFill>
                <a:latin typeface="Courier New" pitchFamily="49" charset="0"/>
              </a:rPr>
              <a:t> getAllergyHistory();</a:t>
            </a:r>
          </a:p>
          <a:p>
            <a:pPr algn="l"/>
            <a:r>
              <a:rPr lang="en-US" altLang="en-US" sz="800" b="0">
                <a:solidFill>
                  <a:srgbClr val="000000"/>
                </a:solidFill>
                <a:latin typeface="Courier New" pitchFamily="49" charset="0"/>
              </a:rPr>
              <a:t>    @obl </a:t>
            </a:r>
            <a:r>
              <a:rPr lang="en-US" altLang="en-US" sz="800">
                <a:solidFill>
                  <a:srgbClr val="000000"/>
                </a:solidFill>
                <a:latin typeface="Courier New" pitchFamily="49" charset="0"/>
              </a:rPr>
              <a:t>public String</a:t>
            </a:r>
            <a:r>
              <a:rPr lang="en-US" altLang="en-US" sz="800" b="0">
                <a:solidFill>
                  <a:srgbClr val="000000"/>
                </a:solidFill>
                <a:latin typeface="Courier New" pitchFamily="49" charset="0"/>
              </a:rPr>
              <a:t> getMedicationHistory();</a:t>
            </a:r>
          </a:p>
          <a:p>
            <a:pPr algn="l"/>
            <a:r>
              <a:rPr lang="en-US" altLang="en-US" sz="800" b="0">
                <a:solidFill>
                  <a:srgbClr val="000000"/>
                </a:solidFill>
                <a:latin typeface="Courier New" pitchFamily="49" charset="0"/>
              </a:rPr>
              <a:t>    @obl </a:t>
            </a:r>
            <a:r>
              <a:rPr lang="en-US" altLang="en-US" sz="800">
                <a:solidFill>
                  <a:srgbClr val="000000"/>
                </a:solidFill>
                <a:latin typeface="Courier New" pitchFamily="49" charset="0"/>
              </a:rPr>
              <a:t>public String</a:t>
            </a:r>
            <a:r>
              <a:rPr lang="en-US" altLang="en-US" sz="800" b="0">
                <a:solidFill>
                  <a:srgbClr val="000000"/>
                </a:solidFill>
                <a:latin typeface="Courier New" pitchFamily="49" charset="0"/>
              </a:rPr>
              <a:t> getBillingHistory();</a:t>
            </a:r>
          </a:p>
          <a:p>
            <a:pPr algn="l"/>
            <a:r>
              <a:rPr lang="en-US" altLang="en-US" sz="800" b="0">
                <a:solidFill>
                  <a:srgbClr val="000000"/>
                </a:solidFill>
                <a:latin typeface="Courier New" pitchFamily="49" charset="0"/>
              </a:rPr>
              <a:t>    @obl </a:t>
            </a:r>
            <a:r>
              <a:rPr lang="en-US" altLang="en-US" sz="800">
                <a:solidFill>
                  <a:srgbClr val="000000"/>
                </a:solidFill>
                <a:latin typeface="Courier New" pitchFamily="49" charset="0"/>
              </a:rPr>
              <a:t>public String</a:t>
            </a:r>
            <a:r>
              <a:rPr lang="en-US" altLang="en-US" sz="800" b="0">
                <a:solidFill>
                  <a:srgbClr val="000000"/>
                </a:solidFill>
                <a:latin typeface="Courier New" pitchFamily="49" charset="0"/>
              </a:rPr>
              <a:t> getAppointmentHistory();</a:t>
            </a:r>
          </a:p>
          <a:p>
            <a:pPr algn="l"/>
            <a:r>
              <a:rPr lang="en-US" altLang="en-US" sz="800" b="0">
                <a:solidFill>
                  <a:srgbClr val="000000"/>
                </a:solidFill>
                <a:latin typeface="Courier New" pitchFamily="49" charset="0"/>
              </a:rPr>
              <a:t>  }</a:t>
            </a:r>
          </a:p>
          <a:p>
            <a:pPr algn="l"/>
            <a:endParaRPr lang="en-US" altLang="en-US" sz="800" b="0">
              <a:solidFill>
                <a:srgbClr val="000000"/>
              </a:solidFill>
              <a:latin typeface="Courier New" pitchFamily="49" charset="0"/>
            </a:endParaRPr>
          </a:p>
          <a:p>
            <a:pPr algn="l"/>
            <a:r>
              <a:rPr lang="en-US" altLang="en-US" sz="800" b="0">
                <a:solidFill>
                  <a:srgbClr val="000000"/>
                </a:solidFill>
                <a:latin typeface="Courier New" pitchFamily="49" charset="0"/>
              </a:rPr>
              <a:t>  @ReferencedTeamClass(cod.Roles.class)</a:t>
            </a:r>
          </a:p>
          <a:p>
            <a:pPr algn="l"/>
            <a:r>
              <a:rPr lang="en-US" altLang="en-US" sz="800" b="0">
                <a:solidFill>
                  <a:srgbClr val="000000"/>
                </a:solidFill>
                <a:latin typeface="Courier New" pitchFamily="49" charset="0"/>
              </a:rPr>
              <a:t>  </a:t>
            </a:r>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a:t>
            </a:r>
            <a:r>
              <a:rPr lang="en-US" altLang="en-US" sz="800" b="0">
                <a:solidFill>
                  <a:srgbClr val="FF0000"/>
                </a:solidFill>
                <a:latin typeface="Courier New" pitchFamily="49" charset="0"/>
              </a:rPr>
              <a:t>Roles</a:t>
            </a:r>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    @obl </a:t>
            </a:r>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Physician{};</a:t>
            </a:r>
          </a:p>
          <a:p>
            <a:pPr algn="l"/>
            <a:r>
              <a:rPr lang="en-US" altLang="en-US" sz="800" b="0">
                <a:solidFill>
                  <a:srgbClr val="000000"/>
                </a:solidFill>
                <a:latin typeface="Courier New" pitchFamily="49" charset="0"/>
              </a:rPr>
              <a:t>    @obl </a:t>
            </a:r>
            <a:r>
              <a:rPr lang="en-US" altLang="en-US" sz="800">
                <a:solidFill>
                  <a:srgbClr val="000000"/>
                </a:solidFill>
                <a:latin typeface="Courier New" pitchFamily="49" charset="0"/>
              </a:rPr>
              <a:t>public interface</a:t>
            </a:r>
            <a:r>
              <a:rPr lang="en-US" altLang="en-US" sz="800" b="0">
                <a:solidFill>
                  <a:srgbClr val="000000"/>
                </a:solidFill>
                <a:latin typeface="Courier New" pitchFamily="49" charset="0"/>
              </a:rPr>
              <a:t> Nurse{};</a:t>
            </a:r>
          </a:p>
          <a:p>
            <a:pPr algn="l"/>
            <a:r>
              <a:rPr lang="en-US" altLang="en-US" sz="800" b="0">
                <a:solidFill>
                  <a:srgbClr val="000000"/>
                </a:solidFill>
                <a:latin typeface="Courier New" pitchFamily="49" charset="0"/>
              </a:rPr>
              <a:t>  }</a:t>
            </a:r>
          </a:p>
          <a:p>
            <a:pPr algn="l"/>
            <a:r>
              <a:rPr lang="en-US" altLang="en-US" sz="800" b="0">
                <a:solidFill>
                  <a:srgbClr val="000000"/>
                </a:solidFill>
                <a:latin typeface="Courier New" pitchFamily="49" charset="0"/>
              </a:rPr>
              <a:t>}</a:t>
            </a:r>
          </a:p>
        </p:txBody>
      </p:sp>
      <p:sp>
        <p:nvSpPr>
          <p:cNvPr id="501769" name="Text Box 20"/>
          <p:cNvSpPr txBox="1">
            <a:spLocks noChangeArrowheads="1"/>
          </p:cNvSpPr>
          <p:nvPr/>
        </p:nvSpPr>
        <p:spPr bwMode="auto">
          <a:xfrm>
            <a:off x="36513" y="5013325"/>
            <a:ext cx="326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a:solidFill>
                  <a:srgbClr val="3366CC"/>
                </a:solidFill>
                <a:latin typeface="Arial" charset="0"/>
              </a:rPr>
              <a:t>Collaboration Team Code</a:t>
            </a:r>
          </a:p>
        </p:txBody>
      </p:sp>
      <p:sp>
        <p:nvSpPr>
          <p:cNvPr id="501770" name="Text Box 21"/>
          <p:cNvSpPr txBox="1">
            <a:spLocks noChangeArrowheads="1"/>
          </p:cNvSpPr>
          <p:nvPr/>
        </p:nvSpPr>
        <p:spPr bwMode="auto">
          <a:xfrm>
            <a:off x="0" y="762000"/>
            <a:ext cx="373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a:solidFill>
                  <a:srgbClr val="3366CC"/>
                </a:solidFill>
                <a:latin typeface="Arial" charset="0"/>
              </a:rPr>
              <a:t>Collaboration Workflow Code</a:t>
            </a:r>
          </a:p>
        </p:txBody>
      </p:sp>
      <p:sp>
        <p:nvSpPr>
          <p:cNvPr id="501771" name="Text Box 22"/>
          <p:cNvSpPr txBox="1">
            <a:spLocks noChangeArrowheads="1"/>
          </p:cNvSpPr>
          <p:nvPr/>
        </p:nvSpPr>
        <p:spPr bwMode="auto">
          <a:xfrm>
            <a:off x="5410200" y="762000"/>
            <a:ext cx="359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a:solidFill>
                  <a:srgbClr val="3366CC"/>
                </a:solidFill>
                <a:latin typeface="Arial" charset="0"/>
              </a:rPr>
              <a:t>Collaboration Security Code</a:t>
            </a:r>
          </a:p>
        </p:txBody>
      </p:sp>
      <p:sp>
        <p:nvSpPr>
          <p:cNvPr id="501772" name="Text Box 23"/>
          <p:cNvSpPr txBox="1">
            <a:spLocks noChangeArrowheads="1"/>
          </p:cNvSpPr>
          <p:nvPr/>
        </p:nvSpPr>
        <p:spPr bwMode="auto">
          <a:xfrm>
            <a:off x="5257800" y="3810000"/>
            <a:ext cx="3851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a:solidFill>
                  <a:srgbClr val="3366CC"/>
                </a:solidFill>
                <a:latin typeface="Arial" charset="0"/>
              </a:rPr>
              <a:t>Collaboration Obligation Code</a:t>
            </a:r>
          </a:p>
        </p:txBody>
      </p:sp>
      <p:sp>
        <p:nvSpPr>
          <p:cNvPr id="501773"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97F7D80D-E2AE-4754-AAB1-C36DFB7E66F8}" type="slidenum">
              <a:rPr lang="en-US" altLang="en-US" sz="1200">
                <a:solidFill>
                  <a:srgbClr val="000000"/>
                </a:solidFill>
                <a:latin typeface="Arial" charset="0"/>
              </a:rPr>
              <a:pPr algn="r" eaLnBrk="1" hangingPunct="1"/>
              <a:t>34</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idx="4294967295"/>
          </p:nvPr>
        </p:nvSpPr>
        <p:spPr/>
        <p:txBody>
          <a:bodyPr/>
          <a:lstStyle/>
          <a:p>
            <a:pPr>
              <a:defRPr/>
            </a:pPr>
            <a:r>
              <a:rPr lang="en-US" smtClean="0">
                <a:latin typeface="Arial" charset="0"/>
              </a:rPr>
              <a:t>Remainder of this Presentation</a:t>
            </a:r>
          </a:p>
        </p:txBody>
      </p:sp>
      <p:sp>
        <p:nvSpPr>
          <p:cNvPr id="405507" name="Rectangle 3"/>
          <p:cNvSpPr>
            <a:spLocks noGrp="1" noChangeArrowheads="1"/>
          </p:cNvSpPr>
          <p:nvPr>
            <p:ph type="body" idx="4294967295"/>
          </p:nvPr>
        </p:nvSpPr>
        <p:spPr/>
        <p:txBody>
          <a:bodyPr/>
          <a:lstStyle/>
          <a:p>
            <a:pPr>
              <a:lnSpc>
                <a:spcPct val="90000"/>
              </a:lnSpc>
              <a:defRPr/>
            </a:pPr>
            <a:r>
              <a:rPr lang="en-US" smtClean="0">
                <a:latin typeface="Arial" charset="0"/>
              </a:rPr>
              <a:t>Security and Access Control Models</a:t>
            </a:r>
          </a:p>
          <a:p>
            <a:pPr lvl="1">
              <a:lnSpc>
                <a:spcPct val="90000"/>
              </a:lnSpc>
              <a:defRPr/>
            </a:pPr>
            <a:r>
              <a:rPr lang="en-US" smtClean="0">
                <a:latin typeface="Arial" charset="0"/>
              </a:rPr>
              <a:t>Collaboration on Duty/Adaptive Workflow (COD/AWF) Model</a:t>
            </a:r>
          </a:p>
          <a:p>
            <a:pPr lvl="1">
              <a:lnSpc>
                <a:spcPct val="90000"/>
              </a:lnSpc>
              <a:defRPr/>
            </a:pPr>
            <a:r>
              <a:rPr lang="en-US" smtClean="0">
                <a:latin typeface="Arial" charset="0"/>
              </a:rPr>
              <a:t>Extends NIST RBAC with Collaboration</a:t>
            </a:r>
          </a:p>
          <a:p>
            <a:pPr>
              <a:lnSpc>
                <a:spcPct val="90000"/>
              </a:lnSpc>
              <a:defRPr/>
            </a:pPr>
            <a:r>
              <a:rPr lang="en-US" smtClean="0">
                <a:latin typeface="Arial" charset="0"/>
              </a:rPr>
              <a:t>Secure Software Engineering</a:t>
            </a:r>
          </a:p>
          <a:p>
            <a:pPr lvl="1">
              <a:lnSpc>
                <a:spcPct val="90000"/>
              </a:lnSpc>
              <a:defRPr/>
            </a:pPr>
            <a:r>
              <a:rPr lang="en-US" smtClean="0">
                <a:latin typeface="Arial" charset="0"/>
              </a:rPr>
              <a:t>COD/AWF via New/Revised UML Diagrams</a:t>
            </a:r>
          </a:p>
          <a:p>
            <a:pPr lvl="1">
              <a:lnSpc>
                <a:spcPct val="90000"/>
              </a:lnSpc>
              <a:defRPr/>
            </a:pPr>
            <a:r>
              <a:rPr lang="en-US" smtClean="0">
                <a:latin typeface="Arial" charset="0"/>
              </a:rPr>
              <a:t>Secure Software Engineering Process</a:t>
            </a:r>
          </a:p>
          <a:p>
            <a:pPr>
              <a:lnSpc>
                <a:spcPct val="90000"/>
              </a:lnSpc>
              <a:defRPr/>
            </a:pPr>
            <a:r>
              <a:rPr lang="en-US" smtClean="0">
                <a:latin typeface="Arial" charset="0"/>
              </a:rPr>
              <a:t>Security Enforcement Cod Generation</a:t>
            </a:r>
          </a:p>
          <a:p>
            <a:pPr lvl="1">
              <a:lnSpc>
                <a:spcPct val="90000"/>
              </a:lnSpc>
              <a:defRPr/>
            </a:pPr>
            <a:r>
              <a:rPr lang="en-US" smtClean="0">
                <a:latin typeface="Arial" charset="0"/>
              </a:rPr>
              <a:t>Mapping COD/AWF Diagrams to Code</a:t>
            </a:r>
          </a:p>
          <a:p>
            <a:pPr lvl="1">
              <a:lnSpc>
                <a:spcPct val="90000"/>
              </a:lnSpc>
              <a:defRPr/>
            </a:pPr>
            <a:r>
              <a:rPr lang="en-US" smtClean="0">
                <a:latin typeface="Arial" charset="0"/>
              </a:rPr>
              <a:t>Enforcing COD/AWF Policies at Runtime</a:t>
            </a:r>
          </a:p>
          <a:p>
            <a:pPr>
              <a:lnSpc>
                <a:spcPct val="90000"/>
              </a:lnSpc>
              <a:defRPr/>
            </a:pPr>
            <a:r>
              <a:rPr lang="en-US" smtClean="0">
                <a:latin typeface="Arial" charset="0"/>
              </a:rPr>
              <a:t> Proof-of-Concept Prototyping Effort</a:t>
            </a:r>
          </a:p>
          <a:p>
            <a:pPr lvl="1">
              <a:lnSpc>
                <a:spcPct val="90000"/>
              </a:lnSpc>
              <a:defRPr/>
            </a:pPr>
            <a:r>
              <a:rPr lang="en-US" smtClean="0">
                <a:latin typeface="Arial" charset="0"/>
              </a:rPr>
              <a:t>Exploit Existing Collaboration Platform </a:t>
            </a:r>
          </a:p>
        </p:txBody>
      </p:sp>
      <p:sp>
        <p:nvSpPr>
          <p:cNvPr id="50278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C039F3EA-3EB8-4641-816C-1768049D07F9}" type="slidenum">
              <a:rPr lang="en-US" altLang="en-US" sz="1200">
                <a:solidFill>
                  <a:srgbClr val="000000"/>
                </a:solidFill>
                <a:latin typeface="Arial" charset="0"/>
              </a:rPr>
              <a:pPr algn="r" eaLnBrk="1" hangingPunct="1"/>
              <a:t>35</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type="body" idx="4294967295"/>
          </p:nvPr>
        </p:nvSpPr>
        <p:spPr/>
        <p:txBody>
          <a:bodyPr/>
          <a:lstStyle/>
          <a:p>
            <a:pPr>
              <a:defRPr/>
            </a:pPr>
            <a:r>
              <a:rPr lang="en-US" smtClean="0">
                <a:latin typeface="Arial" charset="0"/>
              </a:rPr>
              <a:t>Define Collaboration on Duty/Adaptive Workflow (COD/AWF) Model that Extends NIST with:</a:t>
            </a:r>
          </a:p>
          <a:p>
            <a:pPr lvl="1">
              <a:buFont typeface="Wingdings" pitchFamily="2" charset="2"/>
              <a:buAutoNum type="arabicPeriod"/>
              <a:defRPr/>
            </a:pPr>
            <a:r>
              <a:rPr lang="en-US" smtClean="0">
                <a:latin typeface="Arial" charset="0"/>
              </a:rPr>
              <a:t>COD/AWF Lifetime Constraints</a:t>
            </a:r>
          </a:p>
          <a:p>
            <a:pPr lvl="1">
              <a:buFont typeface="Wingdings" pitchFamily="2" charset="2"/>
              <a:buAutoNum type="arabicPeriod"/>
              <a:defRPr/>
            </a:pPr>
            <a:r>
              <a:rPr lang="en-US" smtClean="0">
                <a:latin typeface="Arial" charset="0"/>
              </a:rPr>
              <a:t>COD/AWF Access Control Model</a:t>
            </a:r>
          </a:p>
          <a:p>
            <a:pPr lvl="1">
              <a:buFont typeface="Wingdings" pitchFamily="2" charset="2"/>
              <a:buAutoNum type="arabicPeriod"/>
              <a:defRPr/>
            </a:pPr>
            <a:r>
              <a:rPr lang="en-US" smtClean="0">
                <a:latin typeface="Arial" charset="0"/>
              </a:rPr>
              <a:t>COD/AWF Team Set</a:t>
            </a:r>
          </a:p>
          <a:p>
            <a:pPr lvl="1">
              <a:buFont typeface="Wingdings" pitchFamily="2" charset="2"/>
              <a:buAutoNum type="arabicPeriod"/>
              <a:defRPr/>
            </a:pPr>
            <a:r>
              <a:rPr lang="en-US" smtClean="0">
                <a:latin typeface="Arial" charset="0"/>
              </a:rPr>
              <a:t>COD/AWF Obligations Constraints</a:t>
            </a:r>
          </a:p>
          <a:p>
            <a:pPr lvl="1">
              <a:buFont typeface="Wingdings" pitchFamily="2" charset="2"/>
              <a:buAutoNum type="arabicPeriod"/>
              <a:defRPr/>
            </a:pPr>
            <a:r>
              <a:rPr lang="en-US" smtClean="0">
                <a:latin typeface="Arial" charset="0"/>
              </a:rPr>
              <a:t>COD/AWF Workflow Model</a:t>
            </a:r>
          </a:p>
          <a:p>
            <a:pPr lvl="1">
              <a:buFont typeface="Wingdings" pitchFamily="2" charset="2"/>
              <a:buAutoNum type="arabicPeriod"/>
              <a:defRPr/>
            </a:pPr>
            <a:r>
              <a:rPr lang="en-US" smtClean="0">
                <a:latin typeface="Arial" charset="0"/>
              </a:rPr>
              <a:t>COD/AWF Adaptive </a:t>
            </a:r>
          </a:p>
          <a:p>
            <a:pPr>
              <a:defRPr/>
            </a:pPr>
            <a:endParaRPr lang="en-US" b="1" smtClean="0">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idx="4294967295"/>
          </p:nvPr>
        </p:nvSpPr>
        <p:spPr/>
        <p:txBody>
          <a:bodyPr/>
          <a:lstStyle/>
          <a:p>
            <a:pPr>
              <a:defRPr/>
            </a:pPr>
            <a:r>
              <a:rPr lang="en-US" smtClean="0">
                <a:latin typeface="Arial" charset="0"/>
              </a:rPr>
              <a:t>COD Model - Extending NIST RBAC</a:t>
            </a:r>
            <a:r>
              <a:rPr lang="en-US" baseline="-25000" smtClean="0">
                <a:latin typeface="Arial" charset="0"/>
              </a:rPr>
              <a:t>2</a:t>
            </a:r>
          </a:p>
        </p:txBody>
      </p:sp>
      <p:pic>
        <p:nvPicPr>
          <p:cNvPr id="5048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74800"/>
            <a:ext cx="7542213"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4836" name="AutoShape 12"/>
          <p:cNvSpPr>
            <a:spLocks noChangeArrowheads="1"/>
          </p:cNvSpPr>
          <p:nvPr/>
        </p:nvSpPr>
        <p:spPr bwMode="auto">
          <a:xfrm>
            <a:off x="7096125" y="4570413"/>
            <a:ext cx="1447800" cy="15240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000" b="0" baseline="-25000">
              <a:solidFill>
                <a:srgbClr val="000000"/>
              </a:solidFill>
            </a:endParaRPr>
          </a:p>
        </p:txBody>
      </p:sp>
      <p:sp>
        <p:nvSpPr>
          <p:cNvPr id="504837" name="AutoShape 11"/>
          <p:cNvSpPr>
            <a:spLocks noChangeArrowheads="1"/>
          </p:cNvSpPr>
          <p:nvPr/>
        </p:nvSpPr>
        <p:spPr bwMode="auto">
          <a:xfrm>
            <a:off x="5334000" y="4572000"/>
            <a:ext cx="1447800" cy="15240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000" b="0" baseline="-25000">
              <a:solidFill>
                <a:srgbClr val="000000"/>
              </a:solidFill>
            </a:endParaRPr>
          </a:p>
        </p:txBody>
      </p:sp>
      <p:sp>
        <p:nvSpPr>
          <p:cNvPr id="504838" name="AutoShape 5"/>
          <p:cNvSpPr>
            <a:spLocks noChangeArrowheads="1"/>
          </p:cNvSpPr>
          <p:nvPr/>
        </p:nvSpPr>
        <p:spPr bwMode="auto">
          <a:xfrm>
            <a:off x="5410200" y="4691063"/>
            <a:ext cx="12954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RBAC</a:t>
            </a:r>
            <a:r>
              <a:rPr lang="en-US" altLang="en-US" sz="2000" b="0" baseline="-25000">
                <a:solidFill>
                  <a:srgbClr val="000000"/>
                </a:solidFill>
              </a:rPr>
              <a:t>2</a:t>
            </a:r>
          </a:p>
        </p:txBody>
      </p:sp>
      <p:sp>
        <p:nvSpPr>
          <p:cNvPr id="504839" name="AutoShape 6"/>
          <p:cNvSpPr>
            <a:spLocks noChangeArrowheads="1"/>
          </p:cNvSpPr>
          <p:nvPr/>
        </p:nvSpPr>
        <p:spPr bwMode="auto">
          <a:xfrm>
            <a:off x="5410200" y="5453063"/>
            <a:ext cx="12954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COD</a:t>
            </a:r>
          </a:p>
        </p:txBody>
      </p:sp>
      <p:sp>
        <p:nvSpPr>
          <p:cNvPr id="504840" name="AutoShape 7"/>
          <p:cNvSpPr>
            <a:spLocks noChangeArrowheads="1"/>
          </p:cNvSpPr>
          <p:nvPr/>
        </p:nvSpPr>
        <p:spPr bwMode="auto">
          <a:xfrm>
            <a:off x="7172325" y="4679950"/>
            <a:ext cx="12954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RBAC</a:t>
            </a:r>
            <a:r>
              <a:rPr lang="en-US" altLang="en-US" sz="2000" b="0" baseline="-25000">
                <a:solidFill>
                  <a:srgbClr val="000000"/>
                </a:solidFill>
              </a:rPr>
              <a:t>2</a:t>
            </a:r>
          </a:p>
        </p:txBody>
      </p:sp>
      <p:sp>
        <p:nvSpPr>
          <p:cNvPr id="504841" name="AutoShape 8"/>
          <p:cNvSpPr>
            <a:spLocks noChangeArrowheads="1"/>
          </p:cNvSpPr>
          <p:nvPr/>
        </p:nvSpPr>
        <p:spPr bwMode="auto">
          <a:xfrm>
            <a:off x="7172325" y="5441950"/>
            <a:ext cx="12954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COD</a:t>
            </a:r>
          </a:p>
        </p:txBody>
      </p:sp>
      <p:sp>
        <p:nvSpPr>
          <p:cNvPr id="504842" name="AutoShape 13"/>
          <p:cNvSpPr>
            <a:spLocks noChangeArrowheads="1"/>
          </p:cNvSpPr>
          <p:nvPr/>
        </p:nvSpPr>
        <p:spPr bwMode="auto">
          <a:xfrm>
            <a:off x="6791325" y="5170488"/>
            <a:ext cx="304800" cy="381000"/>
          </a:xfrm>
          <a:prstGeom prst="rightArrow">
            <a:avLst>
              <a:gd name="adj1" fmla="val 50000"/>
              <a:gd name="adj2" fmla="val 59375"/>
            </a:avLst>
          </a:prstGeom>
          <a:solidFill>
            <a:schemeClr val="bg1"/>
          </a:solidFill>
          <a:ln w="9525">
            <a:solidFill>
              <a:schemeClr val="tx1"/>
            </a:solidFill>
            <a:miter lim="800000"/>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04843" name="Text Box 14"/>
          <p:cNvSpPr txBox="1">
            <a:spLocks noChangeArrowheads="1"/>
          </p:cNvSpPr>
          <p:nvPr/>
        </p:nvSpPr>
        <p:spPr bwMode="auto">
          <a:xfrm>
            <a:off x="5737225" y="424656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000000"/>
                </a:solidFill>
                <a:latin typeface="Arial" charset="0"/>
              </a:rPr>
              <a:t>DT</a:t>
            </a:r>
          </a:p>
        </p:txBody>
      </p:sp>
      <p:sp>
        <p:nvSpPr>
          <p:cNvPr id="504844" name="Text Box 15"/>
          <p:cNvSpPr txBox="1">
            <a:spLocks noChangeArrowheads="1"/>
          </p:cNvSpPr>
          <p:nvPr/>
        </p:nvSpPr>
        <p:spPr bwMode="auto">
          <a:xfrm>
            <a:off x="7512050" y="4252913"/>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000000"/>
                </a:solidFill>
                <a:latin typeface="Arial" charset="0"/>
              </a:rPr>
              <a:t>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p:txBody>
          <a:bodyPr/>
          <a:lstStyle/>
          <a:p>
            <a:pPr marL="609600" indent="-609600">
              <a:defRPr/>
            </a:pPr>
            <a:r>
              <a:rPr lang="en-US" smtClean="0">
                <a:latin typeface="Arial" charset="0"/>
              </a:rPr>
              <a:t>COD/AWF Lifetime Constraints</a:t>
            </a:r>
          </a:p>
        </p:txBody>
      </p:sp>
      <p:sp>
        <p:nvSpPr>
          <p:cNvPr id="505859" name="Text Box 4"/>
          <p:cNvSpPr txBox="1">
            <a:spLocks noChangeArrowheads="1"/>
          </p:cNvSpPr>
          <p:nvPr/>
        </p:nvSpPr>
        <p:spPr bwMode="auto">
          <a:xfrm>
            <a:off x="209550" y="5251450"/>
            <a:ext cx="8458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In COD/AWF lifetime constraints will be applied to each </a:t>
            </a:r>
            <a:r>
              <a:rPr lang="en-US" altLang="en-US" sz="2000">
                <a:solidFill>
                  <a:srgbClr val="000000"/>
                </a:solidFill>
              </a:rPr>
              <a:t>collaboration step (CST, CS)</a:t>
            </a:r>
            <a:r>
              <a:rPr lang="en-US" altLang="en-US" sz="2000" b="0">
                <a:solidFill>
                  <a:srgbClr val="000000"/>
                </a:solidFill>
              </a:rPr>
              <a:t> and the </a:t>
            </a:r>
            <a:r>
              <a:rPr lang="en-US" altLang="en-US" sz="2000">
                <a:solidFill>
                  <a:srgbClr val="000000"/>
                </a:solidFill>
              </a:rPr>
              <a:t>collaboration workflow</a:t>
            </a:r>
            <a:r>
              <a:rPr lang="en-US" altLang="en-US" sz="2000" b="0">
                <a:solidFill>
                  <a:srgbClr val="000000"/>
                </a:solidFill>
              </a:rPr>
              <a:t> </a:t>
            </a:r>
            <a:r>
              <a:rPr lang="en-US" altLang="en-US" sz="2000">
                <a:solidFill>
                  <a:srgbClr val="000000"/>
                </a:solidFill>
              </a:rPr>
              <a:t>(CWT, CW)</a:t>
            </a:r>
            <a:r>
              <a:rPr lang="en-US" altLang="en-US" sz="2000" b="0">
                <a:solidFill>
                  <a:srgbClr val="000000"/>
                </a:solidFill>
              </a:rPr>
              <a:t> and the entire </a:t>
            </a:r>
            <a:r>
              <a:rPr lang="en-US" altLang="en-US" sz="2000">
                <a:solidFill>
                  <a:srgbClr val="000000"/>
                </a:solidFill>
              </a:rPr>
              <a:t>collaboration COD/AWF</a:t>
            </a:r>
            <a:r>
              <a:rPr lang="en-US" altLang="en-US" sz="2000" b="0">
                <a:solidFill>
                  <a:srgbClr val="000000"/>
                </a:solidFill>
              </a:rPr>
              <a:t>.</a:t>
            </a:r>
          </a:p>
        </p:txBody>
      </p:sp>
      <p:sp>
        <p:nvSpPr>
          <p:cNvPr id="505860" name="Rectangle 5"/>
          <p:cNvSpPr>
            <a:spLocks noChangeArrowheads="1"/>
          </p:cNvSpPr>
          <p:nvPr/>
        </p:nvSpPr>
        <p:spPr bwMode="auto">
          <a:xfrm>
            <a:off x="304800" y="3962400"/>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5861" name="AutoShape 7"/>
          <p:cNvSpPr>
            <a:spLocks noChangeArrowheads="1"/>
          </p:cNvSpPr>
          <p:nvPr/>
        </p:nvSpPr>
        <p:spPr bwMode="auto">
          <a:xfrm>
            <a:off x="381000" y="4421188"/>
            <a:ext cx="10668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rPr>
              <a:t>CST</a:t>
            </a:r>
            <a:r>
              <a:rPr lang="en-US" altLang="en-US" sz="1200" baseline="-25000">
                <a:solidFill>
                  <a:srgbClr val="000000"/>
                </a:solidFill>
              </a:rPr>
              <a:t>2</a:t>
            </a:r>
          </a:p>
          <a:p>
            <a:pPr eaLnBrk="1" hangingPunct="1"/>
            <a:r>
              <a:rPr lang="en-US" altLang="en-US" sz="1200">
                <a:solidFill>
                  <a:srgbClr val="000000"/>
                </a:solidFill>
              </a:rPr>
              <a:t>Test Type</a:t>
            </a:r>
          </a:p>
        </p:txBody>
      </p:sp>
      <p:sp>
        <p:nvSpPr>
          <p:cNvPr id="505862" name="TextBox 197"/>
          <p:cNvSpPr txBox="1">
            <a:spLocks noChangeArrowheads="1"/>
          </p:cNvSpPr>
          <p:nvPr/>
        </p:nvSpPr>
        <p:spPr bwMode="auto">
          <a:xfrm>
            <a:off x="304800" y="3963988"/>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Assignment – Relative Times</a:t>
            </a:r>
          </a:p>
        </p:txBody>
      </p:sp>
      <p:sp>
        <p:nvSpPr>
          <p:cNvPr id="505863" name="Text Box 8"/>
          <p:cNvSpPr txBox="1">
            <a:spLocks noChangeArrowheads="1"/>
          </p:cNvSpPr>
          <p:nvPr/>
        </p:nvSpPr>
        <p:spPr bwMode="auto">
          <a:xfrm>
            <a:off x="1447800" y="4421188"/>
            <a:ext cx="2514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b="0">
                <a:solidFill>
                  <a:srgbClr val="000000"/>
                </a:solidFill>
              </a:rPr>
              <a:t>CST</a:t>
            </a:r>
            <a:r>
              <a:rPr lang="en-US" altLang="en-US" sz="1400" b="0" baseline="-25000">
                <a:solidFill>
                  <a:srgbClr val="000000"/>
                </a:solidFill>
              </a:rPr>
              <a:t>2</a:t>
            </a:r>
            <a:r>
              <a:rPr lang="en-US" altLang="en-US" sz="1400" b="0">
                <a:solidFill>
                  <a:srgbClr val="000000"/>
                </a:solidFill>
              </a:rPr>
              <a:t>.LT.st = Monday 8am</a:t>
            </a:r>
          </a:p>
          <a:p>
            <a:pPr eaLnBrk="1" hangingPunct="1"/>
            <a:r>
              <a:rPr lang="en-US" altLang="en-US" sz="1400" b="0">
                <a:solidFill>
                  <a:srgbClr val="000000"/>
                </a:solidFill>
              </a:rPr>
              <a:t>CST</a:t>
            </a:r>
            <a:r>
              <a:rPr lang="en-US" altLang="en-US" sz="1400" b="0" baseline="-25000">
                <a:solidFill>
                  <a:srgbClr val="000000"/>
                </a:solidFill>
              </a:rPr>
              <a:t>2</a:t>
            </a:r>
            <a:r>
              <a:rPr lang="en-US" altLang="en-US" sz="1400" b="0">
                <a:solidFill>
                  <a:srgbClr val="000000"/>
                </a:solidFill>
              </a:rPr>
              <a:t>.LT.et = Monday 5pm</a:t>
            </a:r>
          </a:p>
        </p:txBody>
      </p:sp>
      <p:pic>
        <p:nvPicPr>
          <p:cNvPr id="50586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990600"/>
            <a:ext cx="8353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65" name="Rectangle 10"/>
          <p:cNvSpPr>
            <a:spLocks noChangeArrowheads="1"/>
          </p:cNvSpPr>
          <p:nvPr/>
        </p:nvSpPr>
        <p:spPr bwMode="auto">
          <a:xfrm>
            <a:off x="4876800" y="3963988"/>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5866" name="AutoShape 7"/>
          <p:cNvSpPr>
            <a:spLocks noChangeArrowheads="1"/>
          </p:cNvSpPr>
          <p:nvPr/>
        </p:nvSpPr>
        <p:spPr bwMode="auto">
          <a:xfrm>
            <a:off x="4953000" y="4422775"/>
            <a:ext cx="10668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rPr>
              <a:t>CS</a:t>
            </a:r>
            <a:r>
              <a:rPr lang="en-US" altLang="en-US" sz="1200" baseline="-25000">
                <a:solidFill>
                  <a:srgbClr val="000000"/>
                </a:solidFill>
              </a:rPr>
              <a:t>2,1</a:t>
            </a:r>
          </a:p>
          <a:p>
            <a:pPr eaLnBrk="1" hangingPunct="1"/>
            <a:r>
              <a:rPr lang="en-US" altLang="en-US" sz="1200">
                <a:solidFill>
                  <a:srgbClr val="000000"/>
                </a:solidFill>
              </a:rPr>
              <a:t>Blood Test</a:t>
            </a:r>
          </a:p>
        </p:txBody>
      </p:sp>
      <p:sp>
        <p:nvSpPr>
          <p:cNvPr id="505867" name="TextBox 197"/>
          <p:cNvSpPr txBox="1">
            <a:spLocks noChangeArrowheads="1"/>
          </p:cNvSpPr>
          <p:nvPr/>
        </p:nvSpPr>
        <p:spPr bwMode="auto">
          <a:xfrm>
            <a:off x="4876800" y="3965575"/>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 Actual Time</a:t>
            </a:r>
          </a:p>
        </p:txBody>
      </p:sp>
      <p:sp>
        <p:nvSpPr>
          <p:cNvPr id="505868" name="Text Box 13"/>
          <p:cNvSpPr txBox="1">
            <a:spLocks noChangeArrowheads="1"/>
          </p:cNvSpPr>
          <p:nvPr/>
        </p:nvSpPr>
        <p:spPr bwMode="auto">
          <a:xfrm>
            <a:off x="6019800" y="4278313"/>
            <a:ext cx="25146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b="0">
                <a:solidFill>
                  <a:srgbClr val="000000"/>
                </a:solidFill>
              </a:rPr>
              <a:t>CS</a:t>
            </a:r>
            <a:r>
              <a:rPr lang="en-US" altLang="en-US" sz="1400" b="0" baseline="-25000">
                <a:solidFill>
                  <a:srgbClr val="000000"/>
                </a:solidFill>
              </a:rPr>
              <a:t>2</a:t>
            </a:r>
            <a:r>
              <a:rPr lang="en-US" altLang="en-US" sz="1400" b="0">
                <a:solidFill>
                  <a:srgbClr val="000000"/>
                </a:solidFill>
              </a:rPr>
              <a:t>.LT.st = Monday 8am on August/15 2011</a:t>
            </a:r>
          </a:p>
          <a:p>
            <a:pPr eaLnBrk="1" hangingPunct="1"/>
            <a:r>
              <a:rPr lang="en-US" altLang="en-US" sz="1400" b="0">
                <a:solidFill>
                  <a:srgbClr val="000000"/>
                </a:solidFill>
              </a:rPr>
              <a:t>CS</a:t>
            </a:r>
            <a:r>
              <a:rPr lang="en-US" altLang="en-US" sz="1400" b="0" baseline="-25000">
                <a:solidFill>
                  <a:srgbClr val="000000"/>
                </a:solidFill>
              </a:rPr>
              <a:t>2</a:t>
            </a:r>
            <a:r>
              <a:rPr lang="en-US" altLang="en-US" sz="1400" b="0">
                <a:solidFill>
                  <a:srgbClr val="000000"/>
                </a:solidFill>
              </a:rPr>
              <a:t>.LT.et = Monday 5pm on August/15 2011</a:t>
            </a:r>
          </a:p>
        </p:txBody>
      </p:sp>
      <p:sp>
        <p:nvSpPr>
          <p:cNvPr id="505869" name="Rectangle 5"/>
          <p:cNvSpPr txBox="1">
            <a:spLocks noChangeArrowheads="1"/>
          </p:cNvSpPr>
          <p:nvPr/>
        </p:nvSpPr>
        <p:spPr bwMode="auto">
          <a:xfrm>
            <a:off x="6553200" y="58674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9D5A3CF9-84A1-4A2C-85DD-7FE459F3610A}" type="slidenum">
              <a:rPr lang="en-US" altLang="en-US" sz="1200">
                <a:solidFill>
                  <a:srgbClr val="000000"/>
                </a:solidFill>
                <a:latin typeface="Arial" charset="0"/>
              </a:rPr>
              <a:pPr algn="r" eaLnBrk="1" hangingPunct="1"/>
              <a:t>38</a:t>
            </a:fld>
            <a:endParaRPr lang="en-US" altLang="en-US" sz="1200">
              <a:solidFill>
                <a:srgbClr val="000000"/>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p:txBody>
          <a:bodyPr/>
          <a:lstStyle/>
          <a:p>
            <a:pPr marL="609600" indent="-609600">
              <a:defRPr/>
            </a:pPr>
            <a:r>
              <a:rPr lang="en-US" smtClean="0">
                <a:latin typeface="Arial" charset="0"/>
              </a:rPr>
              <a:t>COD/AWF Access Control Model</a:t>
            </a:r>
          </a:p>
        </p:txBody>
      </p:sp>
      <p:sp>
        <p:nvSpPr>
          <p:cNvPr id="415747" name="Rectangle 3"/>
          <p:cNvSpPr>
            <a:spLocks noGrp="1" noChangeArrowheads="1"/>
          </p:cNvSpPr>
          <p:nvPr>
            <p:ph type="body" idx="4294967295"/>
          </p:nvPr>
        </p:nvSpPr>
        <p:spPr>
          <a:xfrm>
            <a:off x="457200" y="762000"/>
            <a:ext cx="8229600" cy="685800"/>
          </a:xfrm>
        </p:spPr>
        <p:txBody>
          <a:bodyPr/>
          <a:lstStyle/>
          <a:p>
            <a:pPr>
              <a:defRPr/>
            </a:pPr>
            <a:r>
              <a:rPr lang="en-US" smtClean="0">
                <a:latin typeface="Arial" charset="0"/>
              </a:rPr>
              <a:t>NIST Users, Roles, and Authorizations</a:t>
            </a:r>
          </a:p>
        </p:txBody>
      </p:sp>
      <p:pic>
        <p:nvPicPr>
          <p:cNvPr id="506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95400"/>
            <a:ext cx="90122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5" name="Rectangle 5"/>
          <p:cNvSpPr>
            <a:spLocks noChangeArrowheads="1"/>
          </p:cNvSpPr>
          <p:nvPr/>
        </p:nvSpPr>
        <p:spPr bwMode="auto">
          <a:xfrm>
            <a:off x="161925" y="4627563"/>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06886" name="TextBox 197"/>
          <p:cNvSpPr txBox="1">
            <a:spLocks noChangeArrowheads="1"/>
          </p:cNvSpPr>
          <p:nvPr/>
        </p:nvSpPr>
        <p:spPr bwMode="auto">
          <a:xfrm>
            <a:off x="161925" y="4629150"/>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Roles</a:t>
            </a:r>
          </a:p>
        </p:txBody>
      </p:sp>
      <p:sp>
        <p:nvSpPr>
          <p:cNvPr id="506887" name="Rectangle 7"/>
          <p:cNvSpPr>
            <a:spLocks noChangeArrowheads="1"/>
          </p:cNvSpPr>
          <p:nvPr/>
        </p:nvSpPr>
        <p:spPr bwMode="auto">
          <a:xfrm>
            <a:off x="5114925" y="4629150"/>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6888" name="TextBox 197"/>
          <p:cNvSpPr txBox="1">
            <a:spLocks noChangeArrowheads="1"/>
          </p:cNvSpPr>
          <p:nvPr/>
        </p:nvSpPr>
        <p:spPr bwMode="auto">
          <a:xfrm>
            <a:off x="5114925" y="4630738"/>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Users</a:t>
            </a:r>
          </a:p>
        </p:txBody>
      </p:sp>
      <p:sp>
        <p:nvSpPr>
          <p:cNvPr id="506889" name="Text Box 9"/>
          <p:cNvSpPr txBox="1">
            <a:spLocks noChangeArrowheads="1"/>
          </p:cNvSpPr>
          <p:nvPr/>
        </p:nvSpPr>
        <p:spPr bwMode="auto">
          <a:xfrm>
            <a:off x="228600" y="4972050"/>
            <a:ext cx="104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Physician</a:t>
            </a:r>
          </a:p>
          <a:p>
            <a:pPr eaLnBrk="1" hangingPunct="1">
              <a:buFontTx/>
              <a:buChar char="•"/>
            </a:pPr>
            <a:r>
              <a:rPr lang="en-US" altLang="en-US" sz="1200" b="0">
                <a:solidFill>
                  <a:srgbClr val="000000"/>
                </a:solidFill>
              </a:rPr>
              <a:t> Nurse</a:t>
            </a:r>
          </a:p>
          <a:p>
            <a:pPr eaLnBrk="1" hangingPunct="1">
              <a:buFontTx/>
              <a:buChar char="•"/>
            </a:pPr>
            <a:r>
              <a:rPr lang="en-US" altLang="en-US" sz="1200" b="0">
                <a:solidFill>
                  <a:srgbClr val="000000"/>
                </a:solidFill>
              </a:rPr>
              <a:t> Pharmacist</a:t>
            </a:r>
          </a:p>
          <a:p>
            <a:pPr eaLnBrk="1" hangingPunct="1">
              <a:buFontTx/>
              <a:buChar char="•"/>
            </a:pPr>
            <a:r>
              <a:rPr lang="en-US" altLang="en-US" sz="1200" b="0">
                <a:solidFill>
                  <a:srgbClr val="000000"/>
                </a:solidFill>
              </a:rPr>
              <a:t> Specialist</a:t>
            </a:r>
          </a:p>
        </p:txBody>
      </p:sp>
      <p:sp>
        <p:nvSpPr>
          <p:cNvPr id="506890" name="Text Box 10"/>
          <p:cNvSpPr txBox="1">
            <a:spLocks noChangeArrowheads="1"/>
          </p:cNvSpPr>
          <p:nvPr/>
        </p:nvSpPr>
        <p:spPr bwMode="auto">
          <a:xfrm>
            <a:off x="1168400" y="4972050"/>
            <a:ext cx="1328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a:p>
            <a:pPr eaLnBrk="1" hangingPunct="1">
              <a:buFontTx/>
              <a:buChar char="•"/>
            </a:pPr>
            <a:r>
              <a:rPr lang="en-US" altLang="en-US" sz="1200" b="0">
                <a:solidFill>
                  <a:srgbClr val="000000"/>
                </a:solidFill>
              </a:rPr>
              <a:t> Family Member</a:t>
            </a:r>
          </a:p>
        </p:txBody>
      </p:sp>
      <p:sp>
        <p:nvSpPr>
          <p:cNvPr id="506891" name="Text Box 11"/>
          <p:cNvSpPr txBox="1">
            <a:spLocks noChangeArrowheads="1"/>
          </p:cNvSpPr>
          <p:nvPr/>
        </p:nvSpPr>
        <p:spPr bwMode="auto">
          <a:xfrm>
            <a:off x="2362200" y="4978400"/>
            <a:ext cx="1328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a:p>
            <a:pPr eaLnBrk="1" hangingPunct="1">
              <a:buFontTx/>
              <a:buChar char="•"/>
            </a:pPr>
            <a:r>
              <a:rPr lang="en-US" altLang="en-US" sz="1200" b="0">
                <a:solidFill>
                  <a:srgbClr val="000000"/>
                </a:solidFill>
              </a:rPr>
              <a:t> Family Member</a:t>
            </a:r>
          </a:p>
        </p:txBody>
      </p:sp>
      <p:sp>
        <p:nvSpPr>
          <p:cNvPr id="506892" name="Text Box 12"/>
          <p:cNvSpPr txBox="1">
            <a:spLocks noChangeArrowheads="1"/>
          </p:cNvSpPr>
          <p:nvPr/>
        </p:nvSpPr>
        <p:spPr bwMode="auto">
          <a:xfrm>
            <a:off x="5181600" y="4895850"/>
            <a:ext cx="118586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John Smith</a:t>
            </a:r>
          </a:p>
          <a:p>
            <a:pPr eaLnBrk="1" hangingPunct="1">
              <a:buFontTx/>
              <a:buChar char="•"/>
            </a:pPr>
            <a:r>
              <a:rPr lang="en-US" altLang="en-US" sz="1200" b="0">
                <a:solidFill>
                  <a:srgbClr val="000000"/>
                </a:solidFill>
              </a:rPr>
              <a:t> Tom Steward</a:t>
            </a:r>
          </a:p>
          <a:p>
            <a:pPr eaLnBrk="1" hangingPunct="1">
              <a:buFontTx/>
              <a:buChar char="•"/>
            </a:pPr>
            <a:r>
              <a:rPr lang="en-US" altLang="en-US" sz="1200" b="0">
                <a:solidFill>
                  <a:srgbClr val="000000"/>
                </a:solidFill>
              </a:rPr>
              <a:t> Kate Webber</a:t>
            </a:r>
          </a:p>
          <a:p>
            <a:pPr eaLnBrk="1" hangingPunct="1">
              <a:buFontTx/>
              <a:buChar char="•"/>
            </a:pPr>
            <a:r>
              <a:rPr lang="en-US" altLang="en-US" sz="1200" b="0">
                <a:solidFill>
                  <a:srgbClr val="000000"/>
                </a:solidFill>
              </a:rPr>
              <a:t> David Adams</a:t>
            </a:r>
          </a:p>
          <a:p>
            <a:pPr eaLnBrk="1" hangingPunct="1"/>
            <a:r>
              <a:rPr lang="en-US" altLang="en-US" sz="1200">
                <a:solidFill>
                  <a:srgbClr val="000000"/>
                </a:solidFill>
              </a:rPr>
              <a:t>…</a:t>
            </a:r>
          </a:p>
        </p:txBody>
      </p:sp>
      <p:sp>
        <p:nvSpPr>
          <p:cNvPr id="506893" name="Text Box 13"/>
          <p:cNvSpPr txBox="1">
            <a:spLocks noChangeArrowheads="1"/>
          </p:cNvSpPr>
          <p:nvPr/>
        </p:nvSpPr>
        <p:spPr bwMode="auto">
          <a:xfrm>
            <a:off x="6394450" y="4895850"/>
            <a:ext cx="13017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Mike Jones</a:t>
            </a:r>
          </a:p>
          <a:p>
            <a:pPr eaLnBrk="1" hangingPunct="1">
              <a:buFontTx/>
              <a:buChar char="•"/>
            </a:pPr>
            <a:r>
              <a:rPr lang="en-US" altLang="en-US" sz="1200" b="0">
                <a:solidFill>
                  <a:srgbClr val="000000"/>
                </a:solidFill>
              </a:rPr>
              <a:t> Mary Robinson</a:t>
            </a:r>
          </a:p>
          <a:p>
            <a:pPr eaLnBrk="1" hangingPunct="1">
              <a:buFontTx/>
              <a:buChar char="•"/>
            </a:pPr>
            <a:r>
              <a:rPr lang="en-US" altLang="en-US" sz="1200" b="0">
                <a:solidFill>
                  <a:srgbClr val="000000"/>
                </a:solidFill>
              </a:rPr>
              <a:t> Paul Williams</a:t>
            </a:r>
          </a:p>
          <a:p>
            <a:pPr eaLnBrk="1" hangingPunct="1">
              <a:buFontTx/>
              <a:buChar char="•"/>
            </a:pPr>
            <a:r>
              <a:rPr lang="en-US" altLang="en-US" sz="1200" b="0">
                <a:solidFill>
                  <a:srgbClr val="000000"/>
                </a:solidFill>
              </a:rPr>
              <a:t> Daniel White</a:t>
            </a:r>
          </a:p>
          <a:p>
            <a:pPr eaLnBrk="1" hangingPunct="1"/>
            <a:r>
              <a:rPr lang="en-US" altLang="en-US" sz="1200">
                <a:solidFill>
                  <a:srgbClr val="000000"/>
                </a:solidFill>
              </a:rPr>
              <a:t>…</a:t>
            </a:r>
          </a:p>
        </p:txBody>
      </p:sp>
      <p:sp>
        <p:nvSpPr>
          <p:cNvPr id="506894" name="Text Box 14"/>
          <p:cNvSpPr txBox="1">
            <a:spLocks noChangeArrowheads="1"/>
          </p:cNvSpPr>
          <p:nvPr/>
        </p:nvSpPr>
        <p:spPr bwMode="auto">
          <a:xfrm>
            <a:off x="7620000" y="4895850"/>
            <a:ext cx="13112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Linda Moore</a:t>
            </a:r>
          </a:p>
          <a:p>
            <a:pPr eaLnBrk="1" hangingPunct="1">
              <a:buFontTx/>
              <a:buChar char="•"/>
            </a:pPr>
            <a:r>
              <a:rPr lang="en-US" altLang="en-US" sz="1200" b="0">
                <a:solidFill>
                  <a:srgbClr val="000000"/>
                </a:solidFill>
              </a:rPr>
              <a:t> Robert Miller</a:t>
            </a:r>
          </a:p>
          <a:p>
            <a:pPr eaLnBrk="1" hangingPunct="1">
              <a:buFontTx/>
              <a:buChar char="•"/>
            </a:pPr>
            <a:r>
              <a:rPr lang="en-US" altLang="en-US" sz="1200" b="0">
                <a:solidFill>
                  <a:srgbClr val="000000"/>
                </a:solidFill>
              </a:rPr>
              <a:t> Frank Jackson</a:t>
            </a:r>
          </a:p>
          <a:p>
            <a:pPr eaLnBrk="1" hangingPunct="1">
              <a:buFontTx/>
              <a:buChar char="•"/>
            </a:pPr>
            <a:r>
              <a:rPr lang="en-US" altLang="en-US" sz="1200" b="0">
                <a:solidFill>
                  <a:srgbClr val="000000"/>
                </a:solidFill>
              </a:rPr>
              <a:t> Gregory House</a:t>
            </a:r>
          </a:p>
          <a:p>
            <a:pPr eaLnBrk="1" hangingPunct="1"/>
            <a:r>
              <a:rPr lang="en-US" altLang="en-US" sz="1200">
                <a:solidFill>
                  <a:srgbClr val="000000"/>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defRPr/>
            </a:pPr>
            <a:r>
              <a:rPr lang="en-US" sz="2800" smtClean="0">
                <a:latin typeface="Arial" charset="0"/>
              </a:rPr>
              <a:t>Introduction &amp; Motivation</a:t>
            </a:r>
          </a:p>
        </p:txBody>
      </p:sp>
      <p:sp>
        <p:nvSpPr>
          <p:cNvPr id="22531" name="Rectangle 3"/>
          <p:cNvSpPr>
            <a:spLocks noGrp="1" noChangeArrowheads="1"/>
          </p:cNvSpPr>
          <p:nvPr>
            <p:ph type="body" idx="4294967295"/>
          </p:nvPr>
        </p:nvSpPr>
        <p:spPr/>
        <p:txBody>
          <a:bodyPr/>
          <a:lstStyle/>
          <a:p>
            <a:pPr eaLnBrk="1" hangingPunct="1">
              <a:defRPr/>
            </a:pPr>
            <a:r>
              <a:rPr lang="en-US" sz="3200" smtClean="0">
                <a:latin typeface="Arial" charset="0"/>
              </a:rPr>
              <a:t>New treatment models </a:t>
            </a:r>
          </a:p>
          <a:p>
            <a:pPr lvl="1" eaLnBrk="1" hangingPunct="1">
              <a:defRPr/>
            </a:pPr>
            <a:r>
              <a:rPr lang="en-US" smtClean="0">
                <a:latin typeface="Arial" charset="0"/>
              </a:rPr>
              <a:t>Patient Centered Medical Home (PCMH)</a:t>
            </a:r>
          </a:p>
          <a:p>
            <a:pPr lvl="1" eaLnBrk="1" hangingPunct="1">
              <a:defRPr/>
            </a:pPr>
            <a:r>
              <a:rPr lang="en-US" smtClean="0">
                <a:latin typeface="Arial" charset="0"/>
              </a:rPr>
              <a:t>Accountable Care Organizations (ACO)</a:t>
            </a:r>
          </a:p>
          <a:p>
            <a:pPr>
              <a:defRPr/>
            </a:pPr>
            <a:r>
              <a:rPr lang="en-US" smtClean="0">
                <a:latin typeface="Arial" charset="0"/>
              </a:rPr>
              <a:t>Physician-Pharmacist </a:t>
            </a:r>
            <a:r>
              <a:rPr lang="en-US" i="1" smtClean="0">
                <a:latin typeface="Arial" charset="0"/>
              </a:rPr>
              <a:t>Collaboration</a:t>
            </a:r>
            <a:r>
              <a:rPr lang="en-US" smtClean="0">
                <a:latin typeface="Arial" charset="0"/>
              </a:rPr>
              <a:t> in the Management of Patients With Diabetes Resistant to Usual Care [Ramser, 2008]</a:t>
            </a:r>
          </a:p>
          <a:p>
            <a:pPr>
              <a:defRPr/>
            </a:pPr>
            <a:r>
              <a:rPr lang="en-US" i="1" smtClean="0">
                <a:latin typeface="Arial" charset="0"/>
              </a:rPr>
              <a:t>Team-Based</a:t>
            </a:r>
            <a:r>
              <a:rPr lang="en-US" smtClean="0">
                <a:latin typeface="Arial" charset="0"/>
              </a:rPr>
              <a:t> Care With a Pharmacist Linked to Better Blood Pressure Control [Barclay, 2009]</a:t>
            </a:r>
          </a:p>
          <a:p>
            <a:pPr>
              <a:defRPr/>
            </a:pPr>
            <a:r>
              <a:rPr lang="en-US" smtClean="0">
                <a:latin typeface="Arial" charset="0"/>
              </a:rPr>
              <a:t>Physician and Pharmacist </a:t>
            </a:r>
            <a:r>
              <a:rPr lang="en-US" i="1" smtClean="0">
                <a:latin typeface="Arial" charset="0"/>
              </a:rPr>
              <a:t>Collaboration</a:t>
            </a:r>
            <a:r>
              <a:rPr lang="en-US" smtClean="0">
                <a:latin typeface="Arial" charset="0"/>
              </a:rPr>
              <a:t> to Improve Blood Pressure Control [Carter, 2009]</a:t>
            </a:r>
          </a:p>
          <a:p>
            <a:pPr>
              <a:buFont typeface="Wingdings" pitchFamily="2" charset="2"/>
              <a:buNone/>
              <a:defRPr/>
            </a:pPr>
            <a:r>
              <a:rPr lang="en-US" smtClean="0">
                <a:latin typeface="Arial" charset="0"/>
              </a:rPr>
              <a:t>	</a:t>
            </a:r>
            <a:r>
              <a:rPr lang="en-US" sz="2400" i="1" smtClean="0">
                <a:latin typeface="Arial" charset="0"/>
              </a:rPr>
              <a:t>The objective of each study was to evaluate if a collaborative model in community-based medical offices could </a:t>
            </a:r>
            <a:r>
              <a:rPr lang="en-US" sz="2400" b="1" i="1" smtClean="0">
                <a:solidFill>
                  <a:srgbClr val="FF0000"/>
                </a:solidFill>
                <a:latin typeface="Arial" charset="0"/>
              </a:rPr>
              <a:t>improve</a:t>
            </a:r>
            <a:r>
              <a:rPr lang="en-US" sz="2400" i="1" smtClean="0">
                <a:latin typeface="Arial" charset="0"/>
              </a:rPr>
              <a:t> </a:t>
            </a:r>
            <a:r>
              <a:rPr lang="en-US" sz="2400" i="1" smtClean="0">
                <a:solidFill>
                  <a:srgbClr val="FF0000"/>
                </a:solidFill>
                <a:latin typeface="Arial" charset="0"/>
              </a:rPr>
              <a:t>the quality of patient treatment</a:t>
            </a:r>
            <a:r>
              <a:rPr lang="en-US" sz="2400" i="1" smtClean="0">
                <a:latin typeface="Arial" charset="0"/>
              </a:rPr>
              <a:t>. The outcome was positive in each study.</a:t>
            </a:r>
          </a:p>
          <a:p>
            <a:pPr>
              <a:defRPr/>
            </a:pPr>
            <a:endParaRPr lang="en-US" smtClean="0">
              <a:latin typeface="Arial" charset="0"/>
            </a:endParaRPr>
          </a:p>
          <a:p>
            <a:pPr>
              <a:defRPr/>
            </a:pPr>
            <a:endParaRPr lang="en-US" smtClean="0">
              <a:latin typeface="Arial" charset="0"/>
            </a:endParaRPr>
          </a:p>
          <a:p>
            <a:pPr eaLnBrk="1" hangingPunct="1">
              <a:lnSpc>
                <a:spcPct val="80000"/>
              </a:lnSpc>
              <a:buFont typeface="Wingdings" pitchFamily="2" charset="2"/>
              <a:buNone/>
              <a:defRPr/>
            </a:pPr>
            <a:endParaRPr lang="en-US" smtClean="0">
              <a:latin typeface="Arial" charset="0"/>
            </a:endParaRPr>
          </a:p>
        </p:txBody>
      </p:sp>
      <p:sp>
        <p:nvSpPr>
          <p:cNvPr id="47104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40D6B93A-1D4C-4EE2-8054-B3455FA63C38}" type="slidenum">
              <a:rPr lang="en-US" altLang="en-US" sz="1200">
                <a:solidFill>
                  <a:srgbClr val="000000"/>
                </a:solidFill>
                <a:latin typeface="Arial" charset="0"/>
              </a:rPr>
              <a:pPr algn="r" eaLnBrk="1" hangingPunct="1"/>
              <a:t>4</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idx="4294967295"/>
          </p:nvPr>
        </p:nvSpPr>
        <p:spPr/>
        <p:txBody>
          <a:bodyPr/>
          <a:lstStyle/>
          <a:p>
            <a:pPr marL="609600" indent="-609600">
              <a:defRPr/>
            </a:pPr>
            <a:r>
              <a:rPr lang="en-US" smtClean="0">
                <a:latin typeface="Arial" charset="0"/>
              </a:rPr>
              <a:t>COD/AWF Access Control Model</a:t>
            </a:r>
          </a:p>
        </p:txBody>
      </p:sp>
      <p:sp>
        <p:nvSpPr>
          <p:cNvPr id="422915" name="Rectangle 3"/>
          <p:cNvSpPr>
            <a:spLocks noGrp="1" noChangeArrowheads="1"/>
          </p:cNvSpPr>
          <p:nvPr>
            <p:ph type="body" idx="4294967295"/>
          </p:nvPr>
        </p:nvSpPr>
        <p:spPr>
          <a:xfrm>
            <a:off x="457200" y="762000"/>
            <a:ext cx="8229600" cy="685800"/>
          </a:xfrm>
        </p:spPr>
        <p:txBody>
          <a:bodyPr/>
          <a:lstStyle/>
          <a:p>
            <a:pPr>
              <a:defRPr/>
            </a:pPr>
            <a:r>
              <a:rPr lang="en-US" smtClean="0">
                <a:latin typeface="Arial" charset="0"/>
              </a:rPr>
              <a:t>NIST Users, Roles, and Authorizations</a:t>
            </a:r>
          </a:p>
        </p:txBody>
      </p:sp>
      <p:sp>
        <p:nvSpPr>
          <p:cNvPr id="507908" name="Rectangle 4"/>
          <p:cNvSpPr>
            <a:spLocks noChangeArrowheads="1"/>
          </p:cNvSpPr>
          <p:nvPr/>
        </p:nvSpPr>
        <p:spPr bwMode="auto">
          <a:xfrm>
            <a:off x="161925" y="4770438"/>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07909" name="TextBox 197"/>
          <p:cNvSpPr txBox="1">
            <a:spLocks noChangeArrowheads="1"/>
          </p:cNvSpPr>
          <p:nvPr/>
        </p:nvSpPr>
        <p:spPr bwMode="auto">
          <a:xfrm>
            <a:off x="161925" y="4772025"/>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Roles</a:t>
            </a:r>
          </a:p>
        </p:txBody>
      </p:sp>
      <p:sp>
        <p:nvSpPr>
          <p:cNvPr id="507910" name="Rectangle 6"/>
          <p:cNvSpPr>
            <a:spLocks noChangeArrowheads="1"/>
          </p:cNvSpPr>
          <p:nvPr/>
        </p:nvSpPr>
        <p:spPr bwMode="auto">
          <a:xfrm>
            <a:off x="5114925" y="4772025"/>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7911" name="TextBox 197"/>
          <p:cNvSpPr txBox="1">
            <a:spLocks noChangeArrowheads="1"/>
          </p:cNvSpPr>
          <p:nvPr/>
        </p:nvSpPr>
        <p:spPr bwMode="auto">
          <a:xfrm>
            <a:off x="5114925" y="4773613"/>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Users</a:t>
            </a:r>
          </a:p>
        </p:txBody>
      </p:sp>
      <p:sp>
        <p:nvSpPr>
          <p:cNvPr id="507912" name="Text Box 8"/>
          <p:cNvSpPr txBox="1">
            <a:spLocks noChangeArrowheads="1"/>
          </p:cNvSpPr>
          <p:nvPr/>
        </p:nvSpPr>
        <p:spPr bwMode="auto">
          <a:xfrm>
            <a:off x="228600" y="5114925"/>
            <a:ext cx="104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Physician</a:t>
            </a:r>
          </a:p>
          <a:p>
            <a:pPr eaLnBrk="1" hangingPunct="1">
              <a:buFontTx/>
              <a:buChar char="•"/>
            </a:pPr>
            <a:r>
              <a:rPr lang="en-US" altLang="en-US" sz="1200" b="0">
                <a:solidFill>
                  <a:srgbClr val="000000"/>
                </a:solidFill>
              </a:rPr>
              <a:t> Nurse</a:t>
            </a:r>
          </a:p>
          <a:p>
            <a:pPr eaLnBrk="1" hangingPunct="1">
              <a:buFontTx/>
              <a:buChar char="•"/>
            </a:pPr>
            <a:r>
              <a:rPr lang="en-US" altLang="en-US" sz="1200" b="0">
                <a:solidFill>
                  <a:srgbClr val="000000"/>
                </a:solidFill>
              </a:rPr>
              <a:t> Pharmacist</a:t>
            </a:r>
          </a:p>
          <a:p>
            <a:pPr eaLnBrk="1" hangingPunct="1">
              <a:buFontTx/>
              <a:buChar char="•"/>
            </a:pPr>
            <a:r>
              <a:rPr lang="en-US" altLang="en-US" sz="1200" b="0">
                <a:solidFill>
                  <a:srgbClr val="000000"/>
                </a:solidFill>
              </a:rPr>
              <a:t> Specialist</a:t>
            </a:r>
          </a:p>
        </p:txBody>
      </p:sp>
      <p:sp>
        <p:nvSpPr>
          <p:cNvPr id="507913" name="Text Box 9"/>
          <p:cNvSpPr txBox="1">
            <a:spLocks noChangeArrowheads="1"/>
          </p:cNvSpPr>
          <p:nvPr/>
        </p:nvSpPr>
        <p:spPr bwMode="auto">
          <a:xfrm>
            <a:off x="1168400" y="5114925"/>
            <a:ext cx="1328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a:p>
            <a:pPr eaLnBrk="1" hangingPunct="1">
              <a:buFontTx/>
              <a:buChar char="•"/>
            </a:pPr>
            <a:r>
              <a:rPr lang="en-US" altLang="en-US" sz="1200" b="0">
                <a:solidFill>
                  <a:srgbClr val="000000"/>
                </a:solidFill>
              </a:rPr>
              <a:t> Family Member</a:t>
            </a:r>
          </a:p>
        </p:txBody>
      </p:sp>
      <p:sp>
        <p:nvSpPr>
          <p:cNvPr id="507914" name="Text Box 10"/>
          <p:cNvSpPr txBox="1">
            <a:spLocks noChangeArrowheads="1"/>
          </p:cNvSpPr>
          <p:nvPr/>
        </p:nvSpPr>
        <p:spPr bwMode="auto">
          <a:xfrm>
            <a:off x="2362200" y="5121275"/>
            <a:ext cx="10366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p:txBody>
      </p:sp>
      <p:sp>
        <p:nvSpPr>
          <p:cNvPr id="507915" name="Text Box 11"/>
          <p:cNvSpPr txBox="1">
            <a:spLocks noChangeArrowheads="1"/>
          </p:cNvSpPr>
          <p:nvPr/>
        </p:nvSpPr>
        <p:spPr bwMode="auto">
          <a:xfrm>
            <a:off x="5181600" y="5038725"/>
            <a:ext cx="118586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John Smith</a:t>
            </a:r>
          </a:p>
          <a:p>
            <a:pPr eaLnBrk="1" hangingPunct="1">
              <a:buFontTx/>
              <a:buChar char="•"/>
            </a:pPr>
            <a:r>
              <a:rPr lang="en-US" altLang="en-US" sz="1200" b="0">
                <a:solidFill>
                  <a:srgbClr val="000000"/>
                </a:solidFill>
              </a:rPr>
              <a:t> Tom Steward</a:t>
            </a:r>
          </a:p>
          <a:p>
            <a:pPr eaLnBrk="1" hangingPunct="1">
              <a:buFontTx/>
              <a:buChar char="•"/>
            </a:pPr>
            <a:r>
              <a:rPr lang="en-US" altLang="en-US" sz="1200" b="0">
                <a:solidFill>
                  <a:srgbClr val="000000"/>
                </a:solidFill>
              </a:rPr>
              <a:t> Kate Webber</a:t>
            </a:r>
          </a:p>
          <a:p>
            <a:pPr eaLnBrk="1" hangingPunct="1">
              <a:buFontTx/>
              <a:buChar char="•"/>
            </a:pPr>
            <a:r>
              <a:rPr lang="en-US" altLang="en-US" sz="1200" b="0">
                <a:solidFill>
                  <a:srgbClr val="000000"/>
                </a:solidFill>
              </a:rPr>
              <a:t> David Adams</a:t>
            </a:r>
          </a:p>
          <a:p>
            <a:pPr eaLnBrk="1" hangingPunct="1"/>
            <a:r>
              <a:rPr lang="en-US" altLang="en-US" sz="1200">
                <a:solidFill>
                  <a:srgbClr val="000000"/>
                </a:solidFill>
              </a:rPr>
              <a:t>…</a:t>
            </a:r>
          </a:p>
        </p:txBody>
      </p:sp>
      <p:sp>
        <p:nvSpPr>
          <p:cNvPr id="507916" name="Text Box 12"/>
          <p:cNvSpPr txBox="1">
            <a:spLocks noChangeArrowheads="1"/>
          </p:cNvSpPr>
          <p:nvPr/>
        </p:nvSpPr>
        <p:spPr bwMode="auto">
          <a:xfrm>
            <a:off x="7613650" y="5038725"/>
            <a:ext cx="13017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Mike Jones</a:t>
            </a:r>
          </a:p>
          <a:p>
            <a:pPr eaLnBrk="1" hangingPunct="1">
              <a:buFontTx/>
              <a:buChar char="•"/>
            </a:pPr>
            <a:r>
              <a:rPr lang="en-US" altLang="en-US" sz="1200" b="0">
                <a:solidFill>
                  <a:srgbClr val="000000"/>
                </a:solidFill>
              </a:rPr>
              <a:t> Mary Robinson</a:t>
            </a:r>
          </a:p>
          <a:p>
            <a:pPr eaLnBrk="1" hangingPunct="1">
              <a:buFontTx/>
              <a:buChar char="•"/>
            </a:pPr>
            <a:r>
              <a:rPr lang="en-US" altLang="en-US" sz="1200" b="0">
                <a:solidFill>
                  <a:srgbClr val="000000"/>
                </a:solidFill>
              </a:rPr>
              <a:t> Paul Williams</a:t>
            </a:r>
          </a:p>
          <a:p>
            <a:pPr eaLnBrk="1" hangingPunct="1">
              <a:buFontTx/>
              <a:buChar char="•"/>
            </a:pPr>
            <a:r>
              <a:rPr lang="en-US" altLang="en-US" sz="1200" b="0">
                <a:solidFill>
                  <a:srgbClr val="000000"/>
                </a:solidFill>
              </a:rPr>
              <a:t> Daniel White</a:t>
            </a:r>
          </a:p>
          <a:p>
            <a:pPr eaLnBrk="1" hangingPunct="1"/>
            <a:r>
              <a:rPr lang="en-US" altLang="en-US" sz="1200">
                <a:solidFill>
                  <a:srgbClr val="000000"/>
                </a:solidFill>
              </a:rPr>
              <a:t>…</a:t>
            </a:r>
          </a:p>
        </p:txBody>
      </p:sp>
      <p:sp>
        <p:nvSpPr>
          <p:cNvPr id="507917" name="Text Box 13"/>
          <p:cNvSpPr txBox="1">
            <a:spLocks noChangeArrowheads="1"/>
          </p:cNvSpPr>
          <p:nvPr/>
        </p:nvSpPr>
        <p:spPr bwMode="auto">
          <a:xfrm>
            <a:off x="6384925" y="5038725"/>
            <a:ext cx="13112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Linda Moore</a:t>
            </a:r>
          </a:p>
          <a:p>
            <a:pPr eaLnBrk="1" hangingPunct="1">
              <a:buFontTx/>
              <a:buChar char="•"/>
            </a:pPr>
            <a:r>
              <a:rPr lang="en-US" altLang="en-US" sz="1200" b="0">
                <a:solidFill>
                  <a:srgbClr val="000000"/>
                </a:solidFill>
              </a:rPr>
              <a:t> Robert Miller</a:t>
            </a:r>
          </a:p>
          <a:p>
            <a:pPr eaLnBrk="1" hangingPunct="1">
              <a:buFontTx/>
              <a:buChar char="•"/>
            </a:pPr>
            <a:r>
              <a:rPr lang="en-US" altLang="en-US" sz="1200" b="0">
                <a:solidFill>
                  <a:srgbClr val="000000"/>
                </a:solidFill>
              </a:rPr>
              <a:t> Frank Jackson</a:t>
            </a:r>
          </a:p>
          <a:p>
            <a:pPr eaLnBrk="1" hangingPunct="1">
              <a:buFontTx/>
              <a:buChar char="•"/>
            </a:pPr>
            <a:r>
              <a:rPr lang="en-US" altLang="en-US" sz="1200" b="0">
                <a:solidFill>
                  <a:srgbClr val="000000"/>
                </a:solidFill>
              </a:rPr>
              <a:t> Gregory House</a:t>
            </a:r>
          </a:p>
          <a:p>
            <a:pPr eaLnBrk="1" hangingPunct="1"/>
            <a:r>
              <a:rPr lang="en-US" altLang="en-US" sz="1200">
                <a:solidFill>
                  <a:srgbClr val="000000"/>
                </a:solidFill>
              </a:rPr>
              <a:t>…</a:t>
            </a:r>
          </a:p>
        </p:txBody>
      </p:sp>
      <p:pic>
        <p:nvPicPr>
          <p:cNvPr id="50791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7630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19" name="AutoShape 15"/>
          <p:cNvSpPr>
            <a:spLocks noChangeArrowheads="1"/>
          </p:cNvSpPr>
          <p:nvPr/>
        </p:nvSpPr>
        <p:spPr bwMode="auto">
          <a:xfrm flipH="1">
            <a:off x="2209800" y="4086225"/>
            <a:ext cx="4038600" cy="609600"/>
          </a:xfrm>
          <a:prstGeom prst="curvedDownArrow">
            <a:avLst>
              <a:gd name="adj1" fmla="val 132500"/>
              <a:gd name="adj2" fmla="val 265000"/>
              <a:gd name="adj3"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p:txBody>
          <a:bodyPr/>
          <a:lstStyle/>
          <a:p>
            <a:pPr marL="609600" indent="-609600">
              <a:defRPr/>
            </a:pPr>
            <a:r>
              <a:rPr lang="en-US" smtClean="0">
                <a:latin typeface="Arial" charset="0"/>
              </a:rPr>
              <a:t>COD/AWF Access Control Model</a:t>
            </a:r>
          </a:p>
        </p:txBody>
      </p:sp>
      <p:sp>
        <p:nvSpPr>
          <p:cNvPr id="425987" name="Rectangle 3"/>
          <p:cNvSpPr>
            <a:spLocks noGrp="1" noChangeArrowheads="1"/>
          </p:cNvSpPr>
          <p:nvPr>
            <p:ph type="body" idx="4294967295"/>
          </p:nvPr>
        </p:nvSpPr>
        <p:spPr>
          <a:xfrm>
            <a:off x="457200" y="762000"/>
            <a:ext cx="8229600" cy="685800"/>
          </a:xfrm>
        </p:spPr>
        <p:txBody>
          <a:bodyPr/>
          <a:lstStyle/>
          <a:p>
            <a:pPr>
              <a:defRPr/>
            </a:pPr>
            <a:r>
              <a:rPr lang="en-US" smtClean="0">
                <a:latin typeface="Arial" charset="0"/>
              </a:rPr>
              <a:t>Object Types and Instances</a:t>
            </a:r>
          </a:p>
        </p:txBody>
      </p:sp>
      <p:pic>
        <p:nvPicPr>
          <p:cNvPr id="508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39875"/>
            <a:ext cx="85312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3" name="Rectangle 5"/>
          <p:cNvSpPr>
            <a:spLocks noChangeArrowheads="1"/>
          </p:cNvSpPr>
          <p:nvPr/>
        </p:nvSpPr>
        <p:spPr bwMode="auto">
          <a:xfrm>
            <a:off x="200025" y="4867275"/>
            <a:ext cx="258127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08934" name="TextBox 197"/>
          <p:cNvSpPr txBox="1">
            <a:spLocks noChangeArrowheads="1"/>
          </p:cNvSpPr>
          <p:nvPr/>
        </p:nvSpPr>
        <p:spPr bwMode="auto">
          <a:xfrm>
            <a:off x="190500" y="4868863"/>
            <a:ext cx="25908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Object Type</a:t>
            </a:r>
          </a:p>
        </p:txBody>
      </p:sp>
      <p:sp>
        <p:nvSpPr>
          <p:cNvPr id="508935" name="Rectangle 7"/>
          <p:cNvSpPr>
            <a:spLocks noChangeArrowheads="1"/>
          </p:cNvSpPr>
          <p:nvPr/>
        </p:nvSpPr>
        <p:spPr bwMode="auto">
          <a:xfrm>
            <a:off x="3419475" y="4868863"/>
            <a:ext cx="450532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8936" name="TextBox 197"/>
          <p:cNvSpPr txBox="1">
            <a:spLocks noChangeArrowheads="1"/>
          </p:cNvSpPr>
          <p:nvPr/>
        </p:nvSpPr>
        <p:spPr bwMode="auto">
          <a:xfrm>
            <a:off x="3419475" y="4870450"/>
            <a:ext cx="4505325"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Object Instances</a:t>
            </a:r>
          </a:p>
        </p:txBody>
      </p:sp>
      <p:sp>
        <p:nvSpPr>
          <p:cNvPr id="508937" name="Text Box 9"/>
          <p:cNvSpPr txBox="1">
            <a:spLocks noChangeArrowheads="1"/>
          </p:cNvSpPr>
          <p:nvPr/>
        </p:nvSpPr>
        <p:spPr bwMode="auto">
          <a:xfrm>
            <a:off x="266700" y="5211763"/>
            <a:ext cx="10096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[1, Patient]</a:t>
            </a:r>
          </a:p>
          <a:p>
            <a:pPr eaLnBrk="1" hangingPunct="1">
              <a:buFontTx/>
              <a:buChar char="•"/>
            </a:pPr>
            <a:r>
              <a:rPr lang="en-US" altLang="en-US" sz="1200" b="0">
                <a:solidFill>
                  <a:srgbClr val="000000"/>
                </a:solidFill>
              </a:rPr>
              <a:t> [2, EMR]</a:t>
            </a:r>
          </a:p>
          <a:p>
            <a:pPr eaLnBrk="1" hangingPunct="1">
              <a:buFontTx/>
              <a:buChar char="•"/>
            </a:pPr>
            <a:r>
              <a:rPr lang="en-US" altLang="en-US" sz="1200" b="0">
                <a:solidFill>
                  <a:srgbClr val="000000"/>
                </a:solidFill>
              </a:rPr>
              <a:t> …</a:t>
            </a:r>
          </a:p>
        </p:txBody>
      </p:sp>
      <p:sp>
        <p:nvSpPr>
          <p:cNvPr id="508938" name="Text Box 10"/>
          <p:cNvSpPr txBox="1">
            <a:spLocks noChangeArrowheads="1"/>
          </p:cNvSpPr>
          <p:nvPr/>
        </p:nvSpPr>
        <p:spPr bwMode="auto">
          <a:xfrm>
            <a:off x="3495675" y="5151438"/>
            <a:ext cx="2000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[1, John Smith, Patient]</a:t>
            </a:r>
          </a:p>
          <a:p>
            <a:pPr eaLnBrk="1" hangingPunct="1">
              <a:buFontTx/>
              <a:buChar char="•"/>
            </a:pPr>
            <a:r>
              <a:rPr lang="en-US" altLang="en-US" sz="1200" b="0">
                <a:solidFill>
                  <a:srgbClr val="000000"/>
                </a:solidFill>
              </a:rPr>
              <a:t> [2, Tom Steward, Patient]</a:t>
            </a:r>
          </a:p>
          <a:p>
            <a:pPr eaLnBrk="1" hangingPunct="1">
              <a:buFontTx/>
              <a:buChar char="•"/>
            </a:pPr>
            <a:r>
              <a:rPr lang="en-US" altLang="en-US" sz="1200" b="0">
                <a:solidFill>
                  <a:srgbClr val="000000"/>
                </a:solidFill>
              </a:rPr>
              <a:t> [3, Kate Webber, Patient]</a:t>
            </a:r>
          </a:p>
          <a:p>
            <a:pPr eaLnBrk="1" hangingPunct="1"/>
            <a:r>
              <a:rPr lang="en-US" altLang="en-US" sz="1200">
                <a:solidFill>
                  <a:srgbClr val="000000"/>
                </a:solidFill>
              </a:rPr>
              <a:t>…</a:t>
            </a:r>
          </a:p>
        </p:txBody>
      </p:sp>
      <p:sp>
        <p:nvSpPr>
          <p:cNvPr id="508939" name="Text Box 11"/>
          <p:cNvSpPr txBox="1">
            <a:spLocks noChangeArrowheads="1"/>
          </p:cNvSpPr>
          <p:nvPr/>
        </p:nvSpPr>
        <p:spPr bwMode="auto">
          <a:xfrm>
            <a:off x="5705475" y="5135563"/>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[4, EKG Test Result, EMR]</a:t>
            </a:r>
          </a:p>
          <a:p>
            <a:pPr eaLnBrk="1" hangingPunct="1">
              <a:buFontTx/>
              <a:buChar char="•"/>
            </a:pPr>
            <a:r>
              <a:rPr lang="en-US" altLang="en-US" sz="1200" b="0">
                <a:solidFill>
                  <a:srgbClr val="000000"/>
                </a:solidFill>
              </a:rPr>
              <a:t> [5, Medication History, EMR]</a:t>
            </a:r>
          </a:p>
          <a:p>
            <a:pPr eaLnBrk="1" hangingPunct="1">
              <a:buFontTx/>
              <a:buChar char="•"/>
            </a:pPr>
            <a:r>
              <a:rPr lang="en-US" altLang="en-US" sz="1200" b="0">
                <a:solidFill>
                  <a:srgbClr val="000000"/>
                </a:solidFill>
              </a:rPr>
              <a:t> [6, Allergy History, EMR]</a:t>
            </a:r>
          </a:p>
          <a:p>
            <a:pPr eaLnBrk="1" hangingPunct="1">
              <a:buFontTx/>
              <a:buChar char="•"/>
            </a:pPr>
            <a:r>
              <a:rPr lang="en-US" altLang="en-US" sz="1200">
                <a:solidFill>
                  <a:srgbClr val="000000"/>
                </a:solidFill>
              </a:rPr>
              <a:t>…</a:t>
            </a:r>
          </a:p>
        </p:txBody>
      </p:sp>
      <p:sp>
        <p:nvSpPr>
          <p:cNvPr id="508940" name="AutoShape 12"/>
          <p:cNvSpPr>
            <a:spLocks noChangeArrowheads="1"/>
          </p:cNvSpPr>
          <p:nvPr/>
        </p:nvSpPr>
        <p:spPr bwMode="auto">
          <a:xfrm>
            <a:off x="2857500" y="5019675"/>
            <a:ext cx="457200" cy="914400"/>
          </a:xfrm>
          <a:prstGeom prst="leftArrow">
            <a:avLst>
              <a:gd name="adj1" fmla="val 51731"/>
              <a:gd name="adj2" fmla="val 5451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idx="4294967295"/>
          </p:nvPr>
        </p:nvSpPr>
        <p:spPr/>
        <p:txBody>
          <a:bodyPr/>
          <a:lstStyle/>
          <a:p>
            <a:pPr marL="609600" indent="-609600">
              <a:defRPr/>
            </a:pPr>
            <a:r>
              <a:rPr lang="en-US" smtClean="0">
                <a:latin typeface="Arial" charset="0"/>
              </a:rPr>
              <a:t>COD/AWF Access Control Model</a:t>
            </a:r>
          </a:p>
        </p:txBody>
      </p:sp>
      <p:sp>
        <p:nvSpPr>
          <p:cNvPr id="427011" name="Rectangle 3"/>
          <p:cNvSpPr>
            <a:spLocks noGrp="1" noChangeArrowheads="1"/>
          </p:cNvSpPr>
          <p:nvPr>
            <p:ph type="body" idx="4294967295"/>
          </p:nvPr>
        </p:nvSpPr>
        <p:spPr>
          <a:xfrm>
            <a:off x="457200" y="762000"/>
            <a:ext cx="8229600" cy="685800"/>
          </a:xfrm>
        </p:spPr>
        <p:txBody>
          <a:bodyPr/>
          <a:lstStyle/>
          <a:p>
            <a:pPr>
              <a:defRPr/>
            </a:pPr>
            <a:r>
              <a:rPr lang="en-US" smtClean="0">
                <a:latin typeface="Arial" charset="0"/>
              </a:rPr>
              <a:t>Action Types and Instances</a:t>
            </a:r>
          </a:p>
        </p:txBody>
      </p:sp>
      <p:sp>
        <p:nvSpPr>
          <p:cNvPr id="509956" name="Rectangle 4"/>
          <p:cNvSpPr>
            <a:spLocks noChangeArrowheads="1"/>
          </p:cNvSpPr>
          <p:nvPr/>
        </p:nvSpPr>
        <p:spPr bwMode="auto">
          <a:xfrm>
            <a:off x="161925" y="4972050"/>
            <a:ext cx="372427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09957" name="TextBox 197"/>
          <p:cNvSpPr txBox="1">
            <a:spLocks noChangeArrowheads="1"/>
          </p:cNvSpPr>
          <p:nvPr/>
        </p:nvSpPr>
        <p:spPr bwMode="auto">
          <a:xfrm>
            <a:off x="152400" y="4973638"/>
            <a:ext cx="37338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Action Type</a:t>
            </a:r>
          </a:p>
        </p:txBody>
      </p:sp>
      <p:sp>
        <p:nvSpPr>
          <p:cNvPr id="509958" name="Rectangle 6"/>
          <p:cNvSpPr>
            <a:spLocks noChangeArrowheads="1"/>
          </p:cNvSpPr>
          <p:nvPr/>
        </p:nvSpPr>
        <p:spPr bwMode="auto">
          <a:xfrm>
            <a:off x="4495800" y="4962525"/>
            <a:ext cx="450532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09959" name="TextBox 197"/>
          <p:cNvSpPr txBox="1">
            <a:spLocks noChangeArrowheads="1"/>
          </p:cNvSpPr>
          <p:nvPr/>
        </p:nvSpPr>
        <p:spPr bwMode="auto">
          <a:xfrm>
            <a:off x="4495800" y="4973638"/>
            <a:ext cx="4505325"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Action Instances</a:t>
            </a:r>
          </a:p>
        </p:txBody>
      </p:sp>
      <p:sp>
        <p:nvSpPr>
          <p:cNvPr id="509960" name="Text Box 8"/>
          <p:cNvSpPr txBox="1">
            <a:spLocks noChangeArrowheads="1"/>
          </p:cNvSpPr>
          <p:nvPr/>
        </p:nvSpPr>
        <p:spPr bwMode="auto">
          <a:xfrm>
            <a:off x="228600" y="5316538"/>
            <a:ext cx="29400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[1, sendToTestT, patientRequired=true]</a:t>
            </a:r>
          </a:p>
          <a:p>
            <a:pPr eaLnBrk="1" hangingPunct="1">
              <a:buFontTx/>
              <a:buChar char="•"/>
            </a:pPr>
            <a:r>
              <a:rPr lang="en-US" altLang="en-US" sz="1200" b="0">
                <a:solidFill>
                  <a:srgbClr val="000000"/>
                </a:solidFill>
              </a:rPr>
              <a:t> [2, readTestTResult]</a:t>
            </a:r>
          </a:p>
          <a:p>
            <a:pPr eaLnBrk="1" hangingPunct="1">
              <a:buFontTx/>
              <a:buChar char="•"/>
            </a:pPr>
            <a:r>
              <a:rPr lang="en-US" altLang="en-US" sz="1200" b="0">
                <a:solidFill>
                  <a:srgbClr val="000000"/>
                </a:solidFill>
              </a:rPr>
              <a:t> …</a:t>
            </a:r>
          </a:p>
        </p:txBody>
      </p:sp>
      <p:sp>
        <p:nvSpPr>
          <p:cNvPr id="509961" name="Text Box 9"/>
          <p:cNvSpPr txBox="1">
            <a:spLocks noChangeArrowheads="1"/>
          </p:cNvSpPr>
          <p:nvPr/>
        </p:nvSpPr>
        <p:spPr bwMode="auto">
          <a:xfrm>
            <a:off x="4572000" y="5329238"/>
            <a:ext cx="43434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[1, sendToBloodTest, patientRequired=true, sendToTestT,]</a:t>
            </a:r>
          </a:p>
          <a:p>
            <a:pPr eaLnBrk="1" hangingPunct="1">
              <a:buFontTx/>
              <a:buChar char="•"/>
            </a:pPr>
            <a:r>
              <a:rPr lang="en-US" altLang="en-US" sz="1200" b="0">
                <a:solidFill>
                  <a:srgbClr val="000000"/>
                </a:solidFill>
              </a:rPr>
              <a:t> [2, sendToEKGTest, sendToTestT]</a:t>
            </a:r>
          </a:p>
          <a:p>
            <a:pPr eaLnBrk="1" hangingPunct="1">
              <a:buFontTx/>
              <a:buChar char="•"/>
            </a:pPr>
            <a:r>
              <a:rPr lang="en-US" altLang="en-US" sz="1200" b="0">
                <a:solidFill>
                  <a:srgbClr val="000000"/>
                </a:solidFill>
              </a:rPr>
              <a:t> [3, readBloodTestResult, readTestResult]</a:t>
            </a:r>
          </a:p>
          <a:p>
            <a:pPr eaLnBrk="1" hangingPunct="1">
              <a:buFontTx/>
              <a:buChar char="•"/>
            </a:pPr>
            <a:r>
              <a:rPr lang="en-US" altLang="en-US" sz="1200" b="0">
                <a:solidFill>
                  <a:srgbClr val="000000"/>
                </a:solidFill>
              </a:rPr>
              <a:t> [4, readEKGTestResult, readTestResult]</a:t>
            </a:r>
          </a:p>
          <a:p>
            <a:pPr eaLnBrk="1" hangingPunct="1"/>
            <a:r>
              <a:rPr lang="en-US" altLang="en-US" sz="1200">
                <a:solidFill>
                  <a:srgbClr val="000000"/>
                </a:solidFill>
              </a:rPr>
              <a:t>…</a:t>
            </a:r>
          </a:p>
        </p:txBody>
      </p:sp>
      <p:pic>
        <p:nvPicPr>
          <p:cNvPr id="50996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82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63" name="AutoShape 11"/>
          <p:cNvSpPr>
            <a:spLocks noChangeArrowheads="1"/>
          </p:cNvSpPr>
          <p:nvPr/>
        </p:nvSpPr>
        <p:spPr bwMode="auto">
          <a:xfrm>
            <a:off x="3943350" y="5143500"/>
            <a:ext cx="457200" cy="914400"/>
          </a:xfrm>
          <a:prstGeom prst="leftArrow">
            <a:avLst>
              <a:gd name="adj1" fmla="val 51731"/>
              <a:gd name="adj2" fmla="val 5451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idx="4294967295"/>
          </p:nvPr>
        </p:nvSpPr>
        <p:spPr/>
        <p:txBody>
          <a:bodyPr/>
          <a:lstStyle/>
          <a:p>
            <a:pPr marL="609600" indent="-609600">
              <a:defRPr/>
            </a:pPr>
            <a:r>
              <a:rPr lang="en-US" smtClean="0">
                <a:latin typeface="Arial" charset="0"/>
              </a:rPr>
              <a:t>COD/AWF Access Control Model</a:t>
            </a:r>
          </a:p>
        </p:txBody>
      </p:sp>
      <p:sp>
        <p:nvSpPr>
          <p:cNvPr id="428035" name="Rectangle 3"/>
          <p:cNvSpPr>
            <a:spLocks noGrp="1" noChangeArrowheads="1"/>
          </p:cNvSpPr>
          <p:nvPr>
            <p:ph type="body" idx="4294967295"/>
          </p:nvPr>
        </p:nvSpPr>
        <p:spPr>
          <a:xfrm>
            <a:off x="457200" y="762000"/>
            <a:ext cx="8229600" cy="685800"/>
          </a:xfrm>
        </p:spPr>
        <p:txBody>
          <a:bodyPr/>
          <a:lstStyle/>
          <a:p>
            <a:pPr>
              <a:defRPr/>
            </a:pPr>
            <a:r>
              <a:rPr lang="en-US" smtClean="0">
                <a:latin typeface="Arial" charset="0"/>
              </a:rPr>
              <a:t>Permission Types and Instances</a:t>
            </a:r>
          </a:p>
        </p:txBody>
      </p:sp>
      <p:pic>
        <p:nvPicPr>
          <p:cNvPr id="5109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24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981" name="Rectangle 13"/>
          <p:cNvSpPr>
            <a:spLocks noChangeArrowheads="1"/>
          </p:cNvSpPr>
          <p:nvPr/>
        </p:nvSpPr>
        <p:spPr bwMode="auto">
          <a:xfrm>
            <a:off x="257175" y="4724400"/>
            <a:ext cx="349567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10982" name="TextBox 197"/>
          <p:cNvSpPr txBox="1">
            <a:spLocks noChangeArrowheads="1"/>
          </p:cNvSpPr>
          <p:nvPr/>
        </p:nvSpPr>
        <p:spPr bwMode="auto">
          <a:xfrm>
            <a:off x="247650" y="4725988"/>
            <a:ext cx="3505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Permission Types</a:t>
            </a:r>
          </a:p>
        </p:txBody>
      </p:sp>
      <p:sp>
        <p:nvSpPr>
          <p:cNvPr id="510983" name="Rectangle 15"/>
          <p:cNvSpPr>
            <a:spLocks noChangeArrowheads="1"/>
          </p:cNvSpPr>
          <p:nvPr/>
        </p:nvSpPr>
        <p:spPr bwMode="auto">
          <a:xfrm>
            <a:off x="4429125" y="4725988"/>
            <a:ext cx="450532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0984" name="TextBox 197"/>
          <p:cNvSpPr txBox="1">
            <a:spLocks noChangeArrowheads="1"/>
          </p:cNvSpPr>
          <p:nvPr/>
        </p:nvSpPr>
        <p:spPr bwMode="auto">
          <a:xfrm>
            <a:off x="4429125" y="4727575"/>
            <a:ext cx="4505325"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Permission Instances</a:t>
            </a:r>
          </a:p>
        </p:txBody>
      </p:sp>
      <p:sp>
        <p:nvSpPr>
          <p:cNvPr id="510985" name="Text Box 17"/>
          <p:cNvSpPr txBox="1">
            <a:spLocks noChangeArrowheads="1"/>
          </p:cNvSpPr>
          <p:nvPr/>
        </p:nvSpPr>
        <p:spPr bwMode="auto">
          <a:xfrm>
            <a:off x="323850" y="5068888"/>
            <a:ext cx="34131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[1, Patient, {sendToTestType}]</a:t>
            </a:r>
          </a:p>
          <a:p>
            <a:pPr eaLnBrk="1" hangingPunct="1">
              <a:buFontTx/>
              <a:buChar char="•"/>
            </a:pPr>
            <a:r>
              <a:rPr lang="en-US" altLang="en-US" sz="1200" b="0">
                <a:solidFill>
                  <a:srgbClr val="000000"/>
                </a:solidFill>
              </a:rPr>
              <a:t> [2, EMR, {readTestResultT, writeTestResultT}]</a:t>
            </a:r>
          </a:p>
          <a:p>
            <a:pPr eaLnBrk="1" hangingPunct="1">
              <a:buFontTx/>
              <a:buChar char="•"/>
            </a:pPr>
            <a:r>
              <a:rPr lang="en-US" altLang="en-US" sz="1200">
                <a:solidFill>
                  <a:srgbClr val="000000"/>
                </a:solidFill>
              </a:rPr>
              <a:t> …</a:t>
            </a:r>
          </a:p>
        </p:txBody>
      </p:sp>
      <p:sp>
        <p:nvSpPr>
          <p:cNvPr id="510986" name="Text Box 18"/>
          <p:cNvSpPr txBox="1">
            <a:spLocks noChangeArrowheads="1"/>
          </p:cNvSpPr>
          <p:nvPr/>
        </p:nvSpPr>
        <p:spPr bwMode="auto">
          <a:xfrm>
            <a:off x="4505325" y="5008563"/>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[1, John Smith, {sendToBloodTest, sendToEKGTest}, 1]</a:t>
            </a:r>
          </a:p>
          <a:p>
            <a:pPr eaLnBrk="1" hangingPunct="1">
              <a:buFontTx/>
              <a:buChar char="•"/>
            </a:pPr>
            <a:r>
              <a:rPr lang="en-US" altLang="en-US" sz="1200" b="0">
                <a:solidFill>
                  <a:srgbClr val="000000"/>
                </a:solidFill>
              </a:rPr>
              <a:t> [2, Tom Steward, {sendToXRayTest, sendToLabTest}, 1]</a:t>
            </a:r>
          </a:p>
          <a:p>
            <a:pPr eaLnBrk="1" hangingPunct="1">
              <a:buFontTx/>
              <a:buChar char="•"/>
            </a:pPr>
            <a:r>
              <a:rPr lang="en-US" altLang="en-US" sz="1200" b="0">
                <a:solidFill>
                  <a:srgbClr val="000000"/>
                </a:solidFill>
              </a:rPr>
              <a:t> [3, EKGTestResult, {read, write, update},2]</a:t>
            </a:r>
          </a:p>
          <a:p>
            <a:pPr eaLnBrk="1" hangingPunct="1">
              <a:buFontTx/>
              <a:buChar char="•"/>
            </a:pPr>
            <a:r>
              <a:rPr lang="en-US" altLang="en-US" sz="1200" b="0">
                <a:solidFill>
                  <a:srgbClr val="000000"/>
                </a:solidFill>
              </a:rPr>
              <a:t> [4, XRayTestResult, {read, write, update},2]</a:t>
            </a:r>
          </a:p>
        </p:txBody>
      </p:sp>
      <p:sp>
        <p:nvSpPr>
          <p:cNvPr id="510987" name="AutoShape 19"/>
          <p:cNvSpPr>
            <a:spLocks noChangeArrowheads="1"/>
          </p:cNvSpPr>
          <p:nvPr/>
        </p:nvSpPr>
        <p:spPr bwMode="auto">
          <a:xfrm>
            <a:off x="3829050" y="4876800"/>
            <a:ext cx="457200" cy="914400"/>
          </a:xfrm>
          <a:prstGeom prst="leftArrow">
            <a:avLst>
              <a:gd name="adj1" fmla="val 51731"/>
              <a:gd name="adj2" fmla="val 5451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idx="4294967295"/>
          </p:nvPr>
        </p:nvSpPr>
        <p:spPr/>
        <p:txBody>
          <a:bodyPr/>
          <a:lstStyle/>
          <a:p>
            <a:pPr marL="609600" indent="-609600">
              <a:defRPr/>
            </a:pPr>
            <a:r>
              <a:rPr lang="en-US" smtClean="0">
                <a:latin typeface="Arial" charset="0"/>
              </a:rPr>
              <a:t>COD/AWF Team Set</a:t>
            </a:r>
          </a:p>
        </p:txBody>
      </p:sp>
      <p:pic>
        <p:nvPicPr>
          <p:cNvPr id="51200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133475"/>
            <a:ext cx="803433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4" name="Rectangle 23"/>
          <p:cNvSpPr>
            <a:spLocks noChangeArrowheads="1"/>
          </p:cNvSpPr>
          <p:nvPr/>
        </p:nvSpPr>
        <p:spPr bwMode="auto">
          <a:xfrm>
            <a:off x="171450" y="4665663"/>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12005" name="TextBox 197"/>
          <p:cNvSpPr txBox="1">
            <a:spLocks noChangeArrowheads="1"/>
          </p:cNvSpPr>
          <p:nvPr/>
        </p:nvSpPr>
        <p:spPr bwMode="auto">
          <a:xfrm>
            <a:off x="171450" y="4667250"/>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Roles</a:t>
            </a:r>
          </a:p>
        </p:txBody>
      </p:sp>
      <p:sp>
        <p:nvSpPr>
          <p:cNvPr id="512006" name="Rectangle 25"/>
          <p:cNvSpPr>
            <a:spLocks noChangeArrowheads="1"/>
          </p:cNvSpPr>
          <p:nvPr/>
        </p:nvSpPr>
        <p:spPr bwMode="auto">
          <a:xfrm>
            <a:off x="5124450" y="4667250"/>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2007" name="TextBox 197"/>
          <p:cNvSpPr txBox="1">
            <a:spLocks noChangeArrowheads="1"/>
          </p:cNvSpPr>
          <p:nvPr/>
        </p:nvSpPr>
        <p:spPr bwMode="auto">
          <a:xfrm>
            <a:off x="5124450" y="4668838"/>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Users</a:t>
            </a:r>
          </a:p>
        </p:txBody>
      </p:sp>
      <p:sp>
        <p:nvSpPr>
          <p:cNvPr id="512008" name="Text Box 27"/>
          <p:cNvSpPr txBox="1">
            <a:spLocks noChangeArrowheads="1"/>
          </p:cNvSpPr>
          <p:nvPr/>
        </p:nvSpPr>
        <p:spPr bwMode="auto">
          <a:xfrm>
            <a:off x="238125" y="5010150"/>
            <a:ext cx="104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Physician</a:t>
            </a:r>
          </a:p>
          <a:p>
            <a:pPr eaLnBrk="1" hangingPunct="1">
              <a:buFontTx/>
              <a:buChar char="•"/>
            </a:pPr>
            <a:r>
              <a:rPr lang="en-US" altLang="en-US" sz="1200" b="0">
                <a:solidFill>
                  <a:srgbClr val="000000"/>
                </a:solidFill>
              </a:rPr>
              <a:t> Nurse</a:t>
            </a:r>
          </a:p>
          <a:p>
            <a:pPr eaLnBrk="1" hangingPunct="1">
              <a:buFontTx/>
              <a:buChar char="•"/>
            </a:pPr>
            <a:r>
              <a:rPr lang="en-US" altLang="en-US" sz="1200" b="0">
                <a:solidFill>
                  <a:srgbClr val="000000"/>
                </a:solidFill>
              </a:rPr>
              <a:t> Pharmacist</a:t>
            </a:r>
          </a:p>
          <a:p>
            <a:pPr eaLnBrk="1" hangingPunct="1">
              <a:buFontTx/>
              <a:buChar char="•"/>
            </a:pPr>
            <a:r>
              <a:rPr lang="en-US" altLang="en-US" sz="1200" b="0">
                <a:solidFill>
                  <a:srgbClr val="000000"/>
                </a:solidFill>
              </a:rPr>
              <a:t> Specialist</a:t>
            </a:r>
          </a:p>
        </p:txBody>
      </p:sp>
      <p:sp>
        <p:nvSpPr>
          <p:cNvPr id="512009" name="Text Box 28"/>
          <p:cNvSpPr txBox="1">
            <a:spLocks noChangeArrowheads="1"/>
          </p:cNvSpPr>
          <p:nvPr/>
        </p:nvSpPr>
        <p:spPr bwMode="auto">
          <a:xfrm>
            <a:off x="1325563" y="5010150"/>
            <a:ext cx="10366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p:txBody>
      </p:sp>
      <p:sp>
        <p:nvSpPr>
          <p:cNvPr id="512010" name="Text Box 29"/>
          <p:cNvSpPr txBox="1">
            <a:spLocks noChangeArrowheads="1"/>
          </p:cNvSpPr>
          <p:nvPr/>
        </p:nvSpPr>
        <p:spPr bwMode="auto">
          <a:xfrm>
            <a:off x="2371725" y="5016500"/>
            <a:ext cx="10366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p:txBody>
      </p:sp>
      <p:sp>
        <p:nvSpPr>
          <p:cNvPr id="512011" name="Text Box 30"/>
          <p:cNvSpPr txBox="1">
            <a:spLocks noChangeArrowheads="1"/>
          </p:cNvSpPr>
          <p:nvPr/>
        </p:nvSpPr>
        <p:spPr bwMode="auto">
          <a:xfrm>
            <a:off x="5191125" y="4933950"/>
            <a:ext cx="118586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John Smith</a:t>
            </a:r>
          </a:p>
          <a:p>
            <a:pPr eaLnBrk="1" hangingPunct="1">
              <a:buFontTx/>
              <a:buChar char="•"/>
            </a:pPr>
            <a:r>
              <a:rPr lang="en-US" altLang="en-US" sz="1200" b="0">
                <a:solidFill>
                  <a:srgbClr val="000000"/>
                </a:solidFill>
              </a:rPr>
              <a:t> Tom Steward</a:t>
            </a:r>
          </a:p>
          <a:p>
            <a:pPr eaLnBrk="1" hangingPunct="1">
              <a:buFontTx/>
              <a:buChar char="•"/>
            </a:pPr>
            <a:r>
              <a:rPr lang="en-US" altLang="en-US" sz="1200" b="0">
                <a:solidFill>
                  <a:srgbClr val="000000"/>
                </a:solidFill>
              </a:rPr>
              <a:t> Kate Webber</a:t>
            </a:r>
          </a:p>
          <a:p>
            <a:pPr eaLnBrk="1" hangingPunct="1">
              <a:buFontTx/>
              <a:buChar char="•"/>
            </a:pPr>
            <a:r>
              <a:rPr lang="en-US" altLang="en-US" sz="1200" b="0">
                <a:solidFill>
                  <a:srgbClr val="000000"/>
                </a:solidFill>
              </a:rPr>
              <a:t> David Adams</a:t>
            </a:r>
          </a:p>
          <a:p>
            <a:pPr eaLnBrk="1" hangingPunct="1">
              <a:buFontTx/>
              <a:buChar char="•"/>
            </a:pPr>
            <a:r>
              <a:rPr lang="en-US" altLang="en-US" sz="1200" b="0">
                <a:solidFill>
                  <a:srgbClr val="000000"/>
                </a:solidFill>
              </a:rPr>
              <a:t> Jack Black</a:t>
            </a:r>
            <a:endParaRPr lang="en-US" altLang="en-US" sz="1200">
              <a:solidFill>
                <a:srgbClr val="000000"/>
              </a:solidFill>
            </a:endParaRPr>
          </a:p>
        </p:txBody>
      </p:sp>
      <p:sp>
        <p:nvSpPr>
          <p:cNvPr id="512012" name="Text Box 31"/>
          <p:cNvSpPr txBox="1">
            <a:spLocks noChangeArrowheads="1"/>
          </p:cNvSpPr>
          <p:nvPr/>
        </p:nvSpPr>
        <p:spPr bwMode="auto">
          <a:xfrm>
            <a:off x="7623175" y="4933950"/>
            <a:ext cx="13017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Mike Jones</a:t>
            </a:r>
          </a:p>
          <a:p>
            <a:pPr eaLnBrk="1" hangingPunct="1">
              <a:buFontTx/>
              <a:buChar char="•"/>
            </a:pPr>
            <a:r>
              <a:rPr lang="en-US" altLang="en-US" sz="1200" b="0">
                <a:solidFill>
                  <a:srgbClr val="000000"/>
                </a:solidFill>
              </a:rPr>
              <a:t> Mary Robinson</a:t>
            </a:r>
          </a:p>
          <a:p>
            <a:pPr eaLnBrk="1" hangingPunct="1">
              <a:buFontTx/>
              <a:buChar char="•"/>
            </a:pPr>
            <a:r>
              <a:rPr lang="en-US" altLang="en-US" sz="1200" b="0">
                <a:solidFill>
                  <a:srgbClr val="000000"/>
                </a:solidFill>
              </a:rPr>
              <a:t> Paul Williams</a:t>
            </a:r>
          </a:p>
          <a:p>
            <a:pPr eaLnBrk="1" hangingPunct="1">
              <a:buFontTx/>
              <a:buChar char="•"/>
            </a:pPr>
            <a:r>
              <a:rPr lang="en-US" altLang="en-US" sz="1200" b="0">
                <a:solidFill>
                  <a:srgbClr val="000000"/>
                </a:solidFill>
              </a:rPr>
              <a:t> Daniel White</a:t>
            </a:r>
          </a:p>
          <a:p>
            <a:pPr eaLnBrk="1" hangingPunct="1">
              <a:buFontTx/>
              <a:buChar char="•"/>
            </a:pPr>
            <a:r>
              <a:rPr lang="en-US" altLang="en-US" sz="1200" b="0">
                <a:solidFill>
                  <a:srgbClr val="000000"/>
                </a:solidFill>
              </a:rPr>
              <a:t> Douglass Ross</a:t>
            </a:r>
            <a:endParaRPr lang="en-US" altLang="en-US" sz="1200">
              <a:solidFill>
                <a:srgbClr val="000000"/>
              </a:solidFill>
            </a:endParaRPr>
          </a:p>
        </p:txBody>
      </p:sp>
      <p:sp>
        <p:nvSpPr>
          <p:cNvPr id="512013" name="Text Box 32"/>
          <p:cNvSpPr txBox="1">
            <a:spLocks noChangeArrowheads="1"/>
          </p:cNvSpPr>
          <p:nvPr/>
        </p:nvSpPr>
        <p:spPr bwMode="auto">
          <a:xfrm>
            <a:off x="6394450" y="4933950"/>
            <a:ext cx="13112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Linda Moore</a:t>
            </a:r>
          </a:p>
          <a:p>
            <a:pPr eaLnBrk="1" hangingPunct="1">
              <a:buFontTx/>
              <a:buChar char="•"/>
            </a:pPr>
            <a:r>
              <a:rPr lang="en-US" altLang="en-US" sz="1200" b="0">
                <a:solidFill>
                  <a:srgbClr val="000000"/>
                </a:solidFill>
              </a:rPr>
              <a:t> Robert Miller</a:t>
            </a:r>
          </a:p>
          <a:p>
            <a:pPr eaLnBrk="1" hangingPunct="1">
              <a:buFontTx/>
              <a:buChar char="•"/>
            </a:pPr>
            <a:r>
              <a:rPr lang="en-US" altLang="en-US" sz="1200" b="0">
                <a:solidFill>
                  <a:srgbClr val="000000"/>
                </a:solidFill>
              </a:rPr>
              <a:t> Frank Jackson</a:t>
            </a:r>
          </a:p>
          <a:p>
            <a:pPr eaLnBrk="1" hangingPunct="1">
              <a:buFontTx/>
              <a:buChar char="•"/>
            </a:pPr>
            <a:r>
              <a:rPr lang="en-US" altLang="en-US" sz="1200" b="0">
                <a:solidFill>
                  <a:srgbClr val="000000"/>
                </a:solidFill>
              </a:rPr>
              <a:t> Gregory House</a:t>
            </a:r>
          </a:p>
          <a:p>
            <a:pPr eaLnBrk="1" hangingPunct="1">
              <a:buFontTx/>
              <a:buChar char="•"/>
            </a:pPr>
            <a:r>
              <a:rPr lang="en-US" altLang="en-US" sz="1200" b="0">
                <a:solidFill>
                  <a:srgbClr val="000000"/>
                </a:solidFill>
              </a:rPr>
              <a:t> Suzan Lewis</a:t>
            </a:r>
            <a:endParaRPr lang="en-US" altLang="en-US" sz="1200">
              <a:solidFill>
                <a:srgbClr val="000000"/>
              </a:solidFill>
            </a:endParaRPr>
          </a:p>
        </p:txBody>
      </p:sp>
      <p:sp>
        <p:nvSpPr>
          <p:cNvPr id="512014" name="AutoShape 33"/>
          <p:cNvSpPr>
            <a:spLocks noChangeArrowheads="1"/>
          </p:cNvSpPr>
          <p:nvPr/>
        </p:nvSpPr>
        <p:spPr bwMode="auto">
          <a:xfrm flipH="1">
            <a:off x="2219325" y="4019550"/>
            <a:ext cx="4038600" cy="609600"/>
          </a:xfrm>
          <a:prstGeom prst="curvedDownArrow">
            <a:avLst>
              <a:gd name="adj1" fmla="val 132500"/>
              <a:gd name="adj2" fmla="val 265000"/>
              <a:gd name="adj3"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2015" name="AutoShape 34"/>
          <p:cNvSpPr>
            <a:spLocks noChangeArrowheads="1"/>
          </p:cNvSpPr>
          <p:nvPr/>
        </p:nvSpPr>
        <p:spPr bwMode="auto">
          <a:xfrm>
            <a:off x="1395413" y="5029200"/>
            <a:ext cx="923925" cy="790575"/>
          </a:xfrm>
          <a:prstGeom prst="roundRect">
            <a:avLst>
              <a:gd name="adj" fmla="val 16667"/>
            </a:avLst>
          </a:prstGeom>
          <a:solidFill>
            <a:schemeClr val="bg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2016" name="AutoShape 35"/>
          <p:cNvSpPr>
            <a:spLocks noChangeArrowheads="1"/>
          </p:cNvSpPr>
          <p:nvPr/>
        </p:nvSpPr>
        <p:spPr bwMode="auto">
          <a:xfrm>
            <a:off x="295275" y="5029200"/>
            <a:ext cx="923925" cy="790575"/>
          </a:xfrm>
          <a:prstGeom prst="roundRect">
            <a:avLst>
              <a:gd name="adj" fmla="val 16667"/>
            </a:avLst>
          </a:prstGeom>
          <a:solidFill>
            <a:schemeClr val="bg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2017" name="AutoShape 36"/>
          <p:cNvSpPr>
            <a:spLocks noChangeArrowheads="1"/>
          </p:cNvSpPr>
          <p:nvPr/>
        </p:nvSpPr>
        <p:spPr bwMode="auto">
          <a:xfrm>
            <a:off x="2428875" y="5029200"/>
            <a:ext cx="923925" cy="790575"/>
          </a:xfrm>
          <a:prstGeom prst="roundRect">
            <a:avLst>
              <a:gd name="adj" fmla="val 16667"/>
            </a:avLst>
          </a:prstGeom>
          <a:solidFill>
            <a:schemeClr val="bg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2018" name="AutoShape 37"/>
          <p:cNvSpPr>
            <a:spLocks noChangeArrowheads="1"/>
          </p:cNvSpPr>
          <p:nvPr/>
        </p:nvSpPr>
        <p:spPr bwMode="auto">
          <a:xfrm>
            <a:off x="5181600" y="4991100"/>
            <a:ext cx="1143000" cy="914400"/>
          </a:xfrm>
          <a:prstGeom prst="roundRect">
            <a:avLst>
              <a:gd name="adj" fmla="val 16667"/>
            </a:avLst>
          </a:prstGeom>
          <a:solidFill>
            <a:schemeClr val="bg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2019" name="AutoShape 38"/>
          <p:cNvSpPr>
            <a:spLocks noChangeArrowheads="1"/>
          </p:cNvSpPr>
          <p:nvPr/>
        </p:nvSpPr>
        <p:spPr bwMode="auto">
          <a:xfrm>
            <a:off x="6477000" y="4991100"/>
            <a:ext cx="1143000" cy="914400"/>
          </a:xfrm>
          <a:prstGeom prst="roundRect">
            <a:avLst>
              <a:gd name="adj" fmla="val 16667"/>
            </a:avLst>
          </a:prstGeom>
          <a:solidFill>
            <a:schemeClr val="bg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2020" name="AutoShape 39"/>
          <p:cNvSpPr>
            <a:spLocks noChangeArrowheads="1"/>
          </p:cNvSpPr>
          <p:nvPr/>
        </p:nvSpPr>
        <p:spPr bwMode="auto">
          <a:xfrm>
            <a:off x="7705725" y="4991100"/>
            <a:ext cx="1143000" cy="914400"/>
          </a:xfrm>
          <a:prstGeom prst="roundRect">
            <a:avLst>
              <a:gd name="adj" fmla="val 16667"/>
            </a:avLst>
          </a:prstGeom>
          <a:solidFill>
            <a:schemeClr val="bg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p:txBody>
          <a:bodyPr/>
          <a:lstStyle/>
          <a:p>
            <a:pPr marL="609600" indent="-609600">
              <a:defRPr/>
            </a:pPr>
            <a:r>
              <a:rPr lang="en-US" smtClean="0">
                <a:latin typeface="Arial" charset="0"/>
              </a:rPr>
              <a:t>COD/AWF Obligations Constraints</a:t>
            </a:r>
          </a:p>
        </p:txBody>
      </p:sp>
      <p:pic>
        <p:nvPicPr>
          <p:cNvPr id="5130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058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8" name="Rectangle 5"/>
          <p:cNvSpPr>
            <a:spLocks noChangeArrowheads="1"/>
          </p:cNvSpPr>
          <p:nvPr/>
        </p:nvSpPr>
        <p:spPr bwMode="auto">
          <a:xfrm>
            <a:off x="171450" y="4570413"/>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13029" name="TextBox 197"/>
          <p:cNvSpPr txBox="1">
            <a:spLocks noChangeArrowheads="1"/>
          </p:cNvSpPr>
          <p:nvPr/>
        </p:nvSpPr>
        <p:spPr bwMode="auto">
          <a:xfrm>
            <a:off x="171450" y="4572000"/>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Roles</a:t>
            </a:r>
          </a:p>
        </p:txBody>
      </p:sp>
      <p:sp>
        <p:nvSpPr>
          <p:cNvPr id="513030" name="Rectangle 7"/>
          <p:cNvSpPr>
            <a:spLocks noChangeArrowheads="1"/>
          </p:cNvSpPr>
          <p:nvPr/>
        </p:nvSpPr>
        <p:spPr bwMode="auto">
          <a:xfrm>
            <a:off x="5124450" y="4572000"/>
            <a:ext cx="3886200"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3031" name="TextBox 197"/>
          <p:cNvSpPr txBox="1">
            <a:spLocks noChangeArrowheads="1"/>
          </p:cNvSpPr>
          <p:nvPr/>
        </p:nvSpPr>
        <p:spPr bwMode="auto">
          <a:xfrm>
            <a:off x="5124450" y="4573588"/>
            <a:ext cx="3886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Users</a:t>
            </a:r>
          </a:p>
        </p:txBody>
      </p:sp>
      <p:sp>
        <p:nvSpPr>
          <p:cNvPr id="513032" name="Text Box 9"/>
          <p:cNvSpPr txBox="1">
            <a:spLocks noChangeArrowheads="1"/>
          </p:cNvSpPr>
          <p:nvPr/>
        </p:nvSpPr>
        <p:spPr bwMode="auto">
          <a:xfrm>
            <a:off x="238125" y="4914900"/>
            <a:ext cx="104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a:t>
            </a:r>
            <a:r>
              <a:rPr lang="en-US" altLang="en-US" sz="1200">
                <a:solidFill>
                  <a:srgbClr val="FF0000"/>
                </a:solidFill>
              </a:rPr>
              <a:t>Physician</a:t>
            </a:r>
          </a:p>
          <a:p>
            <a:pPr eaLnBrk="1" hangingPunct="1">
              <a:buFontTx/>
              <a:buChar char="•"/>
            </a:pPr>
            <a:r>
              <a:rPr lang="en-US" altLang="en-US" sz="1200" b="0">
                <a:solidFill>
                  <a:srgbClr val="000000"/>
                </a:solidFill>
              </a:rPr>
              <a:t> </a:t>
            </a:r>
            <a:r>
              <a:rPr lang="en-US" altLang="en-US" sz="1200">
                <a:solidFill>
                  <a:srgbClr val="FF0000"/>
                </a:solidFill>
              </a:rPr>
              <a:t>Nurse</a:t>
            </a:r>
          </a:p>
          <a:p>
            <a:pPr eaLnBrk="1" hangingPunct="1">
              <a:buFontTx/>
              <a:buChar char="•"/>
            </a:pPr>
            <a:r>
              <a:rPr lang="en-US" altLang="en-US" sz="1200" b="0">
                <a:solidFill>
                  <a:srgbClr val="000000"/>
                </a:solidFill>
              </a:rPr>
              <a:t> Pharmacist</a:t>
            </a:r>
          </a:p>
          <a:p>
            <a:pPr eaLnBrk="1" hangingPunct="1">
              <a:buFontTx/>
              <a:buChar char="•"/>
            </a:pPr>
            <a:r>
              <a:rPr lang="en-US" altLang="en-US" sz="1200" b="0">
                <a:solidFill>
                  <a:srgbClr val="000000"/>
                </a:solidFill>
              </a:rPr>
              <a:t> Specialist</a:t>
            </a:r>
          </a:p>
        </p:txBody>
      </p:sp>
      <p:sp>
        <p:nvSpPr>
          <p:cNvPr id="513033" name="Text Box 10"/>
          <p:cNvSpPr txBox="1">
            <a:spLocks noChangeArrowheads="1"/>
          </p:cNvSpPr>
          <p:nvPr/>
        </p:nvSpPr>
        <p:spPr bwMode="auto">
          <a:xfrm>
            <a:off x="1325563" y="4914900"/>
            <a:ext cx="10366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p:txBody>
      </p:sp>
      <p:sp>
        <p:nvSpPr>
          <p:cNvPr id="513034" name="Text Box 11"/>
          <p:cNvSpPr txBox="1">
            <a:spLocks noChangeArrowheads="1"/>
          </p:cNvSpPr>
          <p:nvPr/>
        </p:nvSpPr>
        <p:spPr bwMode="auto">
          <a:xfrm>
            <a:off x="2371725" y="4921250"/>
            <a:ext cx="10366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Hospitalist</a:t>
            </a:r>
          </a:p>
          <a:p>
            <a:pPr eaLnBrk="1" hangingPunct="1">
              <a:buFontTx/>
              <a:buChar char="•"/>
            </a:pPr>
            <a:r>
              <a:rPr lang="en-US" altLang="en-US" sz="1200" b="0">
                <a:solidFill>
                  <a:srgbClr val="000000"/>
                </a:solidFill>
              </a:rPr>
              <a:t> Office Staff</a:t>
            </a:r>
          </a:p>
          <a:p>
            <a:pPr eaLnBrk="1" hangingPunct="1">
              <a:buFontTx/>
              <a:buChar char="•"/>
            </a:pPr>
            <a:r>
              <a:rPr lang="en-US" altLang="en-US" sz="1200" b="0">
                <a:solidFill>
                  <a:srgbClr val="000000"/>
                </a:solidFill>
              </a:rPr>
              <a:t> Patient</a:t>
            </a:r>
          </a:p>
        </p:txBody>
      </p:sp>
      <p:sp>
        <p:nvSpPr>
          <p:cNvPr id="513035" name="Text Box 12"/>
          <p:cNvSpPr txBox="1">
            <a:spLocks noChangeArrowheads="1"/>
          </p:cNvSpPr>
          <p:nvPr/>
        </p:nvSpPr>
        <p:spPr bwMode="auto">
          <a:xfrm>
            <a:off x="5191125" y="4838700"/>
            <a:ext cx="12382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a:solidFill>
                  <a:srgbClr val="FF0000"/>
                </a:solidFill>
              </a:rPr>
              <a:t> John Smith</a:t>
            </a:r>
          </a:p>
          <a:p>
            <a:pPr eaLnBrk="1" hangingPunct="1">
              <a:buFontTx/>
              <a:buChar char="•"/>
            </a:pPr>
            <a:r>
              <a:rPr lang="en-US" altLang="en-US" sz="1200">
                <a:solidFill>
                  <a:srgbClr val="FF0000"/>
                </a:solidFill>
              </a:rPr>
              <a:t> Tom Steward</a:t>
            </a:r>
          </a:p>
          <a:p>
            <a:pPr eaLnBrk="1" hangingPunct="1">
              <a:buFontTx/>
              <a:buChar char="•"/>
            </a:pPr>
            <a:r>
              <a:rPr lang="en-US" altLang="en-US" sz="1200">
                <a:solidFill>
                  <a:srgbClr val="FF0000"/>
                </a:solidFill>
              </a:rPr>
              <a:t> Kate Webber</a:t>
            </a:r>
          </a:p>
          <a:p>
            <a:pPr eaLnBrk="1" hangingPunct="1">
              <a:buFontTx/>
              <a:buChar char="•"/>
            </a:pPr>
            <a:r>
              <a:rPr lang="en-US" altLang="en-US" sz="1200" b="0">
                <a:solidFill>
                  <a:srgbClr val="000000"/>
                </a:solidFill>
              </a:rPr>
              <a:t> David Adams</a:t>
            </a:r>
          </a:p>
          <a:p>
            <a:pPr eaLnBrk="1" hangingPunct="1">
              <a:buFontTx/>
              <a:buChar char="•"/>
            </a:pPr>
            <a:r>
              <a:rPr lang="en-US" altLang="en-US" sz="1200" b="0">
                <a:solidFill>
                  <a:srgbClr val="000000"/>
                </a:solidFill>
              </a:rPr>
              <a:t> Jack Black</a:t>
            </a:r>
            <a:endParaRPr lang="en-US" altLang="en-US" sz="1200">
              <a:solidFill>
                <a:srgbClr val="000000"/>
              </a:solidFill>
            </a:endParaRPr>
          </a:p>
        </p:txBody>
      </p:sp>
      <p:sp>
        <p:nvSpPr>
          <p:cNvPr id="513036" name="Text Box 13"/>
          <p:cNvSpPr txBox="1">
            <a:spLocks noChangeArrowheads="1"/>
          </p:cNvSpPr>
          <p:nvPr/>
        </p:nvSpPr>
        <p:spPr bwMode="auto">
          <a:xfrm>
            <a:off x="7623175" y="4838700"/>
            <a:ext cx="13017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Mike Jones</a:t>
            </a:r>
          </a:p>
          <a:p>
            <a:pPr eaLnBrk="1" hangingPunct="1">
              <a:buFontTx/>
              <a:buChar char="•"/>
            </a:pPr>
            <a:r>
              <a:rPr lang="en-US" altLang="en-US" sz="1200" b="0">
                <a:solidFill>
                  <a:srgbClr val="000000"/>
                </a:solidFill>
              </a:rPr>
              <a:t> Mary Robinson</a:t>
            </a:r>
          </a:p>
          <a:p>
            <a:pPr eaLnBrk="1" hangingPunct="1">
              <a:buFontTx/>
              <a:buChar char="•"/>
            </a:pPr>
            <a:r>
              <a:rPr lang="en-US" altLang="en-US" sz="1200" b="0">
                <a:solidFill>
                  <a:srgbClr val="000000"/>
                </a:solidFill>
              </a:rPr>
              <a:t> Paul Williams</a:t>
            </a:r>
          </a:p>
          <a:p>
            <a:pPr eaLnBrk="1" hangingPunct="1">
              <a:buFontTx/>
              <a:buChar char="•"/>
            </a:pPr>
            <a:r>
              <a:rPr lang="en-US" altLang="en-US" sz="1200" b="0">
                <a:solidFill>
                  <a:srgbClr val="000000"/>
                </a:solidFill>
              </a:rPr>
              <a:t> Daniel White</a:t>
            </a:r>
          </a:p>
          <a:p>
            <a:pPr eaLnBrk="1" hangingPunct="1">
              <a:buFontTx/>
              <a:buChar char="•"/>
            </a:pPr>
            <a:r>
              <a:rPr lang="en-US" altLang="en-US" sz="1200" b="0">
                <a:solidFill>
                  <a:srgbClr val="000000"/>
                </a:solidFill>
              </a:rPr>
              <a:t> Douglass Ross</a:t>
            </a:r>
            <a:endParaRPr lang="en-US" altLang="en-US" sz="1200">
              <a:solidFill>
                <a:srgbClr val="000000"/>
              </a:solidFill>
            </a:endParaRPr>
          </a:p>
        </p:txBody>
      </p:sp>
      <p:sp>
        <p:nvSpPr>
          <p:cNvPr id="513037" name="Text Box 14"/>
          <p:cNvSpPr txBox="1">
            <a:spLocks noChangeArrowheads="1"/>
          </p:cNvSpPr>
          <p:nvPr/>
        </p:nvSpPr>
        <p:spPr bwMode="auto">
          <a:xfrm>
            <a:off x="6394450" y="4838700"/>
            <a:ext cx="138112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b="0">
                <a:solidFill>
                  <a:srgbClr val="000000"/>
                </a:solidFill>
              </a:rPr>
              <a:t> Linda Moore</a:t>
            </a:r>
          </a:p>
          <a:p>
            <a:pPr eaLnBrk="1" hangingPunct="1">
              <a:buFontTx/>
              <a:buChar char="•"/>
            </a:pPr>
            <a:r>
              <a:rPr lang="en-US" altLang="en-US" sz="1200" b="0">
                <a:solidFill>
                  <a:srgbClr val="000000"/>
                </a:solidFill>
              </a:rPr>
              <a:t> Robert Miller</a:t>
            </a:r>
          </a:p>
          <a:p>
            <a:pPr eaLnBrk="1" hangingPunct="1">
              <a:buFontTx/>
              <a:buChar char="•"/>
            </a:pPr>
            <a:r>
              <a:rPr lang="en-US" altLang="en-US" sz="1200" b="0">
                <a:solidFill>
                  <a:srgbClr val="FF0000"/>
                </a:solidFill>
              </a:rPr>
              <a:t> </a:t>
            </a:r>
            <a:r>
              <a:rPr lang="en-US" altLang="en-US" sz="1200">
                <a:solidFill>
                  <a:srgbClr val="FF0000"/>
                </a:solidFill>
              </a:rPr>
              <a:t>Frank Jackson</a:t>
            </a:r>
          </a:p>
          <a:p>
            <a:pPr eaLnBrk="1" hangingPunct="1">
              <a:buFontTx/>
              <a:buChar char="•"/>
            </a:pPr>
            <a:r>
              <a:rPr lang="en-US" altLang="en-US" sz="1200">
                <a:solidFill>
                  <a:srgbClr val="FF0000"/>
                </a:solidFill>
              </a:rPr>
              <a:t> Gregory House</a:t>
            </a:r>
          </a:p>
          <a:p>
            <a:pPr eaLnBrk="1" hangingPunct="1">
              <a:buFontTx/>
              <a:buChar char="•"/>
            </a:pPr>
            <a:r>
              <a:rPr lang="en-US" altLang="en-US" sz="1200">
                <a:solidFill>
                  <a:srgbClr val="FF0000"/>
                </a:solidFill>
              </a:rPr>
              <a:t> Suzan Lewis</a:t>
            </a:r>
          </a:p>
        </p:txBody>
      </p:sp>
      <p:sp>
        <p:nvSpPr>
          <p:cNvPr id="513038" name="AutoShape 15"/>
          <p:cNvSpPr>
            <a:spLocks noChangeArrowheads="1"/>
          </p:cNvSpPr>
          <p:nvPr/>
        </p:nvSpPr>
        <p:spPr bwMode="auto">
          <a:xfrm>
            <a:off x="4343400" y="4781550"/>
            <a:ext cx="457200" cy="914400"/>
          </a:xfrm>
          <a:prstGeom prst="leftArrow">
            <a:avLst>
              <a:gd name="adj1" fmla="val 51731"/>
              <a:gd name="adj2" fmla="val 5451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idx="4294967295"/>
          </p:nvPr>
        </p:nvSpPr>
        <p:spPr/>
        <p:txBody>
          <a:bodyPr/>
          <a:lstStyle/>
          <a:p>
            <a:pPr marL="609600" indent="-609600">
              <a:defRPr/>
            </a:pPr>
            <a:r>
              <a:rPr lang="en-US" smtClean="0">
                <a:latin typeface="Arial" charset="0"/>
              </a:rPr>
              <a:t>COD/AWF Obligations Constraints</a:t>
            </a:r>
          </a:p>
        </p:txBody>
      </p:sp>
      <p:pic>
        <p:nvPicPr>
          <p:cNvPr id="514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97255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2" name="Rectangle 4"/>
          <p:cNvSpPr>
            <a:spLocks noChangeArrowheads="1"/>
          </p:cNvSpPr>
          <p:nvPr/>
        </p:nvSpPr>
        <p:spPr bwMode="auto">
          <a:xfrm>
            <a:off x="257175" y="3986213"/>
            <a:ext cx="349567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endParaRPr>
          </a:p>
        </p:txBody>
      </p:sp>
      <p:sp>
        <p:nvSpPr>
          <p:cNvPr id="514053" name="TextBox 197"/>
          <p:cNvSpPr txBox="1">
            <a:spLocks noChangeArrowheads="1"/>
          </p:cNvSpPr>
          <p:nvPr/>
        </p:nvSpPr>
        <p:spPr bwMode="auto">
          <a:xfrm>
            <a:off x="247650" y="3987800"/>
            <a:ext cx="3505200"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Design Time Permission Types</a:t>
            </a:r>
          </a:p>
        </p:txBody>
      </p:sp>
      <p:sp>
        <p:nvSpPr>
          <p:cNvPr id="514054" name="Rectangle 6"/>
          <p:cNvSpPr>
            <a:spLocks noChangeArrowheads="1"/>
          </p:cNvSpPr>
          <p:nvPr/>
        </p:nvSpPr>
        <p:spPr bwMode="auto">
          <a:xfrm>
            <a:off x="4429125" y="3987800"/>
            <a:ext cx="4505325" cy="1276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14055" name="TextBox 197"/>
          <p:cNvSpPr txBox="1">
            <a:spLocks noChangeArrowheads="1"/>
          </p:cNvSpPr>
          <p:nvPr/>
        </p:nvSpPr>
        <p:spPr bwMode="auto">
          <a:xfrm>
            <a:off x="4429125" y="3989388"/>
            <a:ext cx="4505325" cy="3048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a:solidFill>
                  <a:srgbClr val="000000"/>
                </a:solidFill>
                <a:latin typeface="Arial" charset="0"/>
              </a:rPr>
              <a:t>Runtime Permission Instances</a:t>
            </a:r>
          </a:p>
        </p:txBody>
      </p:sp>
      <p:sp>
        <p:nvSpPr>
          <p:cNvPr id="514056" name="Text Box 8"/>
          <p:cNvSpPr txBox="1">
            <a:spLocks noChangeArrowheads="1"/>
          </p:cNvSpPr>
          <p:nvPr/>
        </p:nvSpPr>
        <p:spPr bwMode="auto">
          <a:xfrm>
            <a:off x="323850" y="4330700"/>
            <a:ext cx="34131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a:solidFill>
                  <a:srgbClr val="000000"/>
                </a:solidFill>
              </a:rPr>
              <a:t> </a:t>
            </a:r>
            <a:r>
              <a:rPr lang="en-US" altLang="en-US" sz="1200">
                <a:solidFill>
                  <a:srgbClr val="FF0000"/>
                </a:solidFill>
              </a:rPr>
              <a:t>[1, Patient, {sendToTestType}]</a:t>
            </a:r>
          </a:p>
          <a:p>
            <a:pPr eaLnBrk="1" hangingPunct="1">
              <a:buFontTx/>
              <a:buChar char="•"/>
            </a:pPr>
            <a:r>
              <a:rPr lang="en-US" altLang="en-US" sz="1200" b="0">
                <a:solidFill>
                  <a:srgbClr val="000000"/>
                </a:solidFill>
              </a:rPr>
              <a:t> [2, EMR, {readTestResultT, writeTestResultT}]</a:t>
            </a:r>
          </a:p>
          <a:p>
            <a:pPr eaLnBrk="1" hangingPunct="1">
              <a:buFontTx/>
              <a:buChar char="•"/>
            </a:pPr>
            <a:r>
              <a:rPr lang="en-US" altLang="en-US" sz="1200">
                <a:solidFill>
                  <a:srgbClr val="000000"/>
                </a:solidFill>
              </a:rPr>
              <a:t> …</a:t>
            </a:r>
          </a:p>
        </p:txBody>
      </p:sp>
      <p:sp>
        <p:nvSpPr>
          <p:cNvPr id="514057" name="Text Box 9"/>
          <p:cNvSpPr txBox="1">
            <a:spLocks noChangeArrowheads="1"/>
          </p:cNvSpPr>
          <p:nvPr/>
        </p:nvSpPr>
        <p:spPr bwMode="auto">
          <a:xfrm>
            <a:off x="4505325" y="4270375"/>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Tx/>
              <a:buChar char="•"/>
            </a:pPr>
            <a:r>
              <a:rPr lang="en-US" altLang="en-US" sz="1200">
                <a:solidFill>
                  <a:srgbClr val="FF0000"/>
                </a:solidFill>
              </a:rPr>
              <a:t> [1, John Smith, {sendToBloodTest, sendToEKGTest}, 1]</a:t>
            </a:r>
          </a:p>
          <a:p>
            <a:pPr eaLnBrk="1" hangingPunct="1">
              <a:buFontTx/>
              <a:buChar char="•"/>
            </a:pPr>
            <a:r>
              <a:rPr lang="en-US" altLang="en-US" sz="1200">
                <a:solidFill>
                  <a:srgbClr val="FF0000"/>
                </a:solidFill>
              </a:rPr>
              <a:t> [2, Tom Steward, {sendToXRayTest, sendToLabTest}, 1]</a:t>
            </a:r>
          </a:p>
          <a:p>
            <a:pPr eaLnBrk="1" hangingPunct="1">
              <a:buFontTx/>
              <a:buChar char="•"/>
            </a:pPr>
            <a:r>
              <a:rPr lang="en-US" altLang="en-US" sz="1200" b="0">
                <a:solidFill>
                  <a:srgbClr val="000000"/>
                </a:solidFill>
              </a:rPr>
              <a:t> [3, EKGTestResult, {read, write, update},2]</a:t>
            </a:r>
          </a:p>
          <a:p>
            <a:pPr eaLnBrk="1" hangingPunct="1">
              <a:buFontTx/>
              <a:buChar char="•"/>
            </a:pPr>
            <a:r>
              <a:rPr lang="en-US" altLang="en-US" sz="1200" b="0">
                <a:solidFill>
                  <a:srgbClr val="000000"/>
                </a:solidFill>
              </a:rPr>
              <a:t> [4, XRayTestResult, {read, write, update},2]</a:t>
            </a:r>
          </a:p>
        </p:txBody>
      </p:sp>
      <p:sp>
        <p:nvSpPr>
          <p:cNvPr id="514058" name="AutoShape 10"/>
          <p:cNvSpPr>
            <a:spLocks noChangeArrowheads="1"/>
          </p:cNvSpPr>
          <p:nvPr/>
        </p:nvSpPr>
        <p:spPr bwMode="auto">
          <a:xfrm>
            <a:off x="3829050" y="4138613"/>
            <a:ext cx="457200" cy="914400"/>
          </a:xfrm>
          <a:prstGeom prst="leftArrow">
            <a:avLst>
              <a:gd name="adj1" fmla="val 51731"/>
              <a:gd name="adj2" fmla="val 5451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idx="4294967295"/>
          </p:nvPr>
        </p:nvSpPr>
        <p:spPr/>
        <p:txBody>
          <a:bodyPr/>
          <a:lstStyle/>
          <a:p>
            <a:pPr marL="609600" indent="-609600">
              <a:defRPr/>
            </a:pPr>
            <a:r>
              <a:rPr lang="en-US" smtClean="0">
                <a:latin typeface="Arial" charset="0"/>
              </a:rPr>
              <a:t>COD/AWF Collaboration Step</a:t>
            </a:r>
          </a:p>
        </p:txBody>
      </p:sp>
      <p:pic>
        <p:nvPicPr>
          <p:cNvPr id="515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2962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idx="4294967295"/>
          </p:nvPr>
        </p:nvSpPr>
        <p:spPr/>
        <p:txBody>
          <a:bodyPr/>
          <a:lstStyle/>
          <a:p>
            <a:pPr marL="609600" indent="-609600">
              <a:defRPr/>
            </a:pPr>
            <a:r>
              <a:rPr lang="en-US" smtClean="0">
                <a:latin typeface="Arial" charset="0"/>
              </a:rPr>
              <a:t>COD/AWF Workflow Model/Full Collab</a:t>
            </a:r>
          </a:p>
        </p:txBody>
      </p:sp>
      <p:pic>
        <p:nvPicPr>
          <p:cNvPr id="516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86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8288338"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31" name="TextBox 198"/>
          <p:cNvSpPr txBox="1">
            <a:spLocks noChangeArrowheads="1"/>
          </p:cNvSpPr>
          <p:nvPr/>
        </p:nvSpPr>
        <p:spPr bwMode="auto">
          <a:xfrm>
            <a:off x="0" y="3681413"/>
            <a:ext cx="9144000" cy="304800"/>
          </a:xfrm>
          <a:prstGeom prst="rect">
            <a:avLst/>
          </a:prstGeom>
          <a:solidFill>
            <a:schemeClr val="accent5"/>
          </a:solidFill>
          <a:ln w="9525">
            <a:noFill/>
            <a:miter lim="800000"/>
            <a:headEnd/>
            <a:tailEnd/>
          </a:ln>
        </p:spPr>
        <p:txBody>
          <a:bodyPr>
            <a:spAutoFit/>
          </a:bodyPr>
          <a:lstStyle/>
          <a:p>
            <a:pPr algn="l">
              <a:defRPr/>
            </a:pPr>
            <a:r>
              <a:rPr lang="en-US" sz="1400" dirty="0">
                <a:solidFill>
                  <a:srgbClr val="000000"/>
                </a:solidFill>
                <a:latin typeface="Arial" charset="0"/>
              </a:rPr>
              <a:t>Runtime Binding and Mapping</a:t>
            </a:r>
          </a:p>
        </p:txBody>
      </p:sp>
      <p:sp>
        <p:nvSpPr>
          <p:cNvPr id="517123" name="Rectangle 72"/>
          <p:cNvSpPr>
            <a:spLocks noGrp="1" noChangeArrowheads="1"/>
          </p:cNvSpPr>
          <p:nvPr>
            <p:ph type="title" idx="4294967295"/>
          </p:nvPr>
        </p:nvSpPr>
        <p:spPr/>
        <p:txBody>
          <a:bodyPr/>
          <a:lstStyle/>
          <a:p>
            <a:r>
              <a:rPr lang="en-US" altLang="en-US" smtClean="0"/>
              <a:t>COD/AWF ER Scenario Revisited</a:t>
            </a:r>
          </a:p>
        </p:txBody>
      </p:sp>
      <p:sp>
        <p:nvSpPr>
          <p:cNvPr id="517124" name="AutoShape 6"/>
          <p:cNvSpPr>
            <a:spLocks noChangeArrowheads="1"/>
          </p:cNvSpPr>
          <p:nvPr/>
        </p:nvSpPr>
        <p:spPr bwMode="auto">
          <a:xfrm>
            <a:off x="152400" y="1939925"/>
            <a:ext cx="1066800" cy="533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Triage </a:t>
            </a:r>
          </a:p>
          <a:p>
            <a:pPr eaLnBrk="1" hangingPunct="1"/>
            <a:r>
              <a:rPr lang="en-US" altLang="en-US" sz="1200">
                <a:solidFill>
                  <a:srgbClr val="000000"/>
                </a:solidFill>
                <a:latin typeface="Arial" charset="0"/>
              </a:rPr>
              <a:t>CS Type</a:t>
            </a:r>
          </a:p>
        </p:txBody>
      </p:sp>
      <p:sp>
        <p:nvSpPr>
          <p:cNvPr id="517125" name="AutoShape 7"/>
          <p:cNvSpPr>
            <a:spLocks noChangeArrowheads="1"/>
          </p:cNvSpPr>
          <p:nvPr/>
        </p:nvSpPr>
        <p:spPr bwMode="auto">
          <a:xfrm>
            <a:off x="2171700" y="1944688"/>
            <a:ext cx="10668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Test </a:t>
            </a:r>
          </a:p>
          <a:p>
            <a:pPr eaLnBrk="1" hangingPunct="1"/>
            <a:r>
              <a:rPr lang="en-US" altLang="en-US" sz="1200">
                <a:solidFill>
                  <a:srgbClr val="000000"/>
                </a:solidFill>
                <a:latin typeface="Arial" charset="0"/>
              </a:rPr>
              <a:t>CS Type</a:t>
            </a:r>
          </a:p>
        </p:txBody>
      </p:sp>
      <p:sp>
        <p:nvSpPr>
          <p:cNvPr id="517126" name="AutoShape 15"/>
          <p:cNvSpPr>
            <a:spLocks noChangeArrowheads="1"/>
          </p:cNvSpPr>
          <p:nvPr/>
        </p:nvSpPr>
        <p:spPr bwMode="auto">
          <a:xfrm>
            <a:off x="6019800" y="1944688"/>
            <a:ext cx="10668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Decision</a:t>
            </a:r>
          </a:p>
          <a:p>
            <a:pPr eaLnBrk="1" hangingPunct="1"/>
            <a:r>
              <a:rPr lang="en-US" altLang="en-US" sz="1200">
                <a:solidFill>
                  <a:srgbClr val="000000"/>
                </a:solidFill>
                <a:latin typeface="Arial" charset="0"/>
              </a:rPr>
              <a:t>CS Type</a:t>
            </a:r>
          </a:p>
        </p:txBody>
      </p:sp>
      <p:sp>
        <p:nvSpPr>
          <p:cNvPr id="517127" name="AutoShape 16"/>
          <p:cNvSpPr>
            <a:spLocks noChangeArrowheads="1"/>
          </p:cNvSpPr>
          <p:nvPr/>
        </p:nvSpPr>
        <p:spPr bwMode="auto">
          <a:xfrm>
            <a:off x="7848600" y="1506538"/>
            <a:ext cx="1066800" cy="533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Admit</a:t>
            </a:r>
          </a:p>
          <a:p>
            <a:pPr eaLnBrk="1" hangingPunct="1"/>
            <a:r>
              <a:rPr lang="en-US" altLang="en-US" sz="1200">
                <a:solidFill>
                  <a:srgbClr val="000000"/>
                </a:solidFill>
                <a:latin typeface="Arial" charset="0"/>
              </a:rPr>
              <a:t>CS Type</a:t>
            </a:r>
          </a:p>
        </p:txBody>
      </p:sp>
      <p:sp>
        <p:nvSpPr>
          <p:cNvPr id="517128" name="AutoShape 17"/>
          <p:cNvSpPr>
            <a:spLocks noChangeArrowheads="1"/>
          </p:cNvSpPr>
          <p:nvPr/>
        </p:nvSpPr>
        <p:spPr bwMode="auto">
          <a:xfrm>
            <a:off x="7848600" y="2246313"/>
            <a:ext cx="1066800" cy="533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Discharge</a:t>
            </a:r>
          </a:p>
          <a:p>
            <a:pPr eaLnBrk="1" hangingPunct="1"/>
            <a:r>
              <a:rPr lang="en-US" altLang="en-US" sz="1200">
                <a:solidFill>
                  <a:srgbClr val="000000"/>
                </a:solidFill>
                <a:latin typeface="Arial" charset="0"/>
              </a:rPr>
              <a:t>CS Type</a:t>
            </a:r>
          </a:p>
        </p:txBody>
      </p:sp>
      <p:cxnSp>
        <p:nvCxnSpPr>
          <p:cNvPr id="517129" name="AutoShape 30"/>
          <p:cNvCxnSpPr>
            <a:cxnSpLocks noChangeShapeType="1"/>
            <a:stCxn id="517126" idx="3"/>
            <a:endCxn id="517127" idx="1"/>
          </p:cNvCxnSpPr>
          <p:nvPr/>
        </p:nvCxnSpPr>
        <p:spPr bwMode="auto">
          <a:xfrm flipV="1">
            <a:off x="7086600" y="1773238"/>
            <a:ext cx="762000" cy="43815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7130" name="AutoShape 31"/>
          <p:cNvCxnSpPr>
            <a:cxnSpLocks noChangeShapeType="1"/>
            <a:stCxn id="517126" idx="3"/>
            <a:endCxn id="517128" idx="1"/>
          </p:cNvCxnSpPr>
          <p:nvPr/>
        </p:nvCxnSpPr>
        <p:spPr bwMode="auto">
          <a:xfrm>
            <a:off x="7086600" y="2211388"/>
            <a:ext cx="762000" cy="301625"/>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7" name="Straight Arrow Connector 66"/>
          <p:cNvCxnSpPr>
            <a:stCxn id="517124" idx="3"/>
            <a:endCxn id="517125" idx="1"/>
          </p:cNvCxnSpPr>
          <p:nvPr/>
        </p:nvCxnSpPr>
        <p:spPr>
          <a:xfrm>
            <a:off x="1219200" y="2206625"/>
            <a:ext cx="952500" cy="47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7132" name="AutoShape 7"/>
          <p:cNvSpPr>
            <a:spLocks noChangeArrowheads="1"/>
          </p:cNvSpPr>
          <p:nvPr/>
        </p:nvSpPr>
        <p:spPr bwMode="auto">
          <a:xfrm>
            <a:off x="4191000" y="1946275"/>
            <a:ext cx="1066800" cy="5334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Test Review</a:t>
            </a:r>
          </a:p>
          <a:p>
            <a:pPr eaLnBrk="1" hangingPunct="1"/>
            <a:r>
              <a:rPr lang="en-US" altLang="en-US" sz="1200">
                <a:solidFill>
                  <a:srgbClr val="000000"/>
                </a:solidFill>
                <a:latin typeface="Arial" charset="0"/>
              </a:rPr>
              <a:t>CS Type</a:t>
            </a:r>
          </a:p>
        </p:txBody>
      </p:sp>
      <p:cxnSp>
        <p:nvCxnSpPr>
          <p:cNvPr id="70" name="Straight Arrow Connector 69"/>
          <p:cNvCxnSpPr>
            <a:stCxn id="517125" idx="3"/>
            <a:endCxn id="517132" idx="1"/>
          </p:cNvCxnSpPr>
          <p:nvPr/>
        </p:nvCxnSpPr>
        <p:spPr>
          <a:xfrm>
            <a:off x="3238500" y="2211388"/>
            <a:ext cx="95250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517132" idx="3"/>
            <a:endCxn id="517126" idx="1"/>
          </p:cNvCxnSpPr>
          <p:nvPr/>
        </p:nvCxnSpPr>
        <p:spPr>
          <a:xfrm flipV="1">
            <a:off x="5257800" y="2211388"/>
            <a:ext cx="76200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7135" name="TextBox 79"/>
          <p:cNvSpPr txBox="1">
            <a:spLocks noChangeArrowheads="1"/>
          </p:cNvSpPr>
          <p:nvPr/>
        </p:nvSpPr>
        <p:spPr bwMode="auto">
          <a:xfrm>
            <a:off x="1173163" y="1939925"/>
            <a:ext cx="10747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sendToTestT</a:t>
            </a:r>
            <a:r>
              <a:rPr lang="en-US" altLang="en-US" sz="1200" b="0">
                <a:solidFill>
                  <a:srgbClr val="000000"/>
                </a:solidFill>
                <a:latin typeface="Arial" charset="0"/>
              </a:rPr>
              <a:t>()</a:t>
            </a:r>
          </a:p>
        </p:txBody>
      </p:sp>
      <p:sp>
        <p:nvSpPr>
          <p:cNvPr id="517136" name="TextBox 81"/>
          <p:cNvSpPr txBox="1">
            <a:spLocks noChangeArrowheads="1"/>
          </p:cNvSpPr>
          <p:nvPr/>
        </p:nvSpPr>
        <p:spPr bwMode="auto">
          <a:xfrm>
            <a:off x="3200400" y="1924050"/>
            <a:ext cx="984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sendToTRT</a:t>
            </a:r>
            <a:r>
              <a:rPr lang="en-US" altLang="en-US" sz="1200" b="0">
                <a:solidFill>
                  <a:srgbClr val="000000"/>
                </a:solidFill>
                <a:latin typeface="Arial" charset="0"/>
              </a:rPr>
              <a:t>()</a:t>
            </a:r>
          </a:p>
        </p:txBody>
      </p:sp>
      <p:sp>
        <p:nvSpPr>
          <p:cNvPr id="517137" name="TextBox 82"/>
          <p:cNvSpPr txBox="1">
            <a:spLocks noChangeArrowheads="1"/>
          </p:cNvSpPr>
          <p:nvPr/>
        </p:nvSpPr>
        <p:spPr bwMode="auto">
          <a:xfrm>
            <a:off x="5227638" y="1966913"/>
            <a:ext cx="862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200">
                <a:solidFill>
                  <a:srgbClr val="000000"/>
                </a:solidFill>
                <a:latin typeface="Arial" charset="0"/>
              </a:rPr>
              <a:t>decideT</a:t>
            </a:r>
            <a:r>
              <a:rPr lang="en-US" altLang="en-US" sz="1200" b="0">
                <a:solidFill>
                  <a:srgbClr val="000000"/>
                </a:solidFill>
                <a:latin typeface="Arial" charset="0"/>
              </a:rPr>
              <a:t>()</a:t>
            </a:r>
          </a:p>
        </p:txBody>
      </p:sp>
      <p:sp>
        <p:nvSpPr>
          <p:cNvPr id="517138" name="TextBox 83"/>
          <p:cNvSpPr txBox="1">
            <a:spLocks noChangeArrowheads="1"/>
          </p:cNvSpPr>
          <p:nvPr/>
        </p:nvSpPr>
        <p:spPr bwMode="auto">
          <a:xfrm>
            <a:off x="7162800" y="1524000"/>
            <a:ext cx="701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admitT</a:t>
            </a:r>
            <a:r>
              <a:rPr lang="en-US" altLang="en-US" sz="1200" b="0">
                <a:solidFill>
                  <a:srgbClr val="000000"/>
                </a:solidFill>
                <a:latin typeface="Arial" charset="0"/>
              </a:rPr>
              <a:t>()</a:t>
            </a:r>
          </a:p>
        </p:txBody>
      </p:sp>
      <p:sp>
        <p:nvSpPr>
          <p:cNvPr id="517139" name="TextBox 84"/>
          <p:cNvSpPr txBox="1">
            <a:spLocks noChangeArrowheads="1"/>
          </p:cNvSpPr>
          <p:nvPr/>
        </p:nvSpPr>
        <p:spPr bwMode="auto">
          <a:xfrm>
            <a:off x="6934200" y="2520950"/>
            <a:ext cx="960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dischargeT</a:t>
            </a:r>
            <a:r>
              <a:rPr lang="en-US" altLang="en-US" sz="1200" b="0">
                <a:solidFill>
                  <a:srgbClr val="000000"/>
                </a:solidFill>
                <a:latin typeface="Arial" charset="0"/>
              </a:rPr>
              <a:t>()</a:t>
            </a:r>
          </a:p>
        </p:txBody>
      </p:sp>
      <p:sp>
        <p:nvSpPr>
          <p:cNvPr id="517140" name="TextBox 85"/>
          <p:cNvSpPr txBox="1">
            <a:spLocks noChangeArrowheads="1"/>
          </p:cNvSpPr>
          <p:nvPr/>
        </p:nvSpPr>
        <p:spPr bwMode="auto">
          <a:xfrm>
            <a:off x="247650" y="2444750"/>
            <a:ext cx="812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buFont typeface="Arial" charset="0"/>
              <a:buChar char="•"/>
            </a:pPr>
            <a:r>
              <a:rPr lang="en-US" altLang="en-US" sz="1000" b="0">
                <a:solidFill>
                  <a:srgbClr val="000000"/>
                </a:solidFill>
                <a:latin typeface="Arial" charset="0"/>
              </a:rPr>
              <a:t> </a:t>
            </a:r>
            <a:r>
              <a:rPr lang="en-US" altLang="en-US" sz="1000" b="0" u="sng">
                <a:solidFill>
                  <a:srgbClr val="000000"/>
                </a:solidFill>
                <a:latin typeface="Arial" charset="0"/>
              </a:rPr>
              <a:t>PatientT</a:t>
            </a:r>
          </a:p>
          <a:p>
            <a:pPr algn="l" eaLnBrk="1" hangingPunct="1">
              <a:buFont typeface="Arial" charset="0"/>
              <a:buChar char="•"/>
            </a:pPr>
            <a:r>
              <a:rPr lang="en-US" altLang="en-US" sz="1000" b="0">
                <a:solidFill>
                  <a:srgbClr val="000000"/>
                </a:solidFill>
                <a:latin typeface="Arial" charset="0"/>
              </a:rPr>
              <a:t> ProviderT</a:t>
            </a:r>
          </a:p>
          <a:p>
            <a:pPr algn="l" eaLnBrk="1" hangingPunct="1">
              <a:buFont typeface="Arial" charset="0"/>
              <a:buChar char="•"/>
            </a:pPr>
            <a:r>
              <a:rPr lang="en-US" altLang="en-US" sz="1000" b="0">
                <a:solidFill>
                  <a:srgbClr val="000000"/>
                </a:solidFill>
                <a:latin typeface="Arial" charset="0"/>
              </a:rPr>
              <a:t> NurseT</a:t>
            </a:r>
          </a:p>
        </p:txBody>
      </p:sp>
      <p:sp>
        <p:nvSpPr>
          <p:cNvPr id="517141" name="TextBox 86"/>
          <p:cNvSpPr txBox="1">
            <a:spLocks noChangeArrowheads="1"/>
          </p:cNvSpPr>
          <p:nvPr/>
        </p:nvSpPr>
        <p:spPr bwMode="auto">
          <a:xfrm>
            <a:off x="2305050" y="2444750"/>
            <a:ext cx="952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buFont typeface="Arial" charset="0"/>
              <a:buChar char="•"/>
            </a:pPr>
            <a:r>
              <a:rPr lang="en-US" altLang="en-US" sz="1000" b="0">
                <a:solidFill>
                  <a:srgbClr val="000000"/>
                </a:solidFill>
                <a:latin typeface="Arial" charset="0"/>
              </a:rPr>
              <a:t> </a:t>
            </a:r>
            <a:r>
              <a:rPr lang="en-US" altLang="en-US" sz="1000" b="0" u="sng">
                <a:solidFill>
                  <a:srgbClr val="000000"/>
                </a:solidFill>
                <a:latin typeface="Arial" charset="0"/>
              </a:rPr>
              <a:t>TechnicianT</a:t>
            </a:r>
          </a:p>
          <a:p>
            <a:pPr algn="l" eaLnBrk="1" hangingPunct="1">
              <a:buFont typeface="Arial" charset="0"/>
              <a:buChar char="•"/>
            </a:pPr>
            <a:r>
              <a:rPr lang="en-US" altLang="en-US" sz="1000" b="0">
                <a:solidFill>
                  <a:srgbClr val="000000"/>
                </a:solidFill>
                <a:latin typeface="Arial" charset="0"/>
              </a:rPr>
              <a:t> NurseT</a:t>
            </a:r>
          </a:p>
          <a:p>
            <a:pPr algn="l" eaLnBrk="1" hangingPunct="1">
              <a:buFont typeface="Arial" charset="0"/>
              <a:buChar char="•"/>
            </a:pPr>
            <a:r>
              <a:rPr lang="en-US" altLang="en-US" sz="1000" b="0">
                <a:solidFill>
                  <a:srgbClr val="000000"/>
                </a:solidFill>
                <a:latin typeface="Arial" charset="0"/>
              </a:rPr>
              <a:t> PatientT</a:t>
            </a:r>
          </a:p>
        </p:txBody>
      </p:sp>
      <p:sp>
        <p:nvSpPr>
          <p:cNvPr id="517142" name="TextBox 87"/>
          <p:cNvSpPr txBox="1">
            <a:spLocks noChangeArrowheads="1"/>
          </p:cNvSpPr>
          <p:nvPr/>
        </p:nvSpPr>
        <p:spPr bwMode="auto">
          <a:xfrm>
            <a:off x="4298950" y="2597150"/>
            <a:ext cx="895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buFont typeface="Arial" charset="0"/>
              <a:buChar char="•"/>
            </a:pPr>
            <a:r>
              <a:rPr lang="en-US" altLang="en-US" sz="1000">
                <a:solidFill>
                  <a:srgbClr val="000000"/>
                </a:solidFill>
                <a:latin typeface="Arial" charset="0"/>
              </a:rPr>
              <a:t>SpecialistT</a:t>
            </a:r>
          </a:p>
        </p:txBody>
      </p:sp>
      <p:sp>
        <p:nvSpPr>
          <p:cNvPr id="517143" name="TextBox 88"/>
          <p:cNvSpPr txBox="1">
            <a:spLocks noChangeArrowheads="1"/>
          </p:cNvSpPr>
          <p:nvPr/>
        </p:nvSpPr>
        <p:spPr bwMode="auto">
          <a:xfrm>
            <a:off x="6019800" y="2444750"/>
            <a:ext cx="95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buFont typeface="Arial" charset="0"/>
              <a:buChar char="•"/>
            </a:pPr>
            <a:r>
              <a:rPr lang="en-US" altLang="en-US" sz="1000" b="0">
                <a:solidFill>
                  <a:srgbClr val="000000"/>
                </a:solidFill>
                <a:latin typeface="Arial" charset="0"/>
              </a:rPr>
              <a:t> TechnicianT</a:t>
            </a:r>
          </a:p>
          <a:p>
            <a:pPr algn="l" eaLnBrk="1" hangingPunct="1">
              <a:buFont typeface="Arial" charset="0"/>
              <a:buChar char="•"/>
            </a:pPr>
            <a:r>
              <a:rPr lang="en-US" altLang="en-US" sz="1000" b="0">
                <a:solidFill>
                  <a:srgbClr val="000000"/>
                </a:solidFill>
                <a:latin typeface="Arial" charset="0"/>
              </a:rPr>
              <a:t> NurseT</a:t>
            </a:r>
          </a:p>
          <a:p>
            <a:pPr algn="l" eaLnBrk="1" hangingPunct="1">
              <a:buFont typeface="Arial" charset="0"/>
              <a:buChar char="•"/>
            </a:pPr>
            <a:r>
              <a:rPr lang="en-US" altLang="en-US" sz="1000" b="0">
                <a:solidFill>
                  <a:srgbClr val="000000"/>
                </a:solidFill>
                <a:latin typeface="Arial" charset="0"/>
              </a:rPr>
              <a:t> PatientT</a:t>
            </a:r>
          </a:p>
          <a:p>
            <a:pPr algn="l" eaLnBrk="1" hangingPunct="1">
              <a:buFont typeface="Arial" charset="0"/>
              <a:buChar char="•"/>
            </a:pPr>
            <a:r>
              <a:rPr lang="en-US" altLang="en-US" sz="1000" b="0">
                <a:solidFill>
                  <a:srgbClr val="000000"/>
                </a:solidFill>
                <a:latin typeface="Arial" charset="0"/>
              </a:rPr>
              <a:t> SpecialistT</a:t>
            </a:r>
          </a:p>
        </p:txBody>
      </p:sp>
      <p:sp>
        <p:nvSpPr>
          <p:cNvPr id="517144" name="TextBox 89"/>
          <p:cNvSpPr txBox="1">
            <a:spLocks noChangeArrowheads="1"/>
          </p:cNvSpPr>
          <p:nvPr/>
        </p:nvSpPr>
        <p:spPr bwMode="auto">
          <a:xfrm>
            <a:off x="8001000" y="2779713"/>
            <a:ext cx="895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buFont typeface="Arial" charset="0"/>
              <a:buChar char="•"/>
            </a:pPr>
            <a:r>
              <a:rPr lang="en-US" altLang="en-US" sz="1000" b="0">
                <a:solidFill>
                  <a:srgbClr val="000000"/>
                </a:solidFill>
                <a:latin typeface="Arial" charset="0"/>
              </a:rPr>
              <a:t>OfficeStaffT</a:t>
            </a:r>
          </a:p>
        </p:txBody>
      </p:sp>
      <p:sp>
        <p:nvSpPr>
          <p:cNvPr id="517145" name="TextBox 90"/>
          <p:cNvSpPr txBox="1">
            <a:spLocks noChangeArrowheads="1"/>
          </p:cNvSpPr>
          <p:nvPr/>
        </p:nvSpPr>
        <p:spPr bwMode="auto">
          <a:xfrm>
            <a:off x="7924800" y="2039938"/>
            <a:ext cx="895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buFont typeface="Arial" charset="0"/>
              <a:buChar char="•"/>
            </a:pPr>
            <a:r>
              <a:rPr lang="en-US" altLang="en-US" sz="1000" b="0">
                <a:solidFill>
                  <a:srgbClr val="000000"/>
                </a:solidFill>
                <a:latin typeface="Arial" charset="0"/>
              </a:rPr>
              <a:t>OfficeStaffT</a:t>
            </a:r>
          </a:p>
        </p:txBody>
      </p:sp>
      <p:cxnSp>
        <p:nvCxnSpPr>
          <p:cNvPr id="517146" name="AutoShape 31"/>
          <p:cNvCxnSpPr>
            <a:cxnSpLocks noChangeShapeType="1"/>
            <a:stCxn id="517124" idx="0"/>
            <a:endCxn id="517127" idx="1"/>
          </p:cNvCxnSpPr>
          <p:nvPr/>
        </p:nvCxnSpPr>
        <p:spPr bwMode="auto">
          <a:xfrm rot="5400000" flipH="1" flipV="1">
            <a:off x="4183856" y="-1724818"/>
            <a:ext cx="166687" cy="71628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17147" name="AutoShape 6"/>
          <p:cNvSpPr>
            <a:spLocks noChangeArrowheads="1"/>
          </p:cNvSpPr>
          <p:nvPr/>
        </p:nvSpPr>
        <p:spPr bwMode="auto">
          <a:xfrm>
            <a:off x="152400" y="4202113"/>
            <a:ext cx="1066800" cy="533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Triage </a:t>
            </a:r>
          </a:p>
        </p:txBody>
      </p:sp>
      <p:sp>
        <p:nvSpPr>
          <p:cNvPr id="103" name="TextBox 102"/>
          <p:cNvSpPr txBox="1"/>
          <p:nvPr/>
        </p:nvSpPr>
        <p:spPr>
          <a:xfrm>
            <a:off x="0" y="4735512"/>
            <a:ext cx="2231701" cy="707886"/>
          </a:xfrm>
          <a:prstGeom prst="rect">
            <a:avLst/>
          </a:prstGeom>
          <a:noFill/>
        </p:spPr>
        <p:txBody>
          <a:bodyPr wrap="none">
            <a:spAutoFit/>
          </a:bodyPr>
          <a:lstStyle/>
          <a:p>
            <a:pPr algn="l">
              <a:buFont typeface="Arial" pitchFamily="34" charset="0"/>
              <a:buChar char="•"/>
              <a:defRPr/>
            </a:pPr>
            <a:r>
              <a:rPr lang="en-US" sz="1000" b="0" dirty="0">
                <a:solidFill>
                  <a:srgbClr val="000000"/>
                </a:solidFill>
                <a:latin typeface="Arial" charset="0"/>
              </a:rPr>
              <a:t> John S.: Patient (</a:t>
            </a:r>
            <a:r>
              <a:rPr lang="en-US" sz="1000" b="0" u="sng" dirty="0" err="1">
                <a:solidFill>
                  <a:srgbClr val="000000"/>
                </a:solidFill>
                <a:latin typeface="Arial" charset="0"/>
              </a:rPr>
              <a:t>PatientT</a:t>
            </a:r>
            <a:r>
              <a:rPr lang="en-US" sz="1000" b="0" u="sng" dirty="0">
                <a:solidFill>
                  <a:srgbClr val="000000"/>
                </a:solidFill>
                <a:latin typeface="Arial" charset="0"/>
              </a:rPr>
              <a:t>)</a:t>
            </a:r>
          </a:p>
          <a:p>
            <a:pPr algn="l">
              <a:buFont typeface="Arial" pitchFamily="34" charset="0"/>
              <a:buChar char="•"/>
              <a:defRPr/>
            </a:pPr>
            <a:r>
              <a:rPr lang="en-US" sz="1000" b="0" dirty="0">
                <a:solidFill>
                  <a:srgbClr val="000000"/>
                </a:solidFill>
                <a:latin typeface="Arial" charset="0"/>
              </a:rPr>
              <a:t> Bob T.:ER Provider (ProviderT)</a:t>
            </a:r>
          </a:p>
          <a:p>
            <a:pPr algn="l">
              <a:buFont typeface="Arial" pitchFamily="34" charset="0"/>
              <a:buChar char="•"/>
              <a:defRPr/>
            </a:pPr>
            <a:r>
              <a:rPr lang="en-US" sz="1000" b="0" dirty="0">
                <a:solidFill>
                  <a:srgbClr val="000000"/>
                </a:solidFill>
                <a:latin typeface="Arial" charset="0"/>
              </a:rPr>
              <a:t> Tim R.:ER Nurse (</a:t>
            </a:r>
            <a:r>
              <a:rPr lang="en-US" sz="1000" b="0" dirty="0" err="1">
                <a:solidFill>
                  <a:srgbClr val="000000"/>
                </a:solidFill>
                <a:latin typeface="Arial" charset="0"/>
              </a:rPr>
              <a:t>NurseT</a:t>
            </a:r>
            <a:r>
              <a:rPr lang="en-US" sz="1000" b="0" dirty="0">
                <a:solidFill>
                  <a:srgbClr val="000000"/>
                </a:solidFill>
                <a:latin typeface="Arial" charset="0"/>
              </a:rPr>
              <a:t>)</a:t>
            </a:r>
          </a:p>
          <a:p>
            <a:pPr algn="l">
              <a:buFont typeface="Arial" pitchFamily="34" charset="0"/>
              <a:buChar char="•"/>
              <a:defRPr/>
            </a:pPr>
            <a:r>
              <a:rPr lang="en-US" sz="1000" b="0" strike="sngStrike" dirty="0">
                <a:solidFill>
                  <a:srgbClr val="000000"/>
                </a:solidFill>
                <a:latin typeface="Arial" charset="0"/>
              </a:rPr>
              <a:t> Karen </a:t>
            </a:r>
            <a:r>
              <a:rPr lang="en-US" sz="1000" b="0" strike="sngStrike" dirty="0" err="1">
                <a:solidFill>
                  <a:srgbClr val="000000"/>
                </a:solidFill>
                <a:latin typeface="Arial" charset="0"/>
              </a:rPr>
              <a:t>M.:Radiologist</a:t>
            </a:r>
            <a:r>
              <a:rPr lang="en-US" sz="1000" b="0" strike="sngStrike" dirty="0">
                <a:solidFill>
                  <a:srgbClr val="000000"/>
                </a:solidFill>
                <a:latin typeface="Arial" charset="0"/>
              </a:rPr>
              <a:t>(</a:t>
            </a:r>
            <a:r>
              <a:rPr lang="en-US" sz="1000" b="0" strike="sngStrike" dirty="0" err="1">
                <a:solidFill>
                  <a:srgbClr val="000000"/>
                </a:solidFill>
                <a:latin typeface="Arial" charset="0"/>
              </a:rPr>
              <a:t>SpecialistT</a:t>
            </a:r>
            <a:r>
              <a:rPr lang="en-US" sz="1000" b="0" strike="sngStrike" dirty="0">
                <a:solidFill>
                  <a:srgbClr val="000000"/>
                </a:solidFill>
                <a:latin typeface="Arial" charset="0"/>
              </a:rPr>
              <a:t>)</a:t>
            </a:r>
          </a:p>
        </p:txBody>
      </p:sp>
      <p:sp>
        <p:nvSpPr>
          <p:cNvPr id="104" name="Oval 103"/>
          <p:cNvSpPr/>
          <p:nvPr/>
        </p:nvSpPr>
        <p:spPr>
          <a:xfrm>
            <a:off x="990600" y="2860675"/>
            <a:ext cx="1447800" cy="609600"/>
          </a:xfrm>
          <a:prstGeom prst="ellipse">
            <a:avLst/>
          </a:prstGeom>
          <a:ln w="9525"/>
        </p:spPr>
        <p:style>
          <a:lnRef idx="2">
            <a:schemeClr val="dk1"/>
          </a:lnRef>
          <a:fillRef idx="1">
            <a:schemeClr val="lt1"/>
          </a:fillRef>
          <a:effectRef idx="0">
            <a:schemeClr val="dk1"/>
          </a:effectRef>
          <a:fontRef idx="minor">
            <a:schemeClr val="dk1"/>
          </a:fontRef>
        </p:style>
        <p:txBody>
          <a:bodyPr anchor="ctr"/>
          <a:lstStyle/>
          <a:p>
            <a:pPr>
              <a:defRPr/>
            </a:pPr>
            <a:endParaRPr lang="en-US" sz="1000" b="0" dirty="0">
              <a:solidFill>
                <a:srgbClr val="000000"/>
              </a:solidFill>
            </a:endParaRPr>
          </a:p>
        </p:txBody>
      </p:sp>
      <p:cxnSp>
        <p:nvCxnSpPr>
          <p:cNvPr id="517150" name="Shape 105"/>
          <p:cNvCxnSpPr>
            <a:cxnSpLocks noChangeShapeType="1"/>
            <a:stCxn id="517140" idx="3"/>
            <a:endCxn id="104" idx="0"/>
          </p:cNvCxnSpPr>
          <p:nvPr/>
        </p:nvCxnSpPr>
        <p:spPr bwMode="auto">
          <a:xfrm>
            <a:off x="1060450" y="2719388"/>
            <a:ext cx="654050" cy="141287"/>
          </a:xfrm>
          <a:prstGeom prst="bentConnector2">
            <a:avLst/>
          </a:prstGeom>
          <a:noFill/>
          <a:ln w="9525" algn="ctr">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517151" name="Shape 106"/>
          <p:cNvCxnSpPr>
            <a:cxnSpLocks noChangeShapeType="1"/>
            <a:stCxn id="517141" idx="1"/>
            <a:endCxn id="104" idx="0"/>
          </p:cNvCxnSpPr>
          <p:nvPr/>
        </p:nvCxnSpPr>
        <p:spPr bwMode="auto">
          <a:xfrm rot="10800000" flipV="1">
            <a:off x="1714500" y="2719388"/>
            <a:ext cx="590550" cy="141287"/>
          </a:xfrm>
          <a:prstGeom prst="bentConnector2">
            <a:avLst/>
          </a:prstGeom>
          <a:noFill/>
          <a:ln w="9525" algn="ctr">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17152" name="TextBox 115"/>
          <p:cNvSpPr txBox="1">
            <a:spLocks noChangeArrowheads="1"/>
          </p:cNvSpPr>
          <p:nvPr/>
        </p:nvSpPr>
        <p:spPr bwMode="auto">
          <a:xfrm>
            <a:off x="1212850" y="3041650"/>
            <a:ext cx="1074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sendToTestT</a:t>
            </a:r>
            <a:r>
              <a:rPr lang="en-US" altLang="en-US" sz="1200" b="0">
                <a:solidFill>
                  <a:srgbClr val="000000"/>
                </a:solidFill>
                <a:latin typeface="Arial" charset="0"/>
              </a:rPr>
              <a:t>()</a:t>
            </a:r>
          </a:p>
        </p:txBody>
      </p:sp>
      <p:sp>
        <p:nvSpPr>
          <p:cNvPr id="118" name="Oval 117"/>
          <p:cNvSpPr/>
          <p:nvPr/>
        </p:nvSpPr>
        <p:spPr>
          <a:xfrm>
            <a:off x="990600" y="5649913"/>
            <a:ext cx="1447800" cy="609600"/>
          </a:xfrm>
          <a:prstGeom prst="ellipse">
            <a:avLst/>
          </a:prstGeom>
          <a:ln w="9525"/>
        </p:spPr>
        <p:style>
          <a:lnRef idx="2">
            <a:schemeClr val="dk1"/>
          </a:lnRef>
          <a:fillRef idx="1">
            <a:schemeClr val="lt1"/>
          </a:fillRef>
          <a:effectRef idx="0">
            <a:schemeClr val="dk1"/>
          </a:effectRef>
          <a:fontRef idx="minor">
            <a:schemeClr val="dk1"/>
          </a:fontRef>
        </p:style>
        <p:txBody>
          <a:bodyPr anchor="ctr"/>
          <a:lstStyle/>
          <a:p>
            <a:pPr>
              <a:defRPr/>
            </a:pPr>
            <a:endParaRPr lang="en-US" sz="1000" b="0" dirty="0">
              <a:solidFill>
                <a:srgbClr val="000000"/>
              </a:solidFill>
            </a:endParaRPr>
          </a:p>
        </p:txBody>
      </p:sp>
      <p:sp>
        <p:nvSpPr>
          <p:cNvPr id="517154" name="TextBox 118"/>
          <p:cNvSpPr txBox="1">
            <a:spLocks noChangeArrowheads="1"/>
          </p:cNvSpPr>
          <p:nvPr/>
        </p:nvSpPr>
        <p:spPr bwMode="auto">
          <a:xfrm>
            <a:off x="1069975" y="5726113"/>
            <a:ext cx="1271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sendToEKGTest</a:t>
            </a:r>
            <a:r>
              <a:rPr lang="en-US" altLang="en-US" sz="1200" b="0">
                <a:solidFill>
                  <a:srgbClr val="000000"/>
                </a:solidFill>
                <a:latin typeface="Arial" charset="0"/>
              </a:rPr>
              <a:t>()</a:t>
            </a:r>
          </a:p>
        </p:txBody>
      </p:sp>
      <p:sp>
        <p:nvSpPr>
          <p:cNvPr id="121" name="Oval 120"/>
          <p:cNvSpPr/>
          <p:nvPr/>
        </p:nvSpPr>
        <p:spPr>
          <a:xfrm>
            <a:off x="3038475" y="2860675"/>
            <a:ext cx="1447800" cy="609600"/>
          </a:xfrm>
          <a:prstGeom prst="ellipse">
            <a:avLst/>
          </a:prstGeom>
          <a:ln w="9525"/>
        </p:spPr>
        <p:style>
          <a:lnRef idx="2">
            <a:schemeClr val="dk1"/>
          </a:lnRef>
          <a:fillRef idx="1">
            <a:schemeClr val="lt1"/>
          </a:fillRef>
          <a:effectRef idx="0">
            <a:schemeClr val="dk1"/>
          </a:effectRef>
          <a:fontRef idx="minor">
            <a:schemeClr val="dk1"/>
          </a:fontRef>
        </p:style>
        <p:txBody>
          <a:bodyPr anchor="ctr"/>
          <a:lstStyle/>
          <a:p>
            <a:pPr>
              <a:defRPr/>
            </a:pPr>
            <a:endParaRPr lang="en-US" sz="1000" b="0" dirty="0">
              <a:solidFill>
                <a:srgbClr val="000000"/>
              </a:solidFill>
            </a:endParaRPr>
          </a:p>
        </p:txBody>
      </p:sp>
      <p:sp>
        <p:nvSpPr>
          <p:cNvPr id="517156" name="TextBox 121"/>
          <p:cNvSpPr txBox="1">
            <a:spLocks noChangeArrowheads="1"/>
          </p:cNvSpPr>
          <p:nvPr/>
        </p:nvSpPr>
        <p:spPr bwMode="auto">
          <a:xfrm>
            <a:off x="3270250" y="2971800"/>
            <a:ext cx="850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SpecialistT</a:t>
            </a:r>
          </a:p>
        </p:txBody>
      </p:sp>
      <p:sp>
        <p:nvSpPr>
          <p:cNvPr id="517157" name="TextBox 122"/>
          <p:cNvSpPr txBox="1">
            <a:spLocks noChangeArrowheads="1"/>
          </p:cNvSpPr>
          <p:nvPr/>
        </p:nvSpPr>
        <p:spPr bwMode="auto">
          <a:xfrm>
            <a:off x="3270250" y="3152775"/>
            <a:ext cx="666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doneT</a:t>
            </a:r>
            <a:r>
              <a:rPr lang="en-US" altLang="en-US" sz="1200" b="0">
                <a:solidFill>
                  <a:srgbClr val="000000"/>
                </a:solidFill>
                <a:latin typeface="Arial" charset="0"/>
              </a:rPr>
              <a:t>()</a:t>
            </a:r>
          </a:p>
        </p:txBody>
      </p:sp>
      <p:sp>
        <p:nvSpPr>
          <p:cNvPr id="517158" name="TextBox 123"/>
          <p:cNvSpPr txBox="1">
            <a:spLocks noChangeArrowheads="1"/>
          </p:cNvSpPr>
          <p:nvPr/>
        </p:nvSpPr>
        <p:spPr bwMode="auto">
          <a:xfrm>
            <a:off x="1381125" y="3443288"/>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PermT</a:t>
            </a:r>
          </a:p>
        </p:txBody>
      </p:sp>
      <p:sp>
        <p:nvSpPr>
          <p:cNvPr id="517159" name="TextBox 127"/>
          <p:cNvSpPr txBox="1">
            <a:spLocks noChangeArrowheads="1"/>
          </p:cNvSpPr>
          <p:nvPr/>
        </p:nvSpPr>
        <p:spPr bwMode="auto">
          <a:xfrm>
            <a:off x="3398838" y="3433763"/>
            <a:ext cx="706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CODC_T</a:t>
            </a:r>
          </a:p>
        </p:txBody>
      </p:sp>
      <p:cxnSp>
        <p:nvCxnSpPr>
          <p:cNvPr id="517160" name="Shape 128"/>
          <p:cNvCxnSpPr>
            <a:cxnSpLocks noChangeShapeType="1"/>
            <a:stCxn id="517142" idx="1"/>
            <a:endCxn id="121" idx="0"/>
          </p:cNvCxnSpPr>
          <p:nvPr/>
        </p:nvCxnSpPr>
        <p:spPr bwMode="auto">
          <a:xfrm rot="10800000" flipV="1">
            <a:off x="3762375" y="2719388"/>
            <a:ext cx="536575" cy="141287"/>
          </a:xfrm>
          <a:prstGeom prst="bentConnector2">
            <a:avLst/>
          </a:prstGeom>
          <a:noFill/>
          <a:ln w="9525" algn="ctr">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517161" name="Shape 131"/>
          <p:cNvCxnSpPr>
            <a:cxnSpLocks noChangeShapeType="1"/>
            <a:stCxn id="517141" idx="3"/>
            <a:endCxn id="121" idx="0"/>
          </p:cNvCxnSpPr>
          <p:nvPr/>
        </p:nvCxnSpPr>
        <p:spPr bwMode="auto">
          <a:xfrm>
            <a:off x="3257550" y="2719388"/>
            <a:ext cx="504825" cy="141287"/>
          </a:xfrm>
          <a:prstGeom prst="bentConnector2">
            <a:avLst/>
          </a:prstGeom>
          <a:noFill/>
          <a:ln w="9525" algn="ctr">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17162" name="AutoShape 7"/>
          <p:cNvSpPr>
            <a:spLocks noChangeArrowheads="1"/>
          </p:cNvSpPr>
          <p:nvPr/>
        </p:nvSpPr>
        <p:spPr bwMode="auto">
          <a:xfrm>
            <a:off x="2195513" y="4000500"/>
            <a:ext cx="1066800" cy="1793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a:t>
            </a:r>
          </a:p>
        </p:txBody>
      </p:sp>
      <p:sp>
        <p:nvSpPr>
          <p:cNvPr id="517163" name="AutoShape 8"/>
          <p:cNvSpPr>
            <a:spLocks noChangeArrowheads="1"/>
          </p:cNvSpPr>
          <p:nvPr/>
        </p:nvSpPr>
        <p:spPr bwMode="auto">
          <a:xfrm>
            <a:off x="2198688" y="4776788"/>
            <a:ext cx="1066800" cy="239712"/>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EKG Test</a:t>
            </a:r>
          </a:p>
        </p:txBody>
      </p:sp>
      <p:cxnSp>
        <p:nvCxnSpPr>
          <p:cNvPr id="517164" name="Shape 142"/>
          <p:cNvCxnSpPr>
            <a:cxnSpLocks noChangeShapeType="1"/>
            <a:stCxn id="517147" idx="3"/>
            <a:endCxn id="517162" idx="1"/>
          </p:cNvCxnSpPr>
          <p:nvPr/>
        </p:nvCxnSpPr>
        <p:spPr bwMode="auto">
          <a:xfrm flipV="1">
            <a:off x="1231900" y="4090988"/>
            <a:ext cx="963613" cy="377825"/>
          </a:xfrm>
          <a:prstGeom prst="bentConnector3">
            <a:avLst>
              <a:gd name="adj1" fmla="val 49259"/>
            </a:avLst>
          </a:prstGeom>
          <a:noFill/>
          <a:ln w="9525" algn="ctr">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47" name="Shape 142"/>
          <p:cNvCxnSpPr>
            <a:stCxn id="517147" idx="3"/>
            <a:endCxn id="517163" idx="1"/>
          </p:cNvCxnSpPr>
          <p:nvPr/>
        </p:nvCxnSpPr>
        <p:spPr>
          <a:xfrm>
            <a:off x="1219200" y="4468813"/>
            <a:ext cx="979488" cy="428625"/>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517166" name="Shape 142"/>
          <p:cNvCxnSpPr>
            <a:cxnSpLocks noChangeShapeType="1"/>
            <a:stCxn id="517162" idx="3"/>
            <a:endCxn id="517177" idx="1"/>
          </p:cNvCxnSpPr>
          <p:nvPr/>
        </p:nvCxnSpPr>
        <p:spPr bwMode="auto">
          <a:xfrm>
            <a:off x="3262313" y="4090988"/>
            <a:ext cx="628650" cy="377825"/>
          </a:xfrm>
          <a:prstGeom prst="bentConnector3">
            <a:avLst>
              <a:gd name="adj1" fmla="val 51009"/>
            </a:avLst>
          </a:prstGeom>
          <a:noFill/>
          <a:ln w="9525" algn="ctr">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56" name="Shape 142"/>
          <p:cNvCxnSpPr>
            <a:stCxn id="517163" idx="3"/>
            <a:endCxn id="517177" idx="1"/>
          </p:cNvCxnSpPr>
          <p:nvPr/>
        </p:nvCxnSpPr>
        <p:spPr>
          <a:xfrm flipV="1">
            <a:off x="3265488" y="4468813"/>
            <a:ext cx="638175" cy="428625"/>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59" name="TextBox 158"/>
          <p:cNvSpPr txBox="1"/>
          <p:nvPr/>
        </p:nvSpPr>
        <p:spPr>
          <a:xfrm>
            <a:off x="1077191" y="5899294"/>
            <a:ext cx="1369286" cy="276999"/>
          </a:xfrm>
          <a:prstGeom prst="rect">
            <a:avLst/>
          </a:prstGeom>
          <a:noFill/>
        </p:spPr>
        <p:txBody>
          <a:bodyPr wrap="none">
            <a:spAutoFit/>
          </a:bodyPr>
          <a:lstStyle/>
          <a:p>
            <a:pPr algn="l">
              <a:defRPr/>
            </a:pPr>
            <a:r>
              <a:rPr lang="en-US" sz="1000" strike="sngStrike" dirty="0" err="1">
                <a:solidFill>
                  <a:srgbClr val="000000"/>
                </a:solidFill>
                <a:latin typeface="Arial" charset="0"/>
              </a:rPr>
              <a:t>sendToBloodTest</a:t>
            </a:r>
            <a:r>
              <a:rPr lang="en-US" sz="1200" b="0" strike="sngStrike" dirty="0">
                <a:solidFill>
                  <a:srgbClr val="000000"/>
                </a:solidFill>
                <a:latin typeface="Arial" charset="0"/>
              </a:rPr>
              <a:t>()</a:t>
            </a:r>
          </a:p>
        </p:txBody>
      </p:sp>
      <p:cxnSp>
        <p:nvCxnSpPr>
          <p:cNvPr id="162" name="Shape 161"/>
          <p:cNvCxnSpPr>
            <a:stCxn id="103" idx="2"/>
            <a:endCxn id="118" idx="0"/>
          </p:cNvCxnSpPr>
          <p:nvPr/>
        </p:nvCxnSpPr>
        <p:spPr>
          <a:xfrm rot="16200000" flipH="1">
            <a:off x="1312069" y="5247482"/>
            <a:ext cx="206375" cy="59848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517170" name="TextBox 165"/>
          <p:cNvSpPr txBox="1">
            <a:spLocks noChangeArrowheads="1"/>
          </p:cNvSpPr>
          <p:nvPr/>
        </p:nvSpPr>
        <p:spPr bwMode="auto">
          <a:xfrm>
            <a:off x="2057400" y="5116513"/>
            <a:ext cx="2128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buFont typeface="Arial" charset="0"/>
              <a:buChar char="•"/>
            </a:pPr>
            <a:r>
              <a:rPr lang="en-US" altLang="en-US" sz="1000" b="0">
                <a:solidFill>
                  <a:srgbClr val="000000"/>
                </a:solidFill>
                <a:latin typeface="Arial" charset="0"/>
              </a:rPr>
              <a:t> Mike S.:Cardiologist (SpecialistT)</a:t>
            </a:r>
          </a:p>
        </p:txBody>
      </p:sp>
      <p:sp>
        <p:nvSpPr>
          <p:cNvPr id="167" name="Oval 166"/>
          <p:cNvSpPr/>
          <p:nvPr/>
        </p:nvSpPr>
        <p:spPr>
          <a:xfrm>
            <a:off x="2678113" y="5584825"/>
            <a:ext cx="1665287" cy="750888"/>
          </a:xfrm>
          <a:prstGeom prst="ellipse">
            <a:avLst/>
          </a:prstGeom>
          <a:ln w="9525"/>
        </p:spPr>
        <p:style>
          <a:lnRef idx="2">
            <a:schemeClr val="dk1"/>
          </a:lnRef>
          <a:fillRef idx="1">
            <a:schemeClr val="lt1"/>
          </a:fillRef>
          <a:effectRef idx="0">
            <a:schemeClr val="dk1"/>
          </a:effectRef>
          <a:fontRef idx="minor">
            <a:schemeClr val="dk1"/>
          </a:fontRef>
        </p:style>
        <p:txBody>
          <a:bodyPr anchor="ctr"/>
          <a:lstStyle/>
          <a:p>
            <a:pPr>
              <a:defRPr/>
            </a:pPr>
            <a:endParaRPr lang="en-US" sz="1000" b="0" dirty="0">
              <a:solidFill>
                <a:srgbClr val="000000"/>
              </a:solidFill>
            </a:endParaRPr>
          </a:p>
        </p:txBody>
      </p:sp>
      <p:sp>
        <p:nvSpPr>
          <p:cNvPr id="517172" name="TextBox 167"/>
          <p:cNvSpPr txBox="1">
            <a:spLocks noChangeArrowheads="1"/>
          </p:cNvSpPr>
          <p:nvPr/>
        </p:nvSpPr>
        <p:spPr bwMode="auto">
          <a:xfrm>
            <a:off x="2908300" y="5654675"/>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200" b="0">
                <a:solidFill>
                  <a:srgbClr val="000000"/>
                </a:solidFill>
                <a:latin typeface="Arial" charset="0"/>
              </a:rPr>
              <a:t>Mike S.</a:t>
            </a:r>
          </a:p>
          <a:p>
            <a:pPr algn="l" eaLnBrk="1" hangingPunct="1"/>
            <a:r>
              <a:rPr lang="en-US" altLang="en-US" sz="1200" b="0">
                <a:solidFill>
                  <a:srgbClr val="000000"/>
                </a:solidFill>
                <a:latin typeface="Arial" charset="0"/>
              </a:rPr>
              <a:t> done()</a:t>
            </a:r>
          </a:p>
        </p:txBody>
      </p:sp>
      <p:sp>
        <p:nvSpPr>
          <p:cNvPr id="517173" name="TextBox 169"/>
          <p:cNvSpPr txBox="1">
            <a:spLocks noChangeArrowheads="1"/>
          </p:cNvSpPr>
          <p:nvPr/>
        </p:nvSpPr>
        <p:spPr bwMode="auto">
          <a:xfrm>
            <a:off x="4084638" y="6154738"/>
            <a:ext cx="55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CODC</a:t>
            </a:r>
          </a:p>
        </p:txBody>
      </p:sp>
      <p:cxnSp>
        <p:nvCxnSpPr>
          <p:cNvPr id="517174" name="Shape 170"/>
          <p:cNvCxnSpPr>
            <a:cxnSpLocks noChangeShapeType="1"/>
            <a:stCxn id="517170" idx="2"/>
            <a:endCxn id="167" idx="0"/>
          </p:cNvCxnSpPr>
          <p:nvPr/>
        </p:nvCxnSpPr>
        <p:spPr bwMode="auto">
          <a:xfrm rot="16200000" flipH="1">
            <a:off x="3205163" y="5278438"/>
            <a:ext cx="223837" cy="388937"/>
          </a:xfrm>
          <a:prstGeom prst="bentConnector3">
            <a:avLst>
              <a:gd name="adj1" fmla="val 49644"/>
            </a:avLst>
          </a:prstGeom>
          <a:noFill/>
          <a:ln w="9525" algn="ctr">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17175" name="TextBox 173"/>
          <p:cNvSpPr txBox="1">
            <a:spLocks noChangeArrowheads="1"/>
          </p:cNvSpPr>
          <p:nvPr/>
        </p:nvSpPr>
        <p:spPr bwMode="auto">
          <a:xfrm>
            <a:off x="2159000" y="6145213"/>
            <a:ext cx="500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Perm</a:t>
            </a:r>
          </a:p>
        </p:txBody>
      </p:sp>
      <p:sp>
        <p:nvSpPr>
          <p:cNvPr id="175" name="Down Arrow 174"/>
          <p:cNvSpPr/>
          <p:nvPr/>
        </p:nvSpPr>
        <p:spPr>
          <a:xfrm>
            <a:off x="3810000" y="3519488"/>
            <a:ext cx="1752600" cy="595312"/>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sz="2800" b="0">
              <a:solidFill>
                <a:srgbClr val="000000"/>
              </a:solidFill>
            </a:endParaRPr>
          </a:p>
        </p:txBody>
      </p:sp>
      <p:sp>
        <p:nvSpPr>
          <p:cNvPr id="517177" name="AutoShape 6"/>
          <p:cNvSpPr>
            <a:spLocks noChangeArrowheads="1"/>
          </p:cNvSpPr>
          <p:nvPr/>
        </p:nvSpPr>
        <p:spPr bwMode="auto">
          <a:xfrm>
            <a:off x="3903663" y="4202113"/>
            <a:ext cx="1066800" cy="533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a:t>
            </a:r>
          </a:p>
        </p:txBody>
      </p:sp>
      <p:sp>
        <p:nvSpPr>
          <p:cNvPr id="517178" name="TextBox 196"/>
          <p:cNvSpPr txBox="1">
            <a:spLocks noChangeArrowheads="1"/>
          </p:cNvSpPr>
          <p:nvPr/>
        </p:nvSpPr>
        <p:spPr bwMode="auto">
          <a:xfrm>
            <a:off x="5003800" y="4052888"/>
            <a:ext cx="371633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b="0">
                <a:solidFill>
                  <a:srgbClr val="000000"/>
                </a:solidFill>
                <a:latin typeface="Arial" charset="0"/>
              </a:rPr>
              <a:t>Advantages:</a:t>
            </a:r>
          </a:p>
          <a:p>
            <a:pPr algn="l" eaLnBrk="1" hangingPunct="1">
              <a:buFont typeface="Arial" charset="0"/>
              <a:buChar char="•"/>
            </a:pPr>
            <a:r>
              <a:rPr lang="en-US" altLang="en-US" sz="2000" b="0">
                <a:solidFill>
                  <a:srgbClr val="000000"/>
                </a:solidFill>
                <a:latin typeface="Arial" charset="0"/>
              </a:rPr>
              <a:t> Define global properties at DT</a:t>
            </a:r>
          </a:p>
          <a:p>
            <a:pPr algn="l" eaLnBrk="1" hangingPunct="1">
              <a:buFont typeface="Arial" charset="0"/>
              <a:buChar char="•"/>
            </a:pPr>
            <a:r>
              <a:rPr lang="en-US" altLang="en-US" sz="2000" b="0">
                <a:solidFill>
                  <a:srgbClr val="000000"/>
                </a:solidFill>
                <a:latin typeface="Arial" charset="0"/>
              </a:rPr>
              <a:t> Define high level CW</a:t>
            </a:r>
          </a:p>
          <a:p>
            <a:pPr algn="l" eaLnBrk="1" hangingPunct="1">
              <a:buFont typeface="Arial" charset="0"/>
              <a:buChar char="•"/>
            </a:pPr>
            <a:r>
              <a:rPr lang="en-US" altLang="en-US" sz="2000" b="0">
                <a:solidFill>
                  <a:srgbClr val="000000"/>
                </a:solidFill>
                <a:latin typeface="Arial" charset="0"/>
              </a:rPr>
              <a:t> Define COD type reqs. at DT</a:t>
            </a:r>
          </a:p>
          <a:p>
            <a:pPr algn="l" eaLnBrk="1" hangingPunct="1">
              <a:buFont typeface="Arial" charset="0"/>
              <a:buChar char="•"/>
            </a:pPr>
            <a:r>
              <a:rPr lang="en-US" altLang="en-US" sz="2000" b="0">
                <a:solidFill>
                  <a:srgbClr val="000000"/>
                </a:solidFill>
                <a:latin typeface="Arial" charset="0"/>
              </a:rPr>
              <a:t> RT local adaptation</a:t>
            </a:r>
          </a:p>
          <a:p>
            <a:pPr algn="l" eaLnBrk="1" hangingPunct="1">
              <a:buFont typeface="Arial" charset="0"/>
              <a:buChar char="•"/>
            </a:pPr>
            <a:r>
              <a:rPr lang="en-US" altLang="en-US" sz="2000" b="0">
                <a:solidFill>
                  <a:srgbClr val="000000"/>
                </a:solidFill>
                <a:latin typeface="Arial" charset="0"/>
              </a:rPr>
              <a:t> RT global policy enforcement</a:t>
            </a:r>
          </a:p>
        </p:txBody>
      </p:sp>
      <p:sp>
        <p:nvSpPr>
          <p:cNvPr id="28730" name="TextBox 197"/>
          <p:cNvSpPr txBox="1">
            <a:spLocks noChangeArrowheads="1"/>
          </p:cNvSpPr>
          <p:nvPr/>
        </p:nvSpPr>
        <p:spPr bwMode="auto">
          <a:xfrm>
            <a:off x="0" y="1066800"/>
            <a:ext cx="9144000" cy="304800"/>
          </a:xfrm>
          <a:prstGeom prst="rect">
            <a:avLst/>
          </a:prstGeom>
          <a:solidFill>
            <a:schemeClr val="accent5"/>
          </a:solidFill>
          <a:ln w="9525">
            <a:noFill/>
            <a:miter lim="800000"/>
            <a:headEnd/>
            <a:tailEnd/>
          </a:ln>
        </p:spPr>
        <p:txBody>
          <a:bodyPr>
            <a:spAutoFit/>
          </a:bodyPr>
          <a:lstStyle/>
          <a:p>
            <a:pPr algn="l">
              <a:defRPr/>
            </a:pPr>
            <a:r>
              <a:rPr lang="en-US" sz="1400" dirty="0">
                <a:solidFill>
                  <a:srgbClr val="000000"/>
                </a:solidFill>
                <a:latin typeface="Arial" charset="0"/>
              </a:rPr>
              <a:t>Design Time Assignment</a:t>
            </a:r>
          </a:p>
        </p:txBody>
      </p:sp>
      <p:sp>
        <p:nvSpPr>
          <p:cNvPr id="517180" name="TextBox 123"/>
          <p:cNvSpPr txBox="1">
            <a:spLocks noChangeArrowheads="1"/>
          </p:cNvSpPr>
          <p:nvPr/>
        </p:nvSpPr>
        <p:spPr bwMode="auto">
          <a:xfrm>
            <a:off x="304800" y="3003550"/>
            <a:ext cx="592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TeamT</a:t>
            </a:r>
          </a:p>
        </p:txBody>
      </p:sp>
      <p:sp>
        <p:nvSpPr>
          <p:cNvPr id="517181" name="TextBox 123"/>
          <p:cNvSpPr txBox="1">
            <a:spLocks noChangeArrowheads="1"/>
          </p:cNvSpPr>
          <p:nvPr/>
        </p:nvSpPr>
        <p:spPr bwMode="auto">
          <a:xfrm>
            <a:off x="260350" y="5573713"/>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a:solidFill>
                  <a:srgbClr val="000000"/>
                </a:solidFill>
                <a:latin typeface="Arial" charset="0"/>
              </a:rPr>
              <a:t>Team</a:t>
            </a:r>
          </a:p>
        </p:txBody>
      </p:sp>
      <p:sp>
        <p:nvSpPr>
          <p:cNvPr id="517182" name="Right Brace 62"/>
          <p:cNvSpPr>
            <a:spLocks/>
          </p:cNvSpPr>
          <p:nvPr/>
        </p:nvSpPr>
        <p:spPr bwMode="auto">
          <a:xfrm rot="5400000">
            <a:off x="484188" y="2643188"/>
            <a:ext cx="228600" cy="609600"/>
          </a:xfrm>
          <a:prstGeom prst="rightBrace">
            <a:avLst>
              <a:gd name="adj1" fmla="val 8333"/>
              <a:gd name="adj2" fmla="val 50000"/>
            </a:avLst>
          </a:prstGeom>
          <a:noFill/>
          <a:ln w="25400" algn="ctr">
            <a:solidFill>
              <a:schemeClr val="tx1"/>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17183" name="Right Brace 63"/>
          <p:cNvSpPr>
            <a:spLocks/>
          </p:cNvSpPr>
          <p:nvPr/>
        </p:nvSpPr>
        <p:spPr bwMode="auto">
          <a:xfrm rot="5400000">
            <a:off x="419100" y="5219700"/>
            <a:ext cx="228600" cy="609600"/>
          </a:xfrm>
          <a:prstGeom prst="rightBrace">
            <a:avLst>
              <a:gd name="adj1" fmla="val 8333"/>
              <a:gd name="adj2" fmla="val 50000"/>
            </a:avLst>
          </a:prstGeom>
          <a:noFill/>
          <a:ln w="25400" algn="ctr">
            <a:solidFill>
              <a:schemeClr val="tx1"/>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17184" name="AutoShape 7"/>
          <p:cNvSpPr>
            <a:spLocks noChangeArrowheads="1"/>
          </p:cNvSpPr>
          <p:nvPr/>
        </p:nvSpPr>
        <p:spPr bwMode="auto">
          <a:xfrm>
            <a:off x="2198688" y="4497388"/>
            <a:ext cx="1066800" cy="255587"/>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Blood Test</a:t>
            </a:r>
          </a:p>
        </p:txBody>
      </p:sp>
      <p:sp>
        <p:nvSpPr>
          <p:cNvPr id="517185" name="AutoShape 7"/>
          <p:cNvSpPr>
            <a:spLocks noChangeArrowheads="1"/>
          </p:cNvSpPr>
          <p:nvPr/>
        </p:nvSpPr>
        <p:spPr bwMode="auto">
          <a:xfrm>
            <a:off x="2190750" y="4214813"/>
            <a:ext cx="1066800" cy="255587"/>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200">
                <a:solidFill>
                  <a:srgbClr val="000000"/>
                </a:solidFill>
                <a:latin typeface="Arial" charset="0"/>
              </a:rPr>
              <a:t>X-Ray Test</a:t>
            </a:r>
          </a:p>
        </p:txBody>
      </p:sp>
      <p:cxnSp>
        <p:nvCxnSpPr>
          <p:cNvPr id="81" name="Shape 142"/>
          <p:cNvCxnSpPr>
            <a:stCxn id="517147" idx="3"/>
            <a:endCxn id="517185" idx="1"/>
          </p:cNvCxnSpPr>
          <p:nvPr/>
        </p:nvCxnSpPr>
        <p:spPr>
          <a:xfrm flipV="1">
            <a:off x="1219200" y="4341813"/>
            <a:ext cx="971550" cy="12700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84" name="Shape 142"/>
          <p:cNvCxnSpPr>
            <a:stCxn id="517147" idx="3"/>
            <a:endCxn id="517184" idx="1"/>
          </p:cNvCxnSpPr>
          <p:nvPr/>
        </p:nvCxnSpPr>
        <p:spPr>
          <a:xfrm>
            <a:off x="1219200" y="4468813"/>
            <a:ext cx="979488" cy="157162"/>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87" name="Shape 142"/>
          <p:cNvCxnSpPr>
            <a:stCxn id="517185" idx="3"/>
            <a:endCxn id="517177" idx="1"/>
          </p:cNvCxnSpPr>
          <p:nvPr/>
        </p:nvCxnSpPr>
        <p:spPr>
          <a:xfrm>
            <a:off x="3257550" y="4341813"/>
            <a:ext cx="646113" cy="12700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0" name="Shape 142"/>
          <p:cNvCxnSpPr>
            <a:stCxn id="517184" idx="3"/>
            <a:endCxn id="517177" idx="1"/>
          </p:cNvCxnSpPr>
          <p:nvPr/>
        </p:nvCxnSpPr>
        <p:spPr>
          <a:xfrm flipV="1">
            <a:off x="3265488" y="4468813"/>
            <a:ext cx="638175" cy="157162"/>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51719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852CD538-47AB-47BE-A490-3C2B8A0F7809}" type="slidenum">
              <a:rPr lang="en-US" altLang="en-US" sz="1200">
                <a:solidFill>
                  <a:srgbClr val="000000"/>
                </a:solidFill>
                <a:latin typeface="Arial" charset="0"/>
              </a:rPr>
              <a:pPr algn="r" eaLnBrk="1" hangingPunct="1"/>
              <a:t>49</a:t>
            </a:fld>
            <a:endParaRPr lang="en-US" altLang="en-US" sz="1200">
              <a:solidFill>
                <a:srgbClr val="000000"/>
              </a:solidFill>
              <a:latin typeface="Arial" charset="0"/>
            </a:endParaRPr>
          </a:p>
        </p:txBody>
      </p:sp>
      <p:pic>
        <p:nvPicPr>
          <p:cNvPr id="5171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idx="4294967295"/>
          </p:nvPr>
        </p:nvSpPr>
        <p:spPr/>
        <p:txBody>
          <a:bodyPr/>
          <a:lstStyle/>
          <a:p>
            <a:pPr>
              <a:defRPr/>
            </a:pPr>
            <a:r>
              <a:rPr lang="en-US" smtClean="0">
                <a:latin typeface="Arial" charset="0"/>
              </a:rPr>
              <a:t>Introduction &amp; Motivation</a:t>
            </a:r>
          </a:p>
        </p:txBody>
      </p:sp>
      <p:pic>
        <p:nvPicPr>
          <p:cNvPr id="472067" name="Picture 4"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100" y="1995488"/>
            <a:ext cx="933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68" name="AutoShape 393"/>
          <p:cNvSpPr>
            <a:spLocks noChangeArrowheads="1"/>
          </p:cNvSpPr>
          <p:nvPr/>
        </p:nvSpPr>
        <p:spPr bwMode="auto">
          <a:xfrm>
            <a:off x="3565525" y="3559175"/>
            <a:ext cx="2228850" cy="111125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1000" b="0">
              <a:solidFill>
                <a:srgbClr val="000000"/>
              </a:solidFill>
            </a:endParaRPr>
          </a:p>
        </p:txBody>
      </p:sp>
      <p:sp>
        <p:nvSpPr>
          <p:cNvPr id="472069" name="AutoShape 441"/>
          <p:cNvSpPr>
            <a:spLocks noChangeArrowheads="1"/>
          </p:cNvSpPr>
          <p:nvPr/>
        </p:nvSpPr>
        <p:spPr bwMode="auto">
          <a:xfrm>
            <a:off x="3657600" y="3616325"/>
            <a:ext cx="534988" cy="381000"/>
          </a:xfrm>
          <a:prstGeom prst="flowChartMultidocument">
            <a:avLst/>
          </a:prstGeom>
          <a:solidFill>
            <a:srgbClr val="CCFFFF">
              <a:alpha val="5882"/>
            </a:srgbClr>
          </a:solidFill>
          <a:ln w="9525">
            <a:solidFill>
              <a:schemeClr val="tx1"/>
            </a:solidFill>
            <a:miter lim="800000"/>
            <a:headEnd/>
            <a:tailEnd/>
          </a:ln>
        </p:spPr>
        <p:txBody>
          <a:bodyPr wrap="none" lIns="91435" tIns="45718" rIns="91435" bIns="45718"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endParaRPr lang="en-US" altLang="en-US" sz="1000" b="0">
              <a:solidFill>
                <a:srgbClr val="000000"/>
              </a:solidFill>
            </a:endParaRPr>
          </a:p>
        </p:txBody>
      </p:sp>
      <p:sp>
        <p:nvSpPr>
          <p:cNvPr id="472070" name="Text Box 442"/>
          <p:cNvSpPr txBox="1">
            <a:spLocks noChangeArrowheads="1"/>
          </p:cNvSpPr>
          <p:nvPr/>
        </p:nvSpPr>
        <p:spPr bwMode="auto">
          <a:xfrm>
            <a:off x="3590925" y="3627438"/>
            <a:ext cx="5492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r>
              <a:rPr lang="en-US" altLang="en-US" sz="900">
                <a:solidFill>
                  <a:srgbClr val="000000"/>
                </a:solidFill>
                <a:latin typeface="Arial" charset="0"/>
              </a:rPr>
              <a:t>Blood </a:t>
            </a:r>
          </a:p>
          <a:p>
            <a:pPr eaLnBrk="1">
              <a:lnSpc>
                <a:spcPct val="104000"/>
              </a:lnSpc>
              <a:buClr>
                <a:srgbClr val="000000"/>
              </a:buClr>
              <a:buSzPct val="45000"/>
              <a:buFont typeface="Wingdings" pitchFamily="2" charset="2"/>
              <a:buNone/>
            </a:pPr>
            <a:r>
              <a:rPr lang="en-US" altLang="en-US" sz="900">
                <a:solidFill>
                  <a:srgbClr val="000000"/>
                </a:solidFill>
                <a:latin typeface="Arial" charset="0"/>
              </a:rPr>
              <a:t>Tests</a:t>
            </a:r>
          </a:p>
        </p:txBody>
      </p:sp>
      <p:sp>
        <p:nvSpPr>
          <p:cNvPr id="472071" name="AutoShape 443"/>
          <p:cNvSpPr>
            <a:spLocks noChangeArrowheads="1"/>
          </p:cNvSpPr>
          <p:nvPr/>
        </p:nvSpPr>
        <p:spPr bwMode="auto">
          <a:xfrm>
            <a:off x="4319588" y="3608388"/>
            <a:ext cx="531812" cy="381000"/>
          </a:xfrm>
          <a:prstGeom prst="flowChartMultidocument">
            <a:avLst/>
          </a:prstGeom>
          <a:solidFill>
            <a:srgbClr val="CCFFFF">
              <a:alpha val="5882"/>
            </a:srgbClr>
          </a:solidFill>
          <a:ln w="9525">
            <a:solidFill>
              <a:schemeClr val="tx1"/>
            </a:solidFill>
            <a:miter lim="800000"/>
            <a:headEnd/>
            <a:tailEnd/>
          </a:ln>
        </p:spPr>
        <p:txBody>
          <a:bodyPr wrap="none" lIns="91435" tIns="45718" rIns="91435" bIns="45718"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endParaRPr lang="en-US" altLang="en-US" sz="1000" b="0">
              <a:solidFill>
                <a:srgbClr val="000000"/>
              </a:solidFill>
            </a:endParaRPr>
          </a:p>
        </p:txBody>
      </p:sp>
      <p:sp>
        <p:nvSpPr>
          <p:cNvPr id="472072" name="Text Box 444"/>
          <p:cNvSpPr txBox="1">
            <a:spLocks noChangeArrowheads="1"/>
          </p:cNvSpPr>
          <p:nvPr/>
        </p:nvSpPr>
        <p:spPr bwMode="auto">
          <a:xfrm>
            <a:off x="4267200" y="3621088"/>
            <a:ext cx="6492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r>
              <a:rPr lang="en-US" altLang="en-US" sz="900">
                <a:solidFill>
                  <a:srgbClr val="000000"/>
                </a:solidFill>
                <a:latin typeface="Arial" charset="0"/>
              </a:rPr>
              <a:t>X Ray</a:t>
            </a:r>
          </a:p>
          <a:p>
            <a:pPr eaLnBrk="1">
              <a:lnSpc>
                <a:spcPct val="104000"/>
              </a:lnSpc>
              <a:buClr>
                <a:srgbClr val="000000"/>
              </a:buClr>
              <a:buSzPct val="45000"/>
              <a:buFont typeface="Wingdings" pitchFamily="2" charset="2"/>
              <a:buNone/>
            </a:pPr>
            <a:r>
              <a:rPr lang="en-US" altLang="en-US" sz="900">
                <a:solidFill>
                  <a:srgbClr val="000000"/>
                </a:solidFill>
                <a:latin typeface="Arial" charset="0"/>
              </a:rPr>
              <a:t>Results</a:t>
            </a:r>
          </a:p>
        </p:txBody>
      </p:sp>
      <p:sp>
        <p:nvSpPr>
          <p:cNvPr id="472073" name="AutoShape 445"/>
          <p:cNvSpPr>
            <a:spLocks noChangeArrowheads="1"/>
          </p:cNvSpPr>
          <p:nvPr/>
        </p:nvSpPr>
        <p:spPr bwMode="auto">
          <a:xfrm>
            <a:off x="3660775" y="4065588"/>
            <a:ext cx="533400" cy="381000"/>
          </a:xfrm>
          <a:prstGeom prst="flowChartMultidocument">
            <a:avLst/>
          </a:prstGeom>
          <a:solidFill>
            <a:srgbClr val="CCFFFF">
              <a:alpha val="5882"/>
            </a:srgbClr>
          </a:solidFill>
          <a:ln w="9525">
            <a:solidFill>
              <a:schemeClr val="tx1"/>
            </a:solidFill>
            <a:miter lim="800000"/>
            <a:headEnd/>
            <a:tailEnd/>
          </a:ln>
        </p:spPr>
        <p:txBody>
          <a:bodyPr wrap="none" lIns="91435" tIns="45718" rIns="91435" bIns="45718"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endParaRPr lang="en-US" altLang="en-US" sz="1000" b="0">
              <a:solidFill>
                <a:srgbClr val="000000"/>
              </a:solidFill>
            </a:endParaRPr>
          </a:p>
        </p:txBody>
      </p:sp>
      <p:sp>
        <p:nvSpPr>
          <p:cNvPr id="472074" name="Text Box 446"/>
          <p:cNvSpPr txBox="1">
            <a:spLocks noChangeArrowheads="1"/>
          </p:cNvSpPr>
          <p:nvPr/>
        </p:nvSpPr>
        <p:spPr bwMode="auto">
          <a:xfrm>
            <a:off x="3570288" y="4065588"/>
            <a:ext cx="6540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r>
              <a:rPr lang="en-US" altLang="en-US" sz="900">
                <a:solidFill>
                  <a:srgbClr val="000000"/>
                </a:solidFill>
                <a:latin typeface="Arial" charset="0"/>
              </a:rPr>
              <a:t>Scan</a:t>
            </a:r>
          </a:p>
          <a:p>
            <a:pPr eaLnBrk="1">
              <a:lnSpc>
                <a:spcPct val="104000"/>
              </a:lnSpc>
              <a:buClr>
                <a:srgbClr val="000000"/>
              </a:buClr>
              <a:buSzPct val="45000"/>
              <a:buFont typeface="Wingdings" pitchFamily="2" charset="2"/>
              <a:buNone/>
            </a:pPr>
            <a:r>
              <a:rPr lang="en-US" altLang="en-US" sz="900">
                <a:solidFill>
                  <a:srgbClr val="000000"/>
                </a:solidFill>
                <a:latin typeface="Arial" charset="0"/>
              </a:rPr>
              <a:t>Results</a:t>
            </a:r>
          </a:p>
        </p:txBody>
      </p:sp>
      <p:sp>
        <p:nvSpPr>
          <p:cNvPr id="472075" name="AutoShape 447"/>
          <p:cNvSpPr>
            <a:spLocks noChangeArrowheads="1"/>
          </p:cNvSpPr>
          <p:nvPr/>
        </p:nvSpPr>
        <p:spPr bwMode="auto">
          <a:xfrm>
            <a:off x="4335463" y="4065588"/>
            <a:ext cx="531812" cy="381000"/>
          </a:xfrm>
          <a:prstGeom prst="flowChartMultidocument">
            <a:avLst/>
          </a:prstGeom>
          <a:solidFill>
            <a:srgbClr val="CCFFFF">
              <a:alpha val="5882"/>
            </a:srgbClr>
          </a:solidFill>
          <a:ln w="9525">
            <a:solidFill>
              <a:schemeClr val="tx1"/>
            </a:solidFill>
            <a:miter lim="800000"/>
            <a:headEnd/>
            <a:tailEnd/>
          </a:ln>
        </p:spPr>
        <p:txBody>
          <a:bodyPr wrap="none" lIns="91435" tIns="45718" rIns="91435" bIns="45718"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endParaRPr lang="en-US" altLang="en-US" sz="1000" b="0">
              <a:solidFill>
                <a:srgbClr val="000000"/>
              </a:solidFill>
            </a:endParaRPr>
          </a:p>
        </p:txBody>
      </p:sp>
      <p:sp>
        <p:nvSpPr>
          <p:cNvPr id="472076" name="Text Box 448"/>
          <p:cNvSpPr txBox="1">
            <a:spLocks noChangeArrowheads="1"/>
          </p:cNvSpPr>
          <p:nvPr/>
        </p:nvSpPr>
        <p:spPr bwMode="auto">
          <a:xfrm>
            <a:off x="4268788" y="4075113"/>
            <a:ext cx="8556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a:lnSpc>
                <a:spcPct val="104000"/>
              </a:lnSpc>
              <a:buClr>
                <a:srgbClr val="000000"/>
              </a:buClr>
              <a:buSzPct val="45000"/>
              <a:buFont typeface="Wingdings" pitchFamily="2" charset="2"/>
              <a:buNone/>
            </a:pPr>
            <a:r>
              <a:rPr lang="en-US" altLang="en-US" sz="900">
                <a:solidFill>
                  <a:srgbClr val="000000"/>
                </a:solidFill>
                <a:latin typeface="Arial" charset="0"/>
              </a:rPr>
              <a:t>Health History</a:t>
            </a:r>
          </a:p>
        </p:txBody>
      </p:sp>
      <p:pic>
        <p:nvPicPr>
          <p:cNvPr id="472077"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3582988"/>
            <a:ext cx="8667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78" name="Text Box 15"/>
          <p:cNvSpPr txBox="1">
            <a:spLocks noChangeArrowheads="1"/>
          </p:cNvSpPr>
          <p:nvPr/>
        </p:nvSpPr>
        <p:spPr bwMode="auto">
          <a:xfrm>
            <a:off x="3825875" y="4357688"/>
            <a:ext cx="1889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b="0">
                <a:solidFill>
                  <a:srgbClr val="000000"/>
                </a:solidFill>
              </a:rPr>
              <a:t>Patient John Smith</a:t>
            </a:r>
          </a:p>
        </p:txBody>
      </p:sp>
      <p:pic>
        <p:nvPicPr>
          <p:cNvPr id="472079" name="Picture 16"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938" y="4205288"/>
            <a:ext cx="933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80" name="Picture 18"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4433888"/>
            <a:ext cx="933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81" name="AutoShape 19"/>
          <p:cNvSpPr>
            <a:spLocks noChangeArrowheads="1"/>
          </p:cNvSpPr>
          <p:nvPr/>
        </p:nvSpPr>
        <p:spPr bwMode="auto">
          <a:xfrm rot="5400000">
            <a:off x="4410075" y="3024188"/>
            <a:ext cx="533400" cy="457200"/>
          </a:xfrm>
          <a:prstGeom prst="leftRightArrow">
            <a:avLst>
              <a:gd name="adj1" fmla="val 50000"/>
              <a:gd name="adj2" fmla="val 2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2082" name="Text Box 20"/>
          <p:cNvSpPr txBox="1">
            <a:spLocks noChangeArrowheads="1"/>
          </p:cNvSpPr>
          <p:nvPr/>
        </p:nvSpPr>
        <p:spPr bwMode="auto">
          <a:xfrm>
            <a:off x="3270250" y="4724400"/>
            <a:ext cx="28987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Communication through </a:t>
            </a:r>
          </a:p>
          <a:p>
            <a:pPr eaLnBrk="1" hangingPunct="1"/>
            <a:r>
              <a:rPr lang="en-US" altLang="en-US" sz="2000">
                <a:solidFill>
                  <a:srgbClr val="FF0000"/>
                </a:solidFill>
              </a:rPr>
              <a:t>Access</a:t>
            </a:r>
            <a:r>
              <a:rPr lang="en-US" altLang="en-US" sz="1600">
                <a:solidFill>
                  <a:srgbClr val="000000"/>
                </a:solidFill>
              </a:rPr>
              <a:t> to a shared </a:t>
            </a:r>
          </a:p>
          <a:p>
            <a:pPr eaLnBrk="1" hangingPunct="1"/>
            <a:r>
              <a:rPr lang="en-US" altLang="en-US" sz="1600">
                <a:solidFill>
                  <a:srgbClr val="000000"/>
                </a:solidFill>
              </a:rPr>
              <a:t>Virtual Patient Chart</a:t>
            </a:r>
          </a:p>
        </p:txBody>
      </p:sp>
      <p:sp>
        <p:nvSpPr>
          <p:cNvPr id="472083" name="AutoShape 21"/>
          <p:cNvSpPr>
            <a:spLocks noChangeArrowheads="1"/>
          </p:cNvSpPr>
          <p:nvPr/>
        </p:nvSpPr>
        <p:spPr bwMode="auto">
          <a:xfrm rot="-1485015">
            <a:off x="3009900" y="4381500"/>
            <a:ext cx="533400" cy="457200"/>
          </a:xfrm>
          <a:prstGeom prst="leftRightArrow">
            <a:avLst>
              <a:gd name="adj1" fmla="val 50000"/>
              <a:gd name="adj2" fmla="val 2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2084" name="AutoShape 23"/>
          <p:cNvSpPr>
            <a:spLocks noChangeArrowheads="1"/>
          </p:cNvSpPr>
          <p:nvPr/>
        </p:nvSpPr>
        <p:spPr bwMode="auto">
          <a:xfrm rot="-9412046">
            <a:off x="5810250" y="4419600"/>
            <a:ext cx="533400" cy="457200"/>
          </a:xfrm>
          <a:prstGeom prst="leftRightArrow">
            <a:avLst>
              <a:gd name="adj1" fmla="val 50000"/>
              <a:gd name="adj2" fmla="val 2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2085" name="Text Box 24"/>
          <p:cNvSpPr txBox="1">
            <a:spLocks noChangeArrowheads="1"/>
          </p:cNvSpPr>
          <p:nvPr/>
        </p:nvSpPr>
        <p:spPr bwMode="auto">
          <a:xfrm>
            <a:off x="5106988" y="2308225"/>
            <a:ext cx="2955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i="1">
                <a:solidFill>
                  <a:srgbClr val="000000"/>
                </a:solidFill>
              </a:rPr>
              <a:t>“Take X-Ray Test…”</a:t>
            </a:r>
          </a:p>
        </p:txBody>
      </p:sp>
      <p:sp>
        <p:nvSpPr>
          <p:cNvPr id="472086" name="Text Box 25"/>
          <p:cNvSpPr txBox="1">
            <a:spLocks noChangeArrowheads="1"/>
          </p:cNvSpPr>
          <p:nvPr/>
        </p:nvSpPr>
        <p:spPr bwMode="auto">
          <a:xfrm>
            <a:off x="457200" y="55626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i="1">
                <a:solidFill>
                  <a:srgbClr val="000000"/>
                </a:solidFill>
              </a:rPr>
              <a:t>“Get Medication History…”</a:t>
            </a:r>
          </a:p>
        </p:txBody>
      </p:sp>
      <p:sp>
        <p:nvSpPr>
          <p:cNvPr id="472087" name="Text Box 27"/>
          <p:cNvSpPr txBox="1">
            <a:spLocks noChangeArrowheads="1"/>
          </p:cNvSpPr>
          <p:nvPr/>
        </p:nvSpPr>
        <p:spPr bwMode="auto">
          <a:xfrm>
            <a:off x="5715000" y="57912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i="1">
                <a:solidFill>
                  <a:srgbClr val="000000"/>
                </a:solidFill>
              </a:rPr>
              <a:t>“Review X-Ray Result…”</a:t>
            </a:r>
          </a:p>
        </p:txBody>
      </p:sp>
      <p:sp>
        <p:nvSpPr>
          <p:cNvPr id="472088" name="Text Box 28"/>
          <p:cNvSpPr txBox="1">
            <a:spLocks noChangeArrowheads="1"/>
          </p:cNvSpPr>
          <p:nvPr/>
        </p:nvSpPr>
        <p:spPr bwMode="auto">
          <a:xfrm>
            <a:off x="3529013" y="1524000"/>
            <a:ext cx="21177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a:solidFill>
                  <a:srgbClr val="000000"/>
                </a:solidFill>
              </a:rPr>
              <a:t>Physician</a:t>
            </a:r>
          </a:p>
        </p:txBody>
      </p:sp>
      <p:sp>
        <p:nvSpPr>
          <p:cNvPr id="472089" name="Text Box 29"/>
          <p:cNvSpPr txBox="1">
            <a:spLocks noChangeArrowheads="1"/>
          </p:cNvSpPr>
          <p:nvPr/>
        </p:nvSpPr>
        <p:spPr bwMode="auto">
          <a:xfrm>
            <a:off x="1774825" y="5119688"/>
            <a:ext cx="12588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a:solidFill>
                  <a:srgbClr val="000000"/>
                </a:solidFill>
              </a:rPr>
              <a:t>Nurse</a:t>
            </a:r>
          </a:p>
        </p:txBody>
      </p:sp>
      <p:sp>
        <p:nvSpPr>
          <p:cNvPr id="472090" name="Text Box 31"/>
          <p:cNvSpPr txBox="1">
            <a:spLocks noChangeArrowheads="1"/>
          </p:cNvSpPr>
          <p:nvPr/>
        </p:nvSpPr>
        <p:spPr bwMode="auto">
          <a:xfrm>
            <a:off x="6088063" y="5272088"/>
            <a:ext cx="2333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a:solidFill>
                  <a:srgbClr val="000000"/>
                </a:solidFill>
              </a:rPr>
              <a:t>Specialist</a:t>
            </a:r>
          </a:p>
        </p:txBody>
      </p:sp>
      <p:sp>
        <p:nvSpPr>
          <p:cNvPr id="215106" name="Lock"/>
          <p:cNvSpPr>
            <a:spLocks noEditPoints="1" noChangeArrowheads="1"/>
          </p:cNvSpPr>
          <p:nvPr/>
        </p:nvSpPr>
        <p:spPr bwMode="auto">
          <a:xfrm>
            <a:off x="4267200" y="3152775"/>
            <a:ext cx="228600" cy="190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alpha val="18823"/>
            </a:srgbClr>
          </a:solidFill>
          <a:ln w="15875">
            <a:solidFill>
              <a:srgbClr val="000000"/>
            </a:solidFill>
            <a:miter lim="800000"/>
            <a:headEnd/>
            <a:tailEnd/>
          </a:ln>
        </p:spPr>
        <p:txBody>
          <a:bodyPr/>
          <a:lstStyle/>
          <a:p>
            <a:endParaRPr lang="en-US"/>
          </a:p>
        </p:txBody>
      </p:sp>
      <p:sp>
        <p:nvSpPr>
          <p:cNvPr id="2" name="Lock"/>
          <p:cNvSpPr>
            <a:spLocks noEditPoints="1" noChangeArrowheads="1"/>
          </p:cNvSpPr>
          <p:nvPr/>
        </p:nvSpPr>
        <p:spPr bwMode="auto">
          <a:xfrm>
            <a:off x="3048000" y="4267200"/>
            <a:ext cx="228600" cy="190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alpha val="18823"/>
            </a:srgbClr>
          </a:solidFill>
          <a:ln w="15875">
            <a:solidFill>
              <a:srgbClr val="000000"/>
            </a:solidFill>
            <a:miter lim="800000"/>
            <a:headEnd/>
            <a:tailEnd/>
          </a:ln>
        </p:spPr>
        <p:txBody>
          <a:bodyPr/>
          <a:lstStyle/>
          <a:p>
            <a:endParaRPr lang="en-US"/>
          </a:p>
        </p:txBody>
      </p:sp>
      <p:sp>
        <p:nvSpPr>
          <p:cNvPr id="3" name="Lock"/>
          <p:cNvSpPr>
            <a:spLocks noEditPoints="1" noChangeArrowheads="1"/>
          </p:cNvSpPr>
          <p:nvPr/>
        </p:nvSpPr>
        <p:spPr bwMode="auto">
          <a:xfrm>
            <a:off x="6096000" y="4305300"/>
            <a:ext cx="228600" cy="190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alpha val="18823"/>
            </a:srgbClr>
          </a:solidFill>
          <a:ln w="15875">
            <a:solidFill>
              <a:srgbClr val="000000"/>
            </a:solidFill>
            <a:miter lim="800000"/>
            <a:headEnd/>
            <a:tailEnd/>
          </a:ln>
        </p:spPr>
        <p:txBody>
          <a:bodyPr/>
          <a:lstStyle/>
          <a:p>
            <a:endParaRPr lang="en-US"/>
          </a:p>
        </p:txBody>
      </p:sp>
      <p:sp>
        <p:nvSpPr>
          <p:cNvPr id="472094" name="Text Box 37"/>
          <p:cNvSpPr txBox="1">
            <a:spLocks noChangeArrowheads="1"/>
          </p:cNvSpPr>
          <p:nvPr/>
        </p:nvSpPr>
        <p:spPr bwMode="auto">
          <a:xfrm>
            <a:off x="77788" y="2078038"/>
            <a:ext cx="404971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a:solidFill>
                  <a:srgbClr val="000000"/>
                </a:solidFill>
              </a:rPr>
              <a:t>What does it mean </a:t>
            </a:r>
          </a:p>
          <a:p>
            <a:pPr eaLnBrk="1" hangingPunct="1"/>
            <a:r>
              <a:rPr lang="en-US" altLang="en-US" sz="2800">
                <a:solidFill>
                  <a:srgbClr val="000000"/>
                </a:solidFill>
              </a:rPr>
              <a:t>to Collaborate ?</a:t>
            </a:r>
          </a:p>
        </p:txBody>
      </p:sp>
      <p:sp>
        <p:nvSpPr>
          <p:cNvPr id="472095"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E3E5D8A9-23CA-436E-8C07-D4CF693876A2}" type="slidenum">
              <a:rPr lang="en-US" altLang="en-US" sz="1200">
                <a:solidFill>
                  <a:srgbClr val="000000"/>
                </a:solidFill>
                <a:latin typeface="Arial" charset="0"/>
              </a:rPr>
              <a:pPr algn="r" eaLnBrk="1" hangingPunct="1"/>
              <a:t>5</a:t>
            </a:fld>
            <a:endParaRPr lang="en-US" altLang="en-US" sz="120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06"/>
                                        </p:tgtEl>
                                        <p:attrNameLst>
                                          <p:attrName>style.visibility</p:attrName>
                                        </p:attrNameLst>
                                      </p:cBhvr>
                                      <p:to>
                                        <p:strVal val="visible"/>
                                      </p:to>
                                    </p:set>
                                    <p:animEffect transition="in" filter="blinds(horizontal)">
                                      <p:cBhvr>
                                        <p:cTn id="7" dur="500"/>
                                        <p:tgtEl>
                                          <p:spTgt spid="2151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6"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idx="4294967295"/>
          </p:nvPr>
        </p:nvSpPr>
        <p:spPr/>
        <p:txBody>
          <a:bodyPr/>
          <a:lstStyle/>
          <a:p>
            <a:pPr>
              <a:defRPr/>
            </a:pPr>
            <a:r>
              <a:rPr lang="en-US" dirty="0" smtClean="0">
                <a:latin typeface="Arial" charset="0"/>
              </a:rPr>
              <a:t>Related work Influencing COD/AWF</a:t>
            </a:r>
          </a:p>
        </p:txBody>
      </p:sp>
      <p:sp>
        <p:nvSpPr>
          <p:cNvPr id="454659" name="Rectangle 3"/>
          <p:cNvSpPr>
            <a:spLocks noGrp="1" noChangeArrowheads="1"/>
          </p:cNvSpPr>
          <p:nvPr>
            <p:ph type="body" idx="4294967295"/>
          </p:nvPr>
        </p:nvSpPr>
        <p:spPr/>
        <p:txBody>
          <a:bodyPr/>
          <a:lstStyle/>
          <a:p>
            <a:pPr marL="609600" indent="-609600">
              <a:defRPr/>
            </a:pPr>
            <a:r>
              <a:rPr lang="en-US" sz="2200" smtClean="0">
                <a:latin typeface="Arial" charset="0"/>
              </a:rPr>
              <a:t>[Ni, 2008]  An obligation model bridging access control policies and privacy policies. </a:t>
            </a:r>
          </a:p>
          <a:p>
            <a:pPr marL="609600" indent="-609600">
              <a:defRPr/>
            </a:pPr>
            <a:r>
              <a:rPr lang="en-US" sz="2200" smtClean="0">
                <a:latin typeface="Arial" charset="0"/>
              </a:rPr>
              <a:t>[Berendsen, 2007] Motives and preferences of general practitioners for new collaboration models with medical specialists: a qualitative study. </a:t>
            </a:r>
          </a:p>
          <a:p>
            <a:pPr marL="609600" indent="-609600">
              <a:defRPr/>
            </a:pPr>
            <a:r>
              <a:rPr lang="en-US" sz="2200" smtClean="0">
                <a:latin typeface="Arial" charset="0"/>
              </a:rPr>
              <a:t>[Sun, 2005] Flexible Workflow Incorporated with RBAC. </a:t>
            </a:r>
          </a:p>
          <a:p>
            <a:pPr marL="609600" indent="-609600">
              <a:defRPr/>
            </a:pPr>
            <a:r>
              <a:rPr lang="en-US" sz="2200" smtClean="0">
                <a:latin typeface="Arial" charset="0"/>
              </a:rPr>
              <a:t>[Tolone, 2005] Access Control in Collaborative Systems. </a:t>
            </a:r>
          </a:p>
          <a:p>
            <a:pPr marL="609600" indent="-609600">
              <a:defRPr/>
            </a:pPr>
            <a:r>
              <a:rPr lang="en-US" sz="2200" smtClean="0">
                <a:latin typeface="Arial" charset="0"/>
              </a:rPr>
              <a:t>[Park, 2001] A secure workflow system for dynamic collaboration. </a:t>
            </a:r>
          </a:p>
        </p:txBody>
      </p:sp>
      <p:sp>
        <p:nvSpPr>
          <p:cNvPr id="51814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CA344346-7727-4030-866C-2CBFB4ECC8C0}" type="slidenum">
              <a:rPr lang="en-US" altLang="en-US" sz="1200">
                <a:solidFill>
                  <a:srgbClr val="000000"/>
                </a:solidFill>
                <a:latin typeface="Arial" charset="0"/>
              </a:rPr>
              <a:pPr algn="r" eaLnBrk="1" hangingPunct="1"/>
              <a:t>50</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idx="4294967295"/>
          </p:nvPr>
        </p:nvSpPr>
        <p:spPr/>
        <p:txBody>
          <a:bodyPr/>
          <a:lstStyle/>
          <a:p>
            <a:pPr>
              <a:defRPr/>
            </a:pPr>
            <a:r>
              <a:rPr lang="en-US" smtClean="0">
                <a:latin typeface="Arial" charset="0"/>
              </a:rPr>
              <a:t>Secure Software Engineering</a:t>
            </a:r>
          </a:p>
        </p:txBody>
      </p:sp>
      <p:sp>
        <p:nvSpPr>
          <p:cNvPr id="443395" name="Rectangle 3"/>
          <p:cNvSpPr>
            <a:spLocks noGrp="1" noChangeArrowheads="1"/>
          </p:cNvSpPr>
          <p:nvPr>
            <p:ph type="body" idx="4294967295"/>
          </p:nvPr>
        </p:nvSpPr>
        <p:spPr/>
        <p:txBody>
          <a:bodyPr/>
          <a:lstStyle/>
          <a:p>
            <a:pPr>
              <a:defRPr/>
            </a:pPr>
            <a:r>
              <a:rPr lang="en-US" smtClean="0">
                <a:latin typeface="Arial" charset="0"/>
              </a:rPr>
              <a:t>Transition COD/AWF to Set of UML Diagrams</a:t>
            </a:r>
          </a:p>
          <a:p>
            <a:pPr lvl="1">
              <a:defRPr/>
            </a:pPr>
            <a:r>
              <a:rPr lang="en-US" smtClean="0">
                <a:latin typeface="Arial" charset="0"/>
              </a:rPr>
              <a:t>Leverage/Extend Work of Pavlich on:</a:t>
            </a:r>
          </a:p>
          <a:p>
            <a:pPr lvl="2">
              <a:defRPr/>
            </a:pPr>
            <a:r>
              <a:rPr lang="en-US" smtClean="0">
                <a:latin typeface="Arial" charset="0"/>
              </a:rPr>
              <a:t>New RBAC Role Slice Diagram for UML</a:t>
            </a:r>
          </a:p>
          <a:p>
            <a:pPr lvl="1">
              <a:defRPr/>
            </a:pPr>
            <a:r>
              <a:rPr lang="en-US" smtClean="0">
                <a:latin typeface="Arial" charset="0"/>
              </a:rPr>
              <a:t>For COD/AWL’s Realization in UML</a:t>
            </a:r>
          </a:p>
          <a:p>
            <a:pPr lvl="2">
              <a:defRPr/>
            </a:pPr>
            <a:r>
              <a:rPr lang="en-US" smtClean="0">
                <a:latin typeface="Arial" charset="0"/>
              </a:rPr>
              <a:t>Extended Role Slice Diagram that Further Constraints a Role’s Access in Each Collab Step</a:t>
            </a:r>
          </a:p>
          <a:p>
            <a:pPr lvl="2">
              <a:defRPr/>
            </a:pPr>
            <a:r>
              <a:rPr lang="en-US" smtClean="0">
                <a:latin typeface="Arial" charset="0"/>
              </a:rPr>
              <a:t>Extend UML Activity Diagram to Represent Entire Collaboration</a:t>
            </a:r>
          </a:p>
          <a:p>
            <a:pPr lvl="1">
              <a:defRPr/>
            </a:pPr>
            <a:r>
              <a:rPr lang="en-US" smtClean="0">
                <a:latin typeface="Arial" charset="0"/>
              </a:rPr>
              <a:t>Define Two New UML Diagrams for:</a:t>
            </a:r>
          </a:p>
          <a:p>
            <a:pPr lvl="2">
              <a:defRPr/>
            </a:pPr>
            <a:r>
              <a:rPr lang="en-US" smtClean="0">
                <a:latin typeface="Arial" charset="0"/>
              </a:rPr>
              <a:t>Obligation Slice Diagram</a:t>
            </a:r>
          </a:p>
          <a:p>
            <a:pPr lvl="2">
              <a:defRPr/>
            </a:pPr>
            <a:r>
              <a:rPr lang="en-US" smtClean="0">
                <a:latin typeface="Arial" charset="0"/>
              </a:rPr>
              <a:t>Team Slice Diagram</a:t>
            </a:r>
          </a:p>
          <a:p>
            <a:pPr lvl="2">
              <a:defRPr/>
            </a:pPr>
            <a:endParaRPr lang="en-US" smtClean="0">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p:txBody>
          <a:bodyPr/>
          <a:lstStyle/>
          <a:p>
            <a:pPr>
              <a:defRPr/>
            </a:pPr>
            <a:r>
              <a:rPr lang="en-US" sz="2800" dirty="0" smtClean="0">
                <a:latin typeface="Arial" charset="0"/>
              </a:rPr>
              <a:t>Employ MDA Approach with UML Meta Model</a:t>
            </a:r>
          </a:p>
        </p:txBody>
      </p:sp>
      <p:pic>
        <p:nvPicPr>
          <p:cNvPr id="520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54102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6" name="Text Box 6"/>
          <p:cNvSpPr txBox="1">
            <a:spLocks noChangeArrowheads="1"/>
          </p:cNvSpPr>
          <p:nvPr/>
        </p:nvSpPr>
        <p:spPr bwMode="auto">
          <a:xfrm>
            <a:off x="762000" y="2286000"/>
            <a:ext cx="1292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latin typeface="Arial" charset="0"/>
              </a:rPr>
              <a:t>COD/AWF </a:t>
            </a:r>
          </a:p>
          <a:p>
            <a:pPr eaLnBrk="1" hangingPunct="1"/>
            <a:r>
              <a:rPr lang="en-US" altLang="en-US" sz="1600">
                <a:solidFill>
                  <a:srgbClr val="000000"/>
                </a:solidFill>
                <a:latin typeface="Arial" charset="0"/>
              </a:rPr>
              <a:t>Meta Model</a:t>
            </a:r>
          </a:p>
        </p:txBody>
      </p:sp>
      <p:sp>
        <p:nvSpPr>
          <p:cNvPr id="520197" name="Text Box 7"/>
          <p:cNvSpPr txBox="1">
            <a:spLocks noChangeArrowheads="1"/>
          </p:cNvSpPr>
          <p:nvPr/>
        </p:nvSpPr>
        <p:spPr bwMode="auto">
          <a:xfrm>
            <a:off x="838200" y="3276600"/>
            <a:ext cx="1211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latin typeface="Arial" charset="0"/>
              </a:rPr>
              <a:t>COD/AWF </a:t>
            </a:r>
          </a:p>
          <a:p>
            <a:pPr eaLnBrk="1" hangingPunct="1"/>
            <a:r>
              <a:rPr lang="en-US" altLang="en-US" sz="1600">
                <a:solidFill>
                  <a:srgbClr val="000000"/>
                </a:solidFill>
                <a:latin typeface="Arial" charset="0"/>
              </a:rPr>
              <a:t>Model</a:t>
            </a:r>
          </a:p>
        </p:txBody>
      </p:sp>
      <p:sp>
        <p:nvSpPr>
          <p:cNvPr id="520198" name="Text Box 8"/>
          <p:cNvSpPr txBox="1">
            <a:spLocks noChangeArrowheads="1"/>
          </p:cNvSpPr>
          <p:nvPr/>
        </p:nvSpPr>
        <p:spPr bwMode="auto">
          <a:xfrm>
            <a:off x="838200" y="4191000"/>
            <a:ext cx="1211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latin typeface="Arial" charset="0"/>
              </a:rPr>
              <a:t>COD/AWF </a:t>
            </a:r>
          </a:p>
          <a:p>
            <a:pPr eaLnBrk="1" hangingPunct="1"/>
            <a:r>
              <a:rPr lang="en-US" altLang="en-US" sz="1600">
                <a:solidFill>
                  <a:srgbClr val="000000"/>
                </a:solidFill>
                <a:latin typeface="Arial" charset="0"/>
              </a:rPr>
              <a:t>Instance</a:t>
            </a:r>
          </a:p>
        </p:txBody>
      </p:sp>
      <p:sp>
        <p:nvSpPr>
          <p:cNvPr id="520199"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BE96FF12-D455-47D7-8895-320BD7CB3A05}" type="slidenum">
              <a:rPr lang="en-US" altLang="en-US" sz="1200">
                <a:solidFill>
                  <a:srgbClr val="000000"/>
                </a:solidFill>
                <a:latin typeface="Arial" charset="0"/>
              </a:rPr>
              <a:pPr algn="r" eaLnBrk="1" hangingPunct="1"/>
              <a:t>52</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idx="4294967295"/>
          </p:nvPr>
        </p:nvSpPr>
        <p:spPr>
          <a:xfrm>
            <a:off x="76200" y="152400"/>
            <a:ext cx="8229600" cy="609600"/>
          </a:xfrm>
        </p:spPr>
        <p:txBody>
          <a:bodyPr/>
          <a:lstStyle/>
          <a:p>
            <a:pPr>
              <a:defRPr/>
            </a:pPr>
            <a:r>
              <a:rPr lang="en-US" sz="2800" smtClean="0">
                <a:latin typeface="Arial" charset="0"/>
              </a:rPr>
              <a:t>COD/AWF UML Design Separation of Concerns</a:t>
            </a:r>
          </a:p>
        </p:txBody>
      </p:sp>
      <p:sp>
        <p:nvSpPr>
          <p:cNvPr id="521219" name="Rectangle 3"/>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grpSp>
        <p:nvGrpSpPr>
          <p:cNvPr id="521220" name="Group 4"/>
          <p:cNvGrpSpPr>
            <a:grpSpLocks/>
          </p:cNvGrpSpPr>
          <p:nvPr/>
        </p:nvGrpSpPr>
        <p:grpSpPr bwMode="auto">
          <a:xfrm>
            <a:off x="5499100" y="4159250"/>
            <a:ext cx="2695575" cy="1250950"/>
            <a:chOff x="2939" y="2512"/>
            <a:chExt cx="1698" cy="788"/>
          </a:xfrm>
        </p:grpSpPr>
        <p:sp>
          <p:nvSpPr>
            <p:cNvPr id="521442" name="Freeform 5"/>
            <p:cNvSpPr>
              <a:spLocks/>
            </p:cNvSpPr>
            <p:nvPr/>
          </p:nvSpPr>
          <p:spPr bwMode="auto">
            <a:xfrm>
              <a:off x="2939" y="2512"/>
              <a:ext cx="1698" cy="788"/>
            </a:xfrm>
            <a:custGeom>
              <a:avLst/>
              <a:gdLst>
                <a:gd name="T0" fmla="*/ 0 w 11092"/>
                <a:gd name="T1" fmla="*/ 0 h 5134"/>
                <a:gd name="T2" fmla="*/ 0 w 11092"/>
                <a:gd name="T3" fmla="*/ 0 h 5134"/>
                <a:gd name="T4" fmla="*/ 0 w 11092"/>
                <a:gd name="T5" fmla="*/ 0 h 5134"/>
                <a:gd name="T6" fmla="*/ 0 w 11092"/>
                <a:gd name="T7" fmla="*/ 0 h 5134"/>
                <a:gd name="T8" fmla="*/ 1 w 11092"/>
                <a:gd name="T9" fmla="*/ 0 h 5134"/>
                <a:gd name="T10" fmla="*/ 1 w 11092"/>
                <a:gd name="T11" fmla="*/ 0 h 5134"/>
                <a:gd name="T12" fmla="*/ 1 w 11092"/>
                <a:gd name="T13" fmla="*/ 0 h 5134"/>
                <a:gd name="T14" fmla="*/ 1 w 11092"/>
                <a:gd name="T15" fmla="*/ 0 h 5134"/>
                <a:gd name="T16" fmla="*/ 0 w 11092"/>
                <a:gd name="T17" fmla="*/ 0 h 5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92" h="5134">
                  <a:moveTo>
                    <a:pt x="856" y="0"/>
                  </a:moveTo>
                  <a:cubicBezTo>
                    <a:pt x="383" y="0"/>
                    <a:pt x="0" y="383"/>
                    <a:pt x="0" y="856"/>
                  </a:cubicBezTo>
                  <a:lnTo>
                    <a:pt x="0" y="4279"/>
                  </a:lnTo>
                  <a:cubicBezTo>
                    <a:pt x="0" y="4751"/>
                    <a:pt x="383" y="5134"/>
                    <a:pt x="856" y="5134"/>
                  </a:cubicBezTo>
                  <a:lnTo>
                    <a:pt x="10237" y="5134"/>
                  </a:lnTo>
                  <a:cubicBezTo>
                    <a:pt x="10709" y="5134"/>
                    <a:pt x="11092" y="4751"/>
                    <a:pt x="11092" y="4279"/>
                  </a:cubicBezTo>
                  <a:lnTo>
                    <a:pt x="11092" y="856"/>
                  </a:lnTo>
                  <a:cubicBezTo>
                    <a:pt x="11092" y="383"/>
                    <a:pt x="10709" y="0"/>
                    <a:pt x="10237" y="0"/>
                  </a:cubicBezTo>
                  <a:lnTo>
                    <a:pt x="856" y="0"/>
                  </a:lnTo>
                  <a:close/>
                </a:path>
              </a:pathLst>
            </a:custGeom>
            <a:solidFill>
              <a:srgbClr val="FFFFFF"/>
            </a:solidFill>
            <a:ln w="0">
              <a:solidFill>
                <a:srgbClr val="000000"/>
              </a:solidFill>
              <a:prstDash val="solid"/>
              <a:round/>
              <a:headEnd/>
              <a:tailEnd/>
            </a:ln>
          </p:spPr>
          <p:txBody>
            <a:bodyPr/>
            <a:lstStyle/>
            <a:p>
              <a:endParaRPr lang="en-US"/>
            </a:p>
          </p:txBody>
        </p:sp>
        <p:sp>
          <p:nvSpPr>
            <p:cNvPr id="521443" name="Freeform 6"/>
            <p:cNvSpPr>
              <a:spLocks/>
            </p:cNvSpPr>
            <p:nvPr/>
          </p:nvSpPr>
          <p:spPr bwMode="auto">
            <a:xfrm>
              <a:off x="2939" y="2512"/>
              <a:ext cx="1698" cy="788"/>
            </a:xfrm>
            <a:custGeom>
              <a:avLst/>
              <a:gdLst>
                <a:gd name="T0" fmla="*/ 0 w 11092"/>
                <a:gd name="T1" fmla="*/ 0 h 5134"/>
                <a:gd name="T2" fmla="*/ 0 w 11092"/>
                <a:gd name="T3" fmla="*/ 0 h 5134"/>
                <a:gd name="T4" fmla="*/ 0 w 11092"/>
                <a:gd name="T5" fmla="*/ 0 h 5134"/>
                <a:gd name="T6" fmla="*/ 0 w 11092"/>
                <a:gd name="T7" fmla="*/ 0 h 5134"/>
                <a:gd name="T8" fmla="*/ 1 w 11092"/>
                <a:gd name="T9" fmla="*/ 0 h 5134"/>
                <a:gd name="T10" fmla="*/ 1 w 11092"/>
                <a:gd name="T11" fmla="*/ 0 h 5134"/>
                <a:gd name="T12" fmla="*/ 1 w 11092"/>
                <a:gd name="T13" fmla="*/ 0 h 5134"/>
                <a:gd name="T14" fmla="*/ 1 w 11092"/>
                <a:gd name="T15" fmla="*/ 0 h 5134"/>
                <a:gd name="T16" fmla="*/ 0 w 11092"/>
                <a:gd name="T17" fmla="*/ 0 h 5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92" h="5134">
                  <a:moveTo>
                    <a:pt x="856" y="0"/>
                  </a:moveTo>
                  <a:cubicBezTo>
                    <a:pt x="383" y="0"/>
                    <a:pt x="0" y="383"/>
                    <a:pt x="0" y="856"/>
                  </a:cubicBezTo>
                  <a:lnTo>
                    <a:pt x="0" y="4279"/>
                  </a:lnTo>
                  <a:cubicBezTo>
                    <a:pt x="0" y="4751"/>
                    <a:pt x="383" y="5134"/>
                    <a:pt x="856" y="5134"/>
                  </a:cubicBezTo>
                  <a:lnTo>
                    <a:pt x="10237" y="5134"/>
                  </a:lnTo>
                  <a:cubicBezTo>
                    <a:pt x="10709" y="5134"/>
                    <a:pt x="11092" y="4751"/>
                    <a:pt x="11092" y="4279"/>
                  </a:cubicBezTo>
                  <a:lnTo>
                    <a:pt x="11092" y="856"/>
                  </a:lnTo>
                  <a:cubicBezTo>
                    <a:pt x="11092" y="383"/>
                    <a:pt x="10709" y="0"/>
                    <a:pt x="10237" y="0"/>
                  </a:cubicBezTo>
                  <a:lnTo>
                    <a:pt x="856"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1221" name="Group 7"/>
          <p:cNvGrpSpPr>
            <a:grpSpLocks/>
          </p:cNvGrpSpPr>
          <p:nvPr/>
        </p:nvGrpSpPr>
        <p:grpSpPr bwMode="auto">
          <a:xfrm>
            <a:off x="869950" y="4235450"/>
            <a:ext cx="2697163" cy="1250950"/>
            <a:chOff x="696" y="2512"/>
            <a:chExt cx="1699" cy="788"/>
          </a:xfrm>
        </p:grpSpPr>
        <p:sp>
          <p:nvSpPr>
            <p:cNvPr id="521440" name="Freeform 8"/>
            <p:cNvSpPr>
              <a:spLocks/>
            </p:cNvSpPr>
            <p:nvPr/>
          </p:nvSpPr>
          <p:spPr bwMode="auto">
            <a:xfrm>
              <a:off x="696" y="2512"/>
              <a:ext cx="1699" cy="788"/>
            </a:xfrm>
            <a:custGeom>
              <a:avLst/>
              <a:gdLst>
                <a:gd name="T0" fmla="*/ 0 w 22184"/>
                <a:gd name="T1" fmla="*/ 0 h 10268"/>
                <a:gd name="T2" fmla="*/ 0 w 22184"/>
                <a:gd name="T3" fmla="*/ 0 h 10268"/>
                <a:gd name="T4" fmla="*/ 0 w 22184"/>
                <a:gd name="T5" fmla="*/ 0 h 10268"/>
                <a:gd name="T6" fmla="*/ 0 w 22184"/>
                <a:gd name="T7" fmla="*/ 0 h 10268"/>
                <a:gd name="T8" fmla="*/ 0 w 22184"/>
                <a:gd name="T9" fmla="*/ 0 h 10268"/>
                <a:gd name="T10" fmla="*/ 0 w 22184"/>
                <a:gd name="T11" fmla="*/ 0 h 10268"/>
                <a:gd name="T12" fmla="*/ 0 w 22184"/>
                <a:gd name="T13" fmla="*/ 0 h 10268"/>
                <a:gd name="T14" fmla="*/ 0 w 22184"/>
                <a:gd name="T15" fmla="*/ 0 h 10268"/>
                <a:gd name="T16" fmla="*/ 0 w 22184"/>
                <a:gd name="T17" fmla="*/ 0 h 10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84" h="10268">
                  <a:moveTo>
                    <a:pt x="1711" y="0"/>
                  </a:moveTo>
                  <a:cubicBezTo>
                    <a:pt x="766" y="0"/>
                    <a:pt x="0" y="766"/>
                    <a:pt x="0" y="1711"/>
                  </a:cubicBezTo>
                  <a:lnTo>
                    <a:pt x="0" y="8557"/>
                  </a:lnTo>
                  <a:cubicBezTo>
                    <a:pt x="0" y="9502"/>
                    <a:pt x="766" y="10268"/>
                    <a:pt x="1711" y="10268"/>
                  </a:cubicBezTo>
                  <a:lnTo>
                    <a:pt x="20473" y="10268"/>
                  </a:lnTo>
                  <a:cubicBezTo>
                    <a:pt x="21418" y="10268"/>
                    <a:pt x="22184" y="9502"/>
                    <a:pt x="22184" y="8557"/>
                  </a:cubicBezTo>
                  <a:lnTo>
                    <a:pt x="22184" y="1711"/>
                  </a:lnTo>
                  <a:cubicBezTo>
                    <a:pt x="22184" y="766"/>
                    <a:pt x="21418" y="0"/>
                    <a:pt x="20473" y="0"/>
                  </a:cubicBezTo>
                  <a:lnTo>
                    <a:pt x="1711" y="0"/>
                  </a:lnTo>
                  <a:close/>
                </a:path>
              </a:pathLst>
            </a:custGeom>
            <a:solidFill>
              <a:srgbClr val="FFFFFF"/>
            </a:solidFill>
            <a:ln w="0">
              <a:solidFill>
                <a:srgbClr val="000000"/>
              </a:solidFill>
              <a:prstDash val="solid"/>
              <a:round/>
              <a:headEnd/>
              <a:tailEnd/>
            </a:ln>
          </p:spPr>
          <p:txBody>
            <a:bodyPr/>
            <a:lstStyle/>
            <a:p>
              <a:endParaRPr lang="en-US"/>
            </a:p>
          </p:txBody>
        </p:sp>
        <p:sp>
          <p:nvSpPr>
            <p:cNvPr id="521441" name="Freeform 9"/>
            <p:cNvSpPr>
              <a:spLocks/>
            </p:cNvSpPr>
            <p:nvPr/>
          </p:nvSpPr>
          <p:spPr bwMode="auto">
            <a:xfrm>
              <a:off x="696" y="2512"/>
              <a:ext cx="1699" cy="788"/>
            </a:xfrm>
            <a:custGeom>
              <a:avLst/>
              <a:gdLst>
                <a:gd name="T0" fmla="*/ 0 w 22184"/>
                <a:gd name="T1" fmla="*/ 0 h 10268"/>
                <a:gd name="T2" fmla="*/ 0 w 22184"/>
                <a:gd name="T3" fmla="*/ 0 h 10268"/>
                <a:gd name="T4" fmla="*/ 0 w 22184"/>
                <a:gd name="T5" fmla="*/ 0 h 10268"/>
                <a:gd name="T6" fmla="*/ 0 w 22184"/>
                <a:gd name="T7" fmla="*/ 0 h 10268"/>
                <a:gd name="T8" fmla="*/ 0 w 22184"/>
                <a:gd name="T9" fmla="*/ 0 h 10268"/>
                <a:gd name="T10" fmla="*/ 0 w 22184"/>
                <a:gd name="T11" fmla="*/ 0 h 10268"/>
                <a:gd name="T12" fmla="*/ 0 w 22184"/>
                <a:gd name="T13" fmla="*/ 0 h 10268"/>
                <a:gd name="T14" fmla="*/ 0 w 22184"/>
                <a:gd name="T15" fmla="*/ 0 h 10268"/>
                <a:gd name="T16" fmla="*/ 0 w 22184"/>
                <a:gd name="T17" fmla="*/ 0 h 10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84" h="10268">
                  <a:moveTo>
                    <a:pt x="1711" y="0"/>
                  </a:moveTo>
                  <a:cubicBezTo>
                    <a:pt x="766" y="0"/>
                    <a:pt x="0" y="766"/>
                    <a:pt x="0" y="1711"/>
                  </a:cubicBezTo>
                  <a:lnTo>
                    <a:pt x="0" y="8557"/>
                  </a:lnTo>
                  <a:cubicBezTo>
                    <a:pt x="0" y="9502"/>
                    <a:pt x="766" y="10268"/>
                    <a:pt x="1711" y="10268"/>
                  </a:cubicBezTo>
                  <a:lnTo>
                    <a:pt x="20473" y="10268"/>
                  </a:lnTo>
                  <a:cubicBezTo>
                    <a:pt x="21418" y="10268"/>
                    <a:pt x="22184" y="9502"/>
                    <a:pt x="22184" y="8557"/>
                  </a:cubicBezTo>
                  <a:lnTo>
                    <a:pt x="22184" y="1711"/>
                  </a:lnTo>
                  <a:cubicBezTo>
                    <a:pt x="22184" y="766"/>
                    <a:pt x="21418" y="0"/>
                    <a:pt x="20473" y="0"/>
                  </a:cubicBezTo>
                  <a:lnTo>
                    <a:pt x="1711"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21222" name="Group 10"/>
          <p:cNvGrpSpPr>
            <a:grpSpLocks/>
          </p:cNvGrpSpPr>
          <p:nvPr/>
        </p:nvGrpSpPr>
        <p:grpSpPr bwMode="auto">
          <a:xfrm>
            <a:off x="5622925" y="1209675"/>
            <a:ext cx="2695575" cy="1249363"/>
            <a:chOff x="2909" y="1513"/>
            <a:chExt cx="1698" cy="787"/>
          </a:xfrm>
        </p:grpSpPr>
        <p:sp>
          <p:nvSpPr>
            <p:cNvPr id="521438" name="Freeform 11"/>
            <p:cNvSpPr>
              <a:spLocks/>
            </p:cNvSpPr>
            <p:nvPr/>
          </p:nvSpPr>
          <p:spPr bwMode="auto">
            <a:xfrm>
              <a:off x="2909" y="1513"/>
              <a:ext cx="1698" cy="787"/>
            </a:xfrm>
            <a:custGeom>
              <a:avLst/>
              <a:gdLst>
                <a:gd name="T0" fmla="*/ 0 w 11092"/>
                <a:gd name="T1" fmla="*/ 0 h 5135"/>
                <a:gd name="T2" fmla="*/ 0 w 11092"/>
                <a:gd name="T3" fmla="*/ 0 h 5135"/>
                <a:gd name="T4" fmla="*/ 0 w 11092"/>
                <a:gd name="T5" fmla="*/ 0 h 5135"/>
                <a:gd name="T6" fmla="*/ 0 w 11092"/>
                <a:gd name="T7" fmla="*/ 0 h 5135"/>
                <a:gd name="T8" fmla="*/ 1 w 11092"/>
                <a:gd name="T9" fmla="*/ 0 h 5135"/>
                <a:gd name="T10" fmla="*/ 1 w 11092"/>
                <a:gd name="T11" fmla="*/ 0 h 5135"/>
                <a:gd name="T12" fmla="*/ 1 w 11092"/>
                <a:gd name="T13" fmla="*/ 0 h 5135"/>
                <a:gd name="T14" fmla="*/ 1 w 11092"/>
                <a:gd name="T15" fmla="*/ 0 h 5135"/>
                <a:gd name="T16" fmla="*/ 0 w 11092"/>
                <a:gd name="T17" fmla="*/ 0 h 5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92" h="5135">
                  <a:moveTo>
                    <a:pt x="855" y="0"/>
                  </a:moveTo>
                  <a:cubicBezTo>
                    <a:pt x="383" y="0"/>
                    <a:pt x="0" y="384"/>
                    <a:pt x="0" y="856"/>
                  </a:cubicBezTo>
                  <a:lnTo>
                    <a:pt x="0" y="4279"/>
                  </a:lnTo>
                  <a:cubicBezTo>
                    <a:pt x="0" y="4752"/>
                    <a:pt x="383" y="5135"/>
                    <a:pt x="855" y="5135"/>
                  </a:cubicBezTo>
                  <a:lnTo>
                    <a:pt x="10237" y="5135"/>
                  </a:lnTo>
                  <a:cubicBezTo>
                    <a:pt x="10709" y="5135"/>
                    <a:pt x="11092" y="4752"/>
                    <a:pt x="11092" y="4279"/>
                  </a:cubicBezTo>
                  <a:lnTo>
                    <a:pt x="11092" y="856"/>
                  </a:lnTo>
                  <a:cubicBezTo>
                    <a:pt x="11092" y="384"/>
                    <a:pt x="10709" y="0"/>
                    <a:pt x="10237" y="0"/>
                  </a:cubicBezTo>
                  <a:lnTo>
                    <a:pt x="855" y="0"/>
                  </a:lnTo>
                  <a:close/>
                </a:path>
              </a:pathLst>
            </a:custGeom>
            <a:solidFill>
              <a:srgbClr val="FFFFFF"/>
            </a:solidFill>
            <a:ln w="0">
              <a:solidFill>
                <a:srgbClr val="000000"/>
              </a:solidFill>
              <a:prstDash val="solid"/>
              <a:round/>
              <a:headEnd/>
              <a:tailEnd/>
            </a:ln>
          </p:spPr>
          <p:txBody>
            <a:bodyPr/>
            <a:lstStyle/>
            <a:p>
              <a:endParaRPr lang="en-US"/>
            </a:p>
          </p:txBody>
        </p:sp>
        <p:sp>
          <p:nvSpPr>
            <p:cNvPr id="521439" name="Freeform 12"/>
            <p:cNvSpPr>
              <a:spLocks/>
            </p:cNvSpPr>
            <p:nvPr/>
          </p:nvSpPr>
          <p:spPr bwMode="auto">
            <a:xfrm>
              <a:off x="2909" y="1513"/>
              <a:ext cx="1698" cy="787"/>
            </a:xfrm>
            <a:custGeom>
              <a:avLst/>
              <a:gdLst>
                <a:gd name="T0" fmla="*/ 0 w 11092"/>
                <a:gd name="T1" fmla="*/ 0 h 5135"/>
                <a:gd name="T2" fmla="*/ 0 w 11092"/>
                <a:gd name="T3" fmla="*/ 0 h 5135"/>
                <a:gd name="T4" fmla="*/ 0 w 11092"/>
                <a:gd name="T5" fmla="*/ 0 h 5135"/>
                <a:gd name="T6" fmla="*/ 0 w 11092"/>
                <a:gd name="T7" fmla="*/ 0 h 5135"/>
                <a:gd name="T8" fmla="*/ 1 w 11092"/>
                <a:gd name="T9" fmla="*/ 0 h 5135"/>
                <a:gd name="T10" fmla="*/ 1 w 11092"/>
                <a:gd name="T11" fmla="*/ 0 h 5135"/>
                <a:gd name="T12" fmla="*/ 1 w 11092"/>
                <a:gd name="T13" fmla="*/ 0 h 5135"/>
                <a:gd name="T14" fmla="*/ 1 w 11092"/>
                <a:gd name="T15" fmla="*/ 0 h 5135"/>
                <a:gd name="T16" fmla="*/ 0 w 11092"/>
                <a:gd name="T17" fmla="*/ 0 h 5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92" h="5135">
                  <a:moveTo>
                    <a:pt x="855" y="0"/>
                  </a:moveTo>
                  <a:cubicBezTo>
                    <a:pt x="383" y="0"/>
                    <a:pt x="0" y="384"/>
                    <a:pt x="0" y="856"/>
                  </a:cubicBezTo>
                  <a:lnTo>
                    <a:pt x="0" y="4279"/>
                  </a:lnTo>
                  <a:cubicBezTo>
                    <a:pt x="0" y="4752"/>
                    <a:pt x="383" y="5135"/>
                    <a:pt x="855" y="5135"/>
                  </a:cubicBezTo>
                  <a:lnTo>
                    <a:pt x="10237" y="5135"/>
                  </a:lnTo>
                  <a:cubicBezTo>
                    <a:pt x="10709" y="5135"/>
                    <a:pt x="11092" y="4752"/>
                    <a:pt x="11092" y="4279"/>
                  </a:cubicBezTo>
                  <a:lnTo>
                    <a:pt x="11092" y="856"/>
                  </a:lnTo>
                  <a:cubicBezTo>
                    <a:pt x="11092" y="384"/>
                    <a:pt x="10709" y="0"/>
                    <a:pt x="10237" y="0"/>
                  </a:cubicBezTo>
                  <a:lnTo>
                    <a:pt x="855"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23" name="Rectangle 13"/>
          <p:cNvSpPr>
            <a:spLocks noChangeArrowheads="1"/>
          </p:cNvSpPr>
          <p:nvPr/>
        </p:nvSpPr>
        <p:spPr bwMode="auto">
          <a:xfrm>
            <a:off x="5480050" y="3878263"/>
            <a:ext cx="3435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3366CC"/>
                </a:solidFill>
              </a:rPr>
              <a:t>COD/AWF Obligation Slice Diagram</a:t>
            </a:r>
            <a:endParaRPr lang="en-US" altLang="en-US" sz="1600" b="0">
              <a:solidFill>
                <a:srgbClr val="3366CC"/>
              </a:solidFill>
            </a:endParaRPr>
          </a:p>
        </p:txBody>
      </p:sp>
      <p:sp>
        <p:nvSpPr>
          <p:cNvPr id="521224" name="Rectangle 14"/>
          <p:cNvSpPr>
            <a:spLocks noChangeArrowheads="1"/>
          </p:cNvSpPr>
          <p:nvPr/>
        </p:nvSpPr>
        <p:spPr bwMode="auto">
          <a:xfrm>
            <a:off x="5575300" y="914400"/>
            <a:ext cx="295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3366CC"/>
                </a:solidFill>
              </a:rPr>
              <a:t>COD/AWF Team Slice Diagram</a:t>
            </a:r>
            <a:endParaRPr lang="en-US" altLang="en-US" sz="1600" b="0">
              <a:solidFill>
                <a:srgbClr val="3366CC"/>
              </a:solidFill>
            </a:endParaRPr>
          </a:p>
        </p:txBody>
      </p:sp>
      <p:grpSp>
        <p:nvGrpSpPr>
          <p:cNvPr id="521225" name="Group 15"/>
          <p:cNvGrpSpPr>
            <a:grpSpLocks/>
          </p:cNvGrpSpPr>
          <p:nvPr/>
        </p:nvGrpSpPr>
        <p:grpSpPr bwMode="auto">
          <a:xfrm>
            <a:off x="6715125" y="1546225"/>
            <a:ext cx="671513" cy="239713"/>
            <a:chOff x="3597" y="1725"/>
            <a:chExt cx="423" cy="151"/>
          </a:xfrm>
        </p:grpSpPr>
        <p:sp>
          <p:nvSpPr>
            <p:cNvPr id="521436" name="Freeform 16"/>
            <p:cNvSpPr>
              <a:spLocks/>
            </p:cNvSpPr>
            <p:nvPr/>
          </p:nvSpPr>
          <p:spPr bwMode="auto">
            <a:xfrm>
              <a:off x="3597" y="1725"/>
              <a:ext cx="423" cy="151"/>
            </a:xfrm>
            <a:custGeom>
              <a:avLst/>
              <a:gdLst>
                <a:gd name="T0" fmla="*/ 0 w 2764"/>
                <a:gd name="T1" fmla="*/ 0 h 987"/>
                <a:gd name="T2" fmla="*/ 0 w 2764"/>
                <a:gd name="T3" fmla="*/ 0 h 987"/>
                <a:gd name="T4" fmla="*/ 0 w 2764"/>
                <a:gd name="T5" fmla="*/ 0 h 987"/>
                <a:gd name="T6" fmla="*/ 0 w 2764"/>
                <a:gd name="T7" fmla="*/ 0 h 987"/>
                <a:gd name="T8" fmla="*/ 0 w 2764"/>
                <a:gd name="T9" fmla="*/ 0 h 987"/>
                <a:gd name="T10" fmla="*/ 0 w 2764"/>
                <a:gd name="T11" fmla="*/ 0 h 987"/>
                <a:gd name="T12" fmla="*/ 0 w 2764"/>
                <a:gd name="T13" fmla="*/ 0 h 987"/>
                <a:gd name="T14" fmla="*/ 0 w 2764"/>
                <a:gd name="T15" fmla="*/ 0 h 987"/>
                <a:gd name="T16" fmla="*/ 0 w 2764"/>
                <a:gd name="T17" fmla="*/ 0 h 9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4" h="987">
                  <a:moveTo>
                    <a:pt x="124" y="0"/>
                  </a:moveTo>
                  <a:cubicBezTo>
                    <a:pt x="55" y="0"/>
                    <a:pt x="0" y="55"/>
                    <a:pt x="0" y="123"/>
                  </a:cubicBezTo>
                  <a:lnTo>
                    <a:pt x="0" y="864"/>
                  </a:lnTo>
                  <a:cubicBezTo>
                    <a:pt x="0" y="932"/>
                    <a:pt x="55" y="987"/>
                    <a:pt x="124" y="987"/>
                  </a:cubicBezTo>
                  <a:lnTo>
                    <a:pt x="2641" y="987"/>
                  </a:lnTo>
                  <a:cubicBezTo>
                    <a:pt x="2709" y="987"/>
                    <a:pt x="2764" y="932"/>
                    <a:pt x="2764" y="864"/>
                  </a:cubicBezTo>
                  <a:lnTo>
                    <a:pt x="2764" y="123"/>
                  </a:lnTo>
                  <a:cubicBezTo>
                    <a:pt x="2764" y="55"/>
                    <a:pt x="2709" y="0"/>
                    <a:pt x="2641" y="0"/>
                  </a:cubicBezTo>
                  <a:lnTo>
                    <a:pt x="124" y="0"/>
                  </a:lnTo>
                  <a:close/>
                </a:path>
              </a:pathLst>
            </a:custGeom>
            <a:solidFill>
              <a:srgbClr val="FFFFFF"/>
            </a:solidFill>
            <a:ln w="0">
              <a:solidFill>
                <a:srgbClr val="000000"/>
              </a:solidFill>
              <a:prstDash val="solid"/>
              <a:round/>
              <a:headEnd/>
              <a:tailEnd/>
            </a:ln>
          </p:spPr>
          <p:txBody>
            <a:bodyPr/>
            <a:lstStyle/>
            <a:p>
              <a:endParaRPr lang="en-US"/>
            </a:p>
          </p:txBody>
        </p:sp>
        <p:sp>
          <p:nvSpPr>
            <p:cNvPr id="521437" name="Freeform 17"/>
            <p:cNvSpPr>
              <a:spLocks/>
            </p:cNvSpPr>
            <p:nvPr/>
          </p:nvSpPr>
          <p:spPr bwMode="auto">
            <a:xfrm>
              <a:off x="3597" y="1725"/>
              <a:ext cx="423" cy="151"/>
            </a:xfrm>
            <a:custGeom>
              <a:avLst/>
              <a:gdLst>
                <a:gd name="T0" fmla="*/ 0 w 2764"/>
                <a:gd name="T1" fmla="*/ 0 h 987"/>
                <a:gd name="T2" fmla="*/ 0 w 2764"/>
                <a:gd name="T3" fmla="*/ 0 h 987"/>
                <a:gd name="T4" fmla="*/ 0 w 2764"/>
                <a:gd name="T5" fmla="*/ 0 h 987"/>
                <a:gd name="T6" fmla="*/ 0 w 2764"/>
                <a:gd name="T7" fmla="*/ 0 h 987"/>
                <a:gd name="T8" fmla="*/ 0 w 2764"/>
                <a:gd name="T9" fmla="*/ 0 h 987"/>
                <a:gd name="T10" fmla="*/ 0 w 2764"/>
                <a:gd name="T11" fmla="*/ 0 h 987"/>
                <a:gd name="T12" fmla="*/ 0 w 2764"/>
                <a:gd name="T13" fmla="*/ 0 h 987"/>
                <a:gd name="T14" fmla="*/ 0 w 2764"/>
                <a:gd name="T15" fmla="*/ 0 h 987"/>
                <a:gd name="T16" fmla="*/ 0 w 2764"/>
                <a:gd name="T17" fmla="*/ 0 h 9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4" h="987">
                  <a:moveTo>
                    <a:pt x="124" y="0"/>
                  </a:moveTo>
                  <a:cubicBezTo>
                    <a:pt x="55" y="0"/>
                    <a:pt x="0" y="55"/>
                    <a:pt x="0" y="123"/>
                  </a:cubicBezTo>
                  <a:lnTo>
                    <a:pt x="0" y="864"/>
                  </a:lnTo>
                  <a:cubicBezTo>
                    <a:pt x="0" y="932"/>
                    <a:pt x="55" y="987"/>
                    <a:pt x="124" y="987"/>
                  </a:cubicBezTo>
                  <a:lnTo>
                    <a:pt x="2641" y="987"/>
                  </a:lnTo>
                  <a:cubicBezTo>
                    <a:pt x="2709" y="987"/>
                    <a:pt x="2764" y="932"/>
                    <a:pt x="2764" y="864"/>
                  </a:cubicBezTo>
                  <a:lnTo>
                    <a:pt x="2764" y="123"/>
                  </a:lnTo>
                  <a:cubicBezTo>
                    <a:pt x="2764" y="55"/>
                    <a:pt x="2709" y="0"/>
                    <a:pt x="2641" y="0"/>
                  </a:cubicBezTo>
                  <a:lnTo>
                    <a:pt x="124"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26" name="Rectangle 18"/>
          <p:cNvSpPr>
            <a:spLocks noChangeArrowheads="1"/>
          </p:cNvSpPr>
          <p:nvPr/>
        </p:nvSpPr>
        <p:spPr bwMode="auto">
          <a:xfrm>
            <a:off x="6757988" y="157956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27" name="Rectangle 19"/>
          <p:cNvSpPr>
            <a:spLocks noChangeArrowheads="1"/>
          </p:cNvSpPr>
          <p:nvPr/>
        </p:nvSpPr>
        <p:spPr bwMode="auto">
          <a:xfrm>
            <a:off x="6851650" y="1579563"/>
            <a:ext cx="3619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TeamSlice</a:t>
            </a:r>
            <a:endParaRPr lang="en-US" altLang="en-US" sz="2800" b="0">
              <a:solidFill>
                <a:srgbClr val="000000"/>
              </a:solidFill>
            </a:endParaRPr>
          </a:p>
        </p:txBody>
      </p:sp>
      <p:sp>
        <p:nvSpPr>
          <p:cNvPr id="521228" name="Rectangle 20"/>
          <p:cNvSpPr>
            <a:spLocks noChangeArrowheads="1"/>
          </p:cNvSpPr>
          <p:nvPr/>
        </p:nvSpPr>
        <p:spPr bwMode="auto">
          <a:xfrm>
            <a:off x="7231063" y="1579563"/>
            <a:ext cx="1095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 </a:t>
            </a:r>
            <a:endParaRPr lang="en-US" altLang="en-US" sz="2800" b="0">
              <a:solidFill>
                <a:srgbClr val="000000"/>
              </a:solidFill>
            </a:endParaRPr>
          </a:p>
        </p:txBody>
      </p:sp>
      <p:sp>
        <p:nvSpPr>
          <p:cNvPr id="521229" name="Rectangle 21"/>
          <p:cNvSpPr>
            <a:spLocks noChangeArrowheads="1"/>
          </p:cNvSpPr>
          <p:nvPr/>
        </p:nvSpPr>
        <p:spPr bwMode="auto">
          <a:xfrm>
            <a:off x="6970713" y="1674813"/>
            <a:ext cx="127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CW</a:t>
            </a:r>
            <a:endParaRPr lang="en-US" altLang="en-US" sz="2800" b="0">
              <a:solidFill>
                <a:srgbClr val="000000"/>
              </a:solidFill>
            </a:endParaRPr>
          </a:p>
        </p:txBody>
      </p:sp>
      <p:sp>
        <p:nvSpPr>
          <p:cNvPr id="521230" name="Rectangle 22"/>
          <p:cNvSpPr>
            <a:spLocks noChangeArrowheads="1"/>
          </p:cNvSpPr>
          <p:nvPr/>
        </p:nvSpPr>
        <p:spPr bwMode="auto">
          <a:xfrm>
            <a:off x="7107238" y="171767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grpSp>
        <p:nvGrpSpPr>
          <p:cNvPr id="521231" name="Group 23"/>
          <p:cNvGrpSpPr>
            <a:grpSpLocks/>
          </p:cNvGrpSpPr>
          <p:nvPr/>
        </p:nvGrpSpPr>
        <p:grpSpPr bwMode="auto">
          <a:xfrm>
            <a:off x="6199188" y="1930400"/>
            <a:ext cx="576262" cy="239713"/>
            <a:chOff x="3272" y="1967"/>
            <a:chExt cx="363" cy="151"/>
          </a:xfrm>
        </p:grpSpPr>
        <p:sp>
          <p:nvSpPr>
            <p:cNvPr id="521434" name="Freeform 24"/>
            <p:cNvSpPr>
              <a:spLocks/>
            </p:cNvSpPr>
            <p:nvPr/>
          </p:nvSpPr>
          <p:spPr bwMode="auto">
            <a:xfrm>
              <a:off x="3272" y="1967"/>
              <a:ext cx="363" cy="151"/>
            </a:xfrm>
            <a:custGeom>
              <a:avLst/>
              <a:gdLst>
                <a:gd name="T0" fmla="*/ 0 w 2369"/>
                <a:gd name="T1" fmla="*/ 0 h 988"/>
                <a:gd name="T2" fmla="*/ 0 w 2369"/>
                <a:gd name="T3" fmla="*/ 0 h 988"/>
                <a:gd name="T4" fmla="*/ 0 w 2369"/>
                <a:gd name="T5" fmla="*/ 0 h 988"/>
                <a:gd name="T6" fmla="*/ 0 w 2369"/>
                <a:gd name="T7" fmla="*/ 0 h 988"/>
                <a:gd name="T8" fmla="*/ 0 w 2369"/>
                <a:gd name="T9" fmla="*/ 0 h 988"/>
                <a:gd name="T10" fmla="*/ 0 w 2369"/>
                <a:gd name="T11" fmla="*/ 0 h 988"/>
                <a:gd name="T12" fmla="*/ 0 w 2369"/>
                <a:gd name="T13" fmla="*/ 0 h 988"/>
                <a:gd name="T14" fmla="*/ 0 w 2369"/>
                <a:gd name="T15" fmla="*/ 0 h 988"/>
                <a:gd name="T16" fmla="*/ 0 w 2369"/>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9" h="988">
                  <a:moveTo>
                    <a:pt x="123" y="0"/>
                  </a:moveTo>
                  <a:cubicBezTo>
                    <a:pt x="55" y="0"/>
                    <a:pt x="0" y="56"/>
                    <a:pt x="0" y="124"/>
                  </a:cubicBezTo>
                  <a:lnTo>
                    <a:pt x="0" y="864"/>
                  </a:lnTo>
                  <a:cubicBezTo>
                    <a:pt x="0" y="933"/>
                    <a:pt x="55" y="988"/>
                    <a:pt x="123" y="988"/>
                  </a:cubicBezTo>
                  <a:lnTo>
                    <a:pt x="2246" y="988"/>
                  </a:lnTo>
                  <a:cubicBezTo>
                    <a:pt x="2314" y="988"/>
                    <a:pt x="2369" y="933"/>
                    <a:pt x="2369" y="864"/>
                  </a:cubicBezTo>
                  <a:lnTo>
                    <a:pt x="2369" y="124"/>
                  </a:lnTo>
                  <a:cubicBezTo>
                    <a:pt x="2369" y="56"/>
                    <a:pt x="2314" y="0"/>
                    <a:pt x="2246" y="0"/>
                  </a:cubicBezTo>
                  <a:lnTo>
                    <a:pt x="123" y="0"/>
                  </a:lnTo>
                  <a:close/>
                </a:path>
              </a:pathLst>
            </a:custGeom>
            <a:solidFill>
              <a:srgbClr val="FFFFFF"/>
            </a:solidFill>
            <a:ln w="0">
              <a:solidFill>
                <a:srgbClr val="000000"/>
              </a:solidFill>
              <a:prstDash val="solid"/>
              <a:round/>
              <a:headEnd/>
              <a:tailEnd/>
            </a:ln>
          </p:spPr>
          <p:txBody>
            <a:bodyPr/>
            <a:lstStyle/>
            <a:p>
              <a:endParaRPr lang="en-US"/>
            </a:p>
          </p:txBody>
        </p:sp>
        <p:sp>
          <p:nvSpPr>
            <p:cNvPr id="521435" name="Freeform 25"/>
            <p:cNvSpPr>
              <a:spLocks/>
            </p:cNvSpPr>
            <p:nvPr/>
          </p:nvSpPr>
          <p:spPr bwMode="auto">
            <a:xfrm>
              <a:off x="3272" y="1967"/>
              <a:ext cx="363" cy="151"/>
            </a:xfrm>
            <a:custGeom>
              <a:avLst/>
              <a:gdLst>
                <a:gd name="T0" fmla="*/ 0 w 2369"/>
                <a:gd name="T1" fmla="*/ 0 h 988"/>
                <a:gd name="T2" fmla="*/ 0 w 2369"/>
                <a:gd name="T3" fmla="*/ 0 h 988"/>
                <a:gd name="T4" fmla="*/ 0 w 2369"/>
                <a:gd name="T5" fmla="*/ 0 h 988"/>
                <a:gd name="T6" fmla="*/ 0 w 2369"/>
                <a:gd name="T7" fmla="*/ 0 h 988"/>
                <a:gd name="T8" fmla="*/ 0 w 2369"/>
                <a:gd name="T9" fmla="*/ 0 h 988"/>
                <a:gd name="T10" fmla="*/ 0 w 2369"/>
                <a:gd name="T11" fmla="*/ 0 h 988"/>
                <a:gd name="T12" fmla="*/ 0 w 2369"/>
                <a:gd name="T13" fmla="*/ 0 h 988"/>
                <a:gd name="T14" fmla="*/ 0 w 2369"/>
                <a:gd name="T15" fmla="*/ 0 h 988"/>
                <a:gd name="T16" fmla="*/ 0 w 2369"/>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9" h="988">
                  <a:moveTo>
                    <a:pt x="123" y="0"/>
                  </a:moveTo>
                  <a:cubicBezTo>
                    <a:pt x="55" y="0"/>
                    <a:pt x="0" y="56"/>
                    <a:pt x="0" y="124"/>
                  </a:cubicBezTo>
                  <a:lnTo>
                    <a:pt x="0" y="864"/>
                  </a:lnTo>
                  <a:cubicBezTo>
                    <a:pt x="0" y="933"/>
                    <a:pt x="55" y="988"/>
                    <a:pt x="123" y="988"/>
                  </a:cubicBezTo>
                  <a:lnTo>
                    <a:pt x="2246" y="988"/>
                  </a:lnTo>
                  <a:cubicBezTo>
                    <a:pt x="2314" y="988"/>
                    <a:pt x="2369" y="933"/>
                    <a:pt x="2369" y="864"/>
                  </a:cubicBezTo>
                  <a:lnTo>
                    <a:pt x="2369" y="124"/>
                  </a:lnTo>
                  <a:cubicBezTo>
                    <a:pt x="2369" y="56"/>
                    <a:pt x="2314" y="0"/>
                    <a:pt x="2246" y="0"/>
                  </a:cubicBezTo>
                  <a:lnTo>
                    <a:pt x="12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32" name="Rectangle 26"/>
          <p:cNvSpPr>
            <a:spLocks noChangeArrowheads="1"/>
          </p:cNvSpPr>
          <p:nvPr/>
        </p:nvSpPr>
        <p:spPr bwMode="auto">
          <a:xfrm>
            <a:off x="6207125" y="19637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33" name="Rectangle 27"/>
          <p:cNvSpPr>
            <a:spLocks noChangeArrowheads="1"/>
          </p:cNvSpPr>
          <p:nvPr/>
        </p:nvSpPr>
        <p:spPr bwMode="auto">
          <a:xfrm>
            <a:off x="6299200" y="1963738"/>
            <a:ext cx="3619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TeamSlice</a:t>
            </a:r>
            <a:endParaRPr lang="en-US" altLang="en-US" sz="2800" b="0">
              <a:solidFill>
                <a:srgbClr val="000000"/>
              </a:solidFill>
            </a:endParaRPr>
          </a:p>
        </p:txBody>
      </p:sp>
      <p:sp>
        <p:nvSpPr>
          <p:cNvPr id="521234" name="Rectangle 28"/>
          <p:cNvSpPr>
            <a:spLocks noChangeArrowheads="1"/>
          </p:cNvSpPr>
          <p:nvPr/>
        </p:nvSpPr>
        <p:spPr bwMode="auto">
          <a:xfrm>
            <a:off x="6678613" y="19637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35" name="Rectangle 29"/>
          <p:cNvSpPr>
            <a:spLocks noChangeArrowheads="1"/>
          </p:cNvSpPr>
          <p:nvPr/>
        </p:nvSpPr>
        <p:spPr bwMode="auto">
          <a:xfrm>
            <a:off x="6416675" y="2060575"/>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36" name="Rectangle 30"/>
          <p:cNvSpPr>
            <a:spLocks noChangeArrowheads="1"/>
          </p:cNvSpPr>
          <p:nvPr/>
        </p:nvSpPr>
        <p:spPr bwMode="auto">
          <a:xfrm>
            <a:off x="6527800" y="210343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sp>
        <p:nvSpPr>
          <p:cNvPr id="521237" name="Rectangle 31"/>
          <p:cNvSpPr>
            <a:spLocks noChangeArrowheads="1"/>
          </p:cNvSpPr>
          <p:nvPr/>
        </p:nvSpPr>
        <p:spPr bwMode="auto">
          <a:xfrm>
            <a:off x="7073900" y="1971675"/>
            <a:ext cx="139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a:t>
            </a:r>
            <a:endParaRPr lang="en-US" altLang="en-US" sz="2800" b="0">
              <a:solidFill>
                <a:srgbClr val="000000"/>
              </a:solidFill>
            </a:endParaRPr>
          </a:p>
        </p:txBody>
      </p:sp>
      <p:sp>
        <p:nvSpPr>
          <p:cNvPr id="521238" name="Freeform 32"/>
          <p:cNvSpPr>
            <a:spLocks noEditPoints="1"/>
          </p:cNvSpPr>
          <p:nvPr/>
        </p:nvSpPr>
        <p:spPr bwMode="auto">
          <a:xfrm>
            <a:off x="6483350" y="1785938"/>
            <a:ext cx="592138" cy="149225"/>
          </a:xfrm>
          <a:custGeom>
            <a:avLst/>
            <a:gdLst>
              <a:gd name="T0" fmla="*/ 0 w 2435"/>
              <a:gd name="T1" fmla="*/ 2147483647 h 609"/>
              <a:gd name="T2" fmla="*/ 0 w 2435"/>
              <a:gd name="T3" fmla="*/ 2147483647 h 609"/>
              <a:gd name="T4" fmla="*/ 2147483647 w 2435"/>
              <a:gd name="T5" fmla="*/ 2147483647 h 609"/>
              <a:gd name="T6" fmla="*/ 2147483647 w 2435"/>
              <a:gd name="T7" fmla="*/ 2147483647 h 609"/>
              <a:gd name="T8" fmla="*/ 2147483647 w 2435"/>
              <a:gd name="T9" fmla="*/ 2147483647 h 609"/>
              <a:gd name="T10" fmla="*/ 2147483647 w 2435"/>
              <a:gd name="T11" fmla="*/ 2147483647 h 609"/>
              <a:gd name="T12" fmla="*/ 2147483647 w 2435"/>
              <a:gd name="T13" fmla="*/ 2147483647 h 609"/>
              <a:gd name="T14" fmla="*/ 2147483647 w 2435"/>
              <a:gd name="T15" fmla="*/ 2147483647 h 609"/>
              <a:gd name="T16" fmla="*/ 2147483647 w 2435"/>
              <a:gd name="T17" fmla="*/ 2147483647 h 609"/>
              <a:gd name="T18" fmla="*/ 2147483647 w 2435"/>
              <a:gd name="T19" fmla="*/ 2147483647 h 609"/>
              <a:gd name="T20" fmla="*/ 2147483647 w 2435"/>
              <a:gd name="T21" fmla="*/ 2147483647 h 609"/>
              <a:gd name="T22" fmla="*/ 2147483647 w 2435"/>
              <a:gd name="T23" fmla="*/ 2147483647 h 609"/>
              <a:gd name="T24" fmla="*/ 2147483647 w 2435"/>
              <a:gd name="T25" fmla="*/ 2147483647 h 609"/>
              <a:gd name="T26" fmla="*/ 2147483647 w 2435"/>
              <a:gd name="T27" fmla="*/ 2147483647 h 609"/>
              <a:gd name="T28" fmla="*/ 0 w 2435"/>
              <a:gd name="T29" fmla="*/ 2147483647 h 609"/>
              <a:gd name="T30" fmla="*/ 2147483647 w 2435"/>
              <a:gd name="T31" fmla="*/ 2147483647 h 609"/>
              <a:gd name="T32" fmla="*/ 2147483647 w 2435"/>
              <a:gd name="T33" fmla="*/ 0 h 609"/>
              <a:gd name="T34" fmla="*/ 2147483647 w 2435"/>
              <a:gd name="T35" fmla="*/ 2147483647 h 609"/>
              <a:gd name="T36" fmla="*/ 2147483647 w 2435"/>
              <a:gd name="T37" fmla="*/ 2147483647 h 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5" h="609">
                <a:moveTo>
                  <a:pt x="0" y="592"/>
                </a:moveTo>
                <a:lnTo>
                  <a:pt x="0" y="296"/>
                </a:lnTo>
                <a:cubicBezTo>
                  <a:pt x="0" y="287"/>
                  <a:pt x="7" y="280"/>
                  <a:pt x="16" y="280"/>
                </a:cubicBezTo>
                <a:lnTo>
                  <a:pt x="2336" y="280"/>
                </a:lnTo>
                <a:lnTo>
                  <a:pt x="2320" y="296"/>
                </a:lnTo>
                <a:lnTo>
                  <a:pt x="2320" y="165"/>
                </a:lnTo>
                <a:cubicBezTo>
                  <a:pt x="2320" y="156"/>
                  <a:pt x="2327" y="148"/>
                  <a:pt x="2336" y="148"/>
                </a:cubicBezTo>
                <a:cubicBezTo>
                  <a:pt x="2345" y="148"/>
                  <a:pt x="2352" y="156"/>
                  <a:pt x="2352" y="165"/>
                </a:cubicBezTo>
                <a:lnTo>
                  <a:pt x="2352" y="296"/>
                </a:lnTo>
                <a:cubicBezTo>
                  <a:pt x="2352" y="305"/>
                  <a:pt x="2345" y="313"/>
                  <a:pt x="2336" y="313"/>
                </a:cubicBezTo>
                <a:lnTo>
                  <a:pt x="16" y="313"/>
                </a:lnTo>
                <a:lnTo>
                  <a:pt x="33" y="296"/>
                </a:lnTo>
                <a:lnTo>
                  <a:pt x="33" y="592"/>
                </a:lnTo>
                <a:cubicBezTo>
                  <a:pt x="33" y="602"/>
                  <a:pt x="26" y="609"/>
                  <a:pt x="16" y="609"/>
                </a:cubicBezTo>
                <a:cubicBezTo>
                  <a:pt x="7" y="609"/>
                  <a:pt x="0" y="602"/>
                  <a:pt x="0" y="592"/>
                </a:cubicBezTo>
                <a:close/>
                <a:moveTo>
                  <a:pt x="2237" y="198"/>
                </a:moveTo>
                <a:lnTo>
                  <a:pt x="2336" y="0"/>
                </a:lnTo>
                <a:lnTo>
                  <a:pt x="2435" y="198"/>
                </a:lnTo>
                <a:lnTo>
                  <a:pt x="2237" y="19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239" name="Freeform 33"/>
          <p:cNvSpPr>
            <a:spLocks noEditPoints="1"/>
          </p:cNvSpPr>
          <p:nvPr/>
        </p:nvSpPr>
        <p:spPr bwMode="auto">
          <a:xfrm>
            <a:off x="7026275" y="1785938"/>
            <a:ext cx="557213" cy="149225"/>
          </a:xfrm>
          <a:custGeom>
            <a:avLst/>
            <a:gdLst>
              <a:gd name="T0" fmla="*/ 2147483647 w 2287"/>
              <a:gd name="T1" fmla="*/ 2147483647 h 609"/>
              <a:gd name="T2" fmla="*/ 2147483647 w 2287"/>
              <a:gd name="T3" fmla="*/ 2147483647 h 609"/>
              <a:gd name="T4" fmla="*/ 2147483647 w 2287"/>
              <a:gd name="T5" fmla="*/ 2147483647 h 609"/>
              <a:gd name="T6" fmla="*/ 2147483647 w 2287"/>
              <a:gd name="T7" fmla="*/ 2147483647 h 609"/>
              <a:gd name="T8" fmla="*/ 2147483647 w 2287"/>
              <a:gd name="T9" fmla="*/ 2147483647 h 609"/>
              <a:gd name="T10" fmla="*/ 2147483647 w 2287"/>
              <a:gd name="T11" fmla="*/ 2147483647 h 609"/>
              <a:gd name="T12" fmla="*/ 2147483647 w 2287"/>
              <a:gd name="T13" fmla="*/ 2147483647 h 609"/>
              <a:gd name="T14" fmla="*/ 2147483647 w 2287"/>
              <a:gd name="T15" fmla="*/ 2147483647 h 609"/>
              <a:gd name="T16" fmla="*/ 2147483647 w 2287"/>
              <a:gd name="T17" fmla="*/ 2147483647 h 609"/>
              <a:gd name="T18" fmla="*/ 2147483647 w 2287"/>
              <a:gd name="T19" fmla="*/ 2147483647 h 609"/>
              <a:gd name="T20" fmla="*/ 2147483647 w 2287"/>
              <a:gd name="T21" fmla="*/ 2147483647 h 609"/>
              <a:gd name="T22" fmla="*/ 2147483647 w 2287"/>
              <a:gd name="T23" fmla="*/ 2147483647 h 609"/>
              <a:gd name="T24" fmla="*/ 2147483647 w 2287"/>
              <a:gd name="T25" fmla="*/ 2147483647 h 609"/>
              <a:gd name="T26" fmla="*/ 2147483647 w 2287"/>
              <a:gd name="T27" fmla="*/ 2147483647 h 609"/>
              <a:gd name="T28" fmla="*/ 2147483647 w 2287"/>
              <a:gd name="T29" fmla="*/ 2147483647 h 609"/>
              <a:gd name="T30" fmla="*/ 0 w 2287"/>
              <a:gd name="T31" fmla="*/ 2147483647 h 609"/>
              <a:gd name="T32" fmla="*/ 2147483647 w 2287"/>
              <a:gd name="T33" fmla="*/ 0 h 609"/>
              <a:gd name="T34" fmla="*/ 2147483647 w 2287"/>
              <a:gd name="T35" fmla="*/ 2147483647 h 609"/>
              <a:gd name="T36" fmla="*/ 0 w 2287"/>
              <a:gd name="T37" fmla="*/ 2147483647 h 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7" h="609">
                <a:moveTo>
                  <a:pt x="2254" y="592"/>
                </a:moveTo>
                <a:lnTo>
                  <a:pt x="2254" y="296"/>
                </a:lnTo>
                <a:lnTo>
                  <a:pt x="2271" y="313"/>
                </a:lnTo>
                <a:lnTo>
                  <a:pt x="99" y="313"/>
                </a:lnTo>
                <a:cubicBezTo>
                  <a:pt x="90" y="313"/>
                  <a:pt x="83" y="305"/>
                  <a:pt x="83" y="296"/>
                </a:cubicBezTo>
                <a:lnTo>
                  <a:pt x="83" y="165"/>
                </a:lnTo>
                <a:cubicBezTo>
                  <a:pt x="83" y="156"/>
                  <a:pt x="90" y="148"/>
                  <a:pt x="99" y="148"/>
                </a:cubicBezTo>
                <a:cubicBezTo>
                  <a:pt x="108" y="148"/>
                  <a:pt x="115" y="156"/>
                  <a:pt x="115" y="165"/>
                </a:cubicBezTo>
                <a:lnTo>
                  <a:pt x="115" y="296"/>
                </a:lnTo>
                <a:lnTo>
                  <a:pt x="99" y="280"/>
                </a:lnTo>
                <a:lnTo>
                  <a:pt x="2271" y="280"/>
                </a:lnTo>
                <a:cubicBezTo>
                  <a:pt x="2280" y="280"/>
                  <a:pt x="2287" y="287"/>
                  <a:pt x="2287" y="296"/>
                </a:cubicBezTo>
                <a:lnTo>
                  <a:pt x="2287" y="592"/>
                </a:lnTo>
                <a:cubicBezTo>
                  <a:pt x="2287" y="602"/>
                  <a:pt x="2280" y="609"/>
                  <a:pt x="2271" y="609"/>
                </a:cubicBezTo>
                <a:cubicBezTo>
                  <a:pt x="2261" y="609"/>
                  <a:pt x="2254" y="602"/>
                  <a:pt x="2254" y="592"/>
                </a:cubicBezTo>
                <a:close/>
                <a:moveTo>
                  <a:pt x="0" y="198"/>
                </a:moveTo>
                <a:lnTo>
                  <a:pt x="99" y="0"/>
                </a:lnTo>
                <a:lnTo>
                  <a:pt x="198" y="198"/>
                </a:lnTo>
                <a:lnTo>
                  <a:pt x="0" y="19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240" name="Freeform 34"/>
          <p:cNvSpPr>
            <a:spLocks/>
          </p:cNvSpPr>
          <p:nvPr/>
        </p:nvSpPr>
        <p:spPr bwMode="auto">
          <a:xfrm>
            <a:off x="3657600" y="2514600"/>
            <a:ext cx="1535113" cy="1143000"/>
          </a:xfrm>
          <a:custGeom>
            <a:avLst/>
            <a:gdLst>
              <a:gd name="T0" fmla="*/ 2147483647 w 449"/>
              <a:gd name="T1" fmla="*/ 0 h 285"/>
              <a:gd name="T2" fmla="*/ 2147483647 w 449"/>
              <a:gd name="T3" fmla="*/ 0 h 285"/>
              <a:gd name="T4" fmla="*/ 2147483647 w 449"/>
              <a:gd name="T5" fmla="*/ 2147483647 h 285"/>
              <a:gd name="T6" fmla="*/ 2147483647 w 449"/>
              <a:gd name="T7" fmla="*/ 2147483647 h 285"/>
              <a:gd name="T8" fmla="*/ 2147483647 w 449"/>
              <a:gd name="T9" fmla="*/ 2147483647 h 285"/>
              <a:gd name="T10" fmla="*/ 0 w 449"/>
              <a:gd name="T11" fmla="*/ 2147483647 h 285"/>
              <a:gd name="T12" fmla="*/ 2147483647 w 449"/>
              <a:gd name="T13" fmla="*/ 0 h 2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285">
                <a:moveTo>
                  <a:pt x="90" y="0"/>
                </a:moveTo>
                <a:lnTo>
                  <a:pt x="358" y="0"/>
                </a:lnTo>
                <a:lnTo>
                  <a:pt x="449" y="142"/>
                </a:lnTo>
                <a:lnTo>
                  <a:pt x="358" y="285"/>
                </a:lnTo>
                <a:lnTo>
                  <a:pt x="90" y="285"/>
                </a:lnTo>
                <a:lnTo>
                  <a:pt x="0" y="142"/>
                </a:lnTo>
                <a:lnTo>
                  <a:pt x="9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241" name="Freeform 35"/>
          <p:cNvSpPr>
            <a:spLocks/>
          </p:cNvSpPr>
          <p:nvPr/>
        </p:nvSpPr>
        <p:spPr bwMode="auto">
          <a:xfrm>
            <a:off x="3657600" y="2514600"/>
            <a:ext cx="1535113" cy="1143000"/>
          </a:xfrm>
          <a:custGeom>
            <a:avLst/>
            <a:gdLst>
              <a:gd name="T0" fmla="*/ 2147483647 w 449"/>
              <a:gd name="T1" fmla="*/ 0 h 285"/>
              <a:gd name="T2" fmla="*/ 2147483647 w 449"/>
              <a:gd name="T3" fmla="*/ 0 h 285"/>
              <a:gd name="T4" fmla="*/ 2147483647 w 449"/>
              <a:gd name="T5" fmla="*/ 2147483647 h 285"/>
              <a:gd name="T6" fmla="*/ 2147483647 w 449"/>
              <a:gd name="T7" fmla="*/ 2147483647 h 285"/>
              <a:gd name="T8" fmla="*/ 2147483647 w 449"/>
              <a:gd name="T9" fmla="*/ 2147483647 h 285"/>
              <a:gd name="T10" fmla="*/ 0 w 449"/>
              <a:gd name="T11" fmla="*/ 2147483647 h 285"/>
              <a:gd name="T12" fmla="*/ 2147483647 w 449"/>
              <a:gd name="T13" fmla="*/ 0 h 2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285">
                <a:moveTo>
                  <a:pt x="90" y="0"/>
                </a:moveTo>
                <a:lnTo>
                  <a:pt x="358" y="0"/>
                </a:lnTo>
                <a:lnTo>
                  <a:pt x="449" y="142"/>
                </a:lnTo>
                <a:lnTo>
                  <a:pt x="358" y="285"/>
                </a:lnTo>
                <a:lnTo>
                  <a:pt x="90" y="285"/>
                </a:lnTo>
                <a:lnTo>
                  <a:pt x="0" y="142"/>
                </a:lnTo>
                <a:lnTo>
                  <a:pt x="90"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242" name="Rectangle 36"/>
          <p:cNvSpPr>
            <a:spLocks noChangeArrowheads="1"/>
          </p:cNvSpPr>
          <p:nvPr/>
        </p:nvSpPr>
        <p:spPr bwMode="auto">
          <a:xfrm>
            <a:off x="3857625" y="2838450"/>
            <a:ext cx="1114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000000"/>
                </a:solidFill>
              </a:rPr>
              <a:t>Matching</a:t>
            </a:r>
            <a:endParaRPr lang="en-US" altLang="en-US" sz="2000" b="0">
              <a:solidFill>
                <a:srgbClr val="000000"/>
              </a:solidFill>
            </a:endParaRPr>
          </a:p>
        </p:txBody>
      </p:sp>
      <p:sp>
        <p:nvSpPr>
          <p:cNvPr id="521243" name="Rectangle 37"/>
          <p:cNvSpPr>
            <a:spLocks noChangeArrowheads="1"/>
          </p:cNvSpPr>
          <p:nvPr/>
        </p:nvSpPr>
        <p:spPr bwMode="auto">
          <a:xfrm>
            <a:off x="4010025" y="3143250"/>
            <a:ext cx="84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000000"/>
                </a:solidFill>
              </a:rPr>
              <a:t>CS/CW</a:t>
            </a:r>
          </a:p>
        </p:txBody>
      </p:sp>
      <p:grpSp>
        <p:nvGrpSpPr>
          <p:cNvPr id="521244" name="Group 38"/>
          <p:cNvGrpSpPr>
            <a:grpSpLocks/>
          </p:cNvGrpSpPr>
          <p:nvPr/>
        </p:nvGrpSpPr>
        <p:grpSpPr bwMode="auto">
          <a:xfrm>
            <a:off x="7291388" y="1930400"/>
            <a:ext cx="574675" cy="239713"/>
            <a:chOff x="3960" y="1967"/>
            <a:chExt cx="362" cy="151"/>
          </a:xfrm>
        </p:grpSpPr>
        <p:sp>
          <p:nvSpPr>
            <p:cNvPr id="521432" name="Freeform 39"/>
            <p:cNvSpPr>
              <a:spLocks/>
            </p:cNvSpPr>
            <p:nvPr/>
          </p:nvSpPr>
          <p:spPr bwMode="auto">
            <a:xfrm>
              <a:off x="3960" y="1967"/>
              <a:ext cx="362" cy="151"/>
            </a:xfrm>
            <a:custGeom>
              <a:avLst/>
              <a:gdLst>
                <a:gd name="T0" fmla="*/ 0 w 2369"/>
                <a:gd name="T1" fmla="*/ 0 h 988"/>
                <a:gd name="T2" fmla="*/ 0 w 2369"/>
                <a:gd name="T3" fmla="*/ 0 h 988"/>
                <a:gd name="T4" fmla="*/ 0 w 2369"/>
                <a:gd name="T5" fmla="*/ 0 h 988"/>
                <a:gd name="T6" fmla="*/ 0 w 2369"/>
                <a:gd name="T7" fmla="*/ 0 h 988"/>
                <a:gd name="T8" fmla="*/ 0 w 2369"/>
                <a:gd name="T9" fmla="*/ 0 h 988"/>
                <a:gd name="T10" fmla="*/ 0 w 2369"/>
                <a:gd name="T11" fmla="*/ 0 h 988"/>
                <a:gd name="T12" fmla="*/ 0 w 2369"/>
                <a:gd name="T13" fmla="*/ 0 h 988"/>
                <a:gd name="T14" fmla="*/ 0 w 2369"/>
                <a:gd name="T15" fmla="*/ 0 h 988"/>
                <a:gd name="T16" fmla="*/ 0 w 2369"/>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9" h="988">
                  <a:moveTo>
                    <a:pt x="123" y="0"/>
                  </a:moveTo>
                  <a:cubicBezTo>
                    <a:pt x="55" y="0"/>
                    <a:pt x="0" y="56"/>
                    <a:pt x="0" y="124"/>
                  </a:cubicBezTo>
                  <a:lnTo>
                    <a:pt x="0" y="864"/>
                  </a:lnTo>
                  <a:cubicBezTo>
                    <a:pt x="0" y="933"/>
                    <a:pt x="55" y="988"/>
                    <a:pt x="123" y="988"/>
                  </a:cubicBezTo>
                  <a:lnTo>
                    <a:pt x="2246" y="988"/>
                  </a:lnTo>
                  <a:cubicBezTo>
                    <a:pt x="2314" y="988"/>
                    <a:pt x="2369" y="933"/>
                    <a:pt x="2369" y="864"/>
                  </a:cubicBezTo>
                  <a:lnTo>
                    <a:pt x="2369" y="124"/>
                  </a:lnTo>
                  <a:cubicBezTo>
                    <a:pt x="2369" y="56"/>
                    <a:pt x="2314" y="0"/>
                    <a:pt x="2246" y="0"/>
                  </a:cubicBezTo>
                  <a:lnTo>
                    <a:pt x="123" y="0"/>
                  </a:lnTo>
                  <a:close/>
                </a:path>
              </a:pathLst>
            </a:custGeom>
            <a:solidFill>
              <a:srgbClr val="FFFFFF"/>
            </a:solidFill>
            <a:ln w="0">
              <a:solidFill>
                <a:srgbClr val="000000"/>
              </a:solidFill>
              <a:prstDash val="solid"/>
              <a:round/>
              <a:headEnd/>
              <a:tailEnd/>
            </a:ln>
          </p:spPr>
          <p:txBody>
            <a:bodyPr/>
            <a:lstStyle/>
            <a:p>
              <a:endParaRPr lang="en-US"/>
            </a:p>
          </p:txBody>
        </p:sp>
        <p:sp>
          <p:nvSpPr>
            <p:cNvPr id="521433" name="Freeform 40"/>
            <p:cNvSpPr>
              <a:spLocks/>
            </p:cNvSpPr>
            <p:nvPr/>
          </p:nvSpPr>
          <p:spPr bwMode="auto">
            <a:xfrm>
              <a:off x="3960" y="1967"/>
              <a:ext cx="362" cy="151"/>
            </a:xfrm>
            <a:custGeom>
              <a:avLst/>
              <a:gdLst>
                <a:gd name="T0" fmla="*/ 0 w 2369"/>
                <a:gd name="T1" fmla="*/ 0 h 988"/>
                <a:gd name="T2" fmla="*/ 0 w 2369"/>
                <a:gd name="T3" fmla="*/ 0 h 988"/>
                <a:gd name="T4" fmla="*/ 0 w 2369"/>
                <a:gd name="T5" fmla="*/ 0 h 988"/>
                <a:gd name="T6" fmla="*/ 0 w 2369"/>
                <a:gd name="T7" fmla="*/ 0 h 988"/>
                <a:gd name="T8" fmla="*/ 0 w 2369"/>
                <a:gd name="T9" fmla="*/ 0 h 988"/>
                <a:gd name="T10" fmla="*/ 0 w 2369"/>
                <a:gd name="T11" fmla="*/ 0 h 988"/>
                <a:gd name="T12" fmla="*/ 0 w 2369"/>
                <a:gd name="T13" fmla="*/ 0 h 988"/>
                <a:gd name="T14" fmla="*/ 0 w 2369"/>
                <a:gd name="T15" fmla="*/ 0 h 988"/>
                <a:gd name="T16" fmla="*/ 0 w 2369"/>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9" h="988">
                  <a:moveTo>
                    <a:pt x="123" y="0"/>
                  </a:moveTo>
                  <a:cubicBezTo>
                    <a:pt x="55" y="0"/>
                    <a:pt x="0" y="56"/>
                    <a:pt x="0" y="124"/>
                  </a:cubicBezTo>
                  <a:lnTo>
                    <a:pt x="0" y="864"/>
                  </a:lnTo>
                  <a:cubicBezTo>
                    <a:pt x="0" y="933"/>
                    <a:pt x="55" y="988"/>
                    <a:pt x="123" y="988"/>
                  </a:cubicBezTo>
                  <a:lnTo>
                    <a:pt x="2246" y="988"/>
                  </a:lnTo>
                  <a:cubicBezTo>
                    <a:pt x="2314" y="988"/>
                    <a:pt x="2369" y="933"/>
                    <a:pt x="2369" y="864"/>
                  </a:cubicBezTo>
                  <a:lnTo>
                    <a:pt x="2369" y="124"/>
                  </a:lnTo>
                  <a:cubicBezTo>
                    <a:pt x="2369" y="56"/>
                    <a:pt x="2314" y="0"/>
                    <a:pt x="2246" y="0"/>
                  </a:cubicBezTo>
                  <a:lnTo>
                    <a:pt x="12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45" name="Rectangle 41"/>
          <p:cNvSpPr>
            <a:spLocks noChangeArrowheads="1"/>
          </p:cNvSpPr>
          <p:nvPr/>
        </p:nvSpPr>
        <p:spPr bwMode="auto">
          <a:xfrm>
            <a:off x="7297738" y="19637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46" name="Rectangle 42"/>
          <p:cNvSpPr>
            <a:spLocks noChangeArrowheads="1"/>
          </p:cNvSpPr>
          <p:nvPr/>
        </p:nvSpPr>
        <p:spPr bwMode="auto">
          <a:xfrm>
            <a:off x="7391400" y="1963738"/>
            <a:ext cx="3619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TeamSlice</a:t>
            </a:r>
            <a:endParaRPr lang="en-US" altLang="en-US" sz="2800" b="0">
              <a:solidFill>
                <a:srgbClr val="000000"/>
              </a:solidFill>
            </a:endParaRPr>
          </a:p>
        </p:txBody>
      </p:sp>
      <p:sp>
        <p:nvSpPr>
          <p:cNvPr id="521247" name="Rectangle 43"/>
          <p:cNvSpPr>
            <a:spLocks noChangeArrowheads="1"/>
          </p:cNvSpPr>
          <p:nvPr/>
        </p:nvSpPr>
        <p:spPr bwMode="auto">
          <a:xfrm>
            <a:off x="7770813" y="19637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48" name="Rectangle 44"/>
          <p:cNvSpPr>
            <a:spLocks noChangeArrowheads="1"/>
          </p:cNvSpPr>
          <p:nvPr/>
        </p:nvSpPr>
        <p:spPr bwMode="auto">
          <a:xfrm>
            <a:off x="7508875" y="2060575"/>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49" name="Rectangle 45"/>
          <p:cNvSpPr>
            <a:spLocks noChangeArrowheads="1"/>
          </p:cNvSpPr>
          <p:nvPr/>
        </p:nvSpPr>
        <p:spPr bwMode="auto">
          <a:xfrm>
            <a:off x="7620000" y="210343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n</a:t>
            </a:r>
            <a:endParaRPr lang="en-US" altLang="en-US" sz="2800" b="0">
              <a:solidFill>
                <a:srgbClr val="000000"/>
              </a:solidFill>
            </a:endParaRPr>
          </a:p>
        </p:txBody>
      </p:sp>
      <p:grpSp>
        <p:nvGrpSpPr>
          <p:cNvPr id="521250" name="Group 46"/>
          <p:cNvGrpSpPr>
            <a:grpSpLocks/>
          </p:cNvGrpSpPr>
          <p:nvPr/>
        </p:nvGrpSpPr>
        <p:grpSpPr bwMode="auto">
          <a:xfrm>
            <a:off x="6556375" y="4524375"/>
            <a:ext cx="768350" cy="239713"/>
            <a:chOff x="3605" y="2742"/>
            <a:chExt cx="484" cy="151"/>
          </a:xfrm>
        </p:grpSpPr>
        <p:sp>
          <p:nvSpPr>
            <p:cNvPr id="521430" name="Freeform 47"/>
            <p:cNvSpPr>
              <a:spLocks/>
            </p:cNvSpPr>
            <p:nvPr/>
          </p:nvSpPr>
          <p:spPr bwMode="auto">
            <a:xfrm>
              <a:off x="3605" y="2742"/>
              <a:ext cx="484" cy="151"/>
            </a:xfrm>
            <a:custGeom>
              <a:avLst/>
              <a:gdLst>
                <a:gd name="T0" fmla="*/ 0 w 3158"/>
                <a:gd name="T1" fmla="*/ 0 h 987"/>
                <a:gd name="T2" fmla="*/ 0 w 3158"/>
                <a:gd name="T3" fmla="*/ 0 h 987"/>
                <a:gd name="T4" fmla="*/ 0 w 3158"/>
                <a:gd name="T5" fmla="*/ 0 h 987"/>
                <a:gd name="T6" fmla="*/ 0 w 3158"/>
                <a:gd name="T7" fmla="*/ 0 h 987"/>
                <a:gd name="T8" fmla="*/ 0 w 3158"/>
                <a:gd name="T9" fmla="*/ 0 h 987"/>
                <a:gd name="T10" fmla="*/ 0 w 3158"/>
                <a:gd name="T11" fmla="*/ 0 h 987"/>
                <a:gd name="T12" fmla="*/ 0 w 3158"/>
                <a:gd name="T13" fmla="*/ 0 h 987"/>
                <a:gd name="T14" fmla="*/ 0 w 3158"/>
                <a:gd name="T15" fmla="*/ 0 h 987"/>
                <a:gd name="T16" fmla="*/ 0 w 3158"/>
                <a:gd name="T17" fmla="*/ 0 h 9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58" h="987">
                  <a:moveTo>
                    <a:pt x="123" y="0"/>
                  </a:moveTo>
                  <a:cubicBezTo>
                    <a:pt x="55" y="0"/>
                    <a:pt x="0" y="55"/>
                    <a:pt x="0" y="123"/>
                  </a:cubicBezTo>
                  <a:lnTo>
                    <a:pt x="0" y="864"/>
                  </a:lnTo>
                  <a:cubicBezTo>
                    <a:pt x="0" y="932"/>
                    <a:pt x="55" y="987"/>
                    <a:pt x="123" y="987"/>
                  </a:cubicBezTo>
                  <a:lnTo>
                    <a:pt x="3035" y="987"/>
                  </a:lnTo>
                  <a:cubicBezTo>
                    <a:pt x="3103" y="987"/>
                    <a:pt x="3158" y="932"/>
                    <a:pt x="3158" y="864"/>
                  </a:cubicBezTo>
                  <a:lnTo>
                    <a:pt x="3158" y="123"/>
                  </a:lnTo>
                  <a:cubicBezTo>
                    <a:pt x="3158" y="55"/>
                    <a:pt x="3103" y="0"/>
                    <a:pt x="3035" y="0"/>
                  </a:cubicBezTo>
                  <a:lnTo>
                    <a:pt x="123" y="0"/>
                  </a:lnTo>
                  <a:close/>
                </a:path>
              </a:pathLst>
            </a:custGeom>
            <a:solidFill>
              <a:srgbClr val="FFFFFF"/>
            </a:solidFill>
            <a:ln w="0">
              <a:solidFill>
                <a:srgbClr val="000000"/>
              </a:solidFill>
              <a:prstDash val="solid"/>
              <a:round/>
              <a:headEnd/>
              <a:tailEnd/>
            </a:ln>
          </p:spPr>
          <p:txBody>
            <a:bodyPr/>
            <a:lstStyle/>
            <a:p>
              <a:endParaRPr lang="en-US"/>
            </a:p>
          </p:txBody>
        </p:sp>
        <p:sp>
          <p:nvSpPr>
            <p:cNvPr id="521431" name="Freeform 48"/>
            <p:cNvSpPr>
              <a:spLocks/>
            </p:cNvSpPr>
            <p:nvPr/>
          </p:nvSpPr>
          <p:spPr bwMode="auto">
            <a:xfrm>
              <a:off x="3605" y="2742"/>
              <a:ext cx="484" cy="151"/>
            </a:xfrm>
            <a:custGeom>
              <a:avLst/>
              <a:gdLst>
                <a:gd name="T0" fmla="*/ 0 w 3158"/>
                <a:gd name="T1" fmla="*/ 0 h 987"/>
                <a:gd name="T2" fmla="*/ 0 w 3158"/>
                <a:gd name="T3" fmla="*/ 0 h 987"/>
                <a:gd name="T4" fmla="*/ 0 w 3158"/>
                <a:gd name="T5" fmla="*/ 0 h 987"/>
                <a:gd name="T6" fmla="*/ 0 w 3158"/>
                <a:gd name="T7" fmla="*/ 0 h 987"/>
                <a:gd name="T8" fmla="*/ 0 w 3158"/>
                <a:gd name="T9" fmla="*/ 0 h 987"/>
                <a:gd name="T10" fmla="*/ 0 w 3158"/>
                <a:gd name="T11" fmla="*/ 0 h 987"/>
                <a:gd name="T12" fmla="*/ 0 w 3158"/>
                <a:gd name="T13" fmla="*/ 0 h 987"/>
                <a:gd name="T14" fmla="*/ 0 w 3158"/>
                <a:gd name="T15" fmla="*/ 0 h 987"/>
                <a:gd name="T16" fmla="*/ 0 w 3158"/>
                <a:gd name="T17" fmla="*/ 0 h 9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58" h="987">
                  <a:moveTo>
                    <a:pt x="123" y="0"/>
                  </a:moveTo>
                  <a:cubicBezTo>
                    <a:pt x="55" y="0"/>
                    <a:pt x="0" y="55"/>
                    <a:pt x="0" y="123"/>
                  </a:cubicBezTo>
                  <a:lnTo>
                    <a:pt x="0" y="864"/>
                  </a:lnTo>
                  <a:cubicBezTo>
                    <a:pt x="0" y="932"/>
                    <a:pt x="55" y="987"/>
                    <a:pt x="123" y="987"/>
                  </a:cubicBezTo>
                  <a:lnTo>
                    <a:pt x="3035" y="987"/>
                  </a:lnTo>
                  <a:cubicBezTo>
                    <a:pt x="3103" y="987"/>
                    <a:pt x="3158" y="932"/>
                    <a:pt x="3158" y="864"/>
                  </a:cubicBezTo>
                  <a:lnTo>
                    <a:pt x="3158" y="123"/>
                  </a:lnTo>
                  <a:cubicBezTo>
                    <a:pt x="3158" y="55"/>
                    <a:pt x="3103" y="0"/>
                    <a:pt x="3035" y="0"/>
                  </a:cubicBezTo>
                  <a:lnTo>
                    <a:pt x="12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51" name="Rectangle 49"/>
          <p:cNvSpPr>
            <a:spLocks noChangeArrowheads="1"/>
          </p:cNvSpPr>
          <p:nvPr/>
        </p:nvSpPr>
        <p:spPr bwMode="auto">
          <a:xfrm>
            <a:off x="6572250" y="45577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52" name="Rectangle 50"/>
          <p:cNvSpPr>
            <a:spLocks noChangeArrowheads="1"/>
          </p:cNvSpPr>
          <p:nvPr/>
        </p:nvSpPr>
        <p:spPr bwMode="auto">
          <a:xfrm>
            <a:off x="6664325" y="4557713"/>
            <a:ext cx="5127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ObligationSlice</a:t>
            </a:r>
            <a:endParaRPr lang="en-US" altLang="en-US" sz="2800" b="0">
              <a:solidFill>
                <a:srgbClr val="000000"/>
              </a:solidFill>
            </a:endParaRPr>
          </a:p>
        </p:txBody>
      </p:sp>
      <p:sp>
        <p:nvSpPr>
          <p:cNvPr id="521253" name="Rectangle 51"/>
          <p:cNvSpPr>
            <a:spLocks noChangeArrowheads="1"/>
          </p:cNvSpPr>
          <p:nvPr/>
        </p:nvSpPr>
        <p:spPr bwMode="auto">
          <a:xfrm>
            <a:off x="7196138" y="4557713"/>
            <a:ext cx="1095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 </a:t>
            </a:r>
            <a:endParaRPr lang="en-US" altLang="en-US" sz="2800" b="0">
              <a:solidFill>
                <a:srgbClr val="000000"/>
              </a:solidFill>
            </a:endParaRPr>
          </a:p>
        </p:txBody>
      </p:sp>
      <p:sp>
        <p:nvSpPr>
          <p:cNvPr id="521254" name="Rectangle 52"/>
          <p:cNvSpPr>
            <a:spLocks noChangeArrowheads="1"/>
          </p:cNvSpPr>
          <p:nvPr/>
        </p:nvSpPr>
        <p:spPr bwMode="auto">
          <a:xfrm>
            <a:off x="6859588" y="4652963"/>
            <a:ext cx="127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CW</a:t>
            </a:r>
            <a:endParaRPr lang="en-US" altLang="en-US" sz="2800" b="0">
              <a:solidFill>
                <a:srgbClr val="000000"/>
              </a:solidFill>
            </a:endParaRPr>
          </a:p>
        </p:txBody>
      </p:sp>
      <p:sp>
        <p:nvSpPr>
          <p:cNvPr id="521255" name="Rectangle 53"/>
          <p:cNvSpPr>
            <a:spLocks noChangeArrowheads="1"/>
          </p:cNvSpPr>
          <p:nvPr/>
        </p:nvSpPr>
        <p:spPr bwMode="auto">
          <a:xfrm>
            <a:off x="6996113" y="469582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grpSp>
        <p:nvGrpSpPr>
          <p:cNvPr id="521256" name="Group 54"/>
          <p:cNvGrpSpPr>
            <a:grpSpLocks/>
          </p:cNvGrpSpPr>
          <p:nvPr/>
        </p:nvGrpSpPr>
        <p:grpSpPr bwMode="auto">
          <a:xfrm>
            <a:off x="6170613" y="4908550"/>
            <a:ext cx="719137" cy="241300"/>
            <a:chOff x="3362" y="2984"/>
            <a:chExt cx="453" cy="152"/>
          </a:xfrm>
        </p:grpSpPr>
        <p:sp>
          <p:nvSpPr>
            <p:cNvPr id="521428" name="Freeform 55"/>
            <p:cNvSpPr>
              <a:spLocks/>
            </p:cNvSpPr>
            <p:nvPr/>
          </p:nvSpPr>
          <p:spPr bwMode="auto">
            <a:xfrm>
              <a:off x="3362" y="2984"/>
              <a:ext cx="453" cy="152"/>
            </a:xfrm>
            <a:custGeom>
              <a:avLst/>
              <a:gdLst>
                <a:gd name="T0" fmla="*/ 0 w 2961"/>
                <a:gd name="T1" fmla="*/ 0 h 988"/>
                <a:gd name="T2" fmla="*/ 0 w 2961"/>
                <a:gd name="T3" fmla="*/ 0 h 988"/>
                <a:gd name="T4" fmla="*/ 0 w 2961"/>
                <a:gd name="T5" fmla="*/ 0 h 988"/>
                <a:gd name="T6" fmla="*/ 0 w 2961"/>
                <a:gd name="T7" fmla="*/ 0 h 988"/>
                <a:gd name="T8" fmla="*/ 0 w 2961"/>
                <a:gd name="T9" fmla="*/ 0 h 988"/>
                <a:gd name="T10" fmla="*/ 0 w 2961"/>
                <a:gd name="T11" fmla="*/ 0 h 988"/>
                <a:gd name="T12" fmla="*/ 0 w 2961"/>
                <a:gd name="T13" fmla="*/ 0 h 988"/>
                <a:gd name="T14" fmla="*/ 0 w 2961"/>
                <a:gd name="T15" fmla="*/ 0 h 988"/>
                <a:gd name="T16" fmla="*/ 0 w 2961"/>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1" h="988">
                  <a:moveTo>
                    <a:pt x="123" y="0"/>
                  </a:moveTo>
                  <a:cubicBezTo>
                    <a:pt x="55" y="0"/>
                    <a:pt x="0" y="56"/>
                    <a:pt x="0" y="124"/>
                  </a:cubicBezTo>
                  <a:lnTo>
                    <a:pt x="0" y="864"/>
                  </a:lnTo>
                  <a:cubicBezTo>
                    <a:pt x="0" y="932"/>
                    <a:pt x="55" y="988"/>
                    <a:pt x="123" y="988"/>
                  </a:cubicBezTo>
                  <a:lnTo>
                    <a:pt x="2838" y="988"/>
                  </a:lnTo>
                  <a:cubicBezTo>
                    <a:pt x="2906" y="988"/>
                    <a:pt x="2961" y="932"/>
                    <a:pt x="2961" y="864"/>
                  </a:cubicBezTo>
                  <a:lnTo>
                    <a:pt x="2961" y="124"/>
                  </a:lnTo>
                  <a:cubicBezTo>
                    <a:pt x="2961" y="56"/>
                    <a:pt x="2906" y="0"/>
                    <a:pt x="2838" y="0"/>
                  </a:cubicBezTo>
                  <a:lnTo>
                    <a:pt x="123" y="0"/>
                  </a:lnTo>
                  <a:close/>
                </a:path>
              </a:pathLst>
            </a:custGeom>
            <a:solidFill>
              <a:srgbClr val="FFFFFF"/>
            </a:solidFill>
            <a:ln w="0">
              <a:solidFill>
                <a:srgbClr val="000000"/>
              </a:solidFill>
              <a:prstDash val="solid"/>
              <a:round/>
              <a:headEnd/>
              <a:tailEnd/>
            </a:ln>
          </p:spPr>
          <p:txBody>
            <a:bodyPr/>
            <a:lstStyle/>
            <a:p>
              <a:endParaRPr lang="en-US"/>
            </a:p>
          </p:txBody>
        </p:sp>
        <p:sp>
          <p:nvSpPr>
            <p:cNvPr id="521429" name="Freeform 56"/>
            <p:cNvSpPr>
              <a:spLocks/>
            </p:cNvSpPr>
            <p:nvPr/>
          </p:nvSpPr>
          <p:spPr bwMode="auto">
            <a:xfrm>
              <a:off x="3362" y="2984"/>
              <a:ext cx="453" cy="152"/>
            </a:xfrm>
            <a:custGeom>
              <a:avLst/>
              <a:gdLst>
                <a:gd name="T0" fmla="*/ 0 w 2961"/>
                <a:gd name="T1" fmla="*/ 0 h 988"/>
                <a:gd name="T2" fmla="*/ 0 w 2961"/>
                <a:gd name="T3" fmla="*/ 0 h 988"/>
                <a:gd name="T4" fmla="*/ 0 w 2961"/>
                <a:gd name="T5" fmla="*/ 0 h 988"/>
                <a:gd name="T6" fmla="*/ 0 w 2961"/>
                <a:gd name="T7" fmla="*/ 0 h 988"/>
                <a:gd name="T8" fmla="*/ 0 w 2961"/>
                <a:gd name="T9" fmla="*/ 0 h 988"/>
                <a:gd name="T10" fmla="*/ 0 w 2961"/>
                <a:gd name="T11" fmla="*/ 0 h 988"/>
                <a:gd name="T12" fmla="*/ 0 w 2961"/>
                <a:gd name="T13" fmla="*/ 0 h 988"/>
                <a:gd name="T14" fmla="*/ 0 w 2961"/>
                <a:gd name="T15" fmla="*/ 0 h 988"/>
                <a:gd name="T16" fmla="*/ 0 w 2961"/>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1" h="988">
                  <a:moveTo>
                    <a:pt x="123" y="0"/>
                  </a:moveTo>
                  <a:cubicBezTo>
                    <a:pt x="55" y="0"/>
                    <a:pt x="0" y="56"/>
                    <a:pt x="0" y="124"/>
                  </a:cubicBezTo>
                  <a:lnTo>
                    <a:pt x="0" y="864"/>
                  </a:lnTo>
                  <a:cubicBezTo>
                    <a:pt x="0" y="932"/>
                    <a:pt x="55" y="988"/>
                    <a:pt x="123" y="988"/>
                  </a:cubicBezTo>
                  <a:lnTo>
                    <a:pt x="2838" y="988"/>
                  </a:lnTo>
                  <a:cubicBezTo>
                    <a:pt x="2906" y="988"/>
                    <a:pt x="2961" y="932"/>
                    <a:pt x="2961" y="864"/>
                  </a:cubicBezTo>
                  <a:lnTo>
                    <a:pt x="2961" y="124"/>
                  </a:lnTo>
                  <a:cubicBezTo>
                    <a:pt x="2961" y="56"/>
                    <a:pt x="2906" y="0"/>
                    <a:pt x="2838" y="0"/>
                  </a:cubicBezTo>
                  <a:lnTo>
                    <a:pt x="12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57" name="Rectangle 57"/>
          <p:cNvSpPr>
            <a:spLocks noChangeArrowheads="1"/>
          </p:cNvSpPr>
          <p:nvPr/>
        </p:nvSpPr>
        <p:spPr bwMode="auto">
          <a:xfrm>
            <a:off x="6173788" y="494188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58" name="Rectangle 58"/>
          <p:cNvSpPr>
            <a:spLocks noChangeArrowheads="1"/>
          </p:cNvSpPr>
          <p:nvPr/>
        </p:nvSpPr>
        <p:spPr bwMode="auto">
          <a:xfrm>
            <a:off x="6265863" y="4941888"/>
            <a:ext cx="5127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ObligationSlice</a:t>
            </a:r>
            <a:endParaRPr lang="en-US" altLang="en-US" sz="2800" b="0">
              <a:solidFill>
                <a:srgbClr val="000000"/>
              </a:solidFill>
            </a:endParaRPr>
          </a:p>
        </p:txBody>
      </p:sp>
      <p:sp>
        <p:nvSpPr>
          <p:cNvPr id="521259" name="Rectangle 59"/>
          <p:cNvSpPr>
            <a:spLocks noChangeArrowheads="1"/>
          </p:cNvSpPr>
          <p:nvPr/>
        </p:nvSpPr>
        <p:spPr bwMode="auto">
          <a:xfrm>
            <a:off x="6797675" y="494188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60" name="Rectangle 60"/>
          <p:cNvSpPr>
            <a:spLocks noChangeArrowheads="1"/>
          </p:cNvSpPr>
          <p:nvPr/>
        </p:nvSpPr>
        <p:spPr bwMode="auto">
          <a:xfrm>
            <a:off x="6461125" y="5038725"/>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61" name="Rectangle 61"/>
          <p:cNvSpPr>
            <a:spLocks noChangeArrowheads="1"/>
          </p:cNvSpPr>
          <p:nvPr/>
        </p:nvSpPr>
        <p:spPr bwMode="auto">
          <a:xfrm>
            <a:off x="6572250" y="508158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sp>
        <p:nvSpPr>
          <p:cNvPr id="521262" name="Rectangle 62"/>
          <p:cNvSpPr>
            <a:spLocks noChangeArrowheads="1"/>
          </p:cNvSpPr>
          <p:nvPr/>
        </p:nvSpPr>
        <p:spPr bwMode="auto">
          <a:xfrm>
            <a:off x="6904038" y="4951413"/>
            <a:ext cx="139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a:t>
            </a:r>
            <a:endParaRPr lang="en-US" altLang="en-US" sz="2800" b="0">
              <a:solidFill>
                <a:srgbClr val="000000"/>
              </a:solidFill>
            </a:endParaRPr>
          </a:p>
        </p:txBody>
      </p:sp>
      <p:sp>
        <p:nvSpPr>
          <p:cNvPr id="521263" name="Freeform 63"/>
          <p:cNvSpPr>
            <a:spLocks noEditPoints="1"/>
          </p:cNvSpPr>
          <p:nvPr/>
        </p:nvSpPr>
        <p:spPr bwMode="auto">
          <a:xfrm>
            <a:off x="6526213" y="4764088"/>
            <a:ext cx="438150" cy="149225"/>
          </a:xfrm>
          <a:custGeom>
            <a:avLst/>
            <a:gdLst>
              <a:gd name="T0" fmla="*/ 0 w 1802"/>
              <a:gd name="T1" fmla="*/ 2147483647 h 609"/>
              <a:gd name="T2" fmla="*/ 0 w 1802"/>
              <a:gd name="T3" fmla="*/ 2147483647 h 609"/>
              <a:gd name="T4" fmla="*/ 2147483647 w 1802"/>
              <a:gd name="T5" fmla="*/ 2147483647 h 609"/>
              <a:gd name="T6" fmla="*/ 2147483647 w 1802"/>
              <a:gd name="T7" fmla="*/ 2147483647 h 609"/>
              <a:gd name="T8" fmla="*/ 2147483647 w 1802"/>
              <a:gd name="T9" fmla="*/ 2147483647 h 609"/>
              <a:gd name="T10" fmla="*/ 2147483647 w 1802"/>
              <a:gd name="T11" fmla="*/ 2147483647 h 609"/>
              <a:gd name="T12" fmla="*/ 2147483647 w 1802"/>
              <a:gd name="T13" fmla="*/ 2147483647 h 609"/>
              <a:gd name="T14" fmla="*/ 2147483647 w 1802"/>
              <a:gd name="T15" fmla="*/ 2147483647 h 609"/>
              <a:gd name="T16" fmla="*/ 2147483647 w 1802"/>
              <a:gd name="T17" fmla="*/ 2147483647 h 609"/>
              <a:gd name="T18" fmla="*/ 2147483647 w 1802"/>
              <a:gd name="T19" fmla="*/ 2147483647 h 609"/>
              <a:gd name="T20" fmla="*/ 2147483647 w 1802"/>
              <a:gd name="T21" fmla="*/ 2147483647 h 609"/>
              <a:gd name="T22" fmla="*/ 2147483647 w 1802"/>
              <a:gd name="T23" fmla="*/ 2147483647 h 609"/>
              <a:gd name="T24" fmla="*/ 2147483647 w 1802"/>
              <a:gd name="T25" fmla="*/ 2147483647 h 609"/>
              <a:gd name="T26" fmla="*/ 2147483647 w 1802"/>
              <a:gd name="T27" fmla="*/ 2147483647 h 609"/>
              <a:gd name="T28" fmla="*/ 0 w 1802"/>
              <a:gd name="T29" fmla="*/ 2147483647 h 609"/>
              <a:gd name="T30" fmla="*/ 2147483647 w 1802"/>
              <a:gd name="T31" fmla="*/ 2147483647 h 609"/>
              <a:gd name="T32" fmla="*/ 2147483647 w 1802"/>
              <a:gd name="T33" fmla="*/ 0 h 609"/>
              <a:gd name="T34" fmla="*/ 2147483647 w 1802"/>
              <a:gd name="T35" fmla="*/ 2147483647 h 609"/>
              <a:gd name="T36" fmla="*/ 2147483647 w 1802"/>
              <a:gd name="T37" fmla="*/ 2147483647 h 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2" h="609">
                <a:moveTo>
                  <a:pt x="0" y="592"/>
                </a:moveTo>
                <a:lnTo>
                  <a:pt x="0" y="296"/>
                </a:lnTo>
                <a:cubicBezTo>
                  <a:pt x="0" y="287"/>
                  <a:pt x="8" y="280"/>
                  <a:pt x="17" y="280"/>
                </a:cubicBezTo>
                <a:lnTo>
                  <a:pt x="1703" y="280"/>
                </a:lnTo>
                <a:lnTo>
                  <a:pt x="1686" y="296"/>
                </a:lnTo>
                <a:lnTo>
                  <a:pt x="1686" y="164"/>
                </a:lnTo>
                <a:cubicBezTo>
                  <a:pt x="1686" y="155"/>
                  <a:pt x="1694" y="148"/>
                  <a:pt x="1703" y="148"/>
                </a:cubicBezTo>
                <a:cubicBezTo>
                  <a:pt x="1712" y="148"/>
                  <a:pt x="1719" y="155"/>
                  <a:pt x="1719" y="164"/>
                </a:cubicBezTo>
                <a:lnTo>
                  <a:pt x="1719" y="296"/>
                </a:lnTo>
                <a:cubicBezTo>
                  <a:pt x="1719" y="305"/>
                  <a:pt x="1712" y="313"/>
                  <a:pt x="1703" y="313"/>
                </a:cubicBezTo>
                <a:lnTo>
                  <a:pt x="17" y="313"/>
                </a:lnTo>
                <a:lnTo>
                  <a:pt x="33" y="296"/>
                </a:lnTo>
                <a:lnTo>
                  <a:pt x="33" y="592"/>
                </a:lnTo>
                <a:cubicBezTo>
                  <a:pt x="33" y="601"/>
                  <a:pt x="26" y="609"/>
                  <a:pt x="17" y="609"/>
                </a:cubicBezTo>
                <a:cubicBezTo>
                  <a:pt x="8" y="609"/>
                  <a:pt x="0" y="601"/>
                  <a:pt x="0" y="592"/>
                </a:cubicBezTo>
                <a:close/>
                <a:moveTo>
                  <a:pt x="1604" y="197"/>
                </a:moveTo>
                <a:lnTo>
                  <a:pt x="1703" y="0"/>
                </a:lnTo>
                <a:lnTo>
                  <a:pt x="1802" y="197"/>
                </a:lnTo>
                <a:lnTo>
                  <a:pt x="1604" y="197"/>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264" name="Freeform 64"/>
          <p:cNvSpPr>
            <a:spLocks noEditPoints="1"/>
          </p:cNvSpPr>
          <p:nvPr/>
        </p:nvSpPr>
        <p:spPr bwMode="auto">
          <a:xfrm>
            <a:off x="6916738" y="4764088"/>
            <a:ext cx="481012" cy="149225"/>
          </a:xfrm>
          <a:custGeom>
            <a:avLst/>
            <a:gdLst>
              <a:gd name="T0" fmla="*/ 2147483647 w 1983"/>
              <a:gd name="T1" fmla="*/ 2147483647 h 609"/>
              <a:gd name="T2" fmla="*/ 2147483647 w 1983"/>
              <a:gd name="T3" fmla="*/ 2147483647 h 609"/>
              <a:gd name="T4" fmla="*/ 2147483647 w 1983"/>
              <a:gd name="T5" fmla="*/ 2147483647 h 609"/>
              <a:gd name="T6" fmla="*/ 2147483647 w 1983"/>
              <a:gd name="T7" fmla="*/ 2147483647 h 609"/>
              <a:gd name="T8" fmla="*/ 2147483647 w 1983"/>
              <a:gd name="T9" fmla="*/ 2147483647 h 609"/>
              <a:gd name="T10" fmla="*/ 2147483647 w 1983"/>
              <a:gd name="T11" fmla="*/ 2147483647 h 609"/>
              <a:gd name="T12" fmla="*/ 2147483647 w 1983"/>
              <a:gd name="T13" fmla="*/ 2147483647 h 609"/>
              <a:gd name="T14" fmla="*/ 2147483647 w 1983"/>
              <a:gd name="T15" fmla="*/ 2147483647 h 609"/>
              <a:gd name="T16" fmla="*/ 2147483647 w 1983"/>
              <a:gd name="T17" fmla="*/ 2147483647 h 609"/>
              <a:gd name="T18" fmla="*/ 2147483647 w 1983"/>
              <a:gd name="T19" fmla="*/ 2147483647 h 609"/>
              <a:gd name="T20" fmla="*/ 2147483647 w 1983"/>
              <a:gd name="T21" fmla="*/ 2147483647 h 609"/>
              <a:gd name="T22" fmla="*/ 2147483647 w 1983"/>
              <a:gd name="T23" fmla="*/ 2147483647 h 609"/>
              <a:gd name="T24" fmla="*/ 2147483647 w 1983"/>
              <a:gd name="T25" fmla="*/ 2147483647 h 609"/>
              <a:gd name="T26" fmla="*/ 2147483647 w 1983"/>
              <a:gd name="T27" fmla="*/ 2147483647 h 609"/>
              <a:gd name="T28" fmla="*/ 2147483647 w 1983"/>
              <a:gd name="T29" fmla="*/ 2147483647 h 609"/>
              <a:gd name="T30" fmla="*/ 0 w 1983"/>
              <a:gd name="T31" fmla="*/ 2147483647 h 609"/>
              <a:gd name="T32" fmla="*/ 2147483647 w 1983"/>
              <a:gd name="T33" fmla="*/ 0 h 609"/>
              <a:gd name="T34" fmla="*/ 2147483647 w 1983"/>
              <a:gd name="T35" fmla="*/ 2147483647 h 609"/>
              <a:gd name="T36" fmla="*/ 0 w 1983"/>
              <a:gd name="T37" fmla="*/ 2147483647 h 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83" h="609">
                <a:moveTo>
                  <a:pt x="1950" y="592"/>
                </a:moveTo>
                <a:lnTo>
                  <a:pt x="1950" y="296"/>
                </a:lnTo>
                <a:lnTo>
                  <a:pt x="1966" y="313"/>
                </a:lnTo>
                <a:lnTo>
                  <a:pt x="99" y="313"/>
                </a:lnTo>
                <a:cubicBezTo>
                  <a:pt x="90" y="313"/>
                  <a:pt x="82" y="305"/>
                  <a:pt x="82" y="296"/>
                </a:cubicBezTo>
                <a:lnTo>
                  <a:pt x="82" y="164"/>
                </a:lnTo>
                <a:cubicBezTo>
                  <a:pt x="82" y="155"/>
                  <a:pt x="90" y="148"/>
                  <a:pt x="99" y="148"/>
                </a:cubicBezTo>
                <a:cubicBezTo>
                  <a:pt x="108" y="148"/>
                  <a:pt x="115" y="155"/>
                  <a:pt x="115" y="164"/>
                </a:cubicBezTo>
                <a:lnTo>
                  <a:pt x="115" y="296"/>
                </a:lnTo>
                <a:lnTo>
                  <a:pt x="99" y="280"/>
                </a:lnTo>
                <a:lnTo>
                  <a:pt x="1966" y="280"/>
                </a:lnTo>
                <a:cubicBezTo>
                  <a:pt x="1975" y="280"/>
                  <a:pt x="1983" y="287"/>
                  <a:pt x="1983" y="296"/>
                </a:cubicBezTo>
                <a:lnTo>
                  <a:pt x="1983" y="592"/>
                </a:lnTo>
                <a:cubicBezTo>
                  <a:pt x="1983" y="601"/>
                  <a:pt x="1975" y="609"/>
                  <a:pt x="1966" y="609"/>
                </a:cubicBezTo>
                <a:cubicBezTo>
                  <a:pt x="1957" y="609"/>
                  <a:pt x="1950" y="601"/>
                  <a:pt x="1950" y="592"/>
                </a:cubicBezTo>
                <a:close/>
                <a:moveTo>
                  <a:pt x="0" y="197"/>
                </a:moveTo>
                <a:lnTo>
                  <a:pt x="99" y="0"/>
                </a:lnTo>
                <a:lnTo>
                  <a:pt x="198" y="197"/>
                </a:lnTo>
                <a:lnTo>
                  <a:pt x="0" y="197"/>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1265" name="Group 65"/>
          <p:cNvGrpSpPr>
            <a:grpSpLocks/>
          </p:cNvGrpSpPr>
          <p:nvPr/>
        </p:nvGrpSpPr>
        <p:grpSpPr bwMode="auto">
          <a:xfrm>
            <a:off x="7034213" y="4908550"/>
            <a:ext cx="720725" cy="241300"/>
            <a:chOff x="3906" y="2984"/>
            <a:chExt cx="454" cy="152"/>
          </a:xfrm>
        </p:grpSpPr>
        <p:sp>
          <p:nvSpPr>
            <p:cNvPr id="521426" name="Freeform 66"/>
            <p:cNvSpPr>
              <a:spLocks/>
            </p:cNvSpPr>
            <p:nvPr/>
          </p:nvSpPr>
          <p:spPr bwMode="auto">
            <a:xfrm>
              <a:off x="3906" y="2984"/>
              <a:ext cx="454" cy="152"/>
            </a:xfrm>
            <a:custGeom>
              <a:avLst/>
              <a:gdLst>
                <a:gd name="T0" fmla="*/ 0 w 2961"/>
                <a:gd name="T1" fmla="*/ 0 h 988"/>
                <a:gd name="T2" fmla="*/ 0 w 2961"/>
                <a:gd name="T3" fmla="*/ 0 h 988"/>
                <a:gd name="T4" fmla="*/ 0 w 2961"/>
                <a:gd name="T5" fmla="*/ 0 h 988"/>
                <a:gd name="T6" fmla="*/ 0 w 2961"/>
                <a:gd name="T7" fmla="*/ 0 h 988"/>
                <a:gd name="T8" fmla="*/ 0 w 2961"/>
                <a:gd name="T9" fmla="*/ 0 h 988"/>
                <a:gd name="T10" fmla="*/ 0 w 2961"/>
                <a:gd name="T11" fmla="*/ 0 h 988"/>
                <a:gd name="T12" fmla="*/ 0 w 2961"/>
                <a:gd name="T13" fmla="*/ 0 h 988"/>
                <a:gd name="T14" fmla="*/ 0 w 2961"/>
                <a:gd name="T15" fmla="*/ 0 h 988"/>
                <a:gd name="T16" fmla="*/ 0 w 2961"/>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1" h="988">
                  <a:moveTo>
                    <a:pt x="123" y="0"/>
                  </a:moveTo>
                  <a:cubicBezTo>
                    <a:pt x="55" y="0"/>
                    <a:pt x="0" y="56"/>
                    <a:pt x="0" y="124"/>
                  </a:cubicBezTo>
                  <a:lnTo>
                    <a:pt x="0" y="864"/>
                  </a:lnTo>
                  <a:cubicBezTo>
                    <a:pt x="0" y="932"/>
                    <a:pt x="55" y="988"/>
                    <a:pt x="123" y="988"/>
                  </a:cubicBezTo>
                  <a:lnTo>
                    <a:pt x="2837" y="988"/>
                  </a:lnTo>
                  <a:cubicBezTo>
                    <a:pt x="2905" y="988"/>
                    <a:pt x="2961" y="932"/>
                    <a:pt x="2961" y="864"/>
                  </a:cubicBezTo>
                  <a:lnTo>
                    <a:pt x="2961" y="124"/>
                  </a:lnTo>
                  <a:cubicBezTo>
                    <a:pt x="2961" y="56"/>
                    <a:pt x="2905" y="0"/>
                    <a:pt x="2837" y="0"/>
                  </a:cubicBezTo>
                  <a:lnTo>
                    <a:pt x="123" y="0"/>
                  </a:lnTo>
                  <a:close/>
                </a:path>
              </a:pathLst>
            </a:custGeom>
            <a:solidFill>
              <a:srgbClr val="FFFFFF"/>
            </a:solidFill>
            <a:ln w="0">
              <a:solidFill>
                <a:srgbClr val="000000"/>
              </a:solidFill>
              <a:prstDash val="solid"/>
              <a:round/>
              <a:headEnd/>
              <a:tailEnd/>
            </a:ln>
          </p:spPr>
          <p:txBody>
            <a:bodyPr/>
            <a:lstStyle/>
            <a:p>
              <a:endParaRPr lang="en-US"/>
            </a:p>
          </p:txBody>
        </p:sp>
        <p:sp>
          <p:nvSpPr>
            <p:cNvPr id="521427" name="Freeform 67"/>
            <p:cNvSpPr>
              <a:spLocks/>
            </p:cNvSpPr>
            <p:nvPr/>
          </p:nvSpPr>
          <p:spPr bwMode="auto">
            <a:xfrm>
              <a:off x="3906" y="2984"/>
              <a:ext cx="454" cy="152"/>
            </a:xfrm>
            <a:custGeom>
              <a:avLst/>
              <a:gdLst>
                <a:gd name="T0" fmla="*/ 0 w 2961"/>
                <a:gd name="T1" fmla="*/ 0 h 988"/>
                <a:gd name="T2" fmla="*/ 0 w 2961"/>
                <a:gd name="T3" fmla="*/ 0 h 988"/>
                <a:gd name="T4" fmla="*/ 0 w 2961"/>
                <a:gd name="T5" fmla="*/ 0 h 988"/>
                <a:gd name="T6" fmla="*/ 0 w 2961"/>
                <a:gd name="T7" fmla="*/ 0 h 988"/>
                <a:gd name="T8" fmla="*/ 0 w 2961"/>
                <a:gd name="T9" fmla="*/ 0 h 988"/>
                <a:gd name="T10" fmla="*/ 0 w 2961"/>
                <a:gd name="T11" fmla="*/ 0 h 988"/>
                <a:gd name="T12" fmla="*/ 0 w 2961"/>
                <a:gd name="T13" fmla="*/ 0 h 988"/>
                <a:gd name="T14" fmla="*/ 0 w 2961"/>
                <a:gd name="T15" fmla="*/ 0 h 988"/>
                <a:gd name="T16" fmla="*/ 0 w 2961"/>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1" h="988">
                  <a:moveTo>
                    <a:pt x="123" y="0"/>
                  </a:moveTo>
                  <a:cubicBezTo>
                    <a:pt x="55" y="0"/>
                    <a:pt x="0" y="56"/>
                    <a:pt x="0" y="124"/>
                  </a:cubicBezTo>
                  <a:lnTo>
                    <a:pt x="0" y="864"/>
                  </a:lnTo>
                  <a:cubicBezTo>
                    <a:pt x="0" y="932"/>
                    <a:pt x="55" y="988"/>
                    <a:pt x="123" y="988"/>
                  </a:cubicBezTo>
                  <a:lnTo>
                    <a:pt x="2837" y="988"/>
                  </a:lnTo>
                  <a:cubicBezTo>
                    <a:pt x="2905" y="988"/>
                    <a:pt x="2961" y="932"/>
                    <a:pt x="2961" y="864"/>
                  </a:cubicBezTo>
                  <a:lnTo>
                    <a:pt x="2961" y="124"/>
                  </a:lnTo>
                  <a:cubicBezTo>
                    <a:pt x="2961" y="56"/>
                    <a:pt x="2905" y="0"/>
                    <a:pt x="2837" y="0"/>
                  </a:cubicBezTo>
                  <a:lnTo>
                    <a:pt x="12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66" name="Rectangle 68"/>
          <p:cNvSpPr>
            <a:spLocks noChangeArrowheads="1"/>
          </p:cNvSpPr>
          <p:nvPr/>
        </p:nvSpPr>
        <p:spPr bwMode="auto">
          <a:xfrm>
            <a:off x="7035800" y="494188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67" name="Rectangle 69"/>
          <p:cNvSpPr>
            <a:spLocks noChangeArrowheads="1"/>
          </p:cNvSpPr>
          <p:nvPr/>
        </p:nvSpPr>
        <p:spPr bwMode="auto">
          <a:xfrm>
            <a:off x="7129463" y="4941888"/>
            <a:ext cx="5127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ObligationSlice</a:t>
            </a:r>
            <a:endParaRPr lang="en-US" altLang="en-US" sz="2800" b="0">
              <a:solidFill>
                <a:srgbClr val="000000"/>
              </a:solidFill>
            </a:endParaRPr>
          </a:p>
        </p:txBody>
      </p:sp>
      <p:sp>
        <p:nvSpPr>
          <p:cNvPr id="521268" name="Rectangle 70"/>
          <p:cNvSpPr>
            <a:spLocks noChangeArrowheads="1"/>
          </p:cNvSpPr>
          <p:nvPr/>
        </p:nvSpPr>
        <p:spPr bwMode="auto">
          <a:xfrm>
            <a:off x="7661275" y="494188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69" name="Rectangle 71"/>
          <p:cNvSpPr>
            <a:spLocks noChangeArrowheads="1"/>
          </p:cNvSpPr>
          <p:nvPr/>
        </p:nvSpPr>
        <p:spPr bwMode="auto">
          <a:xfrm>
            <a:off x="7324725" y="5038725"/>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70" name="Rectangle 72"/>
          <p:cNvSpPr>
            <a:spLocks noChangeArrowheads="1"/>
          </p:cNvSpPr>
          <p:nvPr/>
        </p:nvSpPr>
        <p:spPr bwMode="auto">
          <a:xfrm>
            <a:off x="7435850" y="508158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n</a:t>
            </a:r>
            <a:endParaRPr lang="en-US" altLang="en-US" sz="2800" b="0">
              <a:solidFill>
                <a:srgbClr val="000000"/>
              </a:solidFill>
            </a:endParaRPr>
          </a:p>
        </p:txBody>
      </p:sp>
      <p:sp>
        <p:nvSpPr>
          <p:cNvPr id="521271" name="Rectangle 73"/>
          <p:cNvSpPr>
            <a:spLocks noChangeArrowheads="1"/>
          </p:cNvSpPr>
          <p:nvPr/>
        </p:nvSpPr>
        <p:spPr bwMode="auto">
          <a:xfrm>
            <a:off x="304800" y="3954463"/>
            <a:ext cx="3344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3366CC"/>
                </a:solidFill>
              </a:rPr>
              <a:t>COD/AWF Workflow Slice Diagram</a:t>
            </a:r>
            <a:endParaRPr lang="en-US" altLang="en-US" sz="1600" b="0">
              <a:solidFill>
                <a:srgbClr val="3366CC"/>
              </a:solidFill>
            </a:endParaRPr>
          </a:p>
        </p:txBody>
      </p:sp>
      <p:grpSp>
        <p:nvGrpSpPr>
          <p:cNvPr id="521272" name="Group 74"/>
          <p:cNvGrpSpPr>
            <a:grpSpLocks/>
          </p:cNvGrpSpPr>
          <p:nvPr/>
        </p:nvGrpSpPr>
        <p:grpSpPr bwMode="auto">
          <a:xfrm>
            <a:off x="898525" y="4852988"/>
            <a:ext cx="476250" cy="231775"/>
            <a:chOff x="714" y="2901"/>
            <a:chExt cx="300" cy="146"/>
          </a:xfrm>
        </p:grpSpPr>
        <p:sp>
          <p:nvSpPr>
            <p:cNvPr id="521424" name="Freeform 75"/>
            <p:cNvSpPr>
              <a:spLocks/>
            </p:cNvSpPr>
            <p:nvPr/>
          </p:nvSpPr>
          <p:spPr bwMode="auto">
            <a:xfrm>
              <a:off x="714" y="2901"/>
              <a:ext cx="300" cy="146"/>
            </a:xfrm>
            <a:custGeom>
              <a:avLst/>
              <a:gdLst>
                <a:gd name="T0" fmla="*/ 0 w 3915"/>
                <a:gd name="T1" fmla="*/ 0 h 1909"/>
                <a:gd name="T2" fmla="*/ 0 w 3915"/>
                <a:gd name="T3" fmla="*/ 0 h 1909"/>
                <a:gd name="T4" fmla="*/ 0 w 3915"/>
                <a:gd name="T5" fmla="*/ 0 h 1909"/>
                <a:gd name="T6" fmla="*/ 0 w 3915"/>
                <a:gd name="T7" fmla="*/ 0 h 1909"/>
                <a:gd name="T8" fmla="*/ 0 w 3915"/>
                <a:gd name="T9" fmla="*/ 0 h 1909"/>
                <a:gd name="T10" fmla="*/ 0 w 3915"/>
                <a:gd name="T11" fmla="*/ 0 h 1909"/>
                <a:gd name="T12" fmla="*/ 0 w 3915"/>
                <a:gd name="T13" fmla="*/ 0 h 1909"/>
                <a:gd name="T14" fmla="*/ 0 w 3915"/>
                <a:gd name="T15" fmla="*/ 0 h 1909"/>
                <a:gd name="T16" fmla="*/ 0 w 3915"/>
                <a:gd name="T17" fmla="*/ 0 h 19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5" h="1909">
                  <a:moveTo>
                    <a:pt x="238" y="0"/>
                  </a:moveTo>
                  <a:cubicBezTo>
                    <a:pt x="107" y="0"/>
                    <a:pt x="0" y="107"/>
                    <a:pt x="0" y="239"/>
                  </a:cubicBezTo>
                  <a:lnTo>
                    <a:pt x="0" y="1670"/>
                  </a:lnTo>
                  <a:cubicBezTo>
                    <a:pt x="0" y="1802"/>
                    <a:pt x="107" y="1909"/>
                    <a:pt x="238" y="1909"/>
                  </a:cubicBezTo>
                  <a:lnTo>
                    <a:pt x="3677" y="1909"/>
                  </a:lnTo>
                  <a:cubicBezTo>
                    <a:pt x="3808" y="1909"/>
                    <a:pt x="3915" y="1802"/>
                    <a:pt x="3915" y="1670"/>
                  </a:cubicBezTo>
                  <a:lnTo>
                    <a:pt x="3915" y="239"/>
                  </a:lnTo>
                  <a:cubicBezTo>
                    <a:pt x="3915" y="107"/>
                    <a:pt x="3808" y="0"/>
                    <a:pt x="3677" y="0"/>
                  </a:cubicBezTo>
                  <a:lnTo>
                    <a:pt x="238" y="0"/>
                  </a:lnTo>
                  <a:close/>
                </a:path>
              </a:pathLst>
            </a:custGeom>
            <a:solidFill>
              <a:srgbClr val="FFFFFF"/>
            </a:solidFill>
            <a:ln w="0">
              <a:solidFill>
                <a:srgbClr val="000000"/>
              </a:solidFill>
              <a:prstDash val="solid"/>
              <a:round/>
              <a:headEnd/>
              <a:tailEnd/>
            </a:ln>
          </p:spPr>
          <p:txBody>
            <a:bodyPr/>
            <a:lstStyle/>
            <a:p>
              <a:endParaRPr lang="en-US"/>
            </a:p>
          </p:txBody>
        </p:sp>
        <p:sp>
          <p:nvSpPr>
            <p:cNvPr id="521425" name="Freeform 76"/>
            <p:cNvSpPr>
              <a:spLocks/>
            </p:cNvSpPr>
            <p:nvPr/>
          </p:nvSpPr>
          <p:spPr bwMode="auto">
            <a:xfrm>
              <a:off x="714" y="2901"/>
              <a:ext cx="300" cy="146"/>
            </a:xfrm>
            <a:custGeom>
              <a:avLst/>
              <a:gdLst>
                <a:gd name="T0" fmla="*/ 0 w 3915"/>
                <a:gd name="T1" fmla="*/ 0 h 1909"/>
                <a:gd name="T2" fmla="*/ 0 w 3915"/>
                <a:gd name="T3" fmla="*/ 0 h 1909"/>
                <a:gd name="T4" fmla="*/ 0 w 3915"/>
                <a:gd name="T5" fmla="*/ 0 h 1909"/>
                <a:gd name="T6" fmla="*/ 0 w 3915"/>
                <a:gd name="T7" fmla="*/ 0 h 1909"/>
                <a:gd name="T8" fmla="*/ 0 w 3915"/>
                <a:gd name="T9" fmla="*/ 0 h 1909"/>
                <a:gd name="T10" fmla="*/ 0 w 3915"/>
                <a:gd name="T11" fmla="*/ 0 h 1909"/>
                <a:gd name="T12" fmla="*/ 0 w 3915"/>
                <a:gd name="T13" fmla="*/ 0 h 1909"/>
                <a:gd name="T14" fmla="*/ 0 w 3915"/>
                <a:gd name="T15" fmla="*/ 0 h 1909"/>
                <a:gd name="T16" fmla="*/ 0 w 3915"/>
                <a:gd name="T17" fmla="*/ 0 h 19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5" h="1909">
                  <a:moveTo>
                    <a:pt x="238" y="0"/>
                  </a:moveTo>
                  <a:cubicBezTo>
                    <a:pt x="107" y="0"/>
                    <a:pt x="0" y="107"/>
                    <a:pt x="0" y="239"/>
                  </a:cubicBezTo>
                  <a:lnTo>
                    <a:pt x="0" y="1670"/>
                  </a:lnTo>
                  <a:cubicBezTo>
                    <a:pt x="0" y="1802"/>
                    <a:pt x="107" y="1909"/>
                    <a:pt x="238" y="1909"/>
                  </a:cubicBezTo>
                  <a:lnTo>
                    <a:pt x="3677" y="1909"/>
                  </a:lnTo>
                  <a:cubicBezTo>
                    <a:pt x="3808" y="1909"/>
                    <a:pt x="3915" y="1802"/>
                    <a:pt x="3915" y="1670"/>
                  </a:cubicBezTo>
                  <a:lnTo>
                    <a:pt x="3915" y="239"/>
                  </a:lnTo>
                  <a:cubicBezTo>
                    <a:pt x="3915" y="107"/>
                    <a:pt x="3808" y="0"/>
                    <a:pt x="3677" y="0"/>
                  </a:cubicBezTo>
                  <a:lnTo>
                    <a:pt x="238"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73" name="Rectangle 77"/>
          <p:cNvSpPr>
            <a:spLocks noChangeArrowheads="1"/>
          </p:cNvSpPr>
          <p:nvPr/>
        </p:nvSpPr>
        <p:spPr bwMode="auto">
          <a:xfrm>
            <a:off x="909638" y="488156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74" name="Rectangle 78"/>
          <p:cNvSpPr>
            <a:spLocks noChangeArrowheads="1"/>
          </p:cNvSpPr>
          <p:nvPr/>
        </p:nvSpPr>
        <p:spPr bwMode="auto">
          <a:xfrm>
            <a:off x="1003300" y="4881563"/>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275" name="Rectangle 79"/>
          <p:cNvSpPr>
            <a:spLocks noChangeArrowheads="1"/>
          </p:cNvSpPr>
          <p:nvPr/>
        </p:nvSpPr>
        <p:spPr bwMode="auto">
          <a:xfrm>
            <a:off x="1273175" y="488156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76" name="Rectangle 80"/>
          <p:cNvSpPr>
            <a:spLocks noChangeArrowheads="1"/>
          </p:cNvSpPr>
          <p:nvPr/>
        </p:nvSpPr>
        <p:spPr bwMode="auto">
          <a:xfrm>
            <a:off x="1066800" y="4976813"/>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77" name="Rectangle 81"/>
          <p:cNvSpPr>
            <a:spLocks noChangeArrowheads="1"/>
          </p:cNvSpPr>
          <p:nvPr/>
        </p:nvSpPr>
        <p:spPr bwMode="auto">
          <a:xfrm>
            <a:off x="1177925" y="501967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grpSp>
        <p:nvGrpSpPr>
          <p:cNvPr id="521278" name="Group 82"/>
          <p:cNvGrpSpPr>
            <a:grpSpLocks/>
          </p:cNvGrpSpPr>
          <p:nvPr/>
        </p:nvGrpSpPr>
        <p:grpSpPr bwMode="auto">
          <a:xfrm>
            <a:off x="1604963" y="4519613"/>
            <a:ext cx="488950" cy="260350"/>
            <a:chOff x="1159" y="2691"/>
            <a:chExt cx="308" cy="164"/>
          </a:xfrm>
        </p:grpSpPr>
        <p:sp>
          <p:nvSpPr>
            <p:cNvPr id="521422" name="Freeform 83"/>
            <p:cNvSpPr>
              <a:spLocks/>
            </p:cNvSpPr>
            <p:nvPr/>
          </p:nvSpPr>
          <p:spPr bwMode="auto">
            <a:xfrm>
              <a:off x="1159" y="2691"/>
              <a:ext cx="308" cy="164"/>
            </a:xfrm>
            <a:custGeom>
              <a:avLst/>
              <a:gdLst>
                <a:gd name="T0" fmla="*/ 0 w 4030"/>
                <a:gd name="T1" fmla="*/ 0 h 2140"/>
                <a:gd name="T2" fmla="*/ 0 w 4030"/>
                <a:gd name="T3" fmla="*/ 0 h 2140"/>
                <a:gd name="T4" fmla="*/ 0 w 4030"/>
                <a:gd name="T5" fmla="*/ 0 h 2140"/>
                <a:gd name="T6" fmla="*/ 0 w 4030"/>
                <a:gd name="T7" fmla="*/ 0 h 2140"/>
                <a:gd name="T8" fmla="*/ 0 w 4030"/>
                <a:gd name="T9" fmla="*/ 0 h 2140"/>
                <a:gd name="T10" fmla="*/ 0 w 4030"/>
                <a:gd name="T11" fmla="*/ 0 h 2140"/>
                <a:gd name="T12" fmla="*/ 0 w 4030"/>
                <a:gd name="T13" fmla="*/ 0 h 2140"/>
                <a:gd name="T14" fmla="*/ 0 w 4030"/>
                <a:gd name="T15" fmla="*/ 0 h 2140"/>
                <a:gd name="T16" fmla="*/ 0 w 4030"/>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0" h="2140">
                  <a:moveTo>
                    <a:pt x="267" y="0"/>
                  </a:moveTo>
                  <a:cubicBezTo>
                    <a:pt x="120" y="0"/>
                    <a:pt x="0" y="120"/>
                    <a:pt x="0" y="268"/>
                  </a:cubicBezTo>
                  <a:lnTo>
                    <a:pt x="0" y="1872"/>
                  </a:lnTo>
                  <a:cubicBezTo>
                    <a:pt x="0" y="2020"/>
                    <a:pt x="120" y="2140"/>
                    <a:pt x="267" y="2140"/>
                  </a:cubicBezTo>
                  <a:lnTo>
                    <a:pt x="3763" y="2140"/>
                  </a:lnTo>
                  <a:cubicBezTo>
                    <a:pt x="3911" y="2140"/>
                    <a:pt x="4030" y="2020"/>
                    <a:pt x="4030" y="1872"/>
                  </a:cubicBezTo>
                  <a:lnTo>
                    <a:pt x="4030" y="268"/>
                  </a:lnTo>
                  <a:cubicBezTo>
                    <a:pt x="4030" y="120"/>
                    <a:pt x="3911" y="0"/>
                    <a:pt x="3763" y="0"/>
                  </a:cubicBezTo>
                  <a:lnTo>
                    <a:pt x="267" y="0"/>
                  </a:lnTo>
                  <a:close/>
                </a:path>
              </a:pathLst>
            </a:custGeom>
            <a:solidFill>
              <a:srgbClr val="FFFFFF"/>
            </a:solidFill>
            <a:ln w="0">
              <a:solidFill>
                <a:srgbClr val="000000"/>
              </a:solidFill>
              <a:prstDash val="solid"/>
              <a:round/>
              <a:headEnd/>
              <a:tailEnd/>
            </a:ln>
          </p:spPr>
          <p:txBody>
            <a:bodyPr/>
            <a:lstStyle/>
            <a:p>
              <a:endParaRPr lang="en-US"/>
            </a:p>
          </p:txBody>
        </p:sp>
        <p:sp>
          <p:nvSpPr>
            <p:cNvPr id="521423" name="Freeform 84"/>
            <p:cNvSpPr>
              <a:spLocks/>
            </p:cNvSpPr>
            <p:nvPr/>
          </p:nvSpPr>
          <p:spPr bwMode="auto">
            <a:xfrm>
              <a:off x="1159" y="2691"/>
              <a:ext cx="308" cy="164"/>
            </a:xfrm>
            <a:custGeom>
              <a:avLst/>
              <a:gdLst>
                <a:gd name="T0" fmla="*/ 0 w 4030"/>
                <a:gd name="T1" fmla="*/ 0 h 2140"/>
                <a:gd name="T2" fmla="*/ 0 w 4030"/>
                <a:gd name="T3" fmla="*/ 0 h 2140"/>
                <a:gd name="T4" fmla="*/ 0 w 4030"/>
                <a:gd name="T5" fmla="*/ 0 h 2140"/>
                <a:gd name="T6" fmla="*/ 0 w 4030"/>
                <a:gd name="T7" fmla="*/ 0 h 2140"/>
                <a:gd name="T8" fmla="*/ 0 w 4030"/>
                <a:gd name="T9" fmla="*/ 0 h 2140"/>
                <a:gd name="T10" fmla="*/ 0 w 4030"/>
                <a:gd name="T11" fmla="*/ 0 h 2140"/>
                <a:gd name="T12" fmla="*/ 0 w 4030"/>
                <a:gd name="T13" fmla="*/ 0 h 2140"/>
                <a:gd name="T14" fmla="*/ 0 w 4030"/>
                <a:gd name="T15" fmla="*/ 0 h 2140"/>
                <a:gd name="T16" fmla="*/ 0 w 4030"/>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0" h="2140">
                  <a:moveTo>
                    <a:pt x="267" y="0"/>
                  </a:moveTo>
                  <a:cubicBezTo>
                    <a:pt x="120" y="0"/>
                    <a:pt x="0" y="120"/>
                    <a:pt x="0" y="268"/>
                  </a:cubicBezTo>
                  <a:lnTo>
                    <a:pt x="0" y="1872"/>
                  </a:lnTo>
                  <a:cubicBezTo>
                    <a:pt x="0" y="2020"/>
                    <a:pt x="120" y="2140"/>
                    <a:pt x="267" y="2140"/>
                  </a:cubicBezTo>
                  <a:lnTo>
                    <a:pt x="3763" y="2140"/>
                  </a:lnTo>
                  <a:cubicBezTo>
                    <a:pt x="3911" y="2140"/>
                    <a:pt x="4030" y="2020"/>
                    <a:pt x="4030" y="1872"/>
                  </a:cubicBezTo>
                  <a:lnTo>
                    <a:pt x="4030" y="268"/>
                  </a:lnTo>
                  <a:cubicBezTo>
                    <a:pt x="4030" y="120"/>
                    <a:pt x="3911" y="0"/>
                    <a:pt x="3763" y="0"/>
                  </a:cubicBezTo>
                  <a:lnTo>
                    <a:pt x="267"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79" name="Rectangle 85"/>
          <p:cNvSpPr>
            <a:spLocks noChangeArrowheads="1"/>
          </p:cNvSpPr>
          <p:nvPr/>
        </p:nvSpPr>
        <p:spPr bwMode="auto">
          <a:xfrm>
            <a:off x="1620838" y="4562475"/>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80" name="Rectangle 86"/>
          <p:cNvSpPr>
            <a:spLocks noChangeArrowheads="1"/>
          </p:cNvSpPr>
          <p:nvPr/>
        </p:nvSpPr>
        <p:spPr bwMode="auto">
          <a:xfrm>
            <a:off x="1714500" y="4562475"/>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281" name="Rectangle 87"/>
          <p:cNvSpPr>
            <a:spLocks noChangeArrowheads="1"/>
          </p:cNvSpPr>
          <p:nvPr/>
        </p:nvSpPr>
        <p:spPr bwMode="auto">
          <a:xfrm>
            <a:off x="1984375" y="4562475"/>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82" name="Rectangle 88"/>
          <p:cNvSpPr>
            <a:spLocks noChangeArrowheads="1"/>
          </p:cNvSpPr>
          <p:nvPr/>
        </p:nvSpPr>
        <p:spPr bwMode="auto">
          <a:xfrm>
            <a:off x="1779588" y="4659313"/>
            <a:ext cx="1063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83" name="Rectangle 89"/>
          <p:cNvSpPr>
            <a:spLocks noChangeArrowheads="1"/>
          </p:cNvSpPr>
          <p:nvPr/>
        </p:nvSpPr>
        <p:spPr bwMode="auto">
          <a:xfrm>
            <a:off x="1889125" y="470217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2</a:t>
            </a:r>
            <a:endParaRPr lang="en-US" altLang="en-US" sz="2800" b="0">
              <a:solidFill>
                <a:srgbClr val="000000"/>
              </a:solidFill>
            </a:endParaRPr>
          </a:p>
        </p:txBody>
      </p:sp>
      <p:grpSp>
        <p:nvGrpSpPr>
          <p:cNvPr id="521284" name="Group 90"/>
          <p:cNvGrpSpPr>
            <a:grpSpLocks/>
          </p:cNvGrpSpPr>
          <p:nvPr/>
        </p:nvGrpSpPr>
        <p:grpSpPr bwMode="auto">
          <a:xfrm>
            <a:off x="3006725" y="4868863"/>
            <a:ext cx="479425" cy="192087"/>
            <a:chOff x="2042" y="2911"/>
            <a:chExt cx="302" cy="121"/>
          </a:xfrm>
        </p:grpSpPr>
        <p:sp>
          <p:nvSpPr>
            <p:cNvPr id="521420" name="Freeform 91"/>
            <p:cNvSpPr>
              <a:spLocks/>
            </p:cNvSpPr>
            <p:nvPr/>
          </p:nvSpPr>
          <p:spPr bwMode="auto">
            <a:xfrm>
              <a:off x="2042" y="2911"/>
              <a:ext cx="302" cy="121"/>
            </a:xfrm>
            <a:custGeom>
              <a:avLst/>
              <a:gdLst>
                <a:gd name="T0" fmla="*/ 0 w 3948"/>
                <a:gd name="T1" fmla="*/ 0 h 1580"/>
                <a:gd name="T2" fmla="*/ 0 w 3948"/>
                <a:gd name="T3" fmla="*/ 0 h 1580"/>
                <a:gd name="T4" fmla="*/ 0 w 3948"/>
                <a:gd name="T5" fmla="*/ 0 h 1580"/>
                <a:gd name="T6" fmla="*/ 0 w 3948"/>
                <a:gd name="T7" fmla="*/ 0 h 1580"/>
                <a:gd name="T8" fmla="*/ 0 w 3948"/>
                <a:gd name="T9" fmla="*/ 0 h 1580"/>
                <a:gd name="T10" fmla="*/ 0 w 3948"/>
                <a:gd name="T11" fmla="*/ 0 h 1580"/>
                <a:gd name="T12" fmla="*/ 0 w 3948"/>
                <a:gd name="T13" fmla="*/ 0 h 1580"/>
                <a:gd name="T14" fmla="*/ 0 w 3948"/>
                <a:gd name="T15" fmla="*/ 0 h 1580"/>
                <a:gd name="T16" fmla="*/ 0 w 3948"/>
                <a:gd name="T17" fmla="*/ 0 h 1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1580">
                  <a:moveTo>
                    <a:pt x="198" y="0"/>
                  </a:moveTo>
                  <a:cubicBezTo>
                    <a:pt x="89" y="0"/>
                    <a:pt x="0" y="88"/>
                    <a:pt x="0" y="197"/>
                  </a:cubicBezTo>
                  <a:lnTo>
                    <a:pt x="0" y="1382"/>
                  </a:lnTo>
                  <a:cubicBezTo>
                    <a:pt x="0" y="1491"/>
                    <a:pt x="89" y="1580"/>
                    <a:pt x="198" y="1580"/>
                  </a:cubicBezTo>
                  <a:lnTo>
                    <a:pt x="3751" y="1580"/>
                  </a:lnTo>
                  <a:cubicBezTo>
                    <a:pt x="3860" y="1580"/>
                    <a:pt x="3948" y="1491"/>
                    <a:pt x="3948" y="1382"/>
                  </a:cubicBezTo>
                  <a:lnTo>
                    <a:pt x="3948" y="197"/>
                  </a:lnTo>
                  <a:cubicBezTo>
                    <a:pt x="3948" y="88"/>
                    <a:pt x="3860" y="0"/>
                    <a:pt x="3751" y="0"/>
                  </a:cubicBezTo>
                  <a:lnTo>
                    <a:pt x="198" y="0"/>
                  </a:lnTo>
                  <a:close/>
                </a:path>
              </a:pathLst>
            </a:custGeom>
            <a:solidFill>
              <a:srgbClr val="FFFFFF"/>
            </a:solidFill>
            <a:ln w="0">
              <a:solidFill>
                <a:srgbClr val="000000"/>
              </a:solidFill>
              <a:prstDash val="solid"/>
              <a:round/>
              <a:headEnd/>
              <a:tailEnd/>
            </a:ln>
          </p:spPr>
          <p:txBody>
            <a:bodyPr/>
            <a:lstStyle/>
            <a:p>
              <a:endParaRPr lang="en-US"/>
            </a:p>
          </p:txBody>
        </p:sp>
        <p:sp>
          <p:nvSpPr>
            <p:cNvPr id="521421" name="Freeform 92"/>
            <p:cNvSpPr>
              <a:spLocks/>
            </p:cNvSpPr>
            <p:nvPr/>
          </p:nvSpPr>
          <p:spPr bwMode="auto">
            <a:xfrm>
              <a:off x="2042" y="2911"/>
              <a:ext cx="302" cy="121"/>
            </a:xfrm>
            <a:custGeom>
              <a:avLst/>
              <a:gdLst>
                <a:gd name="T0" fmla="*/ 0 w 3948"/>
                <a:gd name="T1" fmla="*/ 0 h 1580"/>
                <a:gd name="T2" fmla="*/ 0 w 3948"/>
                <a:gd name="T3" fmla="*/ 0 h 1580"/>
                <a:gd name="T4" fmla="*/ 0 w 3948"/>
                <a:gd name="T5" fmla="*/ 0 h 1580"/>
                <a:gd name="T6" fmla="*/ 0 w 3948"/>
                <a:gd name="T7" fmla="*/ 0 h 1580"/>
                <a:gd name="T8" fmla="*/ 0 w 3948"/>
                <a:gd name="T9" fmla="*/ 0 h 1580"/>
                <a:gd name="T10" fmla="*/ 0 w 3948"/>
                <a:gd name="T11" fmla="*/ 0 h 1580"/>
                <a:gd name="T12" fmla="*/ 0 w 3948"/>
                <a:gd name="T13" fmla="*/ 0 h 1580"/>
                <a:gd name="T14" fmla="*/ 0 w 3948"/>
                <a:gd name="T15" fmla="*/ 0 h 1580"/>
                <a:gd name="T16" fmla="*/ 0 w 3948"/>
                <a:gd name="T17" fmla="*/ 0 h 1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1580">
                  <a:moveTo>
                    <a:pt x="198" y="0"/>
                  </a:moveTo>
                  <a:cubicBezTo>
                    <a:pt x="89" y="0"/>
                    <a:pt x="0" y="88"/>
                    <a:pt x="0" y="197"/>
                  </a:cubicBezTo>
                  <a:lnTo>
                    <a:pt x="0" y="1382"/>
                  </a:lnTo>
                  <a:cubicBezTo>
                    <a:pt x="0" y="1491"/>
                    <a:pt x="89" y="1580"/>
                    <a:pt x="198" y="1580"/>
                  </a:cubicBezTo>
                  <a:lnTo>
                    <a:pt x="3751" y="1580"/>
                  </a:lnTo>
                  <a:cubicBezTo>
                    <a:pt x="3860" y="1580"/>
                    <a:pt x="3948" y="1491"/>
                    <a:pt x="3948" y="1382"/>
                  </a:cubicBezTo>
                  <a:lnTo>
                    <a:pt x="3948" y="197"/>
                  </a:lnTo>
                  <a:cubicBezTo>
                    <a:pt x="3948" y="88"/>
                    <a:pt x="3860" y="0"/>
                    <a:pt x="3751" y="0"/>
                  </a:cubicBezTo>
                  <a:lnTo>
                    <a:pt x="198"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85" name="Rectangle 93"/>
          <p:cNvSpPr>
            <a:spLocks noChangeArrowheads="1"/>
          </p:cNvSpPr>
          <p:nvPr/>
        </p:nvSpPr>
        <p:spPr bwMode="auto">
          <a:xfrm>
            <a:off x="3017838" y="487680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86" name="Rectangle 94"/>
          <p:cNvSpPr>
            <a:spLocks noChangeArrowheads="1"/>
          </p:cNvSpPr>
          <p:nvPr/>
        </p:nvSpPr>
        <p:spPr bwMode="auto">
          <a:xfrm>
            <a:off x="3111500" y="4876800"/>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287" name="Rectangle 95"/>
          <p:cNvSpPr>
            <a:spLocks noChangeArrowheads="1"/>
          </p:cNvSpPr>
          <p:nvPr/>
        </p:nvSpPr>
        <p:spPr bwMode="auto">
          <a:xfrm>
            <a:off x="3381375" y="487680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88" name="Rectangle 96"/>
          <p:cNvSpPr>
            <a:spLocks noChangeArrowheads="1"/>
          </p:cNvSpPr>
          <p:nvPr/>
        </p:nvSpPr>
        <p:spPr bwMode="auto">
          <a:xfrm>
            <a:off x="3176588" y="4975225"/>
            <a:ext cx="1063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89" name="Rectangle 97"/>
          <p:cNvSpPr>
            <a:spLocks noChangeArrowheads="1"/>
          </p:cNvSpPr>
          <p:nvPr/>
        </p:nvSpPr>
        <p:spPr bwMode="auto">
          <a:xfrm>
            <a:off x="3287713" y="501808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n</a:t>
            </a:r>
            <a:endParaRPr lang="en-US" altLang="en-US" sz="2800" b="0">
              <a:solidFill>
                <a:srgbClr val="000000"/>
              </a:solidFill>
            </a:endParaRPr>
          </a:p>
        </p:txBody>
      </p:sp>
      <p:sp>
        <p:nvSpPr>
          <p:cNvPr id="521290" name="Rectangle 98"/>
          <p:cNvSpPr>
            <a:spLocks noChangeArrowheads="1"/>
          </p:cNvSpPr>
          <p:nvPr/>
        </p:nvSpPr>
        <p:spPr bwMode="auto">
          <a:xfrm>
            <a:off x="1943100" y="4930775"/>
            <a:ext cx="76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a:t>
            </a:r>
            <a:endParaRPr lang="en-US" altLang="en-US" sz="2800" b="0">
              <a:solidFill>
                <a:srgbClr val="000000"/>
              </a:solidFill>
            </a:endParaRPr>
          </a:p>
        </p:txBody>
      </p:sp>
      <p:sp>
        <p:nvSpPr>
          <p:cNvPr id="521291" name="Freeform 99"/>
          <p:cNvSpPr>
            <a:spLocks noEditPoints="1"/>
          </p:cNvSpPr>
          <p:nvPr/>
        </p:nvSpPr>
        <p:spPr bwMode="auto">
          <a:xfrm>
            <a:off x="1371600" y="4625975"/>
            <a:ext cx="233363" cy="347663"/>
          </a:xfrm>
          <a:custGeom>
            <a:avLst/>
            <a:gdLst>
              <a:gd name="T0" fmla="*/ 2147483647 w 1925"/>
              <a:gd name="T1" fmla="*/ 2147483647 h 2846"/>
              <a:gd name="T2" fmla="*/ 2147483647 w 1925"/>
              <a:gd name="T3" fmla="*/ 2147483647 h 2846"/>
              <a:gd name="T4" fmla="*/ 2147483647 w 1925"/>
              <a:gd name="T5" fmla="*/ 2147483647 h 2846"/>
              <a:gd name="T6" fmla="*/ 2147483647 w 1925"/>
              <a:gd name="T7" fmla="*/ 2147483647 h 2846"/>
              <a:gd name="T8" fmla="*/ 2147483647 w 1925"/>
              <a:gd name="T9" fmla="*/ 2147483647 h 2846"/>
              <a:gd name="T10" fmla="*/ 2147483647 w 1925"/>
              <a:gd name="T11" fmla="*/ 2147483647 h 2846"/>
              <a:gd name="T12" fmla="*/ 2147483647 w 1925"/>
              <a:gd name="T13" fmla="*/ 2147483647 h 2846"/>
              <a:gd name="T14" fmla="*/ 2147483647 w 1925"/>
              <a:gd name="T15" fmla="*/ 2147483647 h 2846"/>
              <a:gd name="T16" fmla="*/ 2147483647 w 1925"/>
              <a:gd name="T17" fmla="*/ 2147483647 h 2846"/>
              <a:gd name="T18" fmla="*/ 2147483647 w 1925"/>
              <a:gd name="T19" fmla="*/ 2147483647 h 2846"/>
              <a:gd name="T20" fmla="*/ 2147483647 w 1925"/>
              <a:gd name="T21" fmla="*/ 2147483647 h 2846"/>
              <a:gd name="T22" fmla="*/ 2147483647 w 1925"/>
              <a:gd name="T23" fmla="*/ 2147483647 h 2846"/>
              <a:gd name="T24" fmla="*/ 2147483647 w 1925"/>
              <a:gd name="T25" fmla="*/ 2147483647 h 2846"/>
              <a:gd name="T26" fmla="*/ 0 w 1925"/>
              <a:gd name="T27" fmla="*/ 2147483647 h 2846"/>
              <a:gd name="T28" fmla="*/ 2147483647 w 1925"/>
              <a:gd name="T29" fmla="*/ 2147483647 h 2846"/>
              <a:gd name="T30" fmla="*/ 2147483647 w 1925"/>
              <a:gd name="T31" fmla="*/ 0 h 2846"/>
              <a:gd name="T32" fmla="*/ 2147483647 w 1925"/>
              <a:gd name="T33" fmla="*/ 2147483647 h 2846"/>
              <a:gd name="T34" fmla="*/ 2147483647 w 1925"/>
              <a:gd name="T35" fmla="*/ 2147483647 h 2846"/>
              <a:gd name="T36" fmla="*/ 2147483647 w 1925"/>
              <a:gd name="T37" fmla="*/ 0 h 28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25" h="2846">
                <a:moveTo>
                  <a:pt x="33" y="2781"/>
                </a:moveTo>
                <a:lnTo>
                  <a:pt x="979" y="2781"/>
                </a:lnTo>
                <a:lnTo>
                  <a:pt x="946" y="2814"/>
                </a:lnTo>
                <a:lnTo>
                  <a:pt x="946" y="197"/>
                </a:lnTo>
                <a:cubicBezTo>
                  <a:pt x="946" y="179"/>
                  <a:pt x="961" y="164"/>
                  <a:pt x="979" y="164"/>
                </a:cubicBezTo>
                <a:lnTo>
                  <a:pt x="1596" y="164"/>
                </a:lnTo>
                <a:cubicBezTo>
                  <a:pt x="1614" y="164"/>
                  <a:pt x="1629" y="179"/>
                  <a:pt x="1629" y="197"/>
                </a:cubicBezTo>
                <a:cubicBezTo>
                  <a:pt x="1629" y="215"/>
                  <a:pt x="1614" y="230"/>
                  <a:pt x="1596" y="230"/>
                </a:cubicBezTo>
                <a:lnTo>
                  <a:pt x="979" y="230"/>
                </a:lnTo>
                <a:lnTo>
                  <a:pt x="1012" y="197"/>
                </a:lnTo>
                <a:lnTo>
                  <a:pt x="1012" y="2814"/>
                </a:lnTo>
                <a:cubicBezTo>
                  <a:pt x="1012" y="2832"/>
                  <a:pt x="997" y="2846"/>
                  <a:pt x="979" y="2846"/>
                </a:cubicBezTo>
                <a:lnTo>
                  <a:pt x="33" y="2846"/>
                </a:lnTo>
                <a:cubicBezTo>
                  <a:pt x="15" y="2846"/>
                  <a:pt x="0" y="2832"/>
                  <a:pt x="0" y="2814"/>
                </a:cubicBezTo>
                <a:cubicBezTo>
                  <a:pt x="0" y="2795"/>
                  <a:pt x="15" y="2781"/>
                  <a:pt x="33" y="2781"/>
                </a:cubicBezTo>
                <a:close/>
                <a:moveTo>
                  <a:pt x="1530" y="0"/>
                </a:moveTo>
                <a:lnTo>
                  <a:pt x="1925" y="197"/>
                </a:lnTo>
                <a:lnTo>
                  <a:pt x="1530" y="394"/>
                </a:lnTo>
                <a:lnTo>
                  <a:pt x="1530" y="0"/>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1292" name="Group 100"/>
          <p:cNvGrpSpPr>
            <a:grpSpLocks/>
          </p:cNvGrpSpPr>
          <p:nvPr/>
        </p:nvGrpSpPr>
        <p:grpSpPr bwMode="auto">
          <a:xfrm>
            <a:off x="1604963" y="4840288"/>
            <a:ext cx="488950" cy="260350"/>
            <a:chOff x="1159" y="2893"/>
            <a:chExt cx="308" cy="164"/>
          </a:xfrm>
        </p:grpSpPr>
        <p:sp>
          <p:nvSpPr>
            <p:cNvPr id="521418" name="Freeform 101"/>
            <p:cNvSpPr>
              <a:spLocks/>
            </p:cNvSpPr>
            <p:nvPr/>
          </p:nvSpPr>
          <p:spPr bwMode="auto">
            <a:xfrm>
              <a:off x="1159" y="2893"/>
              <a:ext cx="308" cy="164"/>
            </a:xfrm>
            <a:custGeom>
              <a:avLst/>
              <a:gdLst>
                <a:gd name="T0" fmla="*/ 0 w 4030"/>
                <a:gd name="T1" fmla="*/ 0 h 2140"/>
                <a:gd name="T2" fmla="*/ 0 w 4030"/>
                <a:gd name="T3" fmla="*/ 0 h 2140"/>
                <a:gd name="T4" fmla="*/ 0 w 4030"/>
                <a:gd name="T5" fmla="*/ 0 h 2140"/>
                <a:gd name="T6" fmla="*/ 0 w 4030"/>
                <a:gd name="T7" fmla="*/ 0 h 2140"/>
                <a:gd name="T8" fmla="*/ 0 w 4030"/>
                <a:gd name="T9" fmla="*/ 0 h 2140"/>
                <a:gd name="T10" fmla="*/ 0 w 4030"/>
                <a:gd name="T11" fmla="*/ 0 h 2140"/>
                <a:gd name="T12" fmla="*/ 0 w 4030"/>
                <a:gd name="T13" fmla="*/ 0 h 2140"/>
                <a:gd name="T14" fmla="*/ 0 w 4030"/>
                <a:gd name="T15" fmla="*/ 0 h 2140"/>
                <a:gd name="T16" fmla="*/ 0 w 4030"/>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0" h="2140">
                  <a:moveTo>
                    <a:pt x="267" y="0"/>
                  </a:moveTo>
                  <a:cubicBezTo>
                    <a:pt x="120" y="0"/>
                    <a:pt x="0" y="120"/>
                    <a:pt x="0" y="268"/>
                  </a:cubicBezTo>
                  <a:lnTo>
                    <a:pt x="0" y="1872"/>
                  </a:lnTo>
                  <a:cubicBezTo>
                    <a:pt x="0" y="2020"/>
                    <a:pt x="120" y="2140"/>
                    <a:pt x="267" y="2140"/>
                  </a:cubicBezTo>
                  <a:lnTo>
                    <a:pt x="3763" y="2140"/>
                  </a:lnTo>
                  <a:cubicBezTo>
                    <a:pt x="3911" y="2140"/>
                    <a:pt x="4030" y="2020"/>
                    <a:pt x="4030" y="1872"/>
                  </a:cubicBezTo>
                  <a:lnTo>
                    <a:pt x="4030" y="268"/>
                  </a:lnTo>
                  <a:cubicBezTo>
                    <a:pt x="4030" y="120"/>
                    <a:pt x="3911" y="0"/>
                    <a:pt x="3763" y="0"/>
                  </a:cubicBezTo>
                  <a:lnTo>
                    <a:pt x="267" y="0"/>
                  </a:lnTo>
                  <a:close/>
                </a:path>
              </a:pathLst>
            </a:custGeom>
            <a:solidFill>
              <a:srgbClr val="FFFFFF"/>
            </a:solidFill>
            <a:ln w="0">
              <a:solidFill>
                <a:srgbClr val="000000"/>
              </a:solidFill>
              <a:prstDash val="solid"/>
              <a:round/>
              <a:headEnd/>
              <a:tailEnd/>
            </a:ln>
          </p:spPr>
          <p:txBody>
            <a:bodyPr/>
            <a:lstStyle/>
            <a:p>
              <a:endParaRPr lang="en-US"/>
            </a:p>
          </p:txBody>
        </p:sp>
        <p:sp>
          <p:nvSpPr>
            <p:cNvPr id="521419" name="Freeform 102"/>
            <p:cNvSpPr>
              <a:spLocks/>
            </p:cNvSpPr>
            <p:nvPr/>
          </p:nvSpPr>
          <p:spPr bwMode="auto">
            <a:xfrm>
              <a:off x="1159" y="2893"/>
              <a:ext cx="308" cy="164"/>
            </a:xfrm>
            <a:custGeom>
              <a:avLst/>
              <a:gdLst>
                <a:gd name="T0" fmla="*/ 0 w 4030"/>
                <a:gd name="T1" fmla="*/ 0 h 2140"/>
                <a:gd name="T2" fmla="*/ 0 w 4030"/>
                <a:gd name="T3" fmla="*/ 0 h 2140"/>
                <a:gd name="T4" fmla="*/ 0 w 4030"/>
                <a:gd name="T5" fmla="*/ 0 h 2140"/>
                <a:gd name="T6" fmla="*/ 0 w 4030"/>
                <a:gd name="T7" fmla="*/ 0 h 2140"/>
                <a:gd name="T8" fmla="*/ 0 w 4030"/>
                <a:gd name="T9" fmla="*/ 0 h 2140"/>
                <a:gd name="T10" fmla="*/ 0 w 4030"/>
                <a:gd name="T11" fmla="*/ 0 h 2140"/>
                <a:gd name="T12" fmla="*/ 0 w 4030"/>
                <a:gd name="T13" fmla="*/ 0 h 2140"/>
                <a:gd name="T14" fmla="*/ 0 w 4030"/>
                <a:gd name="T15" fmla="*/ 0 h 2140"/>
                <a:gd name="T16" fmla="*/ 0 w 4030"/>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0" h="2140">
                  <a:moveTo>
                    <a:pt x="267" y="0"/>
                  </a:moveTo>
                  <a:cubicBezTo>
                    <a:pt x="120" y="0"/>
                    <a:pt x="0" y="120"/>
                    <a:pt x="0" y="268"/>
                  </a:cubicBezTo>
                  <a:lnTo>
                    <a:pt x="0" y="1872"/>
                  </a:lnTo>
                  <a:cubicBezTo>
                    <a:pt x="0" y="2020"/>
                    <a:pt x="120" y="2140"/>
                    <a:pt x="267" y="2140"/>
                  </a:cubicBezTo>
                  <a:lnTo>
                    <a:pt x="3763" y="2140"/>
                  </a:lnTo>
                  <a:cubicBezTo>
                    <a:pt x="3911" y="2140"/>
                    <a:pt x="4030" y="2020"/>
                    <a:pt x="4030" y="1872"/>
                  </a:cubicBezTo>
                  <a:lnTo>
                    <a:pt x="4030" y="268"/>
                  </a:lnTo>
                  <a:cubicBezTo>
                    <a:pt x="4030" y="120"/>
                    <a:pt x="3911" y="0"/>
                    <a:pt x="3763" y="0"/>
                  </a:cubicBezTo>
                  <a:lnTo>
                    <a:pt x="267"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93" name="Rectangle 103"/>
          <p:cNvSpPr>
            <a:spLocks noChangeArrowheads="1"/>
          </p:cNvSpPr>
          <p:nvPr/>
        </p:nvSpPr>
        <p:spPr bwMode="auto">
          <a:xfrm>
            <a:off x="1620838" y="488315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294" name="Rectangle 104"/>
          <p:cNvSpPr>
            <a:spLocks noChangeArrowheads="1"/>
          </p:cNvSpPr>
          <p:nvPr/>
        </p:nvSpPr>
        <p:spPr bwMode="auto">
          <a:xfrm>
            <a:off x="1714500" y="4883150"/>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295" name="Rectangle 105"/>
          <p:cNvSpPr>
            <a:spLocks noChangeArrowheads="1"/>
          </p:cNvSpPr>
          <p:nvPr/>
        </p:nvSpPr>
        <p:spPr bwMode="auto">
          <a:xfrm>
            <a:off x="1984375" y="488315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296" name="Rectangle 106"/>
          <p:cNvSpPr>
            <a:spLocks noChangeArrowheads="1"/>
          </p:cNvSpPr>
          <p:nvPr/>
        </p:nvSpPr>
        <p:spPr bwMode="auto">
          <a:xfrm>
            <a:off x="1779588" y="4978400"/>
            <a:ext cx="1063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297" name="Rectangle 107"/>
          <p:cNvSpPr>
            <a:spLocks noChangeArrowheads="1"/>
          </p:cNvSpPr>
          <p:nvPr/>
        </p:nvSpPr>
        <p:spPr bwMode="auto">
          <a:xfrm>
            <a:off x="1889125" y="5021263"/>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3</a:t>
            </a:r>
            <a:endParaRPr lang="en-US" altLang="en-US" sz="2800" b="0">
              <a:solidFill>
                <a:srgbClr val="000000"/>
              </a:solidFill>
            </a:endParaRPr>
          </a:p>
        </p:txBody>
      </p:sp>
      <p:grpSp>
        <p:nvGrpSpPr>
          <p:cNvPr id="521298" name="Group 108"/>
          <p:cNvGrpSpPr>
            <a:grpSpLocks/>
          </p:cNvGrpSpPr>
          <p:nvPr/>
        </p:nvGrpSpPr>
        <p:grpSpPr bwMode="auto">
          <a:xfrm>
            <a:off x="1604963" y="5160963"/>
            <a:ext cx="488950" cy="260350"/>
            <a:chOff x="1159" y="3095"/>
            <a:chExt cx="308" cy="164"/>
          </a:xfrm>
        </p:grpSpPr>
        <p:sp>
          <p:nvSpPr>
            <p:cNvPr id="521416" name="Freeform 109"/>
            <p:cNvSpPr>
              <a:spLocks/>
            </p:cNvSpPr>
            <p:nvPr/>
          </p:nvSpPr>
          <p:spPr bwMode="auto">
            <a:xfrm>
              <a:off x="1159" y="3095"/>
              <a:ext cx="308" cy="164"/>
            </a:xfrm>
            <a:custGeom>
              <a:avLst/>
              <a:gdLst>
                <a:gd name="T0" fmla="*/ 0 w 4030"/>
                <a:gd name="T1" fmla="*/ 0 h 2140"/>
                <a:gd name="T2" fmla="*/ 0 w 4030"/>
                <a:gd name="T3" fmla="*/ 0 h 2140"/>
                <a:gd name="T4" fmla="*/ 0 w 4030"/>
                <a:gd name="T5" fmla="*/ 0 h 2140"/>
                <a:gd name="T6" fmla="*/ 0 w 4030"/>
                <a:gd name="T7" fmla="*/ 0 h 2140"/>
                <a:gd name="T8" fmla="*/ 0 w 4030"/>
                <a:gd name="T9" fmla="*/ 0 h 2140"/>
                <a:gd name="T10" fmla="*/ 0 w 4030"/>
                <a:gd name="T11" fmla="*/ 0 h 2140"/>
                <a:gd name="T12" fmla="*/ 0 w 4030"/>
                <a:gd name="T13" fmla="*/ 0 h 2140"/>
                <a:gd name="T14" fmla="*/ 0 w 4030"/>
                <a:gd name="T15" fmla="*/ 0 h 2140"/>
                <a:gd name="T16" fmla="*/ 0 w 4030"/>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0" h="2140">
                  <a:moveTo>
                    <a:pt x="267" y="0"/>
                  </a:moveTo>
                  <a:cubicBezTo>
                    <a:pt x="120" y="0"/>
                    <a:pt x="0" y="120"/>
                    <a:pt x="0" y="268"/>
                  </a:cubicBezTo>
                  <a:lnTo>
                    <a:pt x="0" y="1872"/>
                  </a:lnTo>
                  <a:cubicBezTo>
                    <a:pt x="0" y="2020"/>
                    <a:pt x="120" y="2140"/>
                    <a:pt x="267" y="2140"/>
                  </a:cubicBezTo>
                  <a:lnTo>
                    <a:pt x="3763" y="2140"/>
                  </a:lnTo>
                  <a:cubicBezTo>
                    <a:pt x="3911" y="2140"/>
                    <a:pt x="4030" y="2020"/>
                    <a:pt x="4030" y="1872"/>
                  </a:cubicBezTo>
                  <a:lnTo>
                    <a:pt x="4030" y="268"/>
                  </a:lnTo>
                  <a:cubicBezTo>
                    <a:pt x="4030" y="120"/>
                    <a:pt x="3911" y="0"/>
                    <a:pt x="3763" y="0"/>
                  </a:cubicBezTo>
                  <a:lnTo>
                    <a:pt x="267" y="0"/>
                  </a:lnTo>
                  <a:close/>
                </a:path>
              </a:pathLst>
            </a:custGeom>
            <a:solidFill>
              <a:srgbClr val="FFFFFF"/>
            </a:solidFill>
            <a:ln w="0">
              <a:solidFill>
                <a:srgbClr val="000000"/>
              </a:solidFill>
              <a:prstDash val="solid"/>
              <a:round/>
              <a:headEnd/>
              <a:tailEnd/>
            </a:ln>
          </p:spPr>
          <p:txBody>
            <a:bodyPr/>
            <a:lstStyle/>
            <a:p>
              <a:endParaRPr lang="en-US"/>
            </a:p>
          </p:txBody>
        </p:sp>
        <p:sp>
          <p:nvSpPr>
            <p:cNvPr id="521417" name="Freeform 110"/>
            <p:cNvSpPr>
              <a:spLocks/>
            </p:cNvSpPr>
            <p:nvPr/>
          </p:nvSpPr>
          <p:spPr bwMode="auto">
            <a:xfrm>
              <a:off x="1159" y="3095"/>
              <a:ext cx="308" cy="164"/>
            </a:xfrm>
            <a:custGeom>
              <a:avLst/>
              <a:gdLst>
                <a:gd name="T0" fmla="*/ 0 w 4030"/>
                <a:gd name="T1" fmla="*/ 0 h 2140"/>
                <a:gd name="T2" fmla="*/ 0 w 4030"/>
                <a:gd name="T3" fmla="*/ 0 h 2140"/>
                <a:gd name="T4" fmla="*/ 0 w 4030"/>
                <a:gd name="T5" fmla="*/ 0 h 2140"/>
                <a:gd name="T6" fmla="*/ 0 w 4030"/>
                <a:gd name="T7" fmla="*/ 0 h 2140"/>
                <a:gd name="T8" fmla="*/ 0 w 4030"/>
                <a:gd name="T9" fmla="*/ 0 h 2140"/>
                <a:gd name="T10" fmla="*/ 0 w 4030"/>
                <a:gd name="T11" fmla="*/ 0 h 2140"/>
                <a:gd name="T12" fmla="*/ 0 w 4030"/>
                <a:gd name="T13" fmla="*/ 0 h 2140"/>
                <a:gd name="T14" fmla="*/ 0 w 4030"/>
                <a:gd name="T15" fmla="*/ 0 h 2140"/>
                <a:gd name="T16" fmla="*/ 0 w 4030"/>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0" h="2140">
                  <a:moveTo>
                    <a:pt x="267" y="0"/>
                  </a:moveTo>
                  <a:cubicBezTo>
                    <a:pt x="120" y="0"/>
                    <a:pt x="0" y="120"/>
                    <a:pt x="0" y="268"/>
                  </a:cubicBezTo>
                  <a:lnTo>
                    <a:pt x="0" y="1872"/>
                  </a:lnTo>
                  <a:cubicBezTo>
                    <a:pt x="0" y="2020"/>
                    <a:pt x="120" y="2140"/>
                    <a:pt x="267" y="2140"/>
                  </a:cubicBezTo>
                  <a:lnTo>
                    <a:pt x="3763" y="2140"/>
                  </a:lnTo>
                  <a:cubicBezTo>
                    <a:pt x="3911" y="2140"/>
                    <a:pt x="4030" y="2020"/>
                    <a:pt x="4030" y="1872"/>
                  </a:cubicBezTo>
                  <a:lnTo>
                    <a:pt x="4030" y="268"/>
                  </a:lnTo>
                  <a:cubicBezTo>
                    <a:pt x="4030" y="120"/>
                    <a:pt x="3911" y="0"/>
                    <a:pt x="3763" y="0"/>
                  </a:cubicBezTo>
                  <a:lnTo>
                    <a:pt x="267"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299" name="Rectangle 111"/>
          <p:cNvSpPr>
            <a:spLocks noChangeArrowheads="1"/>
          </p:cNvSpPr>
          <p:nvPr/>
        </p:nvSpPr>
        <p:spPr bwMode="auto">
          <a:xfrm>
            <a:off x="1620838" y="52022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00" name="Rectangle 112"/>
          <p:cNvSpPr>
            <a:spLocks noChangeArrowheads="1"/>
          </p:cNvSpPr>
          <p:nvPr/>
        </p:nvSpPr>
        <p:spPr bwMode="auto">
          <a:xfrm>
            <a:off x="1714500" y="5202238"/>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301" name="Rectangle 113"/>
          <p:cNvSpPr>
            <a:spLocks noChangeArrowheads="1"/>
          </p:cNvSpPr>
          <p:nvPr/>
        </p:nvSpPr>
        <p:spPr bwMode="auto">
          <a:xfrm>
            <a:off x="1984375" y="52022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02" name="Rectangle 114"/>
          <p:cNvSpPr>
            <a:spLocks noChangeArrowheads="1"/>
          </p:cNvSpPr>
          <p:nvPr/>
        </p:nvSpPr>
        <p:spPr bwMode="auto">
          <a:xfrm>
            <a:off x="1779588" y="5300663"/>
            <a:ext cx="1063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303" name="Rectangle 115"/>
          <p:cNvSpPr>
            <a:spLocks noChangeArrowheads="1"/>
          </p:cNvSpPr>
          <p:nvPr/>
        </p:nvSpPr>
        <p:spPr bwMode="auto">
          <a:xfrm>
            <a:off x="1889125" y="534193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4</a:t>
            </a:r>
            <a:endParaRPr lang="en-US" altLang="en-US" sz="2800" b="0">
              <a:solidFill>
                <a:srgbClr val="000000"/>
              </a:solidFill>
            </a:endParaRPr>
          </a:p>
        </p:txBody>
      </p:sp>
      <p:sp>
        <p:nvSpPr>
          <p:cNvPr id="521304" name="Freeform 116"/>
          <p:cNvSpPr>
            <a:spLocks noEditPoints="1"/>
          </p:cNvSpPr>
          <p:nvPr/>
        </p:nvSpPr>
        <p:spPr bwMode="auto">
          <a:xfrm>
            <a:off x="1371600" y="4946650"/>
            <a:ext cx="233363" cy="47625"/>
          </a:xfrm>
          <a:custGeom>
            <a:avLst/>
            <a:gdLst>
              <a:gd name="T0" fmla="*/ 2147483647 w 1925"/>
              <a:gd name="T1" fmla="*/ 2147483647 h 395"/>
              <a:gd name="T2" fmla="*/ 2147483647 w 1925"/>
              <a:gd name="T3" fmla="*/ 2147483647 h 395"/>
              <a:gd name="T4" fmla="*/ 2147483647 w 1925"/>
              <a:gd name="T5" fmla="*/ 2147483647 h 395"/>
              <a:gd name="T6" fmla="*/ 2147483647 w 1925"/>
              <a:gd name="T7" fmla="*/ 2147483647 h 395"/>
              <a:gd name="T8" fmla="*/ 2147483647 w 1925"/>
              <a:gd name="T9" fmla="*/ 2147483647 h 395"/>
              <a:gd name="T10" fmla="*/ 0 w 1925"/>
              <a:gd name="T11" fmla="*/ 2147483647 h 395"/>
              <a:gd name="T12" fmla="*/ 2147483647 w 1925"/>
              <a:gd name="T13" fmla="*/ 2147483647 h 395"/>
              <a:gd name="T14" fmla="*/ 2147483647 w 1925"/>
              <a:gd name="T15" fmla="*/ 0 h 395"/>
              <a:gd name="T16" fmla="*/ 2147483647 w 1925"/>
              <a:gd name="T17" fmla="*/ 2147483647 h 395"/>
              <a:gd name="T18" fmla="*/ 2147483647 w 1925"/>
              <a:gd name="T19" fmla="*/ 2147483647 h 395"/>
              <a:gd name="T20" fmla="*/ 2147483647 w 1925"/>
              <a:gd name="T21" fmla="*/ 0 h 3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5" h="395">
                <a:moveTo>
                  <a:pt x="33" y="152"/>
                </a:moveTo>
                <a:lnTo>
                  <a:pt x="1596" y="165"/>
                </a:lnTo>
                <a:cubicBezTo>
                  <a:pt x="1614" y="165"/>
                  <a:pt x="1629" y="180"/>
                  <a:pt x="1629" y="198"/>
                </a:cubicBezTo>
                <a:cubicBezTo>
                  <a:pt x="1629" y="217"/>
                  <a:pt x="1614" y="231"/>
                  <a:pt x="1596" y="231"/>
                </a:cubicBezTo>
                <a:lnTo>
                  <a:pt x="33" y="217"/>
                </a:lnTo>
                <a:cubicBezTo>
                  <a:pt x="15" y="217"/>
                  <a:pt x="0" y="202"/>
                  <a:pt x="0" y="184"/>
                </a:cubicBezTo>
                <a:cubicBezTo>
                  <a:pt x="0" y="166"/>
                  <a:pt x="15" y="152"/>
                  <a:pt x="33" y="152"/>
                </a:cubicBezTo>
                <a:close/>
                <a:moveTo>
                  <a:pt x="1532" y="0"/>
                </a:moveTo>
                <a:lnTo>
                  <a:pt x="1925" y="201"/>
                </a:lnTo>
                <a:lnTo>
                  <a:pt x="1528" y="395"/>
                </a:lnTo>
                <a:lnTo>
                  <a:pt x="1532"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305" name="Freeform 117"/>
          <p:cNvSpPr>
            <a:spLocks noEditPoints="1"/>
          </p:cNvSpPr>
          <p:nvPr/>
        </p:nvSpPr>
        <p:spPr bwMode="auto">
          <a:xfrm>
            <a:off x="1371600" y="4965700"/>
            <a:ext cx="233363" cy="349250"/>
          </a:xfrm>
          <a:custGeom>
            <a:avLst/>
            <a:gdLst>
              <a:gd name="T0" fmla="*/ 2147483647 w 1925"/>
              <a:gd name="T1" fmla="*/ 0 h 2879"/>
              <a:gd name="T2" fmla="*/ 2147483647 w 1925"/>
              <a:gd name="T3" fmla="*/ 0 h 2879"/>
              <a:gd name="T4" fmla="*/ 2147483647 w 1925"/>
              <a:gd name="T5" fmla="*/ 2147483647 h 2879"/>
              <a:gd name="T6" fmla="*/ 2147483647 w 1925"/>
              <a:gd name="T7" fmla="*/ 2147483647 h 2879"/>
              <a:gd name="T8" fmla="*/ 2147483647 w 1925"/>
              <a:gd name="T9" fmla="*/ 2147483647 h 2879"/>
              <a:gd name="T10" fmla="*/ 2147483647 w 1925"/>
              <a:gd name="T11" fmla="*/ 2147483647 h 2879"/>
              <a:gd name="T12" fmla="*/ 2147483647 w 1925"/>
              <a:gd name="T13" fmla="*/ 2147483647 h 2879"/>
              <a:gd name="T14" fmla="*/ 2147483647 w 1925"/>
              <a:gd name="T15" fmla="*/ 2147483647 h 2879"/>
              <a:gd name="T16" fmla="*/ 2147483647 w 1925"/>
              <a:gd name="T17" fmla="*/ 2147483647 h 2879"/>
              <a:gd name="T18" fmla="*/ 2147483647 w 1925"/>
              <a:gd name="T19" fmla="*/ 2147483647 h 2879"/>
              <a:gd name="T20" fmla="*/ 2147483647 w 1925"/>
              <a:gd name="T21" fmla="*/ 2147483647 h 2879"/>
              <a:gd name="T22" fmla="*/ 2147483647 w 1925"/>
              <a:gd name="T23" fmla="*/ 2147483647 h 2879"/>
              <a:gd name="T24" fmla="*/ 2147483647 w 1925"/>
              <a:gd name="T25" fmla="*/ 2147483647 h 2879"/>
              <a:gd name="T26" fmla="*/ 0 w 1925"/>
              <a:gd name="T27" fmla="*/ 2147483647 h 2879"/>
              <a:gd name="T28" fmla="*/ 2147483647 w 1925"/>
              <a:gd name="T29" fmla="*/ 0 h 2879"/>
              <a:gd name="T30" fmla="*/ 2147483647 w 1925"/>
              <a:gd name="T31" fmla="*/ 2147483647 h 2879"/>
              <a:gd name="T32" fmla="*/ 2147483647 w 1925"/>
              <a:gd name="T33" fmla="*/ 2147483647 h 2879"/>
              <a:gd name="T34" fmla="*/ 2147483647 w 1925"/>
              <a:gd name="T35" fmla="*/ 2147483647 h 2879"/>
              <a:gd name="T36" fmla="*/ 2147483647 w 1925"/>
              <a:gd name="T37" fmla="*/ 2147483647 h 28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25" h="2879">
                <a:moveTo>
                  <a:pt x="33" y="0"/>
                </a:moveTo>
                <a:lnTo>
                  <a:pt x="979" y="0"/>
                </a:lnTo>
                <a:cubicBezTo>
                  <a:pt x="997" y="0"/>
                  <a:pt x="1012" y="14"/>
                  <a:pt x="1012" y="33"/>
                </a:cubicBezTo>
                <a:lnTo>
                  <a:pt x="1012" y="2682"/>
                </a:lnTo>
                <a:lnTo>
                  <a:pt x="979" y="2649"/>
                </a:lnTo>
                <a:lnTo>
                  <a:pt x="1596" y="2649"/>
                </a:lnTo>
                <a:cubicBezTo>
                  <a:pt x="1614" y="2649"/>
                  <a:pt x="1629" y="2664"/>
                  <a:pt x="1629" y="2682"/>
                </a:cubicBezTo>
                <a:cubicBezTo>
                  <a:pt x="1629" y="2700"/>
                  <a:pt x="1614" y="2715"/>
                  <a:pt x="1596" y="2715"/>
                </a:cubicBezTo>
                <a:lnTo>
                  <a:pt x="979" y="2715"/>
                </a:lnTo>
                <a:cubicBezTo>
                  <a:pt x="961" y="2715"/>
                  <a:pt x="946" y="2700"/>
                  <a:pt x="946" y="2682"/>
                </a:cubicBezTo>
                <a:lnTo>
                  <a:pt x="946" y="33"/>
                </a:lnTo>
                <a:lnTo>
                  <a:pt x="979" y="65"/>
                </a:lnTo>
                <a:lnTo>
                  <a:pt x="33" y="65"/>
                </a:lnTo>
                <a:cubicBezTo>
                  <a:pt x="15" y="65"/>
                  <a:pt x="0" y="51"/>
                  <a:pt x="0" y="33"/>
                </a:cubicBezTo>
                <a:cubicBezTo>
                  <a:pt x="0" y="14"/>
                  <a:pt x="15" y="0"/>
                  <a:pt x="33" y="0"/>
                </a:cubicBezTo>
                <a:close/>
                <a:moveTo>
                  <a:pt x="1530" y="2485"/>
                </a:moveTo>
                <a:lnTo>
                  <a:pt x="1925" y="2682"/>
                </a:lnTo>
                <a:lnTo>
                  <a:pt x="1530" y="2879"/>
                </a:lnTo>
                <a:lnTo>
                  <a:pt x="1530" y="2485"/>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1306" name="Group 118"/>
          <p:cNvGrpSpPr>
            <a:grpSpLocks/>
          </p:cNvGrpSpPr>
          <p:nvPr/>
        </p:nvGrpSpPr>
        <p:grpSpPr bwMode="auto">
          <a:xfrm>
            <a:off x="2238375" y="4519613"/>
            <a:ext cx="479425" cy="241300"/>
            <a:chOff x="1558" y="2691"/>
            <a:chExt cx="302" cy="152"/>
          </a:xfrm>
        </p:grpSpPr>
        <p:sp>
          <p:nvSpPr>
            <p:cNvPr id="521414" name="Freeform 119"/>
            <p:cNvSpPr>
              <a:spLocks/>
            </p:cNvSpPr>
            <p:nvPr/>
          </p:nvSpPr>
          <p:spPr bwMode="auto">
            <a:xfrm>
              <a:off x="1558" y="2691"/>
              <a:ext cx="302" cy="152"/>
            </a:xfrm>
            <a:custGeom>
              <a:avLst/>
              <a:gdLst>
                <a:gd name="T0" fmla="*/ 0 w 3948"/>
                <a:gd name="T1" fmla="*/ 0 h 1975"/>
                <a:gd name="T2" fmla="*/ 0 w 3948"/>
                <a:gd name="T3" fmla="*/ 0 h 1975"/>
                <a:gd name="T4" fmla="*/ 0 w 3948"/>
                <a:gd name="T5" fmla="*/ 0 h 1975"/>
                <a:gd name="T6" fmla="*/ 0 w 3948"/>
                <a:gd name="T7" fmla="*/ 0 h 1975"/>
                <a:gd name="T8" fmla="*/ 0 w 3948"/>
                <a:gd name="T9" fmla="*/ 0 h 1975"/>
                <a:gd name="T10" fmla="*/ 0 w 3948"/>
                <a:gd name="T11" fmla="*/ 0 h 1975"/>
                <a:gd name="T12" fmla="*/ 0 w 3948"/>
                <a:gd name="T13" fmla="*/ 0 h 1975"/>
                <a:gd name="T14" fmla="*/ 0 w 3948"/>
                <a:gd name="T15" fmla="*/ 0 h 1975"/>
                <a:gd name="T16" fmla="*/ 0 w 3948"/>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1975">
                  <a:moveTo>
                    <a:pt x="247" y="0"/>
                  </a:moveTo>
                  <a:cubicBezTo>
                    <a:pt x="110" y="0"/>
                    <a:pt x="0" y="111"/>
                    <a:pt x="0" y="247"/>
                  </a:cubicBezTo>
                  <a:lnTo>
                    <a:pt x="0" y="1728"/>
                  </a:lnTo>
                  <a:cubicBezTo>
                    <a:pt x="0" y="1865"/>
                    <a:pt x="110" y="1975"/>
                    <a:pt x="247" y="1975"/>
                  </a:cubicBezTo>
                  <a:lnTo>
                    <a:pt x="3701" y="1975"/>
                  </a:lnTo>
                  <a:cubicBezTo>
                    <a:pt x="3838" y="1975"/>
                    <a:pt x="3948" y="1865"/>
                    <a:pt x="3948" y="1728"/>
                  </a:cubicBezTo>
                  <a:lnTo>
                    <a:pt x="3948" y="247"/>
                  </a:lnTo>
                  <a:cubicBezTo>
                    <a:pt x="3948" y="111"/>
                    <a:pt x="3838" y="0"/>
                    <a:pt x="3701" y="0"/>
                  </a:cubicBezTo>
                  <a:lnTo>
                    <a:pt x="247" y="0"/>
                  </a:lnTo>
                  <a:close/>
                </a:path>
              </a:pathLst>
            </a:custGeom>
            <a:solidFill>
              <a:srgbClr val="FFFFFF"/>
            </a:solidFill>
            <a:ln w="0">
              <a:solidFill>
                <a:srgbClr val="000000"/>
              </a:solidFill>
              <a:prstDash val="solid"/>
              <a:round/>
              <a:headEnd/>
              <a:tailEnd/>
            </a:ln>
          </p:spPr>
          <p:txBody>
            <a:bodyPr/>
            <a:lstStyle/>
            <a:p>
              <a:endParaRPr lang="en-US"/>
            </a:p>
          </p:txBody>
        </p:sp>
        <p:sp>
          <p:nvSpPr>
            <p:cNvPr id="521415" name="Freeform 120"/>
            <p:cNvSpPr>
              <a:spLocks/>
            </p:cNvSpPr>
            <p:nvPr/>
          </p:nvSpPr>
          <p:spPr bwMode="auto">
            <a:xfrm>
              <a:off x="1558" y="2691"/>
              <a:ext cx="302" cy="152"/>
            </a:xfrm>
            <a:custGeom>
              <a:avLst/>
              <a:gdLst>
                <a:gd name="T0" fmla="*/ 0 w 3948"/>
                <a:gd name="T1" fmla="*/ 0 h 1975"/>
                <a:gd name="T2" fmla="*/ 0 w 3948"/>
                <a:gd name="T3" fmla="*/ 0 h 1975"/>
                <a:gd name="T4" fmla="*/ 0 w 3948"/>
                <a:gd name="T5" fmla="*/ 0 h 1975"/>
                <a:gd name="T6" fmla="*/ 0 w 3948"/>
                <a:gd name="T7" fmla="*/ 0 h 1975"/>
                <a:gd name="T8" fmla="*/ 0 w 3948"/>
                <a:gd name="T9" fmla="*/ 0 h 1975"/>
                <a:gd name="T10" fmla="*/ 0 w 3948"/>
                <a:gd name="T11" fmla="*/ 0 h 1975"/>
                <a:gd name="T12" fmla="*/ 0 w 3948"/>
                <a:gd name="T13" fmla="*/ 0 h 1975"/>
                <a:gd name="T14" fmla="*/ 0 w 3948"/>
                <a:gd name="T15" fmla="*/ 0 h 1975"/>
                <a:gd name="T16" fmla="*/ 0 w 3948"/>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1975">
                  <a:moveTo>
                    <a:pt x="247" y="0"/>
                  </a:moveTo>
                  <a:cubicBezTo>
                    <a:pt x="110" y="0"/>
                    <a:pt x="0" y="111"/>
                    <a:pt x="0" y="247"/>
                  </a:cubicBezTo>
                  <a:lnTo>
                    <a:pt x="0" y="1728"/>
                  </a:lnTo>
                  <a:cubicBezTo>
                    <a:pt x="0" y="1865"/>
                    <a:pt x="110" y="1975"/>
                    <a:pt x="247" y="1975"/>
                  </a:cubicBezTo>
                  <a:lnTo>
                    <a:pt x="3701" y="1975"/>
                  </a:lnTo>
                  <a:cubicBezTo>
                    <a:pt x="3838" y="1975"/>
                    <a:pt x="3948" y="1865"/>
                    <a:pt x="3948" y="1728"/>
                  </a:cubicBezTo>
                  <a:lnTo>
                    <a:pt x="3948" y="247"/>
                  </a:lnTo>
                  <a:cubicBezTo>
                    <a:pt x="3948" y="111"/>
                    <a:pt x="3838" y="0"/>
                    <a:pt x="3701" y="0"/>
                  </a:cubicBezTo>
                  <a:lnTo>
                    <a:pt x="247"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07" name="Rectangle 121"/>
          <p:cNvSpPr>
            <a:spLocks noChangeArrowheads="1"/>
          </p:cNvSpPr>
          <p:nvPr/>
        </p:nvSpPr>
        <p:spPr bwMode="auto">
          <a:xfrm>
            <a:off x="2249488" y="45545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08" name="Rectangle 122"/>
          <p:cNvSpPr>
            <a:spLocks noChangeArrowheads="1"/>
          </p:cNvSpPr>
          <p:nvPr/>
        </p:nvSpPr>
        <p:spPr bwMode="auto">
          <a:xfrm>
            <a:off x="2343150" y="4554538"/>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309" name="Rectangle 123"/>
          <p:cNvSpPr>
            <a:spLocks noChangeArrowheads="1"/>
          </p:cNvSpPr>
          <p:nvPr/>
        </p:nvSpPr>
        <p:spPr bwMode="auto">
          <a:xfrm>
            <a:off x="2613025" y="45545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10" name="Rectangle 124"/>
          <p:cNvSpPr>
            <a:spLocks noChangeArrowheads="1"/>
          </p:cNvSpPr>
          <p:nvPr/>
        </p:nvSpPr>
        <p:spPr bwMode="auto">
          <a:xfrm>
            <a:off x="2384425" y="4649788"/>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311" name="Rectangle 125"/>
          <p:cNvSpPr>
            <a:spLocks noChangeArrowheads="1"/>
          </p:cNvSpPr>
          <p:nvPr/>
        </p:nvSpPr>
        <p:spPr bwMode="auto">
          <a:xfrm>
            <a:off x="2493963" y="4692650"/>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n</a:t>
            </a:r>
            <a:endParaRPr lang="en-US" altLang="en-US" sz="2800" b="0">
              <a:solidFill>
                <a:srgbClr val="000000"/>
              </a:solidFill>
            </a:endParaRPr>
          </a:p>
        </p:txBody>
      </p:sp>
      <p:sp>
        <p:nvSpPr>
          <p:cNvPr id="521312" name="Rectangle 126"/>
          <p:cNvSpPr>
            <a:spLocks noChangeArrowheads="1"/>
          </p:cNvSpPr>
          <p:nvPr/>
        </p:nvSpPr>
        <p:spPr bwMode="auto">
          <a:xfrm>
            <a:off x="2525713" y="4692650"/>
            <a:ext cx="2063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a:t>
            </a:r>
            <a:endParaRPr lang="en-US" altLang="en-US" sz="2800" b="0">
              <a:solidFill>
                <a:srgbClr val="000000"/>
              </a:solidFill>
            </a:endParaRPr>
          </a:p>
        </p:txBody>
      </p:sp>
      <p:sp>
        <p:nvSpPr>
          <p:cNvPr id="521313" name="Rectangle 127"/>
          <p:cNvSpPr>
            <a:spLocks noChangeArrowheads="1"/>
          </p:cNvSpPr>
          <p:nvPr/>
        </p:nvSpPr>
        <p:spPr bwMode="auto">
          <a:xfrm>
            <a:off x="2544763" y="4692650"/>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3</a:t>
            </a:r>
            <a:endParaRPr lang="en-US" altLang="en-US" sz="2800" b="0">
              <a:solidFill>
                <a:srgbClr val="000000"/>
              </a:solidFill>
            </a:endParaRPr>
          </a:p>
        </p:txBody>
      </p:sp>
      <p:grpSp>
        <p:nvGrpSpPr>
          <p:cNvPr id="521314" name="Group 128"/>
          <p:cNvGrpSpPr>
            <a:grpSpLocks/>
          </p:cNvGrpSpPr>
          <p:nvPr/>
        </p:nvGrpSpPr>
        <p:grpSpPr bwMode="auto">
          <a:xfrm>
            <a:off x="2238375" y="4845050"/>
            <a:ext cx="479425" cy="239713"/>
            <a:chOff x="1558" y="2896"/>
            <a:chExt cx="302" cy="151"/>
          </a:xfrm>
        </p:grpSpPr>
        <p:sp>
          <p:nvSpPr>
            <p:cNvPr id="521412" name="Freeform 129"/>
            <p:cNvSpPr>
              <a:spLocks/>
            </p:cNvSpPr>
            <p:nvPr/>
          </p:nvSpPr>
          <p:spPr bwMode="auto">
            <a:xfrm>
              <a:off x="1558" y="2896"/>
              <a:ext cx="302" cy="151"/>
            </a:xfrm>
            <a:custGeom>
              <a:avLst/>
              <a:gdLst>
                <a:gd name="T0" fmla="*/ 0 w 3948"/>
                <a:gd name="T1" fmla="*/ 0 h 1975"/>
                <a:gd name="T2" fmla="*/ 0 w 3948"/>
                <a:gd name="T3" fmla="*/ 0 h 1975"/>
                <a:gd name="T4" fmla="*/ 0 w 3948"/>
                <a:gd name="T5" fmla="*/ 0 h 1975"/>
                <a:gd name="T6" fmla="*/ 0 w 3948"/>
                <a:gd name="T7" fmla="*/ 0 h 1975"/>
                <a:gd name="T8" fmla="*/ 0 w 3948"/>
                <a:gd name="T9" fmla="*/ 0 h 1975"/>
                <a:gd name="T10" fmla="*/ 0 w 3948"/>
                <a:gd name="T11" fmla="*/ 0 h 1975"/>
                <a:gd name="T12" fmla="*/ 0 w 3948"/>
                <a:gd name="T13" fmla="*/ 0 h 1975"/>
                <a:gd name="T14" fmla="*/ 0 w 3948"/>
                <a:gd name="T15" fmla="*/ 0 h 1975"/>
                <a:gd name="T16" fmla="*/ 0 w 3948"/>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1975">
                  <a:moveTo>
                    <a:pt x="247" y="0"/>
                  </a:moveTo>
                  <a:cubicBezTo>
                    <a:pt x="110" y="0"/>
                    <a:pt x="0" y="111"/>
                    <a:pt x="0" y="247"/>
                  </a:cubicBezTo>
                  <a:lnTo>
                    <a:pt x="0" y="1728"/>
                  </a:lnTo>
                  <a:cubicBezTo>
                    <a:pt x="0" y="1865"/>
                    <a:pt x="110" y="1975"/>
                    <a:pt x="247" y="1975"/>
                  </a:cubicBezTo>
                  <a:lnTo>
                    <a:pt x="3701" y="1975"/>
                  </a:lnTo>
                  <a:cubicBezTo>
                    <a:pt x="3838" y="1975"/>
                    <a:pt x="3948" y="1865"/>
                    <a:pt x="3948" y="1728"/>
                  </a:cubicBezTo>
                  <a:lnTo>
                    <a:pt x="3948" y="247"/>
                  </a:lnTo>
                  <a:cubicBezTo>
                    <a:pt x="3948" y="111"/>
                    <a:pt x="3838" y="0"/>
                    <a:pt x="3701" y="0"/>
                  </a:cubicBezTo>
                  <a:lnTo>
                    <a:pt x="247" y="0"/>
                  </a:lnTo>
                  <a:close/>
                </a:path>
              </a:pathLst>
            </a:custGeom>
            <a:solidFill>
              <a:srgbClr val="FFFFFF"/>
            </a:solidFill>
            <a:ln w="0">
              <a:solidFill>
                <a:srgbClr val="000000"/>
              </a:solidFill>
              <a:prstDash val="solid"/>
              <a:round/>
              <a:headEnd/>
              <a:tailEnd/>
            </a:ln>
          </p:spPr>
          <p:txBody>
            <a:bodyPr/>
            <a:lstStyle/>
            <a:p>
              <a:endParaRPr lang="en-US"/>
            </a:p>
          </p:txBody>
        </p:sp>
        <p:sp>
          <p:nvSpPr>
            <p:cNvPr id="521413" name="Freeform 130"/>
            <p:cNvSpPr>
              <a:spLocks/>
            </p:cNvSpPr>
            <p:nvPr/>
          </p:nvSpPr>
          <p:spPr bwMode="auto">
            <a:xfrm>
              <a:off x="1558" y="2896"/>
              <a:ext cx="302" cy="151"/>
            </a:xfrm>
            <a:custGeom>
              <a:avLst/>
              <a:gdLst>
                <a:gd name="T0" fmla="*/ 0 w 3948"/>
                <a:gd name="T1" fmla="*/ 0 h 1975"/>
                <a:gd name="T2" fmla="*/ 0 w 3948"/>
                <a:gd name="T3" fmla="*/ 0 h 1975"/>
                <a:gd name="T4" fmla="*/ 0 w 3948"/>
                <a:gd name="T5" fmla="*/ 0 h 1975"/>
                <a:gd name="T6" fmla="*/ 0 w 3948"/>
                <a:gd name="T7" fmla="*/ 0 h 1975"/>
                <a:gd name="T8" fmla="*/ 0 w 3948"/>
                <a:gd name="T9" fmla="*/ 0 h 1975"/>
                <a:gd name="T10" fmla="*/ 0 w 3948"/>
                <a:gd name="T11" fmla="*/ 0 h 1975"/>
                <a:gd name="T12" fmla="*/ 0 w 3948"/>
                <a:gd name="T13" fmla="*/ 0 h 1975"/>
                <a:gd name="T14" fmla="*/ 0 w 3948"/>
                <a:gd name="T15" fmla="*/ 0 h 1975"/>
                <a:gd name="T16" fmla="*/ 0 w 3948"/>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1975">
                  <a:moveTo>
                    <a:pt x="247" y="0"/>
                  </a:moveTo>
                  <a:cubicBezTo>
                    <a:pt x="110" y="0"/>
                    <a:pt x="0" y="111"/>
                    <a:pt x="0" y="247"/>
                  </a:cubicBezTo>
                  <a:lnTo>
                    <a:pt x="0" y="1728"/>
                  </a:lnTo>
                  <a:cubicBezTo>
                    <a:pt x="0" y="1865"/>
                    <a:pt x="110" y="1975"/>
                    <a:pt x="247" y="1975"/>
                  </a:cubicBezTo>
                  <a:lnTo>
                    <a:pt x="3701" y="1975"/>
                  </a:lnTo>
                  <a:cubicBezTo>
                    <a:pt x="3838" y="1975"/>
                    <a:pt x="3948" y="1865"/>
                    <a:pt x="3948" y="1728"/>
                  </a:cubicBezTo>
                  <a:lnTo>
                    <a:pt x="3948" y="247"/>
                  </a:lnTo>
                  <a:cubicBezTo>
                    <a:pt x="3948" y="111"/>
                    <a:pt x="3838" y="0"/>
                    <a:pt x="3701" y="0"/>
                  </a:cubicBezTo>
                  <a:lnTo>
                    <a:pt x="247"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15" name="Rectangle 131"/>
          <p:cNvSpPr>
            <a:spLocks noChangeArrowheads="1"/>
          </p:cNvSpPr>
          <p:nvPr/>
        </p:nvSpPr>
        <p:spPr bwMode="auto">
          <a:xfrm>
            <a:off x="2249488" y="487680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16" name="Rectangle 132"/>
          <p:cNvSpPr>
            <a:spLocks noChangeArrowheads="1"/>
          </p:cNvSpPr>
          <p:nvPr/>
        </p:nvSpPr>
        <p:spPr bwMode="auto">
          <a:xfrm>
            <a:off x="2343150" y="4876800"/>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317" name="Rectangle 133"/>
          <p:cNvSpPr>
            <a:spLocks noChangeArrowheads="1"/>
          </p:cNvSpPr>
          <p:nvPr/>
        </p:nvSpPr>
        <p:spPr bwMode="auto">
          <a:xfrm>
            <a:off x="2613025" y="487680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18" name="Rectangle 134"/>
          <p:cNvSpPr>
            <a:spLocks noChangeArrowheads="1"/>
          </p:cNvSpPr>
          <p:nvPr/>
        </p:nvSpPr>
        <p:spPr bwMode="auto">
          <a:xfrm>
            <a:off x="2384425" y="4975225"/>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319" name="Rectangle 135"/>
          <p:cNvSpPr>
            <a:spLocks noChangeArrowheads="1"/>
          </p:cNvSpPr>
          <p:nvPr/>
        </p:nvSpPr>
        <p:spPr bwMode="auto">
          <a:xfrm>
            <a:off x="2493963" y="501808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n</a:t>
            </a:r>
            <a:endParaRPr lang="en-US" altLang="en-US" sz="2800" b="0">
              <a:solidFill>
                <a:srgbClr val="000000"/>
              </a:solidFill>
            </a:endParaRPr>
          </a:p>
        </p:txBody>
      </p:sp>
      <p:sp>
        <p:nvSpPr>
          <p:cNvPr id="521320" name="Rectangle 136"/>
          <p:cNvSpPr>
            <a:spLocks noChangeArrowheads="1"/>
          </p:cNvSpPr>
          <p:nvPr/>
        </p:nvSpPr>
        <p:spPr bwMode="auto">
          <a:xfrm>
            <a:off x="2525713" y="5018088"/>
            <a:ext cx="2063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a:t>
            </a:r>
            <a:endParaRPr lang="en-US" altLang="en-US" sz="2800" b="0">
              <a:solidFill>
                <a:srgbClr val="000000"/>
              </a:solidFill>
            </a:endParaRPr>
          </a:p>
        </p:txBody>
      </p:sp>
      <p:sp>
        <p:nvSpPr>
          <p:cNvPr id="521321" name="Rectangle 137"/>
          <p:cNvSpPr>
            <a:spLocks noChangeArrowheads="1"/>
          </p:cNvSpPr>
          <p:nvPr/>
        </p:nvSpPr>
        <p:spPr bwMode="auto">
          <a:xfrm>
            <a:off x="2544763" y="501808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2</a:t>
            </a:r>
            <a:endParaRPr lang="en-US" altLang="en-US" sz="2800" b="0">
              <a:solidFill>
                <a:srgbClr val="000000"/>
              </a:solidFill>
            </a:endParaRPr>
          </a:p>
        </p:txBody>
      </p:sp>
      <p:grpSp>
        <p:nvGrpSpPr>
          <p:cNvPr id="521322" name="Group 138"/>
          <p:cNvGrpSpPr>
            <a:grpSpLocks/>
          </p:cNvGrpSpPr>
          <p:nvPr/>
        </p:nvGrpSpPr>
        <p:grpSpPr bwMode="auto">
          <a:xfrm>
            <a:off x="2238375" y="5160963"/>
            <a:ext cx="479425" cy="260350"/>
            <a:chOff x="1558" y="3095"/>
            <a:chExt cx="302" cy="164"/>
          </a:xfrm>
        </p:grpSpPr>
        <p:sp>
          <p:nvSpPr>
            <p:cNvPr id="521410" name="Freeform 139"/>
            <p:cNvSpPr>
              <a:spLocks/>
            </p:cNvSpPr>
            <p:nvPr/>
          </p:nvSpPr>
          <p:spPr bwMode="auto">
            <a:xfrm>
              <a:off x="1558" y="3095"/>
              <a:ext cx="302" cy="164"/>
            </a:xfrm>
            <a:custGeom>
              <a:avLst/>
              <a:gdLst>
                <a:gd name="T0" fmla="*/ 0 w 3948"/>
                <a:gd name="T1" fmla="*/ 0 h 2140"/>
                <a:gd name="T2" fmla="*/ 0 w 3948"/>
                <a:gd name="T3" fmla="*/ 0 h 2140"/>
                <a:gd name="T4" fmla="*/ 0 w 3948"/>
                <a:gd name="T5" fmla="*/ 0 h 2140"/>
                <a:gd name="T6" fmla="*/ 0 w 3948"/>
                <a:gd name="T7" fmla="*/ 0 h 2140"/>
                <a:gd name="T8" fmla="*/ 0 w 3948"/>
                <a:gd name="T9" fmla="*/ 0 h 2140"/>
                <a:gd name="T10" fmla="*/ 0 w 3948"/>
                <a:gd name="T11" fmla="*/ 0 h 2140"/>
                <a:gd name="T12" fmla="*/ 0 w 3948"/>
                <a:gd name="T13" fmla="*/ 0 h 2140"/>
                <a:gd name="T14" fmla="*/ 0 w 3948"/>
                <a:gd name="T15" fmla="*/ 0 h 2140"/>
                <a:gd name="T16" fmla="*/ 0 w 3948"/>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2140">
                  <a:moveTo>
                    <a:pt x="267" y="0"/>
                  </a:moveTo>
                  <a:cubicBezTo>
                    <a:pt x="120" y="0"/>
                    <a:pt x="0" y="120"/>
                    <a:pt x="0" y="268"/>
                  </a:cubicBezTo>
                  <a:lnTo>
                    <a:pt x="0" y="1872"/>
                  </a:lnTo>
                  <a:cubicBezTo>
                    <a:pt x="0" y="2020"/>
                    <a:pt x="120" y="2140"/>
                    <a:pt x="267" y="2140"/>
                  </a:cubicBezTo>
                  <a:lnTo>
                    <a:pt x="3681" y="2140"/>
                  </a:lnTo>
                  <a:cubicBezTo>
                    <a:pt x="3828" y="2140"/>
                    <a:pt x="3948" y="2020"/>
                    <a:pt x="3948" y="1872"/>
                  </a:cubicBezTo>
                  <a:lnTo>
                    <a:pt x="3948" y="268"/>
                  </a:lnTo>
                  <a:cubicBezTo>
                    <a:pt x="3948" y="120"/>
                    <a:pt x="3828" y="0"/>
                    <a:pt x="3681" y="0"/>
                  </a:cubicBezTo>
                  <a:lnTo>
                    <a:pt x="267" y="0"/>
                  </a:lnTo>
                  <a:close/>
                </a:path>
              </a:pathLst>
            </a:custGeom>
            <a:solidFill>
              <a:srgbClr val="FFFFFF"/>
            </a:solidFill>
            <a:ln w="0">
              <a:solidFill>
                <a:srgbClr val="000000"/>
              </a:solidFill>
              <a:prstDash val="solid"/>
              <a:round/>
              <a:headEnd/>
              <a:tailEnd/>
            </a:ln>
          </p:spPr>
          <p:txBody>
            <a:bodyPr/>
            <a:lstStyle/>
            <a:p>
              <a:endParaRPr lang="en-US"/>
            </a:p>
          </p:txBody>
        </p:sp>
        <p:sp>
          <p:nvSpPr>
            <p:cNvPr id="521411" name="Freeform 140"/>
            <p:cNvSpPr>
              <a:spLocks/>
            </p:cNvSpPr>
            <p:nvPr/>
          </p:nvSpPr>
          <p:spPr bwMode="auto">
            <a:xfrm>
              <a:off x="1558" y="3095"/>
              <a:ext cx="302" cy="164"/>
            </a:xfrm>
            <a:custGeom>
              <a:avLst/>
              <a:gdLst>
                <a:gd name="T0" fmla="*/ 0 w 3948"/>
                <a:gd name="T1" fmla="*/ 0 h 2140"/>
                <a:gd name="T2" fmla="*/ 0 w 3948"/>
                <a:gd name="T3" fmla="*/ 0 h 2140"/>
                <a:gd name="T4" fmla="*/ 0 w 3948"/>
                <a:gd name="T5" fmla="*/ 0 h 2140"/>
                <a:gd name="T6" fmla="*/ 0 w 3948"/>
                <a:gd name="T7" fmla="*/ 0 h 2140"/>
                <a:gd name="T8" fmla="*/ 0 w 3948"/>
                <a:gd name="T9" fmla="*/ 0 h 2140"/>
                <a:gd name="T10" fmla="*/ 0 w 3948"/>
                <a:gd name="T11" fmla="*/ 0 h 2140"/>
                <a:gd name="T12" fmla="*/ 0 w 3948"/>
                <a:gd name="T13" fmla="*/ 0 h 2140"/>
                <a:gd name="T14" fmla="*/ 0 w 3948"/>
                <a:gd name="T15" fmla="*/ 0 h 2140"/>
                <a:gd name="T16" fmla="*/ 0 w 3948"/>
                <a:gd name="T17" fmla="*/ 0 h 2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8" h="2140">
                  <a:moveTo>
                    <a:pt x="267" y="0"/>
                  </a:moveTo>
                  <a:cubicBezTo>
                    <a:pt x="120" y="0"/>
                    <a:pt x="0" y="120"/>
                    <a:pt x="0" y="268"/>
                  </a:cubicBezTo>
                  <a:lnTo>
                    <a:pt x="0" y="1872"/>
                  </a:lnTo>
                  <a:cubicBezTo>
                    <a:pt x="0" y="2020"/>
                    <a:pt x="120" y="2140"/>
                    <a:pt x="267" y="2140"/>
                  </a:cubicBezTo>
                  <a:lnTo>
                    <a:pt x="3681" y="2140"/>
                  </a:lnTo>
                  <a:cubicBezTo>
                    <a:pt x="3828" y="2140"/>
                    <a:pt x="3948" y="2020"/>
                    <a:pt x="3948" y="1872"/>
                  </a:cubicBezTo>
                  <a:lnTo>
                    <a:pt x="3948" y="268"/>
                  </a:lnTo>
                  <a:cubicBezTo>
                    <a:pt x="3948" y="120"/>
                    <a:pt x="3828" y="0"/>
                    <a:pt x="3681" y="0"/>
                  </a:cubicBezTo>
                  <a:lnTo>
                    <a:pt x="267"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23" name="Rectangle 141"/>
          <p:cNvSpPr>
            <a:spLocks noChangeArrowheads="1"/>
          </p:cNvSpPr>
          <p:nvPr/>
        </p:nvSpPr>
        <p:spPr bwMode="auto">
          <a:xfrm>
            <a:off x="2249488" y="52022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24" name="Rectangle 142"/>
          <p:cNvSpPr>
            <a:spLocks noChangeArrowheads="1"/>
          </p:cNvSpPr>
          <p:nvPr/>
        </p:nvSpPr>
        <p:spPr bwMode="auto">
          <a:xfrm>
            <a:off x="2343150" y="5202238"/>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CsSlice</a:t>
            </a:r>
            <a:endParaRPr lang="en-US" altLang="en-US" sz="2800" b="0">
              <a:solidFill>
                <a:srgbClr val="000000"/>
              </a:solidFill>
            </a:endParaRPr>
          </a:p>
        </p:txBody>
      </p:sp>
      <p:sp>
        <p:nvSpPr>
          <p:cNvPr id="521325" name="Rectangle 143"/>
          <p:cNvSpPr>
            <a:spLocks noChangeArrowheads="1"/>
          </p:cNvSpPr>
          <p:nvPr/>
        </p:nvSpPr>
        <p:spPr bwMode="auto">
          <a:xfrm>
            <a:off x="2613025" y="5202238"/>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26" name="Rectangle 144"/>
          <p:cNvSpPr>
            <a:spLocks noChangeArrowheads="1"/>
          </p:cNvSpPr>
          <p:nvPr/>
        </p:nvSpPr>
        <p:spPr bwMode="auto">
          <a:xfrm>
            <a:off x="2384425" y="5300663"/>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327" name="Rectangle 145"/>
          <p:cNvSpPr>
            <a:spLocks noChangeArrowheads="1"/>
          </p:cNvSpPr>
          <p:nvPr/>
        </p:nvSpPr>
        <p:spPr bwMode="auto">
          <a:xfrm>
            <a:off x="2493963" y="534193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n</a:t>
            </a:r>
            <a:endParaRPr lang="en-US" altLang="en-US" sz="2800" b="0">
              <a:solidFill>
                <a:srgbClr val="000000"/>
              </a:solidFill>
            </a:endParaRPr>
          </a:p>
        </p:txBody>
      </p:sp>
      <p:sp>
        <p:nvSpPr>
          <p:cNvPr id="521328" name="Rectangle 146"/>
          <p:cNvSpPr>
            <a:spLocks noChangeArrowheads="1"/>
          </p:cNvSpPr>
          <p:nvPr/>
        </p:nvSpPr>
        <p:spPr bwMode="auto">
          <a:xfrm>
            <a:off x="2525713" y="5341938"/>
            <a:ext cx="2063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a:t>
            </a:r>
            <a:endParaRPr lang="en-US" altLang="en-US" sz="2800" b="0">
              <a:solidFill>
                <a:srgbClr val="000000"/>
              </a:solidFill>
            </a:endParaRPr>
          </a:p>
        </p:txBody>
      </p:sp>
      <p:sp>
        <p:nvSpPr>
          <p:cNvPr id="521329" name="Rectangle 147"/>
          <p:cNvSpPr>
            <a:spLocks noChangeArrowheads="1"/>
          </p:cNvSpPr>
          <p:nvPr/>
        </p:nvSpPr>
        <p:spPr bwMode="auto">
          <a:xfrm>
            <a:off x="2544763" y="534193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sp>
        <p:nvSpPr>
          <p:cNvPr id="521330" name="Freeform 148"/>
          <p:cNvSpPr>
            <a:spLocks noEditPoints="1"/>
          </p:cNvSpPr>
          <p:nvPr/>
        </p:nvSpPr>
        <p:spPr bwMode="auto">
          <a:xfrm>
            <a:off x="2714625" y="4637088"/>
            <a:ext cx="292100" cy="352425"/>
          </a:xfrm>
          <a:custGeom>
            <a:avLst/>
            <a:gdLst>
              <a:gd name="T0" fmla="*/ 2147483647 w 2402"/>
              <a:gd name="T1" fmla="*/ 0 h 2896"/>
              <a:gd name="T2" fmla="*/ 2147483647 w 2402"/>
              <a:gd name="T3" fmla="*/ 0 h 2896"/>
              <a:gd name="T4" fmla="*/ 2147483647 w 2402"/>
              <a:gd name="T5" fmla="*/ 2147483647 h 2896"/>
              <a:gd name="T6" fmla="*/ 2147483647 w 2402"/>
              <a:gd name="T7" fmla="*/ 2147483647 h 2896"/>
              <a:gd name="T8" fmla="*/ 2147483647 w 2402"/>
              <a:gd name="T9" fmla="*/ 2147483647 h 2896"/>
              <a:gd name="T10" fmla="*/ 2147483647 w 2402"/>
              <a:gd name="T11" fmla="*/ 2147483647 h 2896"/>
              <a:gd name="T12" fmla="*/ 2147483647 w 2402"/>
              <a:gd name="T13" fmla="*/ 2147483647 h 2896"/>
              <a:gd name="T14" fmla="*/ 2147483647 w 2402"/>
              <a:gd name="T15" fmla="*/ 2147483647 h 2896"/>
              <a:gd name="T16" fmla="*/ 2147483647 w 2402"/>
              <a:gd name="T17" fmla="*/ 2147483647 h 2896"/>
              <a:gd name="T18" fmla="*/ 2147483647 w 2402"/>
              <a:gd name="T19" fmla="*/ 2147483647 h 2896"/>
              <a:gd name="T20" fmla="*/ 2147483647 w 2402"/>
              <a:gd name="T21" fmla="*/ 2147483647 h 2896"/>
              <a:gd name="T22" fmla="*/ 2147483647 w 2402"/>
              <a:gd name="T23" fmla="*/ 2147483647 h 2896"/>
              <a:gd name="T24" fmla="*/ 2147483647 w 2402"/>
              <a:gd name="T25" fmla="*/ 2147483647 h 2896"/>
              <a:gd name="T26" fmla="*/ 0 w 2402"/>
              <a:gd name="T27" fmla="*/ 2147483647 h 2896"/>
              <a:gd name="T28" fmla="*/ 2147483647 w 2402"/>
              <a:gd name="T29" fmla="*/ 0 h 2896"/>
              <a:gd name="T30" fmla="*/ 2147483647 w 2402"/>
              <a:gd name="T31" fmla="*/ 2147483647 h 2896"/>
              <a:gd name="T32" fmla="*/ 2147483647 w 2402"/>
              <a:gd name="T33" fmla="*/ 2147483647 h 2896"/>
              <a:gd name="T34" fmla="*/ 2147483647 w 2402"/>
              <a:gd name="T35" fmla="*/ 2147483647 h 2896"/>
              <a:gd name="T36" fmla="*/ 2147483647 w 2402"/>
              <a:gd name="T37" fmla="*/ 2147483647 h 28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02" h="2896">
                <a:moveTo>
                  <a:pt x="33" y="0"/>
                </a:moveTo>
                <a:lnTo>
                  <a:pt x="1218" y="0"/>
                </a:lnTo>
                <a:cubicBezTo>
                  <a:pt x="1236" y="0"/>
                  <a:pt x="1251" y="15"/>
                  <a:pt x="1251" y="33"/>
                </a:cubicBezTo>
                <a:lnTo>
                  <a:pt x="1251" y="2699"/>
                </a:lnTo>
                <a:lnTo>
                  <a:pt x="1218" y="2666"/>
                </a:lnTo>
                <a:lnTo>
                  <a:pt x="2073" y="2666"/>
                </a:lnTo>
                <a:cubicBezTo>
                  <a:pt x="2091" y="2666"/>
                  <a:pt x="2106" y="2680"/>
                  <a:pt x="2106" y="2699"/>
                </a:cubicBezTo>
                <a:cubicBezTo>
                  <a:pt x="2106" y="2717"/>
                  <a:pt x="2091" y="2732"/>
                  <a:pt x="2073" y="2732"/>
                </a:cubicBezTo>
                <a:lnTo>
                  <a:pt x="1218" y="2732"/>
                </a:lnTo>
                <a:cubicBezTo>
                  <a:pt x="1199" y="2732"/>
                  <a:pt x="1185" y="2717"/>
                  <a:pt x="1185" y="2699"/>
                </a:cubicBezTo>
                <a:lnTo>
                  <a:pt x="1185" y="33"/>
                </a:lnTo>
                <a:lnTo>
                  <a:pt x="1218" y="66"/>
                </a:lnTo>
                <a:lnTo>
                  <a:pt x="33" y="66"/>
                </a:lnTo>
                <a:cubicBezTo>
                  <a:pt x="15" y="66"/>
                  <a:pt x="0" y="51"/>
                  <a:pt x="0" y="33"/>
                </a:cubicBezTo>
                <a:cubicBezTo>
                  <a:pt x="0" y="15"/>
                  <a:pt x="15" y="0"/>
                  <a:pt x="33" y="0"/>
                </a:cubicBezTo>
                <a:close/>
                <a:moveTo>
                  <a:pt x="2007" y="2501"/>
                </a:moveTo>
                <a:lnTo>
                  <a:pt x="2402" y="2699"/>
                </a:lnTo>
                <a:lnTo>
                  <a:pt x="2007" y="2896"/>
                </a:lnTo>
                <a:lnTo>
                  <a:pt x="2007" y="2501"/>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331" name="Freeform 149"/>
          <p:cNvSpPr>
            <a:spLocks noEditPoints="1"/>
          </p:cNvSpPr>
          <p:nvPr/>
        </p:nvSpPr>
        <p:spPr bwMode="auto">
          <a:xfrm>
            <a:off x="2714625" y="4940300"/>
            <a:ext cx="292100" cy="49213"/>
          </a:xfrm>
          <a:custGeom>
            <a:avLst/>
            <a:gdLst>
              <a:gd name="T0" fmla="*/ 2147483647 w 2402"/>
              <a:gd name="T1" fmla="*/ 2147483647 h 395"/>
              <a:gd name="T2" fmla="*/ 2147483647 w 2402"/>
              <a:gd name="T3" fmla="*/ 2147483647 h 395"/>
              <a:gd name="T4" fmla="*/ 2147483647 w 2402"/>
              <a:gd name="T5" fmla="*/ 2147483647 h 395"/>
              <a:gd name="T6" fmla="*/ 2147483647 w 2402"/>
              <a:gd name="T7" fmla="*/ 2147483647 h 395"/>
              <a:gd name="T8" fmla="*/ 2147483647 w 2402"/>
              <a:gd name="T9" fmla="*/ 2147483647 h 395"/>
              <a:gd name="T10" fmla="*/ 0 w 2402"/>
              <a:gd name="T11" fmla="*/ 2147483647 h 395"/>
              <a:gd name="T12" fmla="*/ 2147483647 w 2402"/>
              <a:gd name="T13" fmla="*/ 2147483647 h 395"/>
              <a:gd name="T14" fmla="*/ 2147483647 w 2402"/>
              <a:gd name="T15" fmla="*/ 0 h 395"/>
              <a:gd name="T16" fmla="*/ 2147483647 w 2402"/>
              <a:gd name="T17" fmla="*/ 2147483647 h 395"/>
              <a:gd name="T18" fmla="*/ 2147483647 w 2402"/>
              <a:gd name="T19" fmla="*/ 2147483647 h 395"/>
              <a:gd name="T20" fmla="*/ 2147483647 w 2402"/>
              <a:gd name="T21" fmla="*/ 0 h 3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2" h="395">
                <a:moveTo>
                  <a:pt x="33" y="165"/>
                </a:moveTo>
                <a:lnTo>
                  <a:pt x="2073" y="165"/>
                </a:lnTo>
                <a:cubicBezTo>
                  <a:pt x="2091" y="165"/>
                  <a:pt x="2106" y="179"/>
                  <a:pt x="2106" y="198"/>
                </a:cubicBezTo>
                <a:cubicBezTo>
                  <a:pt x="2106" y="216"/>
                  <a:pt x="2091" y="231"/>
                  <a:pt x="2073" y="231"/>
                </a:cubicBezTo>
                <a:lnTo>
                  <a:pt x="33" y="231"/>
                </a:lnTo>
                <a:cubicBezTo>
                  <a:pt x="15" y="231"/>
                  <a:pt x="0" y="216"/>
                  <a:pt x="0" y="198"/>
                </a:cubicBezTo>
                <a:cubicBezTo>
                  <a:pt x="0" y="179"/>
                  <a:pt x="15" y="165"/>
                  <a:pt x="33" y="165"/>
                </a:cubicBezTo>
                <a:close/>
                <a:moveTo>
                  <a:pt x="2007" y="0"/>
                </a:moveTo>
                <a:lnTo>
                  <a:pt x="2402" y="198"/>
                </a:lnTo>
                <a:lnTo>
                  <a:pt x="2007" y="395"/>
                </a:lnTo>
                <a:lnTo>
                  <a:pt x="2007"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332" name="Freeform 150"/>
          <p:cNvSpPr>
            <a:spLocks noEditPoints="1"/>
          </p:cNvSpPr>
          <p:nvPr/>
        </p:nvSpPr>
        <p:spPr bwMode="auto">
          <a:xfrm>
            <a:off x="2714625" y="4940300"/>
            <a:ext cx="292100" cy="355600"/>
          </a:xfrm>
          <a:custGeom>
            <a:avLst/>
            <a:gdLst>
              <a:gd name="T0" fmla="*/ 2147483647 w 2402"/>
              <a:gd name="T1" fmla="*/ 2147483647 h 2913"/>
              <a:gd name="T2" fmla="*/ 2147483647 w 2402"/>
              <a:gd name="T3" fmla="*/ 2147483647 h 2913"/>
              <a:gd name="T4" fmla="*/ 2147483647 w 2402"/>
              <a:gd name="T5" fmla="*/ 2147483647 h 2913"/>
              <a:gd name="T6" fmla="*/ 2147483647 w 2402"/>
              <a:gd name="T7" fmla="*/ 2147483647 h 2913"/>
              <a:gd name="T8" fmla="*/ 2147483647 w 2402"/>
              <a:gd name="T9" fmla="*/ 2147483647 h 2913"/>
              <a:gd name="T10" fmla="*/ 2147483647 w 2402"/>
              <a:gd name="T11" fmla="*/ 2147483647 h 2913"/>
              <a:gd name="T12" fmla="*/ 2147483647 w 2402"/>
              <a:gd name="T13" fmla="*/ 2147483647 h 2913"/>
              <a:gd name="T14" fmla="*/ 2147483647 w 2402"/>
              <a:gd name="T15" fmla="*/ 2147483647 h 2913"/>
              <a:gd name="T16" fmla="*/ 2147483647 w 2402"/>
              <a:gd name="T17" fmla="*/ 2147483647 h 2913"/>
              <a:gd name="T18" fmla="*/ 2147483647 w 2402"/>
              <a:gd name="T19" fmla="*/ 2147483647 h 2913"/>
              <a:gd name="T20" fmla="*/ 2147483647 w 2402"/>
              <a:gd name="T21" fmla="*/ 2147483647 h 2913"/>
              <a:gd name="T22" fmla="*/ 2147483647 w 2402"/>
              <a:gd name="T23" fmla="*/ 2147483647 h 2913"/>
              <a:gd name="T24" fmla="*/ 2147483647 w 2402"/>
              <a:gd name="T25" fmla="*/ 2147483647 h 2913"/>
              <a:gd name="T26" fmla="*/ 0 w 2402"/>
              <a:gd name="T27" fmla="*/ 2147483647 h 2913"/>
              <a:gd name="T28" fmla="*/ 2147483647 w 2402"/>
              <a:gd name="T29" fmla="*/ 2147483647 h 2913"/>
              <a:gd name="T30" fmla="*/ 2147483647 w 2402"/>
              <a:gd name="T31" fmla="*/ 0 h 2913"/>
              <a:gd name="T32" fmla="*/ 2147483647 w 2402"/>
              <a:gd name="T33" fmla="*/ 2147483647 h 2913"/>
              <a:gd name="T34" fmla="*/ 2147483647 w 2402"/>
              <a:gd name="T35" fmla="*/ 2147483647 h 2913"/>
              <a:gd name="T36" fmla="*/ 2147483647 w 2402"/>
              <a:gd name="T37" fmla="*/ 0 h 29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02" h="2913">
                <a:moveTo>
                  <a:pt x="33" y="2847"/>
                </a:moveTo>
                <a:lnTo>
                  <a:pt x="1218" y="2847"/>
                </a:lnTo>
                <a:lnTo>
                  <a:pt x="1185" y="2880"/>
                </a:lnTo>
                <a:lnTo>
                  <a:pt x="1185" y="198"/>
                </a:lnTo>
                <a:cubicBezTo>
                  <a:pt x="1185" y="179"/>
                  <a:pt x="1199" y="165"/>
                  <a:pt x="1218" y="165"/>
                </a:cubicBezTo>
                <a:lnTo>
                  <a:pt x="2073" y="165"/>
                </a:lnTo>
                <a:cubicBezTo>
                  <a:pt x="2091" y="165"/>
                  <a:pt x="2106" y="179"/>
                  <a:pt x="2106" y="198"/>
                </a:cubicBezTo>
                <a:cubicBezTo>
                  <a:pt x="2106" y="216"/>
                  <a:pt x="2091" y="231"/>
                  <a:pt x="2073" y="231"/>
                </a:cubicBezTo>
                <a:lnTo>
                  <a:pt x="1218" y="231"/>
                </a:lnTo>
                <a:lnTo>
                  <a:pt x="1251" y="198"/>
                </a:lnTo>
                <a:lnTo>
                  <a:pt x="1251" y="2880"/>
                </a:lnTo>
                <a:cubicBezTo>
                  <a:pt x="1251" y="2898"/>
                  <a:pt x="1236" y="2913"/>
                  <a:pt x="1218" y="2913"/>
                </a:cubicBezTo>
                <a:lnTo>
                  <a:pt x="33" y="2913"/>
                </a:lnTo>
                <a:cubicBezTo>
                  <a:pt x="15" y="2913"/>
                  <a:pt x="0" y="2898"/>
                  <a:pt x="0" y="2880"/>
                </a:cubicBezTo>
                <a:cubicBezTo>
                  <a:pt x="0" y="2862"/>
                  <a:pt x="15" y="2847"/>
                  <a:pt x="33" y="2847"/>
                </a:cubicBezTo>
                <a:close/>
                <a:moveTo>
                  <a:pt x="2007" y="0"/>
                </a:moveTo>
                <a:lnTo>
                  <a:pt x="2402" y="198"/>
                </a:lnTo>
                <a:lnTo>
                  <a:pt x="2007" y="395"/>
                </a:lnTo>
                <a:lnTo>
                  <a:pt x="2007" y="0"/>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1333" name="Group 151"/>
          <p:cNvGrpSpPr>
            <a:grpSpLocks/>
          </p:cNvGrpSpPr>
          <p:nvPr/>
        </p:nvGrpSpPr>
        <p:grpSpPr bwMode="auto">
          <a:xfrm>
            <a:off x="2959100" y="5229225"/>
            <a:ext cx="527050" cy="192088"/>
            <a:chOff x="2012" y="3138"/>
            <a:chExt cx="332" cy="121"/>
          </a:xfrm>
        </p:grpSpPr>
        <p:sp>
          <p:nvSpPr>
            <p:cNvPr id="521408" name="Freeform 152"/>
            <p:cNvSpPr>
              <a:spLocks/>
            </p:cNvSpPr>
            <p:nvPr/>
          </p:nvSpPr>
          <p:spPr bwMode="auto">
            <a:xfrm>
              <a:off x="2012" y="3138"/>
              <a:ext cx="332" cy="121"/>
            </a:xfrm>
            <a:custGeom>
              <a:avLst/>
              <a:gdLst>
                <a:gd name="T0" fmla="*/ 0 w 4343"/>
                <a:gd name="T1" fmla="*/ 0 h 1580"/>
                <a:gd name="T2" fmla="*/ 0 w 4343"/>
                <a:gd name="T3" fmla="*/ 0 h 1580"/>
                <a:gd name="T4" fmla="*/ 0 w 4343"/>
                <a:gd name="T5" fmla="*/ 0 h 1580"/>
                <a:gd name="T6" fmla="*/ 0 w 4343"/>
                <a:gd name="T7" fmla="*/ 0 h 1580"/>
                <a:gd name="T8" fmla="*/ 0 w 4343"/>
                <a:gd name="T9" fmla="*/ 0 h 1580"/>
                <a:gd name="T10" fmla="*/ 0 w 4343"/>
                <a:gd name="T11" fmla="*/ 0 h 1580"/>
                <a:gd name="T12" fmla="*/ 0 w 4343"/>
                <a:gd name="T13" fmla="*/ 0 h 1580"/>
                <a:gd name="T14" fmla="*/ 0 w 4343"/>
                <a:gd name="T15" fmla="*/ 0 h 1580"/>
                <a:gd name="T16" fmla="*/ 0 w 4343"/>
                <a:gd name="T17" fmla="*/ 0 h 1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 h="1580">
                  <a:moveTo>
                    <a:pt x="198" y="0"/>
                  </a:moveTo>
                  <a:cubicBezTo>
                    <a:pt x="89" y="0"/>
                    <a:pt x="0" y="88"/>
                    <a:pt x="0" y="197"/>
                  </a:cubicBezTo>
                  <a:lnTo>
                    <a:pt x="0" y="1382"/>
                  </a:lnTo>
                  <a:cubicBezTo>
                    <a:pt x="0" y="1491"/>
                    <a:pt x="89" y="1580"/>
                    <a:pt x="198" y="1580"/>
                  </a:cubicBezTo>
                  <a:lnTo>
                    <a:pt x="4146" y="1580"/>
                  </a:lnTo>
                  <a:cubicBezTo>
                    <a:pt x="4255" y="1580"/>
                    <a:pt x="4343" y="1491"/>
                    <a:pt x="4343" y="1382"/>
                  </a:cubicBezTo>
                  <a:lnTo>
                    <a:pt x="4343" y="197"/>
                  </a:lnTo>
                  <a:cubicBezTo>
                    <a:pt x="4343" y="88"/>
                    <a:pt x="4255" y="0"/>
                    <a:pt x="4146" y="0"/>
                  </a:cubicBezTo>
                  <a:lnTo>
                    <a:pt x="198" y="0"/>
                  </a:lnTo>
                  <a:close/>
                </a:path>
              </a:pathLst>
            </a:custGeom>
            <a:solidFill>
              <a:srgbClr val="FFFFFF"/>
            </a:solidFill>
            <a:ln w="0">
              <a:solidFill>
                <a:srgbClr val="000000"/>
              </a:solidFill>
              <a:prstDash val="solid"/>
              <a:round/>
              <a:headEnd/>
              <a:tailEnd/>
            </a:ln>
          </p:spPr>
          <p:txBody>
            <a:bodyPr/>
            <a:lstStyle/>
            <a:p>
              <a:endParaRPr lang="en-US"/>
            </a:p>
          </p:txBody>
        </p:sp>
        <p:sp>
          <p:nvSpPr>
            <p:cNvPr id="521409" name="Freeform 153"/>
            <p:cNvSpPr>
              <a:spLocks/>
            </p:cNvSpPr>
            <p:nvPr/>
          </p:nvSpPr>
          <p:spPr bwMode="auto">
            <a:xfrm>
              <a:off x="2012" y="3138"/>
              <a:ext cx="332" cy="121"/>
            </a:xfrm>
            <a:custGeom>
              <a:avLst/>
              <a:gdLst>
                <a:gd name="T0" fmla="*/ 0 w 4343"/>
                <a:gd name="T1" fmla="*/ 0 h 1580"/>
                <a:gd name="T2" fmla="*/ 0 w 4343"/>
                <a:gd name="T3" fmla="*/ 0 h 1580"/>
                <a:gd name="T4" fmla="*/ 0 w 4343"/>
                <a:gd name="T5" fmla="*/ 0 h 1580"/>
                <a:gd name="T6" fmla="*/ 0 w 4343"/>
                <a:gd name="T7" fmla="*/ 0 h 1580"/>
                <a:gd name="T8" fmla="*/ 0 w 4343"/>
                <a:gd name="T9" fmla="*/ 0 h 1580"/>
                <a:gd name="T10" fmla="*/ 0 w 4343"/>
                <a:gd name="T11" fmla="*/ 0 h 1580"/>
                <a:gd name="T12" fmla="*/ 0 w 4343"/>
                <a:gd name="T13" fmla="*/ 0 h 1580"/>
                <a:gd name="T14" fmla="*/ 0 w 4343"/>
                <a:gd name="T15" fmla="*/ 0 h 1580"/>
                <a:gd name="T16" fmla="*/ 0 w 4343"/>
                <a:gd name="T17" fmla="*/ 0 h 1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 h="1580">
                  <a:moveTo>
                    <a:pt x="198" y="0"/>
                  </a:moveTo>
                  <a:cubicBezTo>
                    <a:pt x="89" y="0"/>
                    <a:pt x="0" y="88"/>
                    <a:pt x="0" y="197"/>
                  </a:cubicBezTo>
                  <a:lnTo>
                    <a:pt x="0" y="1382"/>
                  </a:lnTo>
                  <a:cubicBezTo>
                    <a:pt x="0" y="1491"/>
                    <a:pt x="89" y="1580"/>
                    <a:pt x="198" y="1580"/>
                  </a:cubicBezTo>
                  <a:lnTo>
                    <a:pt x="4146" y="1580"/>
                  </a:lnTo>
                  <a:cubicBezTo>
                    <a:pt x="4255" y="1580"/>
                    <a:pt x="4343" y="1491"/>
                    <a:pt x="4343" y="1382"/>
                  </a:cubicBezTo>
                  <a:lnTo>
                    <a:pt x="4343" y="197"/>
                  </a:lnTo>
                  <a:cubicBezTo>
                    <a:pt x="4343" y="88"/>
                    <a:pt x="4255" y="0"/>
                    <a:pt x="4146" y="0"/>
                  </a:cubicBezTo>
                  <a:lnTo>
                    <a:pt x="198"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34" name="Rectangle 154"/>
          <p:cNvSpPr>
            <a:spLocks noChangeArrowheads="1"/>
          </p:cNvSpPr>
          <p:nvPr/>
        </p:nvSpPr>
        <p:spPr bwMode="auto">
          <a:xfrm>
            <a:off x="2984500" y="5286375"/>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35" name="Rectangle 155"/>
          <p:cNvSpPr>
            <a:spLocks noChangeArrowheads="1"/>
          </p:cNvSpPr>
          <p:nvPr/>
        </p:nvSpPr>
        <p:spPr bwMode="auto">
          <a:xfrm>
            <a:off x="3078163" y="5286375"/>
            <a:ext cx="27781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CwSlice</a:t>
            </a:r>
            <a:endParaRPr lang="en-US" altLang="en-US" sz="2800" b="0">
              <a:solidFill>
                <a:srgbClr val="000000"/>
              </a:solidFill>
            </a:endParaRPr>
          </a:p>
        </p:txBody>
      </p:sp>
      <p:sp>
        <p:nvSpPr>
          <p:cNvPr id="521336" name="Rectangle 156"/>
          <p:cNvSpPr>
            <a:spLocks noChangeArrowheads="1"/>
          </p:cNvSpPr>
          <p:nvPr/>
        </p:nvSpPr>
        <p:spPr bwMode="auto">
          <a:xfrm>
            <a:off x="3368675" y="5286375"/>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37" name="Rectangle 157"/>
          <p:cNvSpPr>
            <a:spLocks noChangeArrowheads="1"/>
          </p:cNvSpPr>
          <p:nvPr/>
        </p:nvSpPr>
        <p:spPr bwMode="auto">
          <a:xfrm>
            <a:off x="2105025" y="4637088"/>
            <a:ext cx="139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a:t>
            </a:r>
            <a:endParaRPr lang="en-US" altLang="en-US" sz="2800" b="0">
              <a:solidFill>
                <a:srgbClr val="000000"/>
              </a:solidFill>
            </a:endParaRPr>
          </a:p>
        </p:txBody>
      </p:sp>
      <p:sp>
        <p:nvSpPr>
          <p:cNvPr id="521338" name="Rectangle 158"/>
          <p:cNvSpPr>
            <a:spLocks noChangeArrowheads="1"/>
          </p:cNvSpPr>
          <p:nvPr/>
        </p:nvSpPr>
        <p:spPr bwMode="auto">
          <a:xfrm>
            <a:off x="2101850" y="4954588"/>
            <a:ext cx="139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a:t>
            </a:r>
            <a:endParaRPr lang="en-US" altLang="en-US" sz="2800" b="0">
              <a:solidFill>
                <a:srgbClr val="000000"/>
              </a:solidFill>
            </a:endParaRPr>
          </a:p>
        </p:txBody>
      </p:sp>
      <p:sp>
        <p:nvSpPr>
          <p:cNvPr id="521339" name="Rectangle 159"/>
          <p:cNvSpPr>
            <a:spLocks noChangeArrowheads="1"/>
          </p:cNvSpPr>
          <p:nvPr/>
        </p:nvSpPr>
        <p:spPr bwMode="auto">
          <a:xfrm>
            <a:off x="2105025" y="5280025"/>
            <a:ext cx="139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a:t>
            </a:r>
            <a:endParaRPr lang="en-US" altLang="en-US" sz="2800" b="0">
              <a:solidFill>
                <a:srgbClr val="000000"/>
              </a:solidFill>
            </a:endParaRPr>
          </a:p>
        </p:txBody>
      </p:sp>
      <p:sp>
        <p:nvSpPr>
          <p:cNvPr id="521340" name="Rectangle 160"/>
          <p:cNvSpPr>
            <a:spLocks noChangeArrowheads="1"/>
          </p:cNvSpPr>
          <p:nvPr/>
        </p:nvSpPr>
        <p:spPr bwMode="auto">
          <a:xfrm>
            <a:off x="5786438" y="2260600"/>
            <a:ext cx="161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(c)</a:t>
            </a:r>
            <a:endParaRPr lang="en-US" altLang="en-US" sz="2800" b="0">
              <a:solidFill>
                <a:srgbClr val="000000"/>
              </a:solidFill>
            </a:endParaRPr>
          </a:p>
        </p:txBody>
      </p:sp>
      <p:sp>
        <p:nvSpPr>
          <p:cNvPr id="521341" name="Rectangle 161"/>
          <p:cNvSpPr>
            <a:spLocks noChangeArrowheads="1"/>
          </p:cNvSpPr>
          <p:nvPr/>
        </p:nvSpPr>
        <p:spPr bwMode="auto">
          <a:xfrm>
            <a:off x="1033463" y="5287963"/>
            <a:ext cx="1698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(b)</a:t>
            </a:r>
            <a:endParaRPr lang="en-US" altLang="en-US" sz="2800" b="0">
              <a:solidFill>
                <a:srgbClr val="000000"/>
              </a:solidFill>
            </a:endParaRPr>
          </a:p>
        </p:txBody>
      </p:sp>
      <p:sp>
        <p:nvSpPr>
          <p:cNvPr id="521342" name="Rectangle 162"/>
          <p:cNvSpPr>
            <a:spLocks noChangeArrowheads="1"/>
          </p:cNvSpPr>
          <p:nvPr/>
        </p:nvSpPr>
        <p:spPr bwMode="auto">
          <a:xfrm>
            <a:off x="5605463" y="5211763"/>
            <a:ext cx="1698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(d)</a:t>
            </a:r>
            <a:endParaRPr lang="en-US" altLang="en-US" sz="2800" b="0">
              <a:solidFill>
                <a:srgbClr val="000000"/>
              </a:solidFill>
            </a:endParaRPr>
          </a:p>
        </p:txBody>
      </p:sp>
      <p:grpSp>
        <p:nvGrpSpPr>
          <p:cNvPr id="521343" name="Group 163"/>
          <p:cNvGrpSpPr>
            <a:grpSpLocks/>
          </p:cNvGrpSpPr>
          <p:nvPr/>
        </p:nvGrpSpPr>
        <p:grpSpPr bwMode="auto">
          <a:xfrm>
            <a:off x="774700" y="1133475"/>
            <a:ext cx="2697163" cy="1249363"/>
            <a:chOff x="696" y="1513"/>
            <a:chExt cx="1699" cy="787"/>
          </a:xfrm>
        </p:grpSpPr>
        <p:sp>
          <p:nvSpPr>
            <p:cNvPr id="521406" name="Freeform 164"/>
            <p:cNvSpPr>
              <a:spLocks/>
            </p:cNvSpPr>
            <p:nvPr/>
          </p:nvSpPr>
          <p:spPr bwMode="auto">
            <a:xfrm>
              <a:off x="696" y="1513"/>
              <a:ext cx="1699" cy="787"/>
            </a:xfrm>
            <a:custGeom>
              <a:avLst/>
              <a:gdLst>
                <a:gd name="T0" fmla="*/ 0 w 22184"/>
                <a:gd name="T1" fmla="*/ 0 h 10269"/>
                <a:gd name="T2" fmla="*/ 0 w 22184"/>
                <a:gd name="T3" fmla="*/ 0 h 10269"/>
                <a:gd name="T4" fmla="*/ 0 w 22184"/>
                <a:gd name="T5" fmla="*/ 0 h 10269"/>
                <a:gd name="T6" fmla="*/ 0 w 22184"/>
                <a:gd name="T7" fmla="*/ 0 h 10269"/>
                <a:gd name="T8" fmla="*/ 0 w 22184"/>
                <a:gd name="T9" fmla="*/ 0 h 10269"/>
                <a:gd name="T10" fmla="*/ 0 w 22184"/>
                <a:gd name="T11" fmla="*/ 0 h 10269"/>
                <a:gd name="T12" fmla="*/ 0 w 22184"/>
                <a:gd name="T13" fmla="*/ 0 h 10269"/>
                <a:gd name="T14" fmla="*/ 0 w 22184"/>
                <a:gd name="T15" fmla="*/ 0 h 10269"/>
                <a:gd name="T16" fmla="*/ 0 w 22184"/>
                <a:gd name="T17" fmla="*/ 0 h 10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84" h="10269">
                  <a:moveTo>
                    <a:pt x="1711" y="0"/>
                  </a:moveTo>
                  <a:cubicBezTo>
                    <a:pt x="766" y="0"/>
                    <a:pt x="0" y="767"/>
                    <a:pt x="0" y="1712"/>
                  </a:cubicBezTo>
                  <a:lnTo>
                    <a:pt x="0" y="8558"/>
                  </a:lnTo>
                  <a:cubicBezTo>
                    <a:pt x="0" y="9503"/>
                    <a:pt x="766" y="10269"/>
                    <a:pt x="1711" y="10269"/>
                  </a:cubicBezTo>
                  <a:lnTo>
                    <a:pt x="20473" y="10269"/>
                  </a:lnTo>
                  <a:cubicBezTo>
                    <a:pt x="21418" y="10269"/>
                    <a:pt x="22184" y="9503"/>
                    <a:pt x="22184" y="8558"/>
                  </a:cubicBezTo>
                  <a:lnTo>
                    <a:pt x="22184" y="1712"/>
                  </a:lnTo>
                  <a:cubicBezTo>
                    <a:pt x="22184" y="767"/>
                    <a:pt x="21418" y="0"/>
                    <a:pt x="20473" y="0"/>
                  </a:cubicBezTo>
                  <a:lnTo>
                    <a:pt x="1711" y="0"/>
                  </a:lnTo>
                  <a:close/>
                </a:path>
              </a:pathLst>
            </a:custGeom>
            <a:solidFill>
              <a:srgbClr val="FFFFFF"/>
            </a:solidFill>
            <a:ln w="0">
              <a:solidFill>
                <a:srgbClr val="000000"/>
              </a:solidFill>
              <a:prstDash val="solid"/>
              <a:round/>
              <a:headEnd/>
              <a:tailEnd/>
            </a:ln>
          </p:spPr>
          <p:txBody>
            <a:bodyPr/>
            <a:lstStyle/>
            <a:p>
              <a:endParaRPr lang="en-US"/>
            </a:p>
          </p:txBody>
        </p:sp>
        <p:sp>
          <p:nvSpPr>
            <p:cNvPr id="521407" name="Freeform 165"/>
            <p:cNvSpPr>
              <a:spLocks/>
            </p:cNvSpPr>
            <p:nvPr/>
          </p:nvSpPr>
          <p:spPr bwMode="auto">
            <a:xfrm>
              <a:off x="696" y="1513"/>
              <a:ext cx="1699" cy="787"/>
            </a:xfrm>
            <a:custGeom>
              <a:avLst/>
              <a:gdLst>
                <a:gd name="T0" fmla="*/ 0 w 22184"/>
                <a:gd name="T1" fmla="*/ 0 h 10269"/>
                <a:gd name="T2" fmla="*/ 0 w 22184"/>
                <a:gd name="T3" fmla="*/ 0 h 10269"/>
                <a:gd name="T4" fmla="*/ 0 w 22184"/>
                <a:gd name="T5" fmla="*/ 0 h 10269"/>
                <a:gd name="T6" fmla="*/ 0 w 22184"/>
                <a:gd name="T7" fmla="*/ 0 h 10269"/>
                <a:gd name="T8" fmla="*/ 0 w 22184"/>
                <a:gd name="T9" fmla="*/ 0 h 10269"/>
                <a:gd name="T10" fmla="*/ 0 w 22184"/>
                <a:gd name="T11" fmla="*/ 0 h 10269"/>
                <a:gd name="T12" fmla="*/ 0 w 22184"/>
                <a:gd name="T13" fmla="*/ 0 h 10269"/>
                <a:gd name="T14" fmla="*/ 0 w 22184"/>
                <a:gd name="T15" fmla="*/ 0 h 10269"/>
                <a:gd name="T16" fmla="*/ 0 w 22184"/>
                <a:gd name="T17" fmla="*/ 0 h 10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84" h="10269">
                  <a:moveTo>
                    <a:pt x="1711" y="0"/>
                  </a:moveTo>
                  <a:cubicBezTo>
                    <a:pt x="766" y="0"/>
                    <a:pt x="0" y="767"/>
                    <a:pt x="0" y="1712"/>
                  </a:cubicBezTo>
                  <a:lnTo>
                    <a:pt x="0" y="8558"/>
                  </a:lnTo>
                  <a:cubicBezTo>
                    <a:pt x="0" y="9503"/>
                    <a:pt x="766" y="10269"/>
                    <a:pt x="1711" y="10269"/>
                  </a:cubicBezTo>
                  <a:lnTo>
                    <a:pt x="20473" y="10269"/>
                  </a:lnTo>
                  <a:cubicBezTo>
                    <a:pt x="21418" y="10269"/>
                    <a:pt x="22184" y="9503"/>
                    <a:pt x="22184" y="8558"/>
                  </a:cubicBezTo>
                  <a:lnTo>
                    <a:pt x="22184" y="1712"/>
                  </a:lnTo>
                  <a:cubicBezTo>
                    <a:pt x="22184" y="767"/>
                    <a:pt x="21418" y="0"/>
                    <a:pt x="20473" y="0"/>
                  </a:cubicBezTo>
                  <a:lnTo>
                    <a:pt x="1711"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44" name="Rectangle 166"/>
          <p:cNvSpPr>
            <a:spLocks noChangeArrowheads="1"/>
          </p:cNvSpPr>
          <p:nvPr/>
        </p:nvSpPr>
        <p:spPr bwMode="auto">
          <a:xfrm>
            <a:off x="762000" y="838200"/>
            <a:ext cx="2868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3366CC"/>
                </a:solidFill>
              </a:rPr>
              <a:t>COD/AWF Role Slice Diagram</a:t>
            </a:r>
            <a:endParaRPr lang="en-US" altLang="en-US" sz="1600" b="0">
              <a:solidFill>
                <a:srgbClr val="3366CC"/>
              </a:solidFill>
            </a:endParaRPr>
          </a:p>
        </p:txBody>
      </p:sp>
      <p:grpSp>
        <p:nvGrpSpPr>
          <p:cNvPr id="521345" name="Group 167"/>
          <p:cNvGrpSpPr>
            <a:grpSpLocks/>
          </p:cNvGrpSpPr>
          <p:nvPr/>
        </p:nvGrpSpPr>
        <p:grpSpPr bwMode="auto">
          <a:xfrm>
            <a:off x="1844675" y="1295400"/>
            <a:ext cx="719138" cy="220663"/>
            <a:chOff x="1370" y="1677"/>
            <a:chExt cx="453" cy="139"/>
          </a:xfrm>
        </p:grpSpPr>
        <p:sp>
          <p:nvSpPr>
            <p:cNvPr id="521404" name="Freeform 168"/>
            <p:cNvSpPr>
              <a:spLocks/>
            </p:cNvSpPr>
            <p:nvPr/>
          </p:nvSpPr>
          <p:spPr bwMode="auto">
            <a:xfrm>
              <a:off x="1370" y="1677"/>
              <a:ext cx="453" cy="139"/>
            </a:xfrm>
            <a:custGeom>
              <a:avLst/>
              <a:gdLst>
                <a:gd name="T0" fmla="*/ 0 w 5922"/>
                <a:gd name="T1" fmla="*/ 0 h 1810"/>
                <a:gd name="T2" fmla="*/ 0 w 5922"/>
                <a:gd name="T3" fmla="*/ 0 h 1810"/>
                <a:gd name="T4" fmla="*/ 0 w 5922"/>
                <a:gd name="T5" fmla="*/ 0 h 1810"/>
                <a:gd name="T6" fmla="*/ 0 w 5922"/>
                <a:gd name="T7" fmla="*/ 0 h 1810"/>
                <a:gd name="T8" fmla="*/ 0 w 5922"/>
                <a:gd name="T9" fmla="*/ 0 h 1810"/>
                <a:gd name="T10" fmla="*/ 0 w 5922"/>
                <a:gd name="T11" fmla="*/ 0 h 1810"/>
                <a:gd name="T12" fmla="*/ 0 w 5922"/>
                <a:gd name="T13" fmla="*/ 0 h 1810"/>
                <a:gd name="T14" fmla="*/ 0 w 5922"/>
                <a:gd name="T15" fmla="*/ 0 h 1810"/>
                <a:gd name="T16" fmla="*/ 0 w 5922"/>
                <a:gd name="T17" fmla="*/ 0 h 18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22" h="1810">
                  <a:moveTo>
                    <a:pt x="226" y="0"/>
                  </a:moveTo>
                  <a:cubicBezTo>
                    <a:pt x="101" y="0"/>
                    <a:pt x="0" y="101"/>
                    <a:pt x="0" y="226"/>
                  </a:cubicBezTo>
                  <a:lnTo>
                    <a:pt x="0" y="1583"/>
                  </a:lnTo>
                  <a:cubicBezTo>
                    <a:pt x="0" y="1708"/>
                    <a:pt x="101" y="1810"/>
                    <a:pt x="226" y="1810"/>
                  </a:cubicBezTo>
                  <a:lnTo>
                    <a:pt x="5696" y="1810"/>
                  </a:lnTo>
                  <a:cubicBezTo>
                    <a:pt x="5821" y="1810"/>
                    <a:pt x="5922" y="1708"/>
                    <a:pt x="5922" y="1583"/>
                  </a:cubicBezTo>
                  <a:lnTo>
                    <a:pt x="5922" y="226"/>
                  </a:lnTo>
                  <a:cubicBezTo>
                    <a:pt x="5922" y="101"/>
                    <a:pt x="5821" y="0"/>
                    <a:pt x="5696" y="0"/>
                  </a:cubicBezTo>
                  <a:lnTo>
                    <a:pt x="226" y="0"/>
                  </a:lnTo>
                  <a:close/>
                </a:path>
              </a:pathLst>
            </a:custGeom>
            <a:solidFill>
              <a:srgbClr val="FFFFFF"/>
            </a:solidFill>
            <a:ln w="0">
              <a:solidFill>
                <a:srgbClr val="000000"/>
              </a:solidFill>
              <a:prstDash val="solid"/>
              <a:round/>
              <a:headEnd/>
              <a:tailEnd/>
            </a:ln>
          </p:spPr>
          <p:txBody>
            <a:bodyPr/>
            <a:lstStyle/>
            <a:p>
              <a:endParaRPr lang="en-US"/>
            </a:p>
          </p:txBody>
        </p:sp>
        <p:sp>
          <p:nvSpPr>
            <p:cNvPr id="521405" name="Freeform 169"/>
            <p:cNvSpPr>
              <a:spLocks/>
            </p:cNvSpPr>
            <p:nvPr/>
          </p:nvSpPr>
          <p:spPr bwMode="auto">
            <a:xfrm>
              <a:off x="1370" y="1677"/>
              <a:ext cx="453" cy="139"/>
            </a:xfrm>
            <a:custGeom>
              <a:avLst/>
              <a:gdLst>
                <a:gd name="T0" fmla="*/ 0 w 5922"/>
                <a:gd name="T1" fmla="*/ 0 h 1810"/>
                <a:gd name="T2" fmla="*/ 0 w 5922"/>
                <a:gd name="T3" fmla="*/ 0 h 1810"/>
                <a:gd name="T4" fmla="*/ 0 w 5922"/>
                <a:gd name="T5" fmla="*/ 0 h 1810"/>
                <a:gd name="T6" fmla="*/ 0 w 5922"/>
                <a:gd name="T7" fmla="*/ 0 h 1810"/>
                <a:gd name="T8" fmla="*/ 0 w 5922"/>
                <a:gd name="T9" fmla="*/ 0 h 1810"/>
                <a:gd name="T10" fmla="*/ 0 w 5922"/>
                <a:gd name="T11" fmla="*/ 0 h 1810"/>
                <a:gd name="T12" fmla="*/ 0 w 5922"/>
                <a:gd name="T13" fmla="*/ 0 h 1810"/>
                <a:gd name="T14" fmla="*/ 0 w 5922"/>
                <a:gd name="T15" fmla="*/ 0 h 1810"/>
                <a:gd name="T16" fmla="*/ 0 w 5922"/>
                <a:gd name="T17" fmla="*/ 0 h 18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22" h="1810">
                  <a:moveTo>
                    <a:pt x="226" y="0"/>
                  </a:moveTo>
                  <a:cubicBezTo>
                    <a:pt x="101" y="0"/>
                    <a:pt x="0" y="101"/>
                    <a:pt x="0" y="226"/>
                  </a:cubicBezTo>
                  <a:lnTo>
                    <a:pt x="0" y="1583"/>
                  </a:lnTo>
                  <a:cubicBezTo>
                    <a:pt x="0" y="1708"/>
                    <a:pt x="101" y="1810"/>
                    <a:pt x="226" y="1810"/>
                  </a:cubicBezTo>
                  <a:lnTo>
                    <a:pt x="5696" y="1810"/>
                  </a:lnTo>
                  <a:cubicBezTo>
                    <a:pt x="5821" y="1810"/>
                    <a:pt x="5922" y="1708"/>
                    <a:pt x="5922" y="1583"/>
                  </a:cubicBezTo>
                  <a:lnTo>
                    <a:pt x="5922" y="226"/>
                  </a:lnTo>
                  <a:cubicBezTo>
                    <a:pt x="5922" y="101"/>
                    <a:pt x="5821" y="0"/>
                    <a:pt x="5696" y="0"/>
                  </a:cubicBezTo>
                  <a:lnTo>
                    <a:pt x="226"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46" name="Rectangle 170"/>
          <p:cNvSpPr>
            <a:spLocks noChangeArrowheads="1"/>
          </p:cNvSpPr>
          <p:nvPr/>
        </p:nvSpPr>
        <p:spPr bwMode="auto">
          <a:xfrm>
            <a:off x="1944688" y="13192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47" name="Rectangle 171"/>
          <p:cNvSpPr>
            <a:spLocks noChangeArrowheads="1"/>
          </p:cNvSpPr>
          <p:nvPr/>
        </p:nvSpPr>
        <p:spPr bwMode="auto">
          <a:xfrm>
            <a:off x="2038350" y="1319213"/>
            <a:ext cx="325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RoleSlice</a:t>
            </a:r>
            <a:endParaRPr lang="en-US" altLang="en-US" sz="2800" b="0">
              <a:solidFill>
                <a:srgbClr val="000000"/>
              </a:solidFill>
            </a:endParaRPr>
          </a:p>
        </p:txBody>
      </p:sp>
      <p:sp>
        <p:nvSpPr>
          <p:cNvPr id="521348" name="Rectangle 172"/>
          <p:cNvSpPr>
            <a:spLocks noChangeArrowheads="1"/>
          </p:cNvSpPr>
          <p:nvPr/>
        </p:nvSpPr>
        <p:spPr bwMode="auto">
          <a:xfrm>
            <a:off x="2376488" y="13192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49" name="Rectangle 173"/>
          <p:cNvSpPr>
            <a:spLocks noChangeArrowheads="1"/>
          </p:cNvSpPr>
          <p:nvPr/>
        </p:nvSpPr>
        <p:spPr bwMode="auto">
          <a:xfrm>
            <a:off x="2122488" y="1414463"/>
            <a:ext cx="127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CW</a:t>
            </a:r>
            <a:endParaRPr lang="en-US" altLang="en-US" sz="2800" b="0">
              <a:solidFill>
                <a:srgbClr val="000000"/>
              </a:solidFill>
            </a:endParaRPr>
          </a:p>
        </p:txBody>
      </p:sp>
      <p:sp>
        <p:nvSpPr>
          <p:cNvPr id="521350" name="Rectangle 174"/>
          <p:cNvSpPr>
            <a:spLocks noChangeArrowheads="1"/>
          </p:cNvSpPr>
          <p:nvPr/>
        </p:nvSpPr>
        <p:spPr bwMode="auto">
          <a:xfrm>
            <a:off x="2259013" y="145732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grpSp>
        <p:nvGrpSpPr>
          <p:cNvPr id="521351" name="Group 175"/>
          <p:cNvGrpSpPr>
            <a:grpSpLocks/>
          </p:cNvGrpSpPr>
          <p:nvPr/>
        </p:nvGrpSpPr>
        <p:grpSpPr bwMode="auto">
          <a:xfrm>
            <a:off x="1508125" y="1655763"/>
            <a:ext cx="576263" cy="212725"/>
            <a:chOff x="1158" y="1904"/>
            <a:chExt cx="363" cy="134"/>
          </a:xfrm>
        </p:grpSpPr>
        <p:sp>
          <p:nvSpPr>
            <p:cNvPr id="521402" name="Freeform 176"/>
            <p:cNvSpPr>
              <a:spLocks/>
            </p:cNvSpPr>
            <p:nvPr/>
          </p:nvSpPr>
          <p:spPr bwMode="auto">
            <a:xfrm>
              <a:off x="1158" y="1904"/>
              <a:ext cx="363" cy="134"/>
            </a:xfrm>
            <a:custGeom>
              <a:avLst/>
              <a:gdLst>
                <a:gd name="T0" fmla="*/ 0 w 4738"/>
                <a:gd name="T1" fmla="*/ 0 h 1744"/>
                <a:gd name="T2" fmla="*/ 0 w 4738"/>
                <a:gd name="T3" fmla="*/ 0 h 1744"/>
                <a:gd name="T4" fmla="*/ 0 w 4738"/>
                <a:gd name="T5" fmla="*/ 0 h 1744"/>
                <a:gd name="T6" fmla="*/ 0 w 4738"/>
                <a:gd name="T7" fmla="*/ 0 h 1744"/>
                <a:gd name="T8" fmla="*/ 0 w 4738"/>
                <a:gd name="T9" fmla="*/ 0 h 1744"/>
                <a:gd name="T10" fmla="*/ 0 w 4738"/>
                <a:gd name="T11" fmla="*/ 0 h 1744"/>
                <a:gd name="T12" fmla="*/ 0 w 4738"/>
                <a:gd name="T13" fmla="*/ 0 h 1744"/>
                <a:gd name="T14" fmla="*/ 0 w 4738"/>
                <a:gd name="T15" fmla="*/ 0 h 1744"/>
                <a:gd name="T16" fmla="*/ 0 w 4738"/>
                <a:gd name="T17" fmla="*/ 0 h 17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8" h="1744">
                  <a:moveTo>
                    <a:pt x="218" y="0"/>
                  </a:moveTo>
                  <a:cubicBezTo>
                    <a:pt x="97" y="0"/>
                    <a:pt x="0" y="97"/>
                    <a:pt x="0" y="218"/>
                  </a:cubicBezTo>
                  <a:lnTo>
                    <a:pt x="0" y="1526"/>
                  </a:lnTo>
                  <a:cubicBezTo>
                    <a:pt x="0" y="1646"/>
                    <a:pt x="97" y="1744"/>
                    <a:pt x="218" y="1744"/>
                  </a:cubicBezTo>
                  <a:lnTo>
                    <a:pt x="4520" y="1744"/>
                  </a:lnTo>
                  <a:cubicBezTo>
                    <a:pt x="4640" y="1744"/>
                    <a:pt x="4738" y="1646"/>
                    <a:pt x="4738" y="1526"/>
                  </a:cubicBezTo>
                  <a:lnTo>
                    <a:pt x="4738" y="218"/>
                  </a:lnTo>
                  <a:cubicBezTo>
                    <a:pt x="4738" y="97"/>
                    <a:pt x="4640" y="0"/>
                    <a:pt x="4520" y="0"/>
                  </a:cubicBezTo>
                  <a:lnTo>
                    <a:pt x="218" y="0"/>
                  </a:lnTo>
                  <a:close/>
                </a:path>
              </a:pathLst>
            </a:custGeom>
            <a:solidFill>
              <a:srgbClr val="FFFFFF"/>
            </a:solidFill>
            <a:ln w="0">
              <a:solidFill>
                <a:srgbClr val="000000"/>
              </a:solidFill>
              <a:prstDash val="solid"/>
              <a:round/>
              <a:headEnd/>
              <a:tailEnd/>
            </a:ln>
          </p:spPr>
          <p:txBody>
            <a:bodyPr/>
            <a:lstStyle/>
            <a:p>
              <a:endParaRPr lang="en-US"/>
            </a:p>
          </p:txBody>
        </p:sp>
        <p:sp>
          <p:nvSpPr>
            <p:cNvPr id="521403" name="Freeform 177"/>
            <p:cNvSpPr>
              <a:spLocks/>
            </p:cNvSpPr>
            <p:nvPr/>
          </p:nvSpPr>
          <p:spPr bwMode="auto">
            <a:xfrm>
              <a:off x="1158" y="1904"/>
              <a:ext cx="363" cy="134"/>
            </a:xfrm>
            <a:custGeom>
              <a:avLst/>
              <a:gdLst>
                <a:gd name="T0" fmla="*/ 0 w 4738"/>
                <a:gd name="T1" fmla="*/ 0 h 1744"/>
                <a:gd name="T2" fmla="*/ 0 w 4738"/>
                <a:gd name="T3" fmla="*/ 0 h 1744"/>
                <a:gd name="T4" fmla="*/ 0 w 4738"/>
                <a:gd name="T5" fmla="*/ 0 h 1744"/>
                <a:gd name="T6" fmla="*/ 0 w 4738"/>
                <a:gd name="T7" fmla="*/ 0 h 1744"/>
                <a:gd name="T8" fmla="*/ 0 w 4738"/>
                <a:gd name="T9" fmla="*/ 0 h 1744"/>
                <a:gd name="T10" fmla="*/ 0 w 4738"/>
                <a:gd name="T11" fmla="*/ 0 h 1744"/>
                <a:gd name="T12" fmla="*/ 0 w 4738"/>
                <a:gd name="T13" fmla="*/ 0 h 1744"/>
                <a:gd name="T14" fmla="*/ 0 w 4738"/>
                <a:gd name="T15" fmla="*/ 0 h 1744"/>
                <a:gd name="T16" fmla="*/ 0 w 4738"/>
                <a:gd name="T17" fmla="*/ 0 h 17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8" h="1744">
                  <a:moveTo>
                    <a:pt x="218" y="0"/>
                  </a:moveTo>
                  <a:cubicBezTo>
                    <a:pt x="97" y="0"/>
                    <a:pt x="0" y="97"/>
                    <a:pt x="0" y="218"/>
                  </a:cubicBezTo>
                  <a:lnTo>
                    <a:pt x="0" y="1526"/>
                  </a:lnTo>
                  <a:cubicBezTo>
                    <a:pt x="0" y="1646"/>
                    <a:pt x="97" y="1744"/>
                    <a:pt x="218" y="1744"/>
                  </a:cubicBezTo>
                  <a:lnTo>
                    <a:pt x="4520" y="1744"/>
                  </a:lnTo>
                  <a:cubicBezTo>
                    <a:pt x="4640" y="1744"/>
                    <a:pt x="4738" y="1646"/>
                    <a:pt x="4738" y="1526"/>
                  </a:cubicBezTo>
                  <a:lnTo>
                    <a:pt x="4738" y="218"/>
                  </a:lnTo>
                  <a:cubicBezTo>
                    <a:pt x="4738" y="97"/>
                    <a:pt x="4640" y="0"/>
                    <a:pt x="4520" y="0"/>
                  </a:cubicBezTo>
                  <a:lnTo>
                    <a:pt x="218"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52" name="Rectangle 178"/>
          <p:cNvSpPr>
            <a:spLocks noChangeArrowheads="1"/>
          </p:cNvSpPr>
          <p:nvPr/>
        </p:nvSpPr>
        <p:spPr bwMode="auto">
          <a:xfrm>
            <a:off x="1536700" y="16748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53" name="Rectangle 179"/>
          <p:cNvSpPr>
            <a:spLocks noChangeArrowheads="1"/>
          </p:cNvSpPr>
          <p:nvPr/>
        </p:nvSpPr>
        <p:spPr bwMode="auto">
          <a:xfrm>
            <a:off x="1628775" y="1674813"/>
            <a:ext cx="325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RoleSlice</a:t>
            </a:r>
            <a:endParaRPr lang="en-US" altLang="en-US" sz="2800" b="0">
              <a:solidFill>
                <a:srgbClr val="000000"/>
              </a:solidFill>
            </a:endParaRPr>
          </a:p>
        </p:txBody>
      </p:sp>
      <p:sp>
        <p:nvSpPr>
          <p:cNvPr id="521354" name="Rectangle 180"/>
          <p:cNvSpPr>
            <a:spLocks noChangeArrowheads="1"/>
          </p:cNvSpPr>
          <p:nvPr/>
        </p:nvSpPr>
        <p:spPr bwMode="auto">
          <a:xfrm>
            <a:off x="1966913" y="16748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55" name="Rectangle 181"/>
          <p:cNvSpPr>
            <a:spLocks noChangeArrowheads="1"/>
          </p:cNvSpPr>
          <p:nvPr/>
        </p:nvSpPr>
        <p:spPr bwMode="auto">
          <a:xfrm>
            <a:off x="1727200" y="1771650"/>
            <a:ext cx="1063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356" name="Rectangle 182"/>
          <p:cNvSpPr>
            <a:spLocks noChangeArrowheads="1"/>
          </p:cNvSpPr>
          <p:nvPr/>
        </p:nvSpPr>
        <p:spPr bwMode="auto">
          <a:xfrm>
            <a:off x="1836738" y="181292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sp>
        <p:nvSpPr>
          <p:cNvPr id="521357" name="Rectangle 183"/>
          <p:cNvSpPr>
            <a:spLocks noChangeArrowheads="1"/>
          </p:cNvSpPr>
          <p:nvPr/>
        </p:nvSpPr>
        <p:spPr bwMode="auto">
          <a:xfrm>
            <a:off x="2119313" y="1649413"/>
            <a:ext cx="139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a:t>
            </a:r>
            <a:endParaRPr lang="en-US" altLang="en-US" sz="2800" b="0">
              <a:solidFill>
                <a:srgbClr val="000000"/>
              </a:solidFill>
            </a:endParaRPr>
          </a:p>
        </p:txBody>
      </p:sp>
      <p:grpSp>
        <p:nvGrpSpPr>
          <p:cNvPr id="521358" name="Group 184"/>
          <p:cNvGrpSpPr>
            <a:grpSpLocks/>
          </p:cNvGrpSpPr>
          <p:nvPr/>
        </p:nvGrpSpPr>
        <p:grpSpPr bwMode="auto">
          <a:xfrm>
            <a:off x="1220788" y="1995488"/>
            <a:ext cx="576262" cy="241300"/>
            <a:chOff x="977" y="2118"/>
            <a:chExt cx="363" cy="152"/>
          </a:xfrm>
        </p:grpSpPr>
        <p:sp>
          <p:nvSpPr>
            <p:cNvPr id="521400" name="Freeform 185"/>
            <p:cNvSpPr>
              <a:spLocks/>
            </p:cNvSpPr>
            <p:nvPr/>
          </p:nvSpPr>
          <p:spPr bwMode="auto">
            <a:xfrm>
              <a:off x="977" y="2118"/>
              <a:ext cx="363" cy="152"/>
            </a:xfrm>
            <a:custGeom>
              <a:avLst/>
              <a:gdLst>
                <a:gd name="T0" fmla="*/ 0 w 4738"/>
                <a:gd name="T1" fmla="*/ 0 h 1975"/>
                <a:gd name="T2" fmla="*/ 0 w 4738"/>
                <a:gd name="T3" fmla="*/ 0 h 1975"/>
                <a:gd name="T4" fmla="*/ 0 w 4738"/>
                <a:gd name="T5" fmla="*/ 0 h 1975"/>
                <a:gd name="T6" fmla="*/ 0 w 4738"/>
                <a:gd name="T7" fmla="*/ 0 h 1975"/>
                <a:gd name="T8" fmla="*/ 0 w 4738"/>
                <a:gd name="T9" fmla="*/ 0 h 1975"/>
                <a:gd name="T10" fmla="*/ 0 w 4738"/>
                <a:gd name="T11" fmla="*/ 0 h 1975"/>
                <a:gd name="T12" fmla="*/ 0 w 4738"/>
                <a:gd name="T13" fmla="*/ 0 h 1975"/>
                <a:gd name="T14" fmla="*/ 0 w 4738"/>
                <a:gd name="T15" fmla="*/ 0 h 1975"/>
                <a:gd name="T16" fmla="*/ 0 w 4738"/>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8" h="1975">
                  <a:moveTo>
                    <a:pt x="247" y="0"/>
                  </a:moveTo>
                  <a:cubicBezTo>
                    <a:pt x="110" y="0"/>
                    <a:pt x="0" y="111"/>
                    <a:pt x="0" y="247"/>
                  </a:cubicBezTo>
                  <a:lnTo>
                    <a:pt x="0" y="1728"/>
                  </a:lnTo>
                  <a:cubicBezTo>
                    <a:pt x="0" y="1864"/>
                    <a:pt x="110" y="1975"/>
                    <a:pt x="247" y="1975"/>
                  </a:cubicBezTo>
                  <a:lnTo>
                    <a:pt x="4491" y="1975"/>
                  </a:lnTo>
                  <a:cubicBezTo>
                    <a:pt x="4627" y="1975"/>
                    <a:pt x="4738" y="1864"/>
                    <a:pt x="4738" y="1728"/>
                  </a:cubicBezTo>
                  <a:lnTo>
                    <a:pt x="4738" y="247"/>
                  </a:lnTo>
                  <a:cubicBezTo>
                    <a:pt x="4738" y="111"/>
                    <a:pt x="4627" y="0"/>
                    <a:pt x="4491" y="0"/>
                  </a:cubicBezTo>
                  <a:lnTo>
                    <a:pt x="247" y="0"/>
                  </a:lnTo>
                  <a:close/>
                </a:path>
              </a:pathLst>
            </a:custGeom>
            <a:solidFill>
              <a:srgbClr val="FFFFFF"/>
            </a:solidFill>
            <a:ln w="0">
              <a:solidFill>
                <a:srgbClr val="000000"/>
              </a:solidFill>
              <a:prstDash val="solid"/>
              <a:round/>
              <a:headEnd/>
              <a:tailEnd/>
            </a:ln>
          </p:spPr>
          <p:txBody>
            <a:bodyPr/>
            <a:lstStyle/>
            <a:p>
              <a:endParaRPr lang="en-US"/>
            </a:p>
          </p:txBody>
        </p:sp>
        <p:sp>
          <p:nvSpPr>
            <p:cNvPr id="521401" name="Freeform 186"/>
            <p:cNvSpPr>
              <a:spLocks/>
            </p:cNvSpPr>
            <p:nvPr/>
          </p:nvSpPr>
          <p:spPr bwMode="auto">
            <a:xfrm>
              <a:off x="977" y="2118"/>
              <a:ext cx="363" cy="152"/>
            </a:xfrm>
            <a:custGeom>
              <a:avLst/>
              <a:gdLst>
                <a:gd name="T0" fmla="*/ 0 w 4738"/>
                <a:gd name="T1" fmla="*/ 0 h 1975"/>
                <a:gd name="T2" fmla="*/ 0 w 4738"/>
                <a:gd name="T3" fmla="*/ 0 h 1975"/>
                <a:gd name="T4" fmla="*/ 0 w 4738"/>
                <a:gd name="T5" fmla="*/ 0 h 1975"/>
                <a:gd name="T6" fmla="*/ 0 w 4738"/>
                <a:gd name="T7" fmla="*/ 0 h 1975"/>
                <a:gd name="T8" fmla="*/ 0 w 4738"/>
                <a:gd name="T9" fmla="*/ 0 h 1975"/>
                <a:gd name="T10" fmla="*/ 0 w 4738"/>
                <a:gd name="T11" fmla="*/ 0 h 1975"/>
                <a:gd name="T12" fmla="*/ 0 w 4738"/>
                <a:gd name="T13" fmla="*/ 0 h 1975"/>
                <a:gd name="T14" fmla="*/ 0 w 4738"/>
                <a:gd name="T15" fmla="*/ 0 h 1975"/>
                <a:gd name="T16" fmla="*/ 0 w 4738"/>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8" h="1975">
                  <a:moveTo>
                    <a:pt x="247" y="0"/>
                  </a:moveTo>
                  <a:cubicBezTo>
                    <a:pt x="110" y="0"/>
                    <a:pt x="0" y="111"/>
                    <a:pt x="0" y="247"/>
                  </a:cubicBezTo>
                  <a:lnTo>
                    <a:pt x="0" y="1728"/>
                  </a:lnTo>
                  <a:cubicBezTo>
                    <a:pt x="0" y="1864"/>
                    <a:pt x="110" y="1975"/>
                    <a:pt x="247" y="1975"/>
                  </a:cubicBezTo>
                  <a:lnTo>
                    <a:pt x="4491" y="1975"/>
                  </a:lnTo>
                  <a:cubicBezTo>
                    <a:pt x="4627" y="1975"/>
                    <a:pt x="4738" y="1864"/>
                    <a:pt x="4738" y="1728"/>
                  </a:cubicBezTo>
                  <a:lnTo>
                    <a:pt x="4738" y="247"/>
                  </a:lnTo>
                  <a:cubicBezTo>
                    <a:pt x="4738" y="111"/>
                    <a:pt x="4627" y="0"/>
                    <a:pt x="4491" y="0"/>
                  </a:cubicBezTo>
                  <a:lnTo>
                    <a:pt x="247"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59" name="Rectangle 187"/>
          <p:cNvSpPr>
            <a:spLocks noChangeArrowheads="1"/>
          </p:cNvSpPr>
          <p:nvPr/>
        </p:nvSpPr>
        <p:spPr bwMode="auto">
          <a:xfrm>
            <a:off x="1247775" y="20304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60" name="Rectangle 188"/>
          <p:cNvSpPr>
            <a:spLocks noChangeArrowheads="1"/>
          </p:cNvSpPr>
          <p:nvPr/>
        </p:nvSpPr>
        <p:spPr bwMode="auto">
          <a:xfrm>
            <a:off x="1341438" y="2030413"/>
            <a:ext cx="3254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RoleSlice</a:t>
            </a:r>
            <a:endParaRPr lang="en-US" altLang="en-US" sz="2800" b="0">
              <a:solidFill>
                <a:srgbClr val="000000"/>
              </a:solidFill>
            </a:endParaRPr>
          </a:p>
        </p:txBody>
      </p:sp>
      <p:sp>
        <p:nvSpPr>
          <p:cNvPr id="521361" name="Rectangle 189"/>
          <p:cNvSpPr>
            <a:spLocks noChangeArrowheads="1"/>
          </p:cNvSpPr>
          <p:nvPr/>
        </p:nvSpPr>
        <p:spPr bwMode="auto">
          <a:xfrm>
            <a:off x="1679575" y="20304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62" name="Rectangle 190"/>
          <p:cNvSpPr>
            <a:spLocks noChangeArrowheads="1"/>
          </p:cNvSpPr>
          <p:nvPr/>
        </p:nvSpPr>
        <p:spPr bwMode="auto">
          <a:xfrm>
            <a:off x="1465263" y="2125663"/>
            <a:ext cx="555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a:t>
            </a:r>
            <a:endParaRPr lang="en-US" altLang="en-US" sz="2800" b="0">
              <a:solidFill>
                <a:srgbClr val="000000"/>
              </a:solidFill>
            </a:endParaRPr>
          </a:p>
        </p:txBody>
      </p:sp>
      <p:sp>
        <p:nvSpPr>
          <p:cNvPr id="521363" name="Rectangle 191"/>
          <p:cNvSpPr>
            <a:spLocks noChangeArrowheads="1"/>
          </p:cNvSpPr>
          <p:nvPr/>
        </p:nvSpPr>
        <p:spPr bwMode="auto">
          <a:xfrm>
            <a:off x="1524000" y="2168525"/>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1</a:t>
            </a:r>
            <a:endParaRPr lang="en-US" altLang="en-US" sz="2800" b="0">
              <a:solidFill>
                <a:srgbClr val="000000"/>
              </a:solidFill>
            </a:endParaRPr>
          </a:p>
        </p:txBody>
      </p:sp>
      <p:sp>
        <p:nvSpPr>
          <p:cNvPr id="521364" name="Freeform 192"/>
          <p:cNvSpPr>
            <a:spLocks noEditPoints="1"/>
          </p:cNvSpPr>
          <p:nvPr/>
        </p:nvSpPr>
        <p:spPr bwMode="auto">
          <a:xfrm>
            <a:off x="1792288" y="1516063"/>
            <a:ext cx="436562" cy="142875"/>
          </a:xfrm>
          <a:custGeom>
            <a:avLst/>
            <a:gdLst>
              <a:gd name="T0" fmla="*/ 0 w 3586"/>
              <a:gd name="T1" fmla="*/ 2147483647 h 1185"/>
              <a:gd name="T2" fmla="*/ 0 w 3586"/>
              <a:gd name="T3" fmla="*/ 2147483647 h 1185"/>
              <a:gd name="T4" fmla="*/ 2147483647 w 3586"/>
              <a:gd name="T5" fmla="*/ 2147483647 h 1185"/>
              <a:gd name="T6" fmla="*/ 2147483647 w 3586"/>
              <a:gd name="T7" fmla="*/ 2147483647 h 1185"/>
              <a:gd name="T8" fmla="*/ 2147483647 w 3586"/>
              <a:gd name="T9" fmla="*/ 2147483647 h 1185"/>
              <a:gd name="T10" fmla="*/ 2147483647 w 3586"/>
              <a:gd name="T11" fmla="*/ 2147483647 h 1185"/>
              <a:gd name="T12" fmla="*/ 2147483647 w 3586"/>
              <a:gd name="T13" fmla="*/ 2147483647 h 1185"/>
              <a:gd name="T14" fmla="*/ 2147483647 w 3586"/>
              <a:gd name="T15" fmla="*/ 2147483647 h 1185"/>
              <a:gd name="T16" fmla="*/ 2147483647 w 3586"/>
              <a:gd name="T17" fmla="*/ 2147483647 h 1185"/>
              <a:gd name="T18" fmla="*/ 2147483647 w 3586"/>
              <a:gd name="T19" fmla="*/ 2147483647 h 1185"/>
              <a:gd name="T20" fmla="*/ 2147483647 w 3586"/>
              <a:gd name="T21" fmla="*/ 2147483647 h 1185"/>
              <a:gd name="T22" fmla="*/ 2147483647 w 3586"/>
              <a:gd name="T23" fmla="*/ 2147483647 h 1185"/>
              <a:gd name="T24" fmla="*/ 2147483647 w 3586"/>
              <a:gd name="T25" fmla="*/ 2147483647 h 1185"/>
              <a:gd name="T26" fmla="*/ 2147483647 w 3586"/>
              <a:gd name="T27" fmla="*/ 2147483647 h 1185"/>
              <a:gd name="T28" fmla="*/ 0 w 3586"/>
              <a:gd name="T29" fmla="*/ 2147483647 h 1185"/>
              <a:gd name="T30" fmla="*/ 2147483647 w 3586"/>
              <a:gd name="T31" fmla="*/ 2147483647 h 1185"/>
              <a:gd name="T32" fmla="*/ 2147483647 w 3586"/>
              <a:gd name="T33" fmla="*/ 0 h 1185"/>
              <a:gd name="T34" fmla="*/ 2147483647 w 3586"/>
              <a:gd name="T35" fmla="*/ 2147483647 h 1185"/>
              <a:gd name="T36" fmla="*/ 2147483647 w 3586"/>
              <a:gd name="T37" fmla="*/ 2147483647 h 1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86" h="1185">
                <a:moveTo>
                  <a:pt x="0" y="1152"/>
                </a:moveTo>
                <a:lnTo>
                  <a:pt x="0" y="576"/>
                </a:lnTo>
                <a:cubicBezTo>
                  <a:pt x="0" y="558"/>
                  <a:pt x="15" y="543"/>
                  <a:pt x="33" y="543"/>
                </a:cubicBezTo>
                <a:lnTo>
                  <a:pt x="3389" y="543"/>
                </a:lnTo>
                <a:lnTo>
                  <a:pt x="3356" y="576"/>
                </a:lnTo>
                <a:lnTo>
                  <a:pt x="3356" y="329"/>
                </a:lnTo>
                <a:cubicBezTo>
                  <a:pt x="3356" y="311"/>
                  <a:pt x="3371" y="296"/>
                  <a:pt x="3389" y="296"/>
                </a:cubicBezTo>
                <a:cubicBezTo>
                  <a:pt x="3407" y="296"/>
                  <a:pt x="3422" y="311"/>
                  <a:pt x="3422" y="329"/>
                </a:cubicBezTo>
                <a:lnTo>
                  <a:pt x="3422" y="576"/>
                </a:lnTo>
                <a:cubicBezTo>
                  <a:pt x="3422" y="594"/>
                  <a:pt x="3407" y="609"/>
                  <a:pt x="3389" y="609"/>
                </a:cubicBezTo>
                <a:lnTo>
                  <a:pt x="33" y="609"/>
                </a:lnTo>
                <a:lnTo>
                  <a:pt x="66" y="576"/>
                </a:lnTo>
                <a:lnTo>
                  <a:pt x="66" y="1152"/>
                </a:lnTo>
                <a:cubicBezTo>
                  <a:pt x="66" y="1170"/>
                  <a:pt x="51" y="1185"/>
                  <a:pt x="33" y="1185"/>
                </a:cubicBezTo>
                <a:cubicBezTo>
                  <a:pt x="15" y="1185"/>
                  <a:pt x="0" y="1170"/>
                  <a:pt x="0" y="1152"/>
                </a:cubicBezTo>
                <a:close/>
                <a:moveTo>
                  <a:pt x="3191" y="395"/>
                </a:moveTo>
                <a:lnTo>
                  <a:pt x="3389" y="0"/>
                </a:lnTo>
                <a:lnTo>
                  <a:pt x="3586" y="395"/>
                </a:lnTo>
                <a:lnTo>
                  <a:pt x="3191" y="39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365" name="Freeform 193"/>
          <p:cNvSpPr>
            <a:spLocks noEditPoints="1"/>
          </p:cNvSpPr>
          <p:nvPr/>
        </p:nvSpPr>
        <p:spPr bwMode="auto">
          <a:xfrm>
            <a:off x="2179638" y="1516063"/>
            <a:ext cx="566737" cy="147637"/>
          </a:xfrm>
          <a:custGeom>
            <a:avLst/>
            <a:gdLst>
              <a:gd name="T0" fmla="*/ 2147483647 w 4656"/>
              <a:gd name="T1" fmla="*/ 2147483647 h 1218"/>
              <a:gd name="T2" fmla="*/ 2147483647 w 4656"/>
              <a:gd name="T3" fmla="*/ 2147483647 h 1218"/>
              <a:gd name="T4" fmla="*/ 2147483647 w 4656"/>
              <a:gd name="T5" fmla="*/ 2147483647 h 1218"/>
              <a:gd name="T6" fmla="*/ 2147483647 w 4656"/>
              <a:gd name="T7" fmla="*/ 2147483647 h 1218"/>
              <a:gd name="T8" fmla="*/ 2147483647 w 4656"/>
              <a:gd name="T9" fmla="*/ 2147483647 h 1218"/>
              <a:gd name="T10" fmla="*/ 2147483647 w 4656"/>
              <a:gd name="T11" fmla="*/ 2147483647 h 1218"/>
              <a:gd name="T12" fmla="*/ 2147483647 w 4656"/>
              <a:gd name="T13" fmla="*/ 2147483647 h 1218"/>
              <a:gd name="T14" fmla="*/ 2147483647 w 4656"/>
              <a:gd name="T15" fmla="*/ 2147483647 h 1218"/>
              <a:gd name="T16" fmla="*/ 2147483647 w 4656"/>
              <a:gd name="T17" fmla="*/ 2147483647 h 1218"/>
              <a:gd name="T18" fmla="*/ 2147483647 w 4656"/>
              <a:gd name="T19" fmla="*/ 2147483647 h 1218"/>
              <a:gd name="T20" fmla="*/ 2147483647 w 4656"/>
              <a:gd name="T21" fmla="*/ 2147483647 h 1218"/>
              <a:gd name="T22" fmla="*/ 2147483647 w 4656"/>
              <a:gd name="T23" fmla="*/ 2147483647 h 1218"/>
              <a:gd name="T24" fmla="*/ 2147483647 w 4656"/>
              <a:gd name="T25" fmla="*/ 2147483647 h 1218"/>
              <a:gd name="T26" fmla="*/ 2147483647 w 4656"/>
              <a:gd name="T27" fmla="*/ 2147483647 h 1218"/>
              <a:gd name="T28" fmla="*/ 2147483647 w 4656"/>
              <a:gd name="T29" fmla="*/ 2147483647 h 1218"/>
              <a:gd name="T30" fmla="*/ 0 w 4656"/>
              <a:gd name="T31" fmla="*/ 2147483647 h 1218"/>
              <a:gd name="T32" fmla="*/ 2147483647 w 4656"/>
              <a:gd name="T33" fmla="*/ 0 h 1218"/>
              <a:gd name="T34" fmla="*/ 2147483647 w 4656"/>
              <a:gd name="T35" fmla="*/ 2147483647 h 1218"/>
              <a:gd name="T36" fmla="*/ 0 w 4656"/>
              <a:gd name="T37" fmla="*/ 2147483647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656" h="1218">
                <a:moveTo>
                  <a:pt x="4590" y="1185"/>
                </a:moveTo>
                <a:lnTo>
                  <a:pt x="4590" y="592"/>
                </a:lnTo>
                <a:lnTo>
                  <a:pt x="4623" y="625"/>
                </a:lnTo>
                <a:lnTo>
                  <a:pt x="198" y="625"/>
                </a:lnTo>
                <a:cubicBezTo>
                  <a:pt x="180" y="625"/>
                  <a:pt x="165" y="610"/>
                  <a:pt x="165" y="592"/>
                </a:cubicBezTo>
                <a:lnTo>
                  <a:pt x="165" y="329"/>
                </a:lnTo>
                <a:cubicBezTo>
                  <a:pt x="165" y="311"/>
                  <a:pt x="180" y="296"/>
                  <a:pt x="198" y="296"/>
                </a:cubicBezTo>
                <a:cubicBezTo>
                  <a:pt x="216" y="296"/>
                  <a:pt x="231" y="311"/>
                  <a:pt x="231" y="329"/>
                </a:cubicBezTo>
                <a:lnTo>
                  <a:pt x="231" y="592"/>
                </a:lnTo>
                <a:lnTo>
                  <a:pt x="198" y="559"/>
                </a:lnTo>
                <a:lnTo>
                  <a:pt x="4623" y="559"/>
                </a:lnTo>
                <a:cubicBezTo>
                  <a:pt x="4641" y="559"/>
                  <a:pt x="4656" y="574"/>
                  <a:pt x="4656" y="592"/>
                </a:cubicBezTo>
                <a:lnTo>
                  <a:pt x="4656" y="1185"/>
                </a:lnTo>
                <a:cubicBezTo>
                  <a:pt x="4656" y="1203"/>
                  <a:pt x="4641" y="1218"/>
                  <a:pt x="4623" y="1218"/>
                </a:cubicBezTo>
                <a:cubicBezTo>
                  <a:pt x="4605" y="1218"/>
                  <a:pt x="4590" y="1203"/>
                  <a:pt x="4590" y="1185"/>
                </a:cubicBezTo>
                <a:close/>
                <a:moveTo>
                  <a:pt x="0" y="395"/>
                </a:moveTo>
                <a:lnTo>
                  <a:pt x="198" y="0"/>
                </a:lnTo>
                <a:lnTo>
                  <a:pt x="395" y="395"/>
                </a:lnTo>
                <a:lnTo>
                  <a:pt x="0" y="39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366" name="Freeform 194"/>
          <p:cNvSpPr>
            <a:spLocks noEditPoints="1"/>
          </p:cNvSpPr>
          <p:nvPr/>
        </p:nvSpPr>
        <p:spPr bwMode="auto">
          <a:xfrm>
            <a:off x="1504950" y="1868488"/>
            <a:ext cx="315913" cy="131762"/>
          </a:xfrm>
          <a:custGeom>
            <a:avLst/>
            <a:gdLst>
              <a:gd name="T0" fmla="*/ 0 w 2599"/>
              <a:gd name="T1" fmla="*/ 2147483647 h 1086"/>
              <a:gd name="T2" fmla="*/ 0 w 2599"/>
              <a:gd name="T3" fmla="*/ 2147483647 h 1086"/>
              <a:gd name="T4" fmla="*/ 2147483647 w 2599"/>
              <a:gd name="T5" fmla="*/ 2147483647 h 1086"/>
              <a:gd name="T6" fmla="*/ 2147483647 w 2599"/>
              <a:gd name="T7" fmla="*/ 2147483647 h 1086"/>
              <a:gd name="T8" fmla="*/ 2147483647 w 2599"/>
              <a:gd name="T9" fmla="*/ 2147483647 h 1086"/>
              <a:gd name="T10" fmla="*/ 2147483647 w 2599"/>
              <a:gd name="T11" fmla="*/ 2147483647 h 1086"/>
              <a:gd name="T12" fmla="*/ 2147483647 w 2599"/>
              <a:gd name="T13" fmla="*/ 2147483647 h 1086"/>
              <a:gd name="T14" fmla="*/ 2147483647 w 2599"/>
              <a:gd name="T15" fmla="*/ 2147483647 h 1086"/>
              <a:gd name="T16" fmla="*/ 2147483647 w 2599"/>
              <a:gd name="T17" fmla="*/ 2147483647 h 1086"/>
              <a:gd name="T18" fmla="*/ 2147483647 w 2599"/>
              <a:gd name="T19" fmla="*/ 2147483647 h 1086"/>
              <a:gd name="T20" fmla="*/ 2147483647 w 2599"/>
              <a:gd name="T21" fmla="*/ 2147483647 h 1086"/>
              <a:gd name="T22" fmla="*/ 2147483647 w 2599"/>
              <a:gd name="T23" fmla="*/ 2147483647 h 1086"/>
              <a:gd name="T24" fmla="*/ 2147483647 w 2599"/>
              <a:gd name="T25" fmla="*/ 2147483647 h 1086"/>
              <a:gd name="T26" fmla="*/ 2147483647 w 2599"/>
              <a:gd name="T27" fmla="*/ 2147483647 h 1086"/>
              <a:gd name="T28" fmla="*/ 0 w 2599"/>
              <a:gd name="T29" fmla="*/ 2147483647 h 1086"/>
              <a:gd name="T30" fmla="*/ 2147483647 w 2599"/>
              <a:gd name="T31" fmla="*/ 2147483647 h 1086"/>
              <a:gd name="T32" fmla="*/ 2147483647 w 2599"/>
              <a:gd name="T33" fmla="*/ 0 h 1086"/>
              <a:gd name="T34" fmla="*/ 2147483647 w 2599"/>
              <a:gd name="T35" fmla="*/ 2147483647 h 1086"/>
              <a:gd name="T36" fmla="*/ 2147483647 w 2599"/>
              <a:gd name="T37" fmla="*/ 2147483647 h 10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99" h="1086">
                <a:moveTo>
                  <a:pt x="0" y="1053"/>
                </a:moveTo>
                <a:lnTo>
                  <a:pt x="0" y="527"/>
                </a:lnTo>
                <a:cubicBezTo>
                  <a:pt x="0" y="508"/>
                  <a:pt x="15" y="494"/>
                  <a:pt x="33" y="494"/>
                </a:cubicBezTo>
                <a:lnTo>
                  <a:pt x="2402" y="494"/>
                </a:lnTo>
                <a:lnTo>
                  <a:pt x="2369" y="527"/>
                </a:lnTo>
                <a:lnTo>
                  <a:pt x="2369" y="329"/>
                </a:lnTo>
                <a:cubicBezTo>
                  <a:pt x="2369" y="311"/>
                  <a:pt x="2384" y="296"/>
                  <a:pt x="2402" y="296"/>
                </a:cubicBezTo>
                <a:cubicBezTo>
                  <a:pt x="2420" y="296"/>
                  <a:pt x="2435" y="311"/>
                  <a:pt x="2435" y="329"/>
                </a:cubicBezTo>
                <a:lnTo>
                  <a:pt x="2435" y="527"/>
                </a:lnTo>
                <a:cubicBezTo>
                  <a:pt x="2435" y="545"/>
                  <a:pt x="2420" y="560"/>
                  <a:pt x="2402" y="560"/>
                </a:cubicBezTo>
                <a:lnTo>
                  <a:pt x="33" y="560"/>
                </a:lnTo>
                <a:lnTo>
                  <a:pt x="66" y="527"/>
                </a:lnTo>
                <a:lnTo>
                  <a:pt x="66" y="1053"/>
                </a:lnTo>
                <a:cubicBezTo>
                  <a:pt x="66" y="1071"/>
                  <a:pt x="51" y="1086"/>
                  <a:pt x="33" y="1086"/>
                </a:cubicBezTo>
                <a:cubicBezTo>
                  <a:pt x="15" y="1086"/>
                  <a:pt x="0" y="1071"/>
                  <a:pt x="0" y="1053"/>
                </a:cubicBezTo>
                <a:close/>
                <a:moveTo>
                  <a:pt x="2204" y="395"/>
                </a:moveTo>
                <a:lnTo>
                  <a:pt x="2402" y="0"/>
                </a:lnTo>
                <a:lnTo>
                  <a:pt x="2599" y="395"/>
                </a:lnTo>
                <a:lnTo>
                  <a:pt x="2204" y="39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367" name="Freeform 195"/>
          <p:cNvSpPr>
            <a:spLocks noEditPoints="1"/>
          </p:cNvSpPr>
          <p:nvPr/>
        </p:nvSpPr>
        <p:spPr bwMode="auto">
          <a:xfrm>
            <a:off x="1773238" y="1868488"/>
            <a:ext cx="363537" cy="134937"/>
          </a:xfrm>
          <a:custGeom>
            <a:avLst/>
            <a:gdLst>
              <a:gd name="T0" fmla="*/ 2147483647 w 2994"/>
              <a:gd name="T1" fmla="*/ 2147483647 h 1119"/>
              <a:gd name="T2" fmla="*/ 2147483647 w 2994"/>
              <a:gd name="T3" fmla="*/ 2147483647 h 1119"/>
              <a:gd name="T4" fmla="*/ 2147483647 w 2994"/>
              <a:gd name="T5" fmla="*/ 2147483647 h 1119"/>
              <a:gd name="T6" fmla="*/ 2147483647 w 2994"/>
              <a:gd name="T7" fmla="*/ 2147483647 h 1119"/>
              <a:gd name="T8" fmla="*/ 2147483647 w 2994"/>
              <a:gd name="T9" fmla="*/ 2147483647 h 1119"/>
              <a:gd name="T10" fmla="*/ 2147483647 w 2994"/>
              <a:gd name="T11" fmla="*/ 2147483647 h 1119"/>
              <a:gd name="T12" fmla="*/ 2147483647 w 2994"/>
              <a:gd name="T13" fmla="*/ 2147483647 h 1119"/>
              <a:gd name="T14" fmla="*/ 2147483647 w 2994"/>
              <a:gd name="T15" fmla="*/ 2147483647 h 1119"/>
              <a:gd name="T16" fmla="*/ 2147483647 w 2994"/>
              <a:gd name="T17" fmla="*/ 2147483647 h 1119"/>
              <a:gd name="T18" fmla="*/ 2147483647 w 2994"/>
              <a:gd name="T19" fmla="*/ 2147483647 h 1119"/>
              <a:gd name="T20" fmla="*/ 2147483647 w 2994"/>
              <a:gd name="T21" fmla="*/ 2147483647 h 1119"/>
              <a:gd name="T22" fmla="*/ 2147483647 w 2994"/>
              <a:gd name="T23" fmla="*/ 2147483647 h 1119"/>
              <a:gd name="T24" fmla="*/ 2147483647 w 2994"/>
              <a:gd name="T25" fmla="*/ 2147483647 h 1119"/>
              <a:gd name="T26" fmla="*/ 2147483647 w 2994"/>
              <a:gd name="T27" fmla="*/ 2147483647 h 1119"/>
              <a:gd name="T28" fmla="*/ 2147483647 w 2994"/>
              <a:gd name="T29" fmla="*/ 2147483647 h 1119"/>
              <a:gd name="T30" fmla="*/ 0 w 2994"/>
              <a:gd name="T31" fmla="*/ 2147483647 h 1119"/>
              <a:gd name="T32" fmla="*/ 2147483647 w 2994"/>
              <a:gd name="T33" fmla="*/ 0 h 1119"/>
              <a:gd name="T34" fmla="*/ 2147483647 w 2994"/>
              <a:gd name="T35" fmla="*/ 2147483647 h 1119"/>
              <a:gd name="T36" fmla="*/ 0 w 2994"/>
              <a:gd name="T37" fmla="*/ 2147483647 h 1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94" h="1119">
                <a:moveTo>
                  <a:pt x="2929" y="1086"/>
                </a:moveTo>
                <a:lnTo>
                  <a:pt x="2929" y="543"/>
                </a:lnTo>
                <a:lnTo>
                  <a:pt x="2961" y="576"/>
                </a:lnTo>
                <a:lnTo>
                  <a:pt x="198" y="576"/>
                </a:lnTo>
                <a:cubicBezTo>
                  <a:pt x="180" y="576"/>
                  <a:pt x="165" y="561"/>
                  <a:pt x="165" y="543"/>
                </a:cubicBezTo>
                <a:lnTo>
                  <a:pt x="165" y="329"/>
                </a:lnTo>
                <a:cubicBezTo>
                  <a:pt x="165" y="311"/>
                  <a:pt x="180" y="296"/>
                  <a:pt x="198" y="296"/>
                </a:cubicBezTo>
                <a:cubicBezTo>
                  <a:pt x="216" y="296"/>
                  <a:pt x="231" y="311"/>
                  <a:pt x="231" y="329"/>
                </a:cubicBezTo>
                <a:lnTo>
                  <a:pt x="231" y="543"/>
                </a:lnTo>
                <a:lnTo>
                  <a:pt x="198" y="510"/>
                </a:lnTo>
                <a:lnTo>
                  <a:pt x="2961" y="510"/>
                </a:lnTo>
                <a:cubicBezTo>
                  <a:pt x="2980" y="510"/>
                  <a:pt x="2994" y="525"/>
                  <a:pt x="2994" y="543"/>
                </a:cubicBezTo>
                <a:lnTo>
                  <a:pt x="2994" y="1086"/>
                </a:lnTo>
                <a:cubicBezTo>
                  <a:pt x="2994" y="1104"/>
                  <a:pt x="2980" y="1119"/>
                  <a:pt x="2961" y="1119"/>
                </a:cubicBezTo>
                <a:cubicBezTo>
                  <a:pt x="2943" y="1119"/>
                  <a:pt x="2929" y="1104"/>
                  <a:pt x="2929" y="1086"/>
                </a:cubicBezTo>
                <a:close/>
                <a:moveTo>
                  <a:pt x="0" y="395"/>
                </a:moveTo>
                <a:lnTo>
                  <a:pt x="198" y="0"/>
                </a:lnTo>
                <a:lnTo>
                  <a:pt x="395" y="395"/>
                </a:lnTo>
                <a:lnTo>
                  <a:pt x="0" y="395"/>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1368" name="Group 196"/>
          <p:cNvGrpSpPr>
            <a:grpSpLocks/>
          </p:cNvGrpSpPr>
          <p:nvPr/>
        </p:nvGrpSpPr>
        <p:grpSpPr bwMode="auto">
          <a:xfrm>
            <a:off x="2454275" y="1658938"/>
            <a:ext cx="576263" cy="212725"/>
            <a:chOff x="1754" y="1906"/>
            <a:chExt cx="363" cy="134"/>
          </a:xfrm>
        </p:grpSpPr>
        <p:sp>
          <p:nvSpPr>
            <p:cNvPr id="521398" name="Freeform 197"/>
            <p:cNvSpPr>
              <a:spLocks/>
            </p:cNvSpPr>
            <p:nvPr/>
          </p:nvSpPr>
          <p:spPr bwMode="auto">
            <a:xfrm>
              <a:off x="1754" y="1906"/>
              <a:ext cx="363" cy="134"/>
            </a:xfrm>
            <a:custGeom>
              <a:avLst/>
              <a:gdLst>
                <a:gd name="T0" fmla="*/ 0 w 4738"/>
                <a:gd name="T1" fmla="*/ 0 h 1744"/>
                <a:gd name="T2" fmla="*/ 0 w 4738"/>
                <a:gd name="T3" fmla="*/ 0 h 1744"/>
                <a:gd name="T4" fmla="*/ 0 w 4738"/>
                <a:gd name="T5" fmla="*/ 0 h 1744"/>
                <a:gd name="T6" fmla="*/ 0 w 4738"/>
                <a:gd name="T7" fmla="*/ 0 h 1744"/>
                <a:gd name="T8" fmla="*/ 0 w 4738"/>
                <a:gd name="T9" fmla="*/ 0 h 1744"/>
                <a:gd name="T10" fmla="*/ 0 w 4738"/>
                <a:gd name="T11" fmla="*/ 0 h 1744"/>
                <a:gd name="T12" fmla="*/ 0 w 4738"/>
                <a:gd name="T13" fmla="*/ 0 h 1744"/>
                <a:gd name="T14" fmla="*/ 0 w 4738"/>
                <a:gd name="T15" fmla="*/ 0 h 1744"/>
                <a:gd name="T16" fmla="*/ 0 w 4738"/>
                <a:gd name="T17" fmla="*/ 0 h 17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8" h="1744">
                  <a:moveTo>
                    <a:pt x="218" y="0"/>
                  </a:moveTo>
                  <a:cubicBezTo>
                    <a:pt x="98" y="0"/>
                    <a:pt x="0" y="97"/>
                    <a:pt x="0" y="218"/>
                  </a:cubicBezTo>
                  <a:lnTo>
                    <a:pt x="0" y="1526"/>
                  </a:lnTo>
                  <a:cubicBezTo>
                    <a:pt x="0" y="1646"/>
                    <a:pt x="98" y="1744"/>
                    <a:pt x="218" y="1744"/>
                  </a:cubicBezTo>
                  <a:lnTo>
                    <a:pt x="4520" y="1744"/>
                  </a:lnTo>
                  <a:cubicBezTo>
                    <a:pt x="4640" y="1744"/>
                    <a:pt x="4738" y="1646"/>
                    <a:pt x="4738" y="1526"/>
                  </a:cubicBezTo>
                  <a:lnTo>
                    <a:pt x="4738" y="218"/>
                  </a:lnTo>
                  <a:cubicBezTo>
                    <a:pt x="4738" y="97"/>
                    <a:pt x="4640" y="0"/>
                    <a:pt x="4520" y="0"/>
                  </a:cubicBezTo>
                  <a:lnTo>
                    <a:pt x="218" y="0"/>
                  </a:lnTo>
                  <a:close/>
                </a:path>
              </a:pathLst>
            </a:custGeom>
            <a:solidFill>
              <a:srgbClr val="FFFFFF"/>
            </a:solidFill>
            <a:ln w="0">
              <a:solidFill>
                <a:srgbClr val="000000"/>
              </a:solidFill>
              <a:prstDash val="solid"/>
              <a:round/>
              <a:headEnd/>
              <a:tailEnd/>
            </a:ln>
          </p:spPr>
          <p:txBody>
            <a:bodyPr/>
            <a:lstStyle/>
            <a:p>
              <a:endParaRPr lang="en-US"/>
            </a:p>
          </p:txBody>
        </p:sp>
        <p:sp>
          <p:nvSpPr>
            <p:cNvPr id="521399" name="Freeform 198"/>
            <p:cNvSpPr>
              <a:spLocks/>
            </p:cNvSpPr>
            <p:nvPr/>
          </p:nvSpPr>
          <p:spPr bwMode="auto">
            <a:xfrm>
              <a:off x="1754" y="1906"/>
              <a:ext cx="363" cy="134"/>
            </a:xfrm>
            <a:custGeom>
              <a:avLst/>
              <a:gdLst>
                <a:gd name="T0" fmla="*/ 0 w 4738"/>
                <a:gd name="T1" fmla="*/ 0 h 1744"/>
                <a:gd name="T2" fmla="*/ 0 w 4738"/>
                <a:gd name="T3" fmla="*/ 0 h 1744"/>
                <a:gd name="T4" fmla="*/ 0 w 4738"/>
                <a:gd name="T5" fmla="*/ 0 h 1744"/>
                <a:gd name="T6" fmla="*/ 0 w 4738"/>
                <a:gd name="T7" fmla="*/ 0 h 1744"/>
                <a:gd name="T8" fmla="*/ 0 w 4738"/>
                <a:gd name="T9" fmla="*/ 0 h 1744"/>
                <a:gd name="T10" fmla="*/ 0 w 4738"/>
                <a:gd name="T11" fmla="*/ 0 h 1744"/>
                <a:gd name="T12" fmla="*/ 0 w 4738"/>
                <a:gd name="T13" fmla="*/ 0 h 1744"/>
                <a:gd name="T14" fmla="*/ 0 w 4738"/>
                <a:gd name="T15" fmla="*/ 0 h 1744"/>
                <a:gd name="T16" fmla="*/ 0 w 4738"/>
                <a:gd name="T17" fmla="*/ 0 h 17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8" h="1744">
                  <a:moveTo>
                    <a:pt x="218" y="0"/>
                  </a:moveTo>
                  <a:cubicBezTo>
                    <a:pt x="98" y="0"/>
                    <a:pt x="0" y="97"/>
                    <a:pt x="0" y="218"/>
                  </a:cubicBezTo>
                  <a:lnTo>
                    <a:pt x="0" y="1526"/>
                  </a:lnTo>
                  <a:cubicBezTo>
                    <a:pt x="0" y="1646"/>
                    <a:pt x="98" y="1744"/>
                    <a:pt x="218" y="1744"/>
                  </a:cubicBezTo>
                  <a:lnTo>
                    <a:pt x="4520" y="1744"/>
                  </a:lnTo>
                  <a:cubicBezTo>
                    <a:pt x="4640" y="1744"/>
                    <a:pt x="4738" y="1646"/>
                    <a:pt x="4738" y="1526"/>
                  </a:cubicBezTo>
                  <a:lnTo>
                    <a:pt x="4738" y="218"/>
                  </a:lnTo>
                  <a:cubicBezTo>
                    <a:pt x="4738" y="97"/>
                    <a:pt x="4640" y="0"/>
                    <a:pt x="4520" y="0"/>
                  </a:cubicBezTo>
                  <a:lnTo>
                    <a:pt x="218"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69" name="Rectangle 199"/>
          <p:cNvSpPr>
            <a:spLocks noChangeArrowheads="1"/>
          </p:cNvSpPr>
          <p:nvPr/>
        </p:nvSpPr>
        <p:spPr bwMode="auto">
          <a:xfrm>
            <a:off x="2481263" y="1679575"/>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70" name="Rectangle 200"/>
          <p:cNvSpPr>
            <a:spLocks noChangeArrowheads="1"/>
          </p:cNvSpPr>
          <p:nvPr/>
        </p:nvSpPr>
        <p:spPr bwMode="auto">
          <a:xfrm>
            <a:off x="2574925" y="1679575"/>
            <a:ext cx="325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RoleSlice</a:t>
            </a:r>
            <a:endParaRPr lang="en-US" altLang="en-US" sz="2800" b="0">
              <a:solidFill>
                <a:srgbClr val="000000"/>
              </a:solidFill>
            </a:endParaRPr>
          </a:p>
        </p:txBody>
      </p:sp>
      <p:sp>
        <p:nvSpPr>
          <p:cNvPr id="521371" name="Rectangle 201"/>
          <p:cNvSpPr>
            <a:spLocks noChangeArrowheads="1"/>
          </p:cNvSpPr>
          <p:nvPr/>
        </p:nvSpPr>
        <p:spPr bwMode="auto">
          <a:xfrm>
            <a:off x="2913063" y="1679575"/>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72" name="Rectangle 202"/>
          <p:cNvSpPr>
            <a:spLocks noChangeArrowheads="1"/>
          </p:cNvSpPr>
          <p:nvPr/>
        </p:nvSpPr>
        <p:spPr bwMode="auto">
          <a:xfrm>
            <a:off x="2671763" y="1774825"/>
            <a:ext cx="1063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CS</a:t>
            </a:r>
            <a:endParaRPr lang="en-US" altLang="en-US" sz="2800" b="0">
              <a:solidFill>
                <a:srgbClr val="000000"/>
              </a:solidFill>
            </a:endParaRPr>
          </a:p>
        </p:txBody>
      </p:sp>
      <p:sp>
        <p:nvSpPr>
          <p:cNvPr id="521373" name="Rectangle 203"/>
          <p:cNvSpPr>
            <a:spLocks noChangeArrowheads="1"/>
          </p:cNvSpPr>
          <p:nvPr/>
        </p:nvSpPr>
        <p:spPr bwMode="auto">
          <a:xfrm>
            <a:off x="2782888" y="1817688"/>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n</a:t>
            </a:r>
            <a:endParaRPr lang="en-US" altLang="en-US" sz="2800" b="0">
              <a:solidFill>
                <a:srgbClr val="000000"/>
              </a:solidFill>
            </a:endParaRPr>
          </a:p>
        </p:txBody>
      </p:sp>
      <p:grpSp>
        <p:nvGrpSpPr>
          <p:cNvPr id="521374" name="Group 204"/>
          <p:cNvGrpSpPr>
            <a:grpSpLocks/>
          </p:cNvGrpSpPr>
          <p:nvPr/>
        </p:nvGrpSpPr>
        <p:grpSpPr bwMode="auto">
          <a:xfrm>
            <a:off x="1844675" y="2000250"/>
            <a:ext cx="576263" cy="236538"/>
            <a:chOff x="1370" y="2121"/>
            <a:chExt cx="363" cy="149"/>
          </a:xfrm>
        </p:grpSpPr>
        <p:sp>
          <p:nvSpPr>
            <p:cNvPr id="521396" name="Freeform 205"/>
            <p:cNvSpPr>
              <a:spLocks/>
            </p:cNvSpPr>
            <p:nvPr/>
          </p:nvSpPr>
          <p:spPr bwMode="auto">
            <a:xfrm>
              <a:off x="1370" y="2121"/>
              <a:ext cx="363" cy="149"/>
            </a:xfrm>
            <a:custGeom>
              <a:avLst/>
              <a:gdLst>
                <a:gd name="T0" fmla="*/ 0 w 4737"/>
                <a:gd name="T1" fmla="*/ 0 h 1942"/>
                <a:gd name="T2" fmla="*/ 0 w 4737"/>
                <a:gd name="T3" fmla="*/ 0 h 1942"/>
                <a:gd name="T4" fmla="*/ 0 w 4737"/>
                <a:gd name="T5" fmla="*/ 0 h 1942"/>
                <a:gd name="T6" fmla="*/ 0 w 4737"/>
                <a:gd name="T7" fmla="*/ 0 h 1942"/>
                <a:gd name="T8" fmla="*/ 0 w 4737"/>
                <a:gd name="T9" fmla="*/ 0 h 1942"/>
                <a:gd name="T10" fmla="*/ 0 w 4737"/>
                <a:gd name="T11" fmla="*/ 0 h 1942"/>
                <a:gd name="T12" fmla="*/ 0 w 4737"/>
                <a:gd name="T13" fmla="*/ 0 h 1942"/>
                <a:gd name="T14" fmla="*/ 0 w 4737"/>
                <a:gd name="T15" fmla="*/ 0 h 1942"/>
                <a:gd name="T16" fmla="*/ 0 w 4737"/>
                <a:gd name="T17" fmla="*/ 0 h 19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7" h="1942">
                  <a:moveTo>
                    <a:pt x="242" y="0"/>
                  </a:moveTo>
                  <a:cubicBezTo>
                    <a:pt x="108" y="0"/>
                    <a:pt x="0" y="109"/>
                    <a:pt x="0" y="243"/>
                  </a:cubicBezTo>
                  <a:lnTo>
                    <a:pt x="0" y="1699"/>
                  </a:lnTo>
                  <a:cubicBezTo>
                    <a:pt x="0" y="1833"/>
                    <a:pt x="108" y="1942"/>
                    <a:pt x="242" y="1942"/>
                  </a:cubicBezTo>
                  <a:lnTo>
                    <a:pt x="4495" y="1942"/>
                  </a:lnTo>
                  <a:cubicBezTo>
                    <a:pt x="4629" y="1942"/>
                    <a:pt x="4737" y="1833"/>
                    <a:pt x="4737" y="1699"/>
                  </a:cubicBezTo>
                  <a:lnTo>
                    <a:pt x="4737" y="243"/>
                  </a:lnTo>
                  <a:cubicBezTo>
                    <a:pt x="4737" y="109"/>
                    <a:pt x="4629" y="0"/>
                    <a:pt x="4495" y="0"/>
                  </a:cubicBezTo>
                  <a:lnTo>
                    <a:pt x="242" y="0"/>
                  </a:lnTo>
                  <a:close/>
                </a:path>
              </a:pathLst>
            </a:custGeom>
            <a:solidFill>
              <a:srgbClr val="FFFFFF"/>
            </a:solidFill>
            <a:ln w="0">
              <a:solidFill>
                <a:srgbClr val="000000"/>
              </a:solidFill>
              <a:prstDash val="solid"/>
              <a:round/>
              <a:headEnd/>
              <a:tailEnd/>
            </a:ln>
          </p:spPr>
          <p:txBody>
            <a:bodyPr/>
            <a:lstStyle/>
            <a:p>
              <a:endParaRPr lang="en-US"/>
            </a:p>
          </p:txBody>
        </p:sp>
        <p:sp>
          <p:nvSpPr>
            <p:cNvPr id="521397" name="Freeform 206"/>
            <p:cNvSpPr>
              <a:spLocks/>
            </p:cNvSpPr>
            <p:nvPr/>
          </p:nvSpPr>
          <p:spPr bwMode="auto">
            <a:xfrm>
              <a:off x="1370" y="2121"/>
              <a:ext cx="363" cy="149"/>
            </a:xfrm>
            <a:custGeom>
              <a:avLst/>
              <a:gdLst>
                <a:gd name="T0" fmla="*/ 0 w 4737"/>
                <a:gd name="T1" fmla="*/ 0 h 1942"/>
                <a:gd name="T2" fmla="*/ 0 w 4737"/>
                <a:gd name="T3" fmla="*/ 0 h 1942"/>
                <a:gd name="T4" fmla="*/ 0 w 4737"/>
                <a:gd name="T5" fmla="*/ 0 h 1942"/>
                <a:gd name="T6" fmla="*/ 0 w 4737"/>
                <a:gd name="T7" fmla="*/ 0 h 1942"/>
                <a:gd name="T8" fmla="*/ 0 w 4737"/>
                <a:gd name="T9" fmla="*/ 0 h 1942"/>
                <a:gd name="T10" fmla="*/ 0 w 4737"/>
                <a:gd name="T11" fmla="*/ 0 h 1942"/>
                <a:gd name="T12" fmla="*/ 0 w 4737"/>
                <a:gd name="T13" fmla="*/ 0 h 1942"/>
                <a:gd name="T14" fmla="*/ 0 w 4737"/>
                <a:gd name="T15" fmla="*/ 0 h 1942"/>
                <a:gd name="T16" fmla="*/ 0 w 4737"/>
                <a:gd name="T17" fmla="*/ 0 h 19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7" h="1942">
                  <a:moveTo>
                    <a:pt x="242" y="0"/>
                  </a:moveTo>
                  <a:cubicBezTo>
                    <a:pt x="108" y="0"/>
                    <a:pt x="0" y="109"/>
                    <a:pt x="0" y="243"/>
                  </a:cubicBezTo>
                  <a:lnTo>
                    <a:pt x="0" y="1699"/>
                  </a:lnTo>
                  <a:cubicBezTo>
                    <a:pt x="0" y="1833"/>
                    <a:pt x="108" y="1942"/>
                    <a:pt x="242" y="1942"/>
                  </a:cubicBezTo>
                  <a:lnTo>
                    <a:pt x="4495" y="1942"/>
                  </a:lnTo>
                  <a:cubicBezTo>
                    <a:pt x="4629" y="1942"/>
                    <a:pt x="4737" y="1833"/>
                    <a:pt x="4737" y="1699"/>
                  </a:cubicBezTo>
                  <a:lnTo>
                    <a:pt x="4737" y="243"/>
                  </a:lnTo>
                  <a:cubicBezTo>
                    <a:pt x="4737" y="109"/>
                    <a:pt x="4629" y="0"/>
                    <a:pt x="4495" y="0"/>
                  </a:cubicBezTo>
                  <a:lnTo>
                    <a:pt x="2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75" name="Rectangle 207"/>
          <p:cNvSpPr>
            <a:spLocks noChangeArrowheads="1"/>
          </p:cNvSpPr>
          <p:nvPr/>
        </p:nvSpPr>
        <p:spPr bwMode="auto">
          <a:xfrm>
            <a:off x="1870075" y="203200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76" name="Rectangle 208"/>
          <p:cNvSpPr>
            <a:spLocks noChangeArrowheads="1"/>
          </p:cNvSpPr>
          <p:nvPr/>
        </p:nvSpPr>
        <p:spPr bwMode="auto">
          <a:xfrm>
            <a:off x="1963738" y="2032000"/>
            <a:ext cx="3254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RoleSlice</a:t>
            </a:r>
            <a:endParaRPr lang="en-US" altLang="en-US" sz="2800" b="0">
              <a:solidFill>
                <a:srgbClr val="000000"/>
              </a:solidFill>
            </a:endParaRPr>
          </a:p>
        </p:txBody>
      </p:sp>
      <p:sp>
        <p:nvSpPr>
          <p:cNvPr id="521377" name="Rectangle 209"/>
          <p:cNvSpPr>
            <a:spLocks noChangeArrowheads="1"/>
          </p:cNvSpPr>
          <p:nvPr/>
        </p:nvSpPr>
        <p:spPr bwMode="auto">
          <a:xfrm>
            <a:off x="2301875" y="2032000"/>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78" name="Rectangle 210"/>
          <p:cNvSpPr>
            <a:spLocks noChangeArrowheads="1"/>
          </p:cNvSpPr>
          <p:nvPr/>
        </p:nvSpPr>
        <p:spPr bwMode="auto">
          <a:xfrm>
            <a:off x="2090738" y="2127250"/>
            <a:ext cx="555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a:t>
            </a:r>
            <a:endParaRPr lang="en-US" altLang="en-US" sz="2800" b="0">
              <a:solidFill>
                <a:srgbClr val="000000"/>
              </a:solidFill>
            </a:endParaRPr>
          </a:p>
        </p:txBody>
      </p:sp>
      <p:sp>
        <p:nvSpPr>
          <p:cNvPr id="521379" name="Rectangle 211"/>
          <p:cNvSpPr>
            <a:spLocks noChangeArrowheads="1"/>
          </p:cNvSpPr>
          <p:nvPr/>
        </p:nvSpPr>
        <p:spPr bwMode="auto">
          <a:xfrm>
            <a:off x="2147888" y="2170113"/>
            <a:ext cx="349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2</a:t>
            </a:r>
            <a:endParaRPr lang="en-US" altLang="en-US" sz="2800" b="0">
              <a:solidFill>
                <a:srgbClr val="000000"/>
              </a:solidFill>
            </a:endParaRPr>
          </a:p>
        </p:txBody>
      </p:sp>
      <p:grpSp>
        <p:nvGrpSpPr>
          <p:cNvPr id="521380" name="Group 212"/>
          <p:cNvGrpSpPr>
            <a:grpSpLocks/>
          </p:cNvGrpSpPr>
          <p:nvPr/>
        </p:nvGrpSpPr>
        <p:grpSpPr bwMode="auto">
          <a:xfrm>
            <a:off x="2455863" y="1995488"/>
            <a:ext cx="576262" cy="241300"/>
            <a:chOff x="1755" y="2118"/>
            <a:chExt cx="363" cy="152"/>
          </a:xfrm>
        </p:grpSpPr>
        <p:sp>
          <p:nvSpPr>
            <p:cNvPr id="521394" name="Freeform 213"/>
            <p:cNvSpPr>
              <a:spLocks/>
            </p:cNvSpPr>
            <p:nvPr/>
          </p:nvSpPr>
          <p:spPr bwMode="auto">
            <a:xfrm>
              <a:off x="1755" y="2118"/>
              <a:ext cx="363" cy="152"/>
            </a:xfrm>
            <a:custGeom>
              <a:avLst/>
              <a:gdLst>
                <a:gd name="T0" fmla="*/ 0 w 4737"/>
                <a:gd name="T1" fmla="*/ 0 h 1975"/>
                <a:gd name="T2" fmla="*/ 0 w 4737"/>
                <a:gd name="T3" fmla="*/ 0 h 1975"/>
                <a:gd name="T4" fmla="*/ 0 w 4737"/>
                <a:gd name="T5" fmla="*/ 0 h 1975"/>
                <a:gd name="T6" fmla="*/ 0 w 4737"/>
                <a:gd name="T7" fmla="*/ 0 h 1975"/>
                <a:gd name="T8" fmla="*/ 0 w 4737"/>
                <a:gd name="T9" fmla="*/ 0 h 1975"/>
                <a:gd name="T10" fmla="*/ 0 w 4737"/>
                <a:gd name="T11" fmla="*/ 0 h 1975"/>
                <a:gd name="T12" fmla="*/ 0 w 4737"/>
                <a:gd name="T13" fmla="*/ 0 h 1975"/>
                <a:gd name="T14" fmla="*/ 0 w 4737"/>
                <a:gd name="T15" fmla="*/ 0 h 1975"/>
                <a:gd name="T16" fmla="*/ 0 w 4737"/>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7" h="1975">
                  <a:moveTo>
                    <a:pt x="246" y="0"/>
                  </a:moveTo>
                  <a:cubicBezTo>
                    <a:pt x="110" y="0"/>
                    <a:pt x="0" y="111"/>
                    <a:pt x="0" y="247"/>
                  </a:cubicBezTo>
                  <a:lnTo>
                    <a:pt x="0" y="1728"/>
                  </a:lnTo>
                  <a:cubicBezTo>
                    <a:pt x="0" y="1864"/>
                    <a:pt x="110" y="1975"/>
                    <a:pt x="246" y="1975"/>
                  </a:cubicBezTo>
                  <a:lnTo>
                    <a:pt x="4491" y="1975"/>
                  </a:lnTo>
                  <a:cubicBezTo>
                    <a:pt x="4627" y="1975"/>
                    <a:pt x="4737" y="1864"/>
                    <a:pt x="4737" y="1728"/>
                  </a:cubicBezTo>
                  <a:lnTo>
                    <a:pt x="4737" y="247"/>
                  </a:lnTo>
                  <a:cubicBezTo>
                    <a:pt x="4737" y="111"/>
                    <a:pt x="4627" y="0"/>
                    <a:pt x="4491" y="0"/>
                  </a:cubicBezTo>
                  <a:lnTo>
                    <a:pt x="246" y="0"/>
                  </a:lnTo>
                  <a:close/>
                </a:path>
              </a:pathLst>
            </a:custGeom>
            <a:solidFill>
              <a:srgbClr val="FFFFFF"/>
            </a:solidFill>
            <a:ln w="0">
              <a:solidFill>
                <a:srgbClr val="000000"/>
              </a:solidFill>
              <a:prstDash val="solid"/>
              <a:round/>
              <a:headEnd/>
              <a:tailEnd/>
            </a:ln>
          </p:spPr>
          <p:txBody>
            <a:bodyPr/>
            <a:lstStyle/>
            <a:p>
              <a:endParaRPr lang="en-US"/>
            </a:p>
          </p:txBody>
        </p:sp>
        <p:sp>
          <p:nvSpPr>
            <p:cNvPr id="521395" name="Freeform 214"/>
            <p:cNvSpPr>
              <a:spLocks/>
            </p:cNvSpPr>
            <p:nvPr/>
          </p:nvSpPr>
          <p:spPr bwMode="auto">
            <a:xfrm>
              <a:off x="1755" y="2118"/>
              <a:ext cx="363" cy="152"/>
            </a:xfrm>
            <a:custGeom>
              <a:avLst/>
              <a:gdLst>
                <a:gd name="T0" fmla="*/ 0 w 4737"/>
                <a:gd name="T1" fmla="*/ 0 h 1975"/>
                <a:gd name="T2" fmla="*/ 0 w 4737"/>
                <a:gd name="T3" fmla="*/ 0 h 1975"/>
                <a:gd name="T4" fmla="*/ 0 w 4737"/>
                <a:gd name="T5" fmla="*/ 0 h 1975"/>
                <a:gd name="T6" fmla="*/ 0 w 4737"/>
                <a:gd name="T7" fmla="*/ 0 h 1975"/>
                <a:gd name="T8" fmla="*/ 0 w 4737"/>
                <a:gd name="T9" fmla="*/ 0 h 1975"/>
                <a:gd name="T10" fmla="*/ 0 w 4737"/>
                <a:gd name="T11" fmla="*/ 0 h 1975"/>
                <a:gd name="T12" fmla="*/ 0 w 4737"/>
                <a:gd name="T13" fmla="*/ 0 h 1975"/>
                <a:gd name="T14" fmla="*/ 0 w 4737"/>
                <a:gd name="T15" fmla="*/ 0 h 1975"/>
                <a:gd name="T16" fmla="*/ 0 w 4737"/>
                <a:gd name="T17" fmla="*/ 0 h 19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7" h="1975">
                  <a:moveTo>
                    <a:pt x="246" y="0"/>
                  </a:moveTo>
                  <a:cubicBezTo>
                    <a:pt x="110" y="0"/>
                    <a:pt x="0" y="111"/>
                    <a:pt x="0" y="247"/>
                  </a:cubicBezTo>
                  <a:lnTo>
                    <a:pt x="0" y="1728"/>
                  </a:lnTo>
                  <a:cubicBezTo>
                    <a:pt x="0" y="1864"/>
                    <a:pt x="110" y="1975"/>
                    <a:pt x="246" y="1975"/>
                  </a:cubicBezTo>
                  <a:lnTo>
                    <a:pt x="4491" y="1975"/>
                  </a:lnTo>
                  <a:cubicBezTo>
                    <a:pt x="4627" y="1975"/>
                    <a:pt x="4737" y="1864"/>
                    <a:pt x="4737" y="1728"/>
                  </a:cubicBezTo>
                  <a:lnTo>
                    <a:pt x="4737" y="247"/>
                  </a:lnTo>
                  <a:cubicBezTo>
                    <a:pt x="4737" y="111"/>
                    <a:pt x="4627" y="0"/>
                    <a:pt x="4491" y="0"/>
                  </a:cubicBezTo>
                  <a:lnTo>
                    <a:pt x="246"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1381" name="Rectangle 215"/>
          <p:cNvSpPr>
            <a:spLocks noChangeArrowheads="1"/>
          </p:cNvSpPr>
          <p:nvPr/>
        </p:nvSpPr>
        <p:spPr bwMode="auto">
          <a:xfrm>
            <a:off x="2482850" y="20304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&lt;&lt;</a:t>
            </a:r>
            <a:endParaRPr lang="en-US" altLang="en-US" sz="2800" b="0">
              <a:solidFill>
                <a:srgbClr val="000000"/>
              </a:solidFill>
            </a:endParaRPr>
          </a:p>
        </p:txBody>
      </p:sp>
      <p:sp>
        <p:nvSpPr>
          <p:cNvPr id="521382" name="Rectangle 216"/>
          <p:cNvSpPr>
            <a:spLocks noChangeArrowheads="1"/>
          </p:cNvSpPr>
          <p:nvPr/>
        </p:nvSpPr>
        <p:spPr bwMode="auto">
          <a:xfrm>
            <a:off x="2576513" y="2030413"/>
            <a:ext cx="3254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RoleSlice</a:t>
            </a:r>
            <a:endParaRPr lang="en-US" altLang="en-US" sz="2800" b="0">
              <a:solidFill>
                <a:srgbClr val="000000"/>
              </a:solidFill>
            </a:endParaRPr>
          </a:p>
        </p:txBody>
      </p:sp>
      <p:sp>
        <p:nvSpPr>
          <p:cNvPr id="521383" name="Rectangle 217"/>
          <p:cNvSpPr>
            <a:spLocks noChangeArrowheads="1"/>
          </p:cNvSpPr>
          <p:nvPr/>
        </p:nvSpPr>
        <p:spPr bwMode="auto">
          <a:xfrm>
            <a:off x="2914650" y="2030413"/>
            <a:ext cx="889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&gt;&gt;</a:t>
            </a:r>
            <a:endParaRPr lang="en-US" altLang="en-US" sz="2800" b="0">
              <a:solidFill>
                <a:srgbClr val="000000"/>
              </a:solidFill>
            </a:endParaRPr>
          </a:p>
        </p:txBody>
      </p:sp>
      <p:sp>
        <p:nvSpPr>
          <p:cNvPr id="521384" name="Rectangle 218"/>
          <p:cNvSpPr>
            <a:spLocks noChangeArrowheads="1"/>
          </p:cNvSpPr>
          <p:nvPr/>
        </p:nvSpPr>
        <p:spPr bwMode="auto">
          <a:xfrm>
            <a:off x="2692400" y="2125663"/>
            <a:ext cx="555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600" b="0">
                <a:solidFill>
                  <a:srgbClr val="000000"/>
                </a:solidFill>
              </a:rPr>
              <a:t>R</a:t>
            </a:r>
            <a:endParaRPr lang="en-US" altLang="en-US" sz="2800" b="0">
              <a:solidFill>
                <a:srgbClr val="000000"/>
              </a:solidFill>
            </a:endParaRPr>
          </a:p>
        </p:txBody>
      </p:sp>
      <p:sp>
        <p:nvSpPr>
          <p:cNvPr id="521385" name="Rectangle 219"/>
          <p:cNvSpPr>
            <a:spLocks noChangeArrowheads="1"/>
          </p:cNvSpPr>
          <p:nvPr/>
        </p:nvSpPr>
        <p:spPr bwMode="auto">
          <a:xfrm>
            <a:off x="2751138" y="2168525"/>
            <a:ext cx="523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500" b="0">
                <a:solidFill>
                  <a:srgbClr val="000000"/>
                </a:solidFill>
              </a:rPr>
              <a:t>m</a:t>
            </a:r>
            <a:endParaRPr lang="en-US" altLang="en-US" sz="2800" b="0">
              <a:solidFill>
                <a:srgbClr val="000000"/>
              </a:solidFill>
            </a:endParaRPr>
          </a:p>
        </p:txBody>
      </p:sp>
      <p:sp>
        <p:nvSpPr>
          <p:cNvPr id="521386" name="Freeform 220"/>
          <p:cNvSpPr>
            <a:spLocks noEditPoints="1"/>
          </p:cNvSpPr>
          <p:nvPr/>
        </p:nvSpPr>
        <p:spPr bwMode="auto">
          <a:xfrm>
            <a:off x="2717800" y="1871663"/>
            <a:ext cx="49213" cy="128587"/>
          </a:xfrm>
          <a:custGeom>
            <a:avLst/>
            <a:gdLst>
              <a:gd name="T0" fmla="*/ 2147483647 w 394"/>
              <a:gd name="T1" fmla="*/ 2147483647 h 1053"/>
              <a:gd name="T2" fmla="*/ 2147483647 w 394"/>
              <a:gd name="T3" fmla="*/ 2147483647 h 1053"/>
              <a:gd name="T4" fmla="*/ 2147483647 w 394"/>
              <a:gd name="T5" fmla="*/ 2147483647 h 1053"/>
              <a:gd name="T6" fmla="*/ 2147483647 w 394"/>
              <a:gd name="T7" fmla="*/ 2147483647 h 1053"/>
              <a:gd name="T8" fmla="*/ 2147483647 w 394"/>
              <a:gd name="T9" fmla="*/ 2147483647 h 1053"/>
              <a:gd name="T10" fmla="*/ 2147483647 w 394"/>
              <a:gd name="T11" fmla="*/ 2147483647 h 1053"/>
              <a:gd name="T12" fmla="*/ 2147483647 w 394"/>
              <a:gd name="T13" fmla="*/ 2147483647 h 1053"/>
              <a:gd name="T14" fmla="*/ 2147483647 w 394"/>
              <a:gd name="T15" fmla="*/ 2147483647 h 1053"/>
              <a:gd name="T16" fmla="*/ 2147483647 w 394"/>
              <a:gd name="T17" fmla="*/ 2147483647 h 1053"/>
              <a:gd name="T18" fmla="*/ 2147483647 w 394"/>
              <a:gd name="T19" fmla="*/ 2147483647 h 1053"/>
              <a:gd name="T20" fmla="*/ 2147483647 w 394"/>
              <a:gd name="T21" fmla="*/ 2147483647 h 1053"/>
              <a:gd name="T22" fmla="*/ 2147483647 w 394"/>
              <a:gd name="T23" fmla="*/ 2147483647 h 1053"/>
              <a:gd name="T24" fmla="*/ 2147483647 w 394"/>
              <a:gd name="T25" fmla="*/ 2147483647 h 1053"/>
              <a:gd name="T26" fmla="*/ 2147483647 w 394"/>
              <a:gd name="T27" fmla="*/ 2147483647 h 1053"/>
              <a:gd name="T28" fmla="*/ 2147483647 w 394"/>
              <a:gd name="T29" fmla="*/ 2147483647 h 1053"/>
              <a:gd name="T30" fmla="*/ 0 w 394"/>
              <a:gd name="T31" fmla="*/ 2147483647 h 1053"/>
              <a:gd name="T32" fmla="*/ 2147483647 w 394"/>
              <a:gd name="T33" fmla="*/ 0 h 1053"/>
              <a:gd name="T34" fmla="*/ 2147483647 w 394"/>
              <a:gd name="T35" fmla="*/ 2147483647 h 1053"/>
              <a:gd name="T36" fmla="*/ 0 w 394"/>
              <a:gd name="T37" fmla="*/ 2147483647 h 10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4" h="1053">
                <a:moveTo>
                  <a:pt x="181" y="1020"/>
                </a:moveTo>
                <a:lnTo>
                  <a:pt x="181" y="510"/>
                </a:lnTo>
                <a:lnTo>
                  <a:pt x="213" y="543"/>
                </a:lnTo>
                <a:lnTo>
                  <a:pt x="197" y="543"/>
                </a:lnTo>
                <a:cubicBezTo>
                  <a:pt x="179" y="543"/>
                  <a:pt x="164" y="528"/>
                  <a:pt x="164" y="510"/>
                </a:cubicBezTo>
                <a:lnTo>
                  <a:pt x="164" y="329"/>
                </a:lnTo>
                <a:cubicBezTo>
                  <a:pt x="164" y="311"/>
                  <a:pt x="179" y="296"/>
                  <a:pt x="197" y="296"/>
                </a:cubicBezTo>
                <a:cubicBezTo>
                  <a:pt x="215" y="296"/>
                  <a:pt x="230" y="311"/>
                  <a:pt x="230" y="329"/>
                </a:cubicBezTo>
                <a:lnTo>
                  <a:pt x="230" y="510"/>
                </a:lnTo>
                <a:lnTo>
                  <a:pt x="197" y="477"/>
                </a:lnTo>
                <a:lnTo>
                  <a:pt x="213" y="477"/>
                </a:lnTo>
                <a:cubicBezTo>
                  <a:pt x="232" y="477"/>
                  <a:pt x="246" y="492"/>
                  <a:pt x="246" y="510"/>
                </a:cubicBezTo>
                <a:lnTo>
                  <a:pt x="246" y="1020"/>
                </a:lnTo>
                <a:cubicBezTo>
                  <a:pt x="246" y="1038"/>
                  <a:pt x="232" y="1053"/>
                  <a:pt x="213" y="1053"/>
                </a:cubicBezTo>
                <a:cubicBezTo>
                  <a:pt x="195" y="1053"/>
                  <a:pt x="181" y="1038"/>
                  <a:pt x="181" y="1020"/>
                </a:cubicBezTo>
                <a:close/>
                <a:moveTo>
                  <a:pt x="0" y="395"/>
                </a:moveTo>
                <a:lnTo>
                  <a:pt x="197" y="0"/>
                </a:lnTo>
                <a:lnTo>
                  <a:pt x="394" y="395"/>
                </a:lnTo>
                <a:lnTo>
                  <a:pt x="0" y="39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1387" name="Rectangle 221"/>
          <p:cNvSpPr>
            <a:spLocks noChangeArrowheads="1"/>
          </p:cNvSpPr>
          <p:nvPr/>
        </p:nvSpPr>
        <p:spPr bwMode="auto">
          <a:xfrm>
            <a:off x="882650" y="2036763"/>
            <a:ext cx="169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100" b="0">
                <a:solidFill>
                  <a:srgbClr val="000000"/>
                </a:solidFill>
              </a:rPr>
              <a:t>(a)</a:t>
            </a:r>
            <a:endParaRPr lang="en-US" altLang="en-US" sz="2800" b="0">
              <a:solidFill>
                <a:srgbClr val="000000"/>
              </a:solidFill>
            </a:endParaRPr>
          </a:p>
        </p:txBody>
      </p:sp>
      <p:sp>
        <p:nvSpPr>
          <p:cNvPr id="52138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173E25D6-EE03-4ACE-9E95-60612ECA873D}" type="slidenum">
              <a:rPr lang="en-US" altLang="en-US" sz="1200">
                <a:solidFill>
                  <a:srgbClr val="000000"/>
                </a:solidFill>
                <a:latin typeface="Arial" charset="0"/>
              </a:rPr>
              <a:pPr algn="r" eaLnBrk="1" hangingPunct="1"/>
              <a:t>53</a:t>
            </a:fld>
            <a:endParaRPr lang="en-US" altLang="en-US" sz="1200">
              <a:solidFill>
                <a:srgbClr val="000000"/>
              </a:solidFill>
              <a:latin typeface="Arial" charset="0"/>
            </a:endParaRPr>
          </a:p>
        </p:txBody>
      </p:sp>
      <p:sp>
        <p:nvSpPr>
          <p:cNvPr id="521389" name="AutoShape 224"/>
          <p:cNvSpPr>
            <a:spLocks noChangeArrowheads="1"/>
          </p:cNvSpPr>
          <p:nvPr/>
        </p:nvSpPr>
        <p:spPr bwMode="auto">
          <a:xfrm rot="-3589025">
            <a:off x="3324225" y="2333625"/>
            <a:ext cx="533400" cy="457200"/>
          </a:xfrm>
          <a:prstGeom prst="upArrow">
            <a:avLst>
              <a:gd name="adj1" fmla="val 50000"/>
              <a:gd name="adj2" fmla="val 25000"/>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21390" name="AutoShape 225"/>
          <p:cNvSpPr>
            <a:spLocks noChangeArrowheads="1"/>
          </p:cNvSpPr>
          <p:nvPr/>
        </p:nvSpPr>
        <p:spPr bwMode="auto">
          <a:xfrm rot="3682009">
            <a:off x="5019675" y="2400300"/>
            <a:ext cx="533400" cy="457200"/>
          </a:xfrm>
          <a:prstGeom prst="upArrow">
            <a:avLst>
              <a:gd name="adj1" fmla="val 50000"/>
              <a:gd name="adj2" fmla="val 25000"/>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21391" name="AutoShape 226"/>
          <p:cNvSpPr>
            <a:spLocks noChangeArrowheads="1"/>
          </p:cNvSpPr>
          <p:nvPr/>
        </p:nvSpPr>
        <p:spPr bwMode="auto">
          <a:xfrm rot="-7028741">
            <a:off x="3267075" y="3295650"/>
            <a:ext cx="533400" cy="457200"/>
          </a:xfrm>
          <a:prstGeom prst="upArrow">
            <a:avLst>
              <a:gd name="adj1" fmla="val 50000"/>
              <a:gd name="adj2" fmla="val 25000"/>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21392" name="AutoShape 227"/>
          <p:cNvSpPr>
            <a:spLocks noChangeArrowheads="1"/>
          </p:cNvSpPr>
          <p:nvPr/>
        </p:nvSpPr>
        <p:spPr bwMode="auto">
          <a:xfrm rot="7180569">
            <a:off x="5067300" y="3314700"/>
            <a:ext cx="533400" cy="457200"/>
          </a:xfrm>
          <a:prstGeom prst="upArrow">
            <a:avLst>
              <a:gd name="adj1" fmla="val 50000"/>
              <a:gd name="adj2" fmla="val 25000"/>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21393" name="Text Box 228"/>
          <p:cNvSpPr txBox="1">
            <a:spLocks noChangeArrowheads="1"/>
          </p:cNvSpPr>
          <p:nvPr/>
        </p:nvSpPr>
        <p:spPr bwMode="auto">
          <a:xfrm>
            <a:off x="914400" y="5867400"/>
            <a:ext cx="7265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a:solidFill>
                  <a:srgbClr val="000000"/>
                </a:solidFill>
              </a:rPr>
              <a:t>Let’s Review these Four Diagram in Detail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2" name="Object 2"/>
          <p:cNvGraphicFramePr>
            <a:graphicFrameLocks noChangeAspect="1"/>
          </p:cNvGraphicFramePr>
          <p:nvPr/>
        </p:nvGraphicFramePr>
        <p:xfrm>
          <a:off x="533400" y="1838325"/>
          <a:ext cx="8153400" cy="1860550"/>
        </p:xfrm>
        <a:graphic>
          <a:graphicData uri="http://schemas.openxmlformats.org/presentationml/2006/ole">
            <mc:AlternateContent xmlns:mc="http://schemas.openxmlformats.org/markup-compatibility/2006">
              <mc:Choice xmlns:v="urn:schemas-microsoft-com:vml" Requires="v">
                <p:oleObj spid="_x0000_s522293" name="Presentation" r:id="rId4" imgW="5029110" imgH="1143079" progId="PowerPoint.Show.8">
                  <p:embed/>
                </p:oleObj>
              </mc:Choice>
              <mc:Fallback>
                <p:oleObj name="Presentation" r:id="rId4" imgW="5029110" imgH="1143079" progId="PowerPoint.Show.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38325"/>
                        <a:ext cx="81534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6355" name="Rectangle 3"/>
          <p:cNvSpPr>
            <a:spLocks noGrp="1" noChangeArrowheads="1"/>
          </p:cNvSpPr>
          <p:nvPr>
            <p:ph type="title" idx="4294967295"/>
          </p:nvPr>
        </p:nvSpPr>
        <p:spPr/>
        <p:txBody>
          <a:bodyPr/>
          <a:lstStyle/>
          <a:p>
            <a:pPr>
              <a:defRPr/>
            </a:pPr>
            <a:r>
              <a:rPr lang="en-US" sz="2800" smtClean="0">
                <a:latin typeface="Arial" charset="0"/>
              </a:rPr>
              <a:t>COD/AWF UML Extended Activity Diagram</a:t>
            </a:r>
          </a:p>
        </p:txBody>
      </p:sp>
      <p:sp>
        <p:nvSpPr>
          <p:cNvPr id="522244" name="Rectangle 4"/>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22245" name="Line 5"/>
          <p:cNvSpPr>
            <a:spLocks noChangeShapeType="1"/>
          </p:cNvSpPr>
          <p:nvPr/>
        </p:nvSpPr>
        <p:spPr bwMode="auto">
          <a:xfrm flipH="1">
            <a:off x="1828800" y="1304925"/>
            <a:ext cx="609600" cy="609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46" name="Text Box 6"/>
          <p:cNvSpPr txBox="1">
            <a:spLocks noChangeArrowheads="1"/>
          </p:cNvSpPr>
          <p:nvPr/>
        </p:nvSpPr>
        <p:spPr bwMode="auto">
          <a:xfrm>
            <a:off x="2371725" y="1066800"/>
            <a:ext cx="3419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FF0000"/>
                </a:solidFill>
              </a:rPr>
              <a:t>Collaboration Workflow Slice</a:t>
            </a:r>
          </a:p>
        </p:txBody>
      </p:sp>
      <p:sp>
        <p:nvSpPr>
          <p:cNvPr id="522247" name="Rectangle 7"/>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22248" name="Line 8"/>
          <p:cNvSpPr>
            <a:spLocks noChangeShapeType="1"/>
          </p:cNvSpPr>
          <p:nvPr/>
        </p:nvSpPr>
        <p:spPr bwMode="auto">
          <a:xfrm flipH="1" flipV="1">
            <a:off x="1905000" y="3133725"/>
            <a:ext cx="838200" cy="609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49" name="Text Box 9"/>
          <p:cNvSpPr txBox="1">
            <a:spLocks noChangeArrowheads="1"/>
          </p:cNvSpPr>
          <p:nvPr/>
        </p:nvSpPr>
        <p:spPr bwMode="auto">
          <a:xfrm>
            <a:off x="2676525" y="3575050"/>
            <a:ext cx="2897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FF0000"/>
                </a:solidFill>
              </a:rPr>
              <a:t>Collaboration Step Slice</a:t>
            </a:r>
          </a:p>
        </p:txBody>
      </p:sp>
      <p:sp>
        <p:nvSpPr>
          <p:cNvPr id="52225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C7200C52-A07B-4943-BEE5-E917B2005C57}" type="slidenum">
              <a:rPr lang="en-US" altLang="en-US" sz="1200">
                <a:solidFill>
                  <a:srgbClr val="000000"/>
                </a:solidFill>
                <a:latin typeface="Arial" charset="0"/>
              </a:rPr>
              <a:pPr algn="r" eaLnBrk="1" hangingPunct="1"/>
              <a:t>54</a:t>
            </a:fld>
            <a:endParaRPr lang="en-US" altLang="en-US" sz="1200">
              <a:solidFill>
                <a:srgbClr val="000000"/>
              </a:solidFill>
              <a:latin typeface="Arial" charset="0"/>
            </a:endParaRPr>
          </a:p>
        </p:txBody>
      </p:sp>
      <p:pic>
        <p:nvPicPr>
          <p:cNvPr id="52225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183063"/>
            <a:ext cx="88868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idx="4294967295"/>
          </p:nvPr>
        </p:nvSpPr>
        <p:spPr/>
        <p:txBody>
          <a:bodyPr/>
          <a:lstStyle/>
          <a:p>
            <a:r>
              <a:rPr lang="en-US" altLang="en-US" sz="2800" smtClean="0"/>
              <a:t>COD/AWF UML Team Slice Diagram</a:t>
            </a:r>
          </a:p>
        </p:txBody>
      </p:sp>
      <p:sp>
        <p:nvSpPr>
          <p:cNvPr id="523267" name="Rectangle 3"/>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23268" name="Object 4"/>
          <p:cNvGraphicFramePr>
            <a:graphicFrameLocks noChangeAspect="1"/>
          </p:cNvGraphicFramePr>
          <p:nvPr/>
        </p:nvGraphicFramePr>
        <p:xfrm>
          <a:off x="444500" y="1100138"/>
          <a:ext cx="4424363" cy="4662487"/>
        </p:xfrm>
        <a:graphic>
          <a:graphicData uri="http://schemas.openxmlformats.org/presentationml/2006/ole">
            <mc:AlternateContent xmlns:mc="http://schemas.openxmlformats.org/markup-compatibility/2006">
              <mc:Choice xmlns:v="urn:schemas-microsoft-com:vml" Requires="v">
                <p:oleObj spid="_x0000_s523360" name="Presentation" r:id="rId4" imgW="5029110" imgH="5303655" progId="PowerPoint.Show.8">
                  <p:embed/>
                </p:oleObj>
              </mc:Choice>
              <mc:Fallback>
                <p:oleObj name="Presentation" r:id="rId4" imgW="5029110" imgH="5303655"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100138"/>
                        <a:ext cx="4424363"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3269" name="Rectangle 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23270" name="Object 6"/>
          <p:cNvGraphicFramePr>
            <a:graphicFrameLocks noChangeAspect="1"/>
          </p:cNvGraphicFramePr>
          <p:nvPr/>
        </p:nvGraphicFramePr>
        <p:xfrm>
          <a:off x="1466850" y="5718175"/>
          <a:ext cx="6238875" cy="644525"/>
        </p:xfrm>
        <a:graphic>
          <a:graphicData uri="http://schemas.openxmlformats.org/presentationml/2006/ole">
            <mc:AlternateContent xmlns:mc="http://schemas.openxmlformats.org/markup-compatibility/2006">
              <mc:Choice xmlns:v="urn:schemas-microsoft-com:vml" Requires="v">
                <p:oleObj spid="_x0000_s523361" name="Equation" r:id="rId6" imgW="2311400" imgH="241300" progId="Equation.3">
                  <p:embed/>
                </p:oleObj>
              </mc:Choice>
              <mc:Fallback>
                <p:oleObj name="Equation" r:id="rId6" imgW="2311400" imgH="2413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850" y="5718175"/>
                        <a:ext cx="62388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3271" name="AutoShape 7"/>
          <p:cNvSpPr>
            <a:spLocks/>
          </p:cNvSpPr>
          <p:nvPr/>
        </p:nvSpPr>
        <p:spPr bwMode="auto">
          <a:xfrm>
            <a:off x="4857750" y="1209675"/>
            <a:ext cx="228600" cy="1600200"/>
          </a:xfrm>
          <a:prstGeom prst="rightBrace">
            <a:avLst>
              <a:gd name="adj1" fmla="val 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3272" name="Text Box 8"/>
          <p:cNvSpPr txBox="1">
            <a:spLocks noChangeArrowheads="1"/>
          </p:cNvSpPr>
          <p:nvPr/>
        </p:nvSpPr>
        <p:spPr bwMode="auto">
          <a:xfrm>
            <a:off x="5041900" y="1066800"/>
            <a:ext cx="33353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b="0">
                <a:solidFill>
                  <a:srgbClr val="000000"/>
                </a:solidFill>
                <a:latin typeface="Arial" charset="0"/>
              </a:rPr>
              <a:t>Team Policy for the</a:t>
            </a:r>
          </a:p>
          <a:p>
            <a:pPr algn="l" eaLnBrk="1" hangingPunct="1"/>
            <a:r>
              <a:rPr lang="en-US" altLang="en-US" sz="2800" b="0">
                <a:solidFill>
                  <a:srgbClr val="000000"/>
                </a:solidFill>
                <a:latin typeface="Arial" charset="0"/>
              </a:rPr>
              <a:t>Entire Emergency</a:t>
            </a:r>
          </a:p>
          <a:p>
            <a:pPr algn="l" eaLnBrk="1" hangingPunct="1"/>
            <a:r>
              <a:rPr lang="en-US" altLang="en-US" sz="2800" b="0">
                <a:solidFill>
                  <a:srgbClr val="000000"/>
                </a:solidFill>
                <a:latin typeface="Arial" charset="0"/>
              </a:rPr>
              <a:t>Room Collaboration</a:t>
            </a:r>
          </a:p>
          <a:p>
            <a:pPr algn="l" eaLnBrk="1" hangingPunct="1"/>
            <a:r>
              <a:rPr lang="en-US" altLang="en-US" sz="2800" b="0">
                <a:solidFill>
                  <a:srgbClr val="000000"/>
                </a:solidFill>
                <a:latin typeface="Arial" charset="0"/>
              </a:rPr>
              <a:t>Workflow (CW)</a:t>
            </a:r>
          </a:p>
        </p:txBody>
      </p:sp>
      <p:sp>
        <p:nvSpPr>
          <p:cNvPr id="523273" name="AutoShape 9"/>
          <p:cNvSpPr>
            <a:spLocks/>
          </p:cNvSpPr>
          <p:nvPr/>
        </p:nvSpPr>
        <p:spPr bwMode="auto">
          <a:xfrm>
            <a:off x="4933950" y="3429000"/>
            <a:ext cx="228600" cy="2362200"/>
          </a:xfrm>
          <a:prstGeom prst="rightBrace">
            <a:avLst>
              <a:gd name="adj1" fmla="val 861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3274" name="Text Box 10"/>
          <p:cNvSpPr txBox="1">
            <a:spLocks noChangeArrowheads="1"/>
          </p:cNvSpPr>
          <p:nvPr/>
        </p:nvSpPr>
        <p:spPr bwMode="auto">
          <a:xfrm>
            <a:off x="5222875" y="4191000"/>
            <a:ext cx="329406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b="0">
                <a:solidFill>
                  <a:srgbClr val="000000"/>
                </a:solidFill>
                <a:latin typeface="Arial" charset="0"/>
              </a:rPr>
              <a:t>Team Policy for </a:t>
            </a:r>
          </a:p>
          <a:p>
            <a:pPr algn="l" eaLnBrk="1" hangingPunct="1"/>
            <a:r>
              <a:rPr lang="en-US" altLang="en-US" sz="2800" b="0">
                <a:solidFill>
                  <a:srgbClr val="000000"/>
                </a:solidFill>
                <a:latin typeface="Arial" charset="0"/>
              </a:rPr>
              <a:t>Each Collaboration </a:t>
            </a:r>
          </a:p>
          <a:p>
            <a:pPr algn="l" eaLnBrk="1" hangingPunct="1"/>
            <a:r>
              <a:rPr lang="en-US" altLang="en-US" sz="2800" b="0">
                <a:solidFill>
                  <a:srgbClr val="000000"/>
                </a:solidFill>
                <a:latin typeface="Arial" charset="0"/>
              </a:rPr>
              <a:t>Step (CS)</a:t>
            </a:r>
          </a:p>
        </p:txBody>
      </p:sp>
      <p:sp>
        <p:nvSpPr>
          <p:cNvPr id="523275" name="Line 11"/>
          <p:cNvSpPr>
            <a:spLocks noChangeShapeType="1"/>
          </p:cNvSpPr>
          <p:nvPr/>
        </p:nvSpPr>
        <p:spPr bwMode="auto">
          <a:xfrm>
            <a:off x="838200" y="3048000"/>
            <a:ext cx="609600" cy="533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76" name="Text Box 12"/>
          <p:cNvSpPr txBox="1">
            <a:spLocks noChangeArrowheads="1"/>
          </p:cNvSpPr>
          <p:nvPr/>
        </p:nvSpPr>
        <p:spPr bwMode="auto">
          <a:xfrm>
            <a:off x="0" y="3124200"/>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FF0000"/>
                </a:solidFill>
                <a:latin typeface="Arial" charset="0"/>
              </a:rPr>
              <a:t>CS Context</a:t>
            </a:r>
          </a:p>
        </p:txBody>
      </p:sp>
      <p:sp>
        <p:nvSpPr>
          <p:cNvPr id="523277"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2719CF67-260C-4064-9CDE-9068FF6CFD31}" type="slidenum">
              <a:rPr lang="en-US" altLang="en-US" sz="1200">
                <a:solidFill>
                  <a:srgbClr val="000000"/>
                </a:solidFill>
                <a:latin typeface="Arial" charset="0"/>
              </a:rPr>
              <a:pPr algn="r" eaLnBrk="1" hangingPunct="1"/>
              <a:t>55</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idx="4294967295"/>
          </p:nvPr>
        </p:nvSpPr>
        <p:spPr/>
        <p:txBody>
          <a:bodyPr/>
          <a:lstStyle/>
          <a:p>
            <a:r>
              <a:rPr lang="en-US" altLang="en-US" sz="2800" smtClean="0"/>
              <a:t>COD/AWF UML Extended Role Slice Diagram</a:t>
            </a:r>
          </a:p>
        </p:txBody>
      </p:sp>
      <p:sp>
        <p:nvSpPr>
          <p:cNvPr id="524291" name="Rectangle 3"/>
          <p:cNvSpPr>
            <a:spLocks noChangeArrowheads="1"/>
          </p:cNvSpPr>
          <p:nvPr/>
        </p:nvSpPr>
        <p:spPr bwMode="auto">
          <a:xfrm>
            <a:off x="0"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24292" name="Object 4"/>
          <p:cNvGraphicFramePr>
            <a:graphicFrameLocks noChangeAspect="1"/>
          </p:cNvGraphicFramePr>
          <p:nvPr/>
        </p:nvGraphicFramePr>
        <p:xfrm>
          <a:off x="1219200" y="838200"/>
          <a:ext cx="5181600" cy="4954588"/>
        </p:xfrm>
        <a:graphic>
          <a:graphicData uri="http://schemas.openxmlformats.org/presentationml/2006/ole">
            <mc:AlternateContent xmlns:mc="http://schemas.openxmlformats.org/markup-compatibility/2006">
              <mc:Choice xmlns:v="urn:schemas-microsoft-com:vml" Requires="v">
                <p:oleObj spid="_x0000_s524428" name="Presentation" r:id="rId4" imgW="5029110" imgH="4800499" progId="PowerPoint.Show.8">
                  <p:embed/>
                </p:oleObj>
              </mc:Choice>
              <mc:Fallback>
                <p:oleObj name="Presentation" r:id="rId4" imgW="5029110" imgH="4800499"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51816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4293" name="Line 5"/>
          <p:cNvSpPr>
            <a:spLocks noChangeShapeType="1"/>
          </p:cNvSpPr>
          <p:nvPr/>
        </p:nvSpPr>
        <p:spPr bwMode="auto">
          <a:xfrm>
            <a:off x="1628775" y="1287463"/>
            <a:ext cx="9144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294" name="Text Box 6"/>
          <p:cNvSpPr txBox="1">
            <a:spLocks noChangeArrowheads="1"/>
          </p:cNvSpPr>
          <p:nvPr/>
        </p:nvSpPr>
        <p:spPr bwMode="auto">
          <a:xfrm>
            <a:off x="0" y="896938"/>
            <a:ext cx="173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FF0000"/>
                </a:solidFill>
                <a:latin typeface="Arial" charset="0"/>
              </a:rPr>
              <a:t>Only Positive </a:t>
            </a:r>
          </a:p>
          <a:p>
            <a:pPr algn="l" eaLnBrk="1" hangingPunct="1"/>
            <a:r>
              <a:rPr lang="en-US" altLang="en-US" sz="2000" b="0">
                <a:solidFill>
                  <a:srgbClr val="FF0000"/>
                </a:solidFill>
                <a:latin typeface="Arial" charset="0"/>
              </a:rPr>
              <a:t>Permissions</a:t>
            </a:r>
          </a:p>
        </p:txBody>
      </p:sp>
      <p:graphicFrame>
        <p:nvGraphicFramePr>
          <p:cNvPr id="524295" name="Object 7"/>
          <p:cNvGraphicFramePr>
            <a:graphicFrameLocks noChangeAspect="1"/>
          </p:cNvGraphicFramePr>
          <p:nvPr/>
        </p:nvGraphicFramePr>
        <p:xfrm>
          <a:off x="3079750" y="2616200"/>
          <a:ext cx="123825" cy="123825"/>
        </p:xfrm>
        <a:graphic>
          <a:graphicData uri="http://schemas.openxmlformats.org/presentationml/2006/ole">
            <mc:AlternateContent xmlns:mc="http://schemas.openxmlformats.org/markup-compatibility/2006">
              <mc:Choice xmlns:v="urn:schemas-microsoft-com:vml" Requires="v">
                <p:oleObj spid="_x0000_s524429" name="Equation" r:id="rId6" imgW="126725" imgH="126725" progId="Equation.3">
                  <p:embed/>
                </p:oleObj>
              </mc:Choice>
              <mc:Fallback>
                <p:oleObj name="Equation" r:id="rId6" imgW="126725" imgH="12672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0" y="26162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4296" name="Rectangle 8"/>
          <p:cNvSpPr>
            <a:spLocks noChangeArrowheads="1"/>
          </p:cNvSpPr>
          <p:nvPr/>
        </p:nvSpPr>
        <p:spPr bwMode="auto">
          <a:xfrm>
            <a:off x="0" y="257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24297" name="Object 9"/>
          <p:cNvGraphicFramePr>
            <a:graphicFrameLocks noChangeAspect="1"/>
          </p:cNvGraphicFramePr>
          <p:nvPr/>
        </p:nvGraphicFramePr>
        <p:xfrm>
          <a:off x="2057400" y="5791200"/>
          <a:ext cx="4267200" cy="557213"/>
        </p:xfrm>
        <a:graphic>
          <a:graphicData uri="http://schemas.openxmlformats.org/presentationml/2006/ole">
            <mc:AlternateContent xmlns:mc="http://schemas.openxmlformats.org/markup-compatibility/2006">
              <mc:Choice xmlns:v="urn:schemas-microsoft-com:vml" Requires="v">
                <p:oleObj spid="_x0000_s524430" name="Equation" r:id="rId8" imgW="1828800" imgH="241300" progId="Equation.3">
                  <p:embed/>
                </p:oleObj>
              </mc:Choice>
              <mc:Fallback>
                <p:oleObj name="Equation" r:id="rId8" imgW="1828800" imgH="2413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791200"/>
                        <a:ext cx="42672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4298" name="AutoShape 10"/>
          <p:cNvSpPr>
            <a:spLocks/>
          </p:cNvSpPr>
          <p:nvPr/>
        </p:nvSpPr>
        <p:spPr bwMode="auto">
          <a:xfrm>
            <a:off x="5486400" y="944563"/>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4299" name="Text Box 11"/>
          <p:cNvSpPr txBox="1">
            <a:spLocks noChangeArrowheads="1"/>
          </p:cNvSpPr>
          <p:nvPr/>
        </p:nvSpPr>
        <p:spPr bwMode="auto">
          <a:xfrm>
            <a:off x="5808663" y="944563"/>
            <a:ext cx="33353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b="0">
                <a:solidFill>
                  <a:srgbClr val="000000"/>
                </a:solidFill>
                <a:latin typeface="Arial" charset="0"/>
              </a:rPr>
              <a:t>RBAC for the</a:t>
            </a:r>
          </a:p>
          <a:p>
            <a:pPr algn="l" eaLnBrk="1" hangingPunct="1"/>
            <a:r>
              <a:rPr lang="en-US" altLang="en-US" sz="2800" b="0">
                <a:solidFill>
                  <a:srgbClr val="000000"/>
                </a:solidFill>
                <a:latin typeface="Arial" charset="0"/>
              </a:rPr>
              <a:t>Entire Emergency</a:t>
            </a:r>
          </a:p>
          <a:p>
            <a:pPr algn="l" eaLnBrk="1" hangingPunct="1"/>
            <a:r>
              <a:rPr lang="en-US" altLang="en-US" sz="2800" b="0">
                <a:solidFill>
                  <a:srgbClr val="000000"/>
                </a:solidFill>
                <a:latin typeface="Arial" charset="0"/>
              </a:rPr>
              <a:t>Room Collaboration</a:t>
            </a:r>
          </a:p>
          <a:p>
            <a:pPr algn="l" eaLnBrk="1" hangingPunct="1"/>
            <a:r>
              <a:rPr lang="en-US" altLang="en-US" sz="2800" b="0">
                <a:solidFill>
                  <a:srgbClr val="000000"/>
                </a:solidFill>
                <a:latin typeface="Arial" charset="0"/>
              </a:rPr>
              <a:t>Workflow (CW)</a:t>
            </a:r>
          </a:p>
        </p:txBody>
      </p:sp>
      <p:sp>
        <p:nvSpPr>
          <p:cNvPr id="524300" name="AutoShape 12"/>
          <p:cNvSpPr>
            <a:spLocks/>
          </p:cNvSpPr>
          <p:nvPr/>
        </p:nvSpPr>
        <p:spPr bwMode="auto">
          <a:xfrm>
            <a:off x="6172200" y="3230563"/>
            <a:ext cx="228600" cy="2362200"/>
          </a:xfrm>
          <a:prstGeom prst="rightBrace">
            <a:avLst>
              <a:gd name="adj1" fmla="val 861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4301" name="Text Box 13"/>
          <p:cNvSpPr txBox="1">
            <a:spLocks noChangeArrowheads="1"/>
          </p:cNvSpPr>
          <p:nvPr/>
        </p:nvSpPr>
        <p:spPr bwMode="auto">
          <a:xfrm>
            <a:off x="6286500" y="3516313"/>
            <a:ext cx="299402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b="0">
                <a:solidFill>
                  <a:srgbClr val="000000"/>
                </a:solidFill>
                <a:latin typeface="Arial" charset="0"/>
              </a:rPr>
              <a:t>RBAC for each</a:t>
            </a:r>
          </a:p>
          <a:p>
            <a:pPr algn="l" eaLnBrk="1" hangingPunct="1"/>
            <a:r>
              <a:rPr lang="en-US" altLang="en-US" sz="2800" b="0">
                <a:solidFill>
                  <a:srgbClr val="000000"/>
                </a:solidFill>
                <a:latin typeface="Arial" charset="0"/>
              </a:rPr>
              <a:t>Collaboration </a:t>
            </a:r>
          </a:p>
          <a:p>
            <a:pPr algn="l" eaLnBrk="1" hangingPunct="1"/>
            <a:r>
              <a:rPr lang="en-US" altLang="en-US" sz="2800" b="0">
                <a:solidFill>
                  <a:srgbClr val="000000"/>
                </a:solidFill>
                <a:latin typeface="Arial" charset="0"/>
              </a:rPr>
              <a:t>Step (CS) Further</a:t>
            </a:r>
          </a:p>
          <a:p>
            <a:pPr algn="l" eaLnBrk="1" hangingPunct="1"/>
            <a:r>
              <a:rPr lang="en-US" altLang="en-US" sz="2800" b="0">
                <a:solidFill>
                  <a:srgbClr val="000000"/>
                </a:solidFill>
                <a:latin typeface="Arial" charset="0"/>
              </a:rPr>
              <a:t>Limit a Role’s </a:t>
            </a:r>
          </a:p>
          <a:p>
            <a:pPr algn="l" eaLnBrk="1" hangingPunct="1"/>
            <a:r>
              <a:rPr lang="en-US" altLang="en-US" sz="2800" b="0">
                <a:solidFill>
                  <a:srgbClr val="000000"/>
                </a:solidFill>
                <a:latin typeface="Arial" charset="0"/>
              </a:rPr>
              <a:t>Permissions!</a:t>
            </a:r>
          </a:p>
        </p:txBody>
      </p:sp>
      <p:sp>
        <p:nvSpPr>
          <p:cNvPr id="524302" name="Line 14"/>
          <p:cNvSpPr>
            <a:spLocks noChangeShapeType="1"/>
          </p:cNvSpPr>
          <p:nvPr/>
        </p:nvSpPr>
        <p:spPr bwMode="auto">
          <a:xfrm>
            <a:off x="1123950" y="2630488"/>
            <a:ext cx="533400" cy="685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03" name="Text Box 15"/>
          <p:cNvSpPr txBox="1">
            <a:spLocks noChangeArrowheads="1"/>
          </p:cNvSpPr>
          <p:nvPr/>
        </p:nvSpPr>
        <p:spPr bwMode="auto">
          <a:xfrm>
            <a:off x="71438" y="1919288"/>
            <a:ext cx="24431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FF0000"/>
                </a:solidFill>
                <a:latin typeface="Arial" charset="0"/>
              </a:rPr>
              <a:t>No additional </a:t>
            </a:r>
          </a:p>
          <a:p>
            <a:pPr algn="l" eaLnBrk="1" hangingPunct="1"/>
            <a:r>
              <a:rPr lang="en-US" altLang="en-US" sz="2000" b="0">
                <a:solidFill>
                  <a:srgbClr val="FF0000"/>
                </a:solidFill>
                <a:latin typeface="Arial" charset="0"/>
              </a:rPr>
              <a:t>Positive permission </a:t>
            </a:r>
          </a:p>
          <a:p>
            <a:pPr algn="l" eaLnBrk="1" hangingPunct="1"/>
            <a:r>
              <a:rPr lang="en-US" altLang="en-US" sz="2000" b="0">
                <a:solidFill>
                  <a:srgbClr val="FF0000"/>
                </a:solidFill>
                <a:latin typeface="Arial" charset="0"/>
              </a:rPr>
              <a:t>allowed</a:t>
            </a:r>
          </a:p>
        </p:txBody>
      </p:sp>
      <p:sp>
        <p:nvSpPr>
          <p:cNvPr id="52430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F9ECFBD8-2E99-4970-BED9-7E592E290E23}" type="slidenum">
              <a:rPr lang="en-US" altLang="en-US" sz="1200">
                <a:solidFill>
                  <a:srgbClr val="000000"/>
                </a:solidFill>
                <a:latin typeface="Arial" charset="0"/>
              </a:rPr>
              <a:pPr algn="r" eaLnBrk="1" hangingPunct="1"/>
              <a:t>56</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idx="4294967295"/>
          </p:nvPr>
        </p:nvSpPr>
        <p:spPr/>
        <p:txBody>
          <a:bodyPr/>
          <a:lstStyle/>
          <a:p>
            <a:r>
              <a:rPr lang="en-US" altLang="en-US" smtClean="0"/>
              <a:t>COD/AWF UML Obligation Slice Diagram</a:t>
            </a:r>
          </a:p>
        </p:txBody>
      </p:sp>
      <p:sp>
        <p:nvSpPr>
          <p:cNvPr id="525315" name="Rectangle 3"/>
          <p:cNvSpPr>
            <a:spLocks noChangeArrowheads="1"/>
          </p:cNvSpPr>
          <p:nvPr/>
        </p:nvSpPr>
        <p:spPr bwMode="auto">
          <a:xfrm>
            <a:off x="0" y="14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25316" name="Object 4"/>
          <p:cNvGraphicFramePr>
            <a:graphicFrameLocks noChangeAspect="1"/>
          </p:cNvGraphicFramePr>
          <p:nvPr/>
        </p:nvGraphicFramePr>
        <p:xfrm>
          <a:off x="381000" y="1219200"/>
          <a:ext cx="6096000" cy="4443413"/>
        </p:xfrm>
        <a:graphic>
          <a:graphicData uri="http://schemas.openxmlformats.org/presentationml/2006/ole">
            <mc:AlternateContent xmlns:mc="http://schemas.openxmlformats.org/markup-compatibility/2006">
              <mc:Choice xmlns:v="urn:schemas-microsoft-com:vml" Requires="v">
                <p:oleObj spid="_x0000_s525451" name="Presentation" r:id="rId4" imgW="5029110" imgH="3657780" progId="PowerPoint.Show.8">
                  <p:embed/>
                </p:oleObj>
              </mc:Choice>
              <mc:Fallback>
                <p:oleObj name="Presentation" r:id="rId4" imgW="5029110" imgH="3657780"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19200"/>
                        <a:ext cx="60960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5317" name="AutoShape 5"/>
          <p:cNvSpPr>
            <a:spLocks/>
          </p:cNvSpPr>
          <p:nvPr/>
        </p:nvSpPr>
        <p:spPr bwMode="auto">
          <a:xfrm>
            <a:off x="6400800" y="1447800"/>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25318" name="Text Box 6"/>
          <p:cNvSpPr txBox="1">
            <a:spLocks noChangeArrowheads="1"/>
          </p:cNvSpPr>
          <p:nvPr/>
        </p:nvSpPr>
        <p:spPr bwMode="auto">
          <a:xfrm>
            <a:off x="6629400" y="1752600"/>
            <a:ext cx="24304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000000"/>
                </a:solidFill>
                <a:latin typeface="Arial" charset="0"/>
              </a:rPr>
              <a:t>Obligations for the</a:t>
            </a:r>
          </a:p>
          <a:p>
            <a:pPr algn="l" eaLnBrk="1" hangingPunct="1"/>
            <a:r>
              <a:rPr lang="en-US" altLang="en-US" sz="2000" b="0">
                <a:solidFill>
                  <a:srgbClr val="000000"/>
                </a:solidFill>
                <a:latin typeface="Arial" charset="0"/>
              </a:rPr>
              <a:t>Entire Emergency</a:t>
            </a:r>
          </a:p>
          <a:p>
            <a:pPr algn="l" eaLnBrk="1" hangingPunct="1"/>
            <a:r>
              <a:rPr lang="en-US" altLang="en-US" sz="2000" b="0">
                <a:solidFill>
                  <a:srgbClr val="000000"/>
                </a:solidFill>
                <a:latin typeface="Arial" charset="0"/>
              </a:rPr>
              <a:t>Room Collaboration</a:t>
            </a:r>
          </a:p>
          <a:p>
            <a:pPr algn="l" eaLnBrk="1" hangingPunct="1"/>
            <a:r>
              <a:rPr lang="en-US" altLang="en-US" sz="2000" b="0">
                <a:solidFill>
                  <a:srgbClr val="000000"/>
                </a:solidFill>
                <a:latin typeface="Arial" charset="0"/>
              </a:rPr>
              <a:t>Workflow (CW)</a:t>
            </a:r>
          </a:p>
        </p:txBody>
      </p:sp>
      <p:sp>
        <p:nvSpPr>
          <p:cNvPr id="525319" name="AutoShape 7"/>
          <p:cNvSpPr>
            <a:spLocks/>
          </p:cNvSpPr>
          <p:nvPr/>
        </p:nvSpPr>
        <p:spPr bwMode="auto">
          <a:xfrm>
            <a:off x="6400800" y="3505200"/>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25320" name="Text Box 8"/>
          <p:cNvSpPr txBox="1">
            <a:spLocks noChangeArrowheads="1"/>
          </p:cNvSpPr>
          <p:nvPr/>
        </p:nvSpPr>
        <p:spPr bwMode="auto">
          <a:xfrm>
            <a:off x="6629400" y="3810000"/>
            <a:ext cx="1890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000000"/>
                </a:solidFill>
                <a:latin typeface="Arial" charset="0"/>
              </a:rPr>
              <a:t>Obligations for </a:t>
            </a:r>
          </a:p>
          <a:p>
            <a:pPr algn="l" eaLnBrk="1" hangingPunct="1"/>
            <a:r>
              <a:rPr lang="en-US" altLang="en-US" sz="2000" b="0">
                <a:solidFill>
                  <a:srgbClr val="000000"/>
                </a:solidFill>
                <a:latin typeface="Arial" charset="0"/>
              </a:rPr>
              <a:t>each</a:t>
            </a:r>
          </a:p>
          <a:p>
            <a:pPr algn="l" eaLnBrk="1" hangingPunct="1"/>
            <a:r>
              <a:rPr lang="en-US" altLang="en-US" sz="2000" b="0">
                <a:solidFill>
                  <a:srgbClr val="000000"/>
                </a:solidFill>
                <a:latin typeface="Arial" charset="0"/>
              </a:rPr>
              <a:t>Collaboration</a:t>
            </a:r>
          </a:p>
          <a:p>
            <a:pPr algn="l" eaLnBrk="1" hangingPunct="1"/>
            <a:r>
              <a:rPr lang="en-US" altLang="en-US" sz="2000" b="0">
                <a:solidFill>
                  <a:srgbClr val="000000"/>
                </a:solidFill>
                <a:latin typeface="Arial" charset="0"/>
              </a:rPr>
              <a:t>Step (CS)</a:t>
            </a:r>
          </a:p>
        </p:txBody>
      </p:sp>
      <p:sp>
        <p:nvSpPr>
          <p:cNvPr id="525321" name="Rectangle 9"/>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25322" name="Object 10"/>
          <p:cNvGraphicFramePr>
            <a:graphicFrameLocks noChangeAspect="1"/>
          </p:cNvGraphicFramePr>
          <p:nvPr/>
        </p:nvGraphicFramePr>
        <p:xfrm>
          <a:off x="76200" y="5562600"/>
          <a:ext cx="4038600" cy="496888"/>
        </p:xfrm>
        <a:graphic>
          <a:graphicData uri="http://schemas.openxmlformats.org/presentationml/2006/ole">
            <mc:AlternateContent xmlns:mc="http://schemas.openxmlformats.org/markup-compatibility/2006">
              <mc:Choice xmlns:v="urn:schemas-microsoft-com:vml" Requires="v">
                <p:oleObj spid="_x0000_s525452" name="Equation" r:id="rId6" imgW="1930400" imgH="241300" progId="Equation.3">
                  <p:embed/>
                </p:oleObj>
              </mc:Choice>
              <mc:Fallback>
                <p:oleObj name="Equation" r:id="rId6" imgW="1930400" imgH="2413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562600"/>
                        <a:ext cx="40386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5323" name="Rectangle 11"/>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25324" name="Object 12"/>
          <p:cNvGraphicFramePr>
            <a:graphicFrameLocks noChangeAspect="1"/>
          </p:cNvGraphicFramePr>
          <p:nvPr/>
        </p:nvGraphicFramePr>
        <p:xfrm>
          <a:off x="4495800" y="5567363"/>
          <a:ext cx="4495800" cy="503237"/>
        </p:xfrm>
        <a:graphic>
          <a:graphicData uri="http://schemas.openxmlformats.org/presentationml/2006/ole">
            <mc:AlternateContent xmlns:mc="http://schemas.openxmlformats.org/markup-compatibility/2006">
              <mc:Choice xmlns:v="urn:schemas-microsoft-com:vml" Requires="v">
                <p:oleObj spid="_x0000_s525453" name="Equation" r:id="rId8" imgW="2120900" imgH="241300" progId="Equation.3">
                  <p:embed/>
                </p:oleObj>
              </mc:Choice>
              <mc:Fallback>
                <p:oleObj name="Equation" r:id="rId8" imgW="2120900" imgH="2413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5567363"/>
                        <a:ext cx="4495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5325" name="Line 13"/>
          <p:cNvSpPr>
            <a:spLocks noChangeShapeType="1"/>
          </p:cNvSpPr>
          <p:nvPr/>
        </p:nvSpPr>
        <p:spPr bwMode="auto">
          <a:xfrm flipH="1">
            <a:off x="1447800" y="1143000"/>
            <a:ext cx="1371600" cy="76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326" name="Text Box 14"/>
          <p:cNvSpPr txBox="1">
            <a:spLocks noChangeArrowheads="1"/>
          </p:cNvSpPr>
          <p:nvPr/>
        </p:nvSpPr>
        <p:spPr bwMode="auto">
          <a:xfrm>
            <a:off x="2743200" y="933450"/>
            <a:ext cx="238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FF0000"/>
                </a:solidFill>
                <a:latin typeface="Arial" charset="0"/>
              </a:rPr>
              <a:t>Obligation Package</a:t>
            </a:r>
          </a:p>
        </p:txBody>
      </p:sp>
      <p:sp>
        <p:nvSpPr>
          <p:cNvPr id="525327"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EA3238E2-208D-4E05-A22C-6DEF370CBF7E}" type="slidenum">
              <a:rPr lang="en-US" altLang="en-US" sz="1200">
                <a:solidFill>
                  <a:srgbClr val="000000"/>
                </a:solidFill>
                <a:latin typeface="Arial" charset="0"/>
              </a:rPr>
              <a:pPr algn="r" eaLnBrk="1" hangingPunct="1"/>
              <a:t>57</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idx="4294967295"/>
          </p:nvPr>
        </p:nvSpPr>
        <p:spPr>
          <a:xfrm>
            <a:off x="0" y="76200"/>
            <a:ext cx="8229600" cy="609600"/>
          </a:xfrm>
        </p:spPr>
        <p:txBody>
          <a:bodyPr/>
          <a:lstStyle/>
          <a:p>
            <a:pPr>
              <a:defRPr/>
            </a:pPr>
            <a:r>
              <a:rPr lang="en-US" dirty="0" smtClean="0">
                <a:latin typeface="Arial" charset="0"/>
              </a:rPr>
              <a:t>Incorporate Secure SWE Process</a:t>
            </a:r>
          </a:p>
        </p:txBody>
      </p:sp>
      <p:pic>
        <p:nvPicPr>
          <p:cNvPr id="526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8" y="931863"/>
            <a:ext cx="4500562" cy="592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6340" name="AutoShape 4"/>
          <p:cNvSpPr>
            <a:spLocks/>
          </p:cNvSpPr>
          <p:nvPr/>
        </p:nvSpPr>
        <p:spPr bwMode="auto">
          <a:xfrm>
            <a:off x="2971800" y="2286000"/>
            <a:ext cx="152400" cy="3200400"/>
          </a:xfrm>
          <a:prstGeom prst="leftBrace">
            <a:avLst>
              <a:gd name="adj1" fmla="val 1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26341" name="Text Box 5"/>
          <p:cNvSpPr txBox="1">
            <a:spLocks noChangeArrowheads="1"/>
          </p:cNvSpPr>
          <p:nvPr/>
        </p:nvSpPr>
        <p:spPr bwMode="auto">
          <a:xfrm>
            <a:off x="47625" y="3124200"/>
            <a:ext cx="2971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Software Engineering Process for creation of COD/AWF diagrams</a:t>
            </a:r>
          </a:p>
        </p:txBody>
      </p:sp>
      <p:sp>
        <p:nvSpPr>
          <p:cNvPr id="526342"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9DBC8396-5AF1-41E6-9BF0-64D041C14FA1}" type="slidenum">
              <a:rPr lang="en-US" altLang="en-US" sz="1200">
                <a:solidFill>
                  <a:srgbClr val="000000"/>
                </a:solidFill>
                <a:latin typeface="Arial" charset="0"/>
              </a:rPr>
              <a:pPr algn="r" eaLnBrk="1" hangingPunct="1"/>
              <a:t>58</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idx="4294967295"/>
          </p:nvPr>
        </p:nvSpPr>
        <p:spPr/>
        <p:txBody>
          <a:bodyPr/>
          <a:lstStyle/>
          <a:p>
            <a:pPr>
              <a:defRPr/>
            </a:pPr>
            <a:r>
              <a:rPr lang="en-US" dirty="0" smtClean="0">
                <a:latin typeface="Arial" charset="0"/>
              </a:rPr>
              <a:t>Secure Enforcement Code Generation</a:t>
            </a:r>
          </a:p>
        </p:txBody>
      </p:sp>
      <p:sp>
        <p:nvSpPr>
          <p:cNvPr id="451587" name="Rectangle 3"/>
          <p:cNvSpPr>
            <a:spLocks noGrp="1" noChangeArrowheads="1"/>
          </p:cNvSpPr>
          <p:nvPr>
            <p:ph type="body" idx="4294967295"/>
          </p:nvPr>
        </p:nvSpPr>
        <p:spPr/>
        <p:txBody>
          <a:bodyPr/>
          <a:lstStyle/>
          <a:p>
            <a:pPr>
              <a:defRPr/>
            </a:pPr>
            <a:r>
              <a:rPr lang="en-US" smtClean="0">
                <a:latin typeface="Arial" charset="0"/>
              </a:rPr>
              <a:t>Transition new COD/AWF Diagrams to Code</a:t>
            </a:r>
          </a:p>
          <a:p>
            <a:pPr>
              <a:defRPr/>
            </a:pPr>
            <a:r>
              <a:rPr lang="en-US" smtClean="0">
                <a:latin typeface="Arial" charset="0"/>
              </a:rPr>
              <a:t>Use Java Meta Language to Encode COD/AWF Policies for</a:t>
            </a:r>
          </a:p>
          <a:p>
            <a:pPr lvl="1">
              <a:defRPr/>
            </a:pPr>
            <a:r>
              <a:rPr lang="en-US" smtClean="0">
                <a:latin typeface="Arial" charset="0"/>
              </a:rPr>
              <a:t>Collaboration Teams</a:t>
            </a:r>
          </a:p>
          <a:p>
            <a:pPr lvl="1">
              <a:defRPr/>
            </a:pPr>
            <a:r>
              <a:rPr lang="en-US" smtClean="0">
                <a:latin typeface="Arial" charset="0"/>
              </a:rPr>
              <a:t>Collaboration Obligations</a:t>
            </a:r>
          </a:p>
          <a:p>
            <a:pPr lvl="1">
              <a:defRPr/>
            </a:pPr>
            <a:r>
              <a:rPr lang="en-US" smtClean="0">
                <a:latin typeface="Arial" charset="0"/>
              </a:rPr>
              <a:t>Collaboration Workflow</a:t>
            </a:r>
          </a:p>
          <a:p>
            <a:pPr lvl="1">
              <a:defRPr/>
            </a:pPr>
            <a:r>
              <a:rPr lang="en-US" smtClean="0">
                <a:latin typeface="Arial" charset="0"/>
              </a:rPr>
              <a:t>Collaboration Security</a:t>
            </a:r>
          </a:p>
          <a:p>
            <a:pPr>
              <a:defRPr/>
            </a:pPr>
            <a:r>
              <a:rPr lang="en-US" smtClean="0">
                <a:latin typeface="Arial" charset="0"/>
              </a:rPr>
              <a:t>COD/AWF Policy Authorization Algorithm using Java Meta Programming</a:t>
            </a:r>
          </a:p>
          <a:p>
            <a:pPr lvl="1">
              <a:defRPr/>
            </a:pPr>
            <a:endParaRPr lang="en-US" smtClean="0">
              <a:latin typeface="Arial" charset="0"/>
            </a:endParaRPr>
          </a:p>
          <a:p>
            <a:pPr>
              <a:defRPr/>
            </a:pPr>
            <a:endParaRPr lang="en-US" smtClean="0">
              <a:latin typeface="Arial" charset="0"/>
            </a:endParaRPr>
          </a:p>
        </p:txBody>
      </p:sp>
      <p:sp>
        <p:nvSpPr>
          <p:cNvPr id="52736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B410850A-6136-400D-83CA-495C2FC5E198}" type="slidenum">
              <a:rPr lang="en-US" altLang="en-US" sz="1200">
                <a:solidFill>
                  <a:srgbClr val="000000"/>
                </a:solidFill>
                <a:latin typeface="Arial" charset="0"/>
              </a:rPr>
              <a:pPr algn="r" eaLnBrk="1" hangingPunct="1"/>
              <a:t>59</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mtClean="0">
                <a:latin typeface="Arial" charset="0"/>
              </a:rPr>
              <a:t>Introduction &amp; Motivation</a:t>
            </a:r>
          </a:p>
        </p:txBody>
      </p:sp>
      <p:sp>
        <p:nvSpPr>
          <p:cNvPr id="18435" name="Rectangle 6"/>
          <p:cNvSpPr>
            <a:spLocks noGrp="1" noChangeArrowheads="1"/>
          </p:cNvSpPr>
          <p:nvPr>
            <p:ph type="body" idx="4294967295"/>
          </p:nvPr>
        </p:nvSpPr>
        <p:spPr/>
        <p:txBody>
          <a:bodyPr/>
          <a:lstStyle/>
          <a:p>
            <a:pPr>
              <a:defRPr/>
            </a:pPr>
            <a:r>
              <a:rPr lang="en-US" smtClean="0">
                <a:latin typeface="Arial" charset="0"/>
              </a:rPr>
              <a:t>Historical Access Control Models</a:t>
            </a:r>
          </a:p>
          <a:p>
            <a:pPr lvl="1">
              <a:defRPr/>
            </a:pPr>
            <a:r>
              <a:rPr lang="en-US" smtClean="0">
                <a:latin typeface="Arial" charset="0"/>
              </a:rPr>
              <a:t>Mandatory: Classification of Data and Access to Information based on Clearance of User</a:t>
            </a:r>
          </a:p>
          <a:p>
            <a:pPr lvl="1">
              <a:defRPr/>
            </a:pPr>
            <a:r>
              <a:rPr lang="en-US" smtClean="0">
                <a:latin typeface="Arial" charset="0"/>
              </a:rPr>
              <a:t>Role-Based: Emphasis on User Capability and Limiting Access</a:t>
            </a:r>
          </a:p>
          <a:p>
            <a:pPr lvl="2">
              <a:defRPr/>
            </a:pPr>
            <a:r>
              <a:rPr lang="en-US" smtClean="0">
                <a:latin typeface="Arial" charset="0"/>
              </a:rPr>
              <a:t>Separation of Duty, Mutual Exclusion, Cardinality Constraints, Least Privilege, etc. </a:t>
            </a:r>
          </a:p>
          <a:p>
            <a:pPr lvl="1">
              <a:defRPr/>
            </a:pPr>
            <a:r>
              <a:rPr lang="en-US" smtClean="0">
                <a:latin typeface="Arial" charset="0"/>
              </a:rPr>
              <a:t>Discretionary: Ability to Delegate Authority</a:t>
            </a:r>
          </a:p>
          <a:p>
            <a:pPr>
              <a:defRPr/>
            </a:pPr>
            <a:r>
              <a:rPr lang="en-US" smtClean="0">
                <a:latin typeface="Arial" charset="0"/>
              </a:rPr>
              <a:t>Focus is on </a:t>
            </a:r>
            <a:r>
              <a:rPr lang="en-US" b="1" smtClean="0">
                <a:solidFill>
                  <a:srgbClr val="FF0000"/>
                </a:solidFill>
                <a:latin typeface="Arial" charset="0"/>
              </a:rPr>
              <a:t>Limiting</a:t>
            </a:r>
            <a:r>
              <a:rPr lang="en-US" smtClean="0">
                <a:latin typeface="Arial" charset="0"/>
              </a:rPr>
              <a:t> and </a:t>
            </a:r>
            <a:r>
              <a:rPr lang="en-US" b="1" smtClean="0">
                <a:solidFill>
                  <a:srgbClr val="FF0000"/>
                </a:solidFill>
                <a:latin typeface="Arial" charset="0"/>
              </a:rPr>
              <a:t>Constraining Access</a:t>
            </a:r>
            <a:r>
              <a:rPr lang="en-US" smtClean="0">
                <a:latin typeface="Arial" charset="0"/>
              </a:rPr>
              <a:t> and Not Promoting Interactions</a:t>
            </a:r>
          </a:p>
        </p:txBody>
      </p:sp>
      <p:sp>
        <p:nvSpPr>
          <p:cNvPr id="473092"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4648DFE6-3D18-4A8B-8B58-DDEAC82BBBA4}" type="slidenum">
              <a:rPr lang="en-US" altLang="en-US" sz="1200">
                <a:solidFill>
                  <a:srgbClr val="000000"/>
                </a:solidFill>
                <a:latin typeface="Arial" charset="0"/>
              </a:rPr>
              <a:pPr algn="r" eaLnBrk="1" hangingPunct="1"/>
              <a:t>6</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idx="4294967295"/>
          </p:nvPr>
        </p:nvSpPr>
        <p:spPr/>
        <p:txBody>
          <a:bodyPr/>
          <a:lstStyle/>
          <a:p>
            <a:pPr>
              <a:defRPr/>
            </a:pPr>
            <a:r>
              <a:rPr lang="en-US" sz="2800" smtClean="0">
                <a:latin typeface="Arial" charset="0"/>
              </a:rPr>
              <a:t>Visual to Code Mapping of COD/AWF Policies</a:t>
            </a:r>
          </a:p>
        </p:txBody>
      </p:sp>
      <p:sp>
        <p:nvSpPr>
          <p:cNvPr id="528387" name="Rectangle 3"/>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graphicFrame>
        <p:nvGraphicFramePr>
          <p:cNvPr id="528388" name="Object 4"/>
          <p:cNvGraphicFramePr>
            <a:graphicFrameLocks noChangeAspect="1"/>
          </p:cNvGraphicFramePr>
          <p:nvPr/>
        </p:nvGraphicFramePr>
        <p:xfrm>
          <a:off x="1676400" y="1544638"/>
          <a:ext cx="6248400" cy="5283200"/>
        </p:xfrm>
        <a:graphic>
          <a:graphicData uri="http://schemas.openxmlformats.org/presentationml/2006/ole">
            <mc:AlternateContent xmlns:mc="http://schemas.openxmlformats.org/markup-compatibility/2006">
              <mc:Choice xmlns:v="urn:schemas-microsoft-com:vml" Requires="v">
                <p:oleObj spid="_x0000_s528435" name="Presentation" r:id="rId4" imgW="5333970" imgH="4498893" progId="PowerPoint.Show.8">
                  <p:embed/>
                </p:oleObj>
              </mc:Choice>
              <mc:Fallback>
                <p:oleObj name="Presentation" r:id="rId4" imgW="5333970" imgH="4498893"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44638"/>
                        <a:ext cx="62484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8389"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615622B8-FFC4-4F01-807A-D4BCDBC399B4}" type="slidenum">
              <a:rPr lang="en-US" altLang="en-US" sz="1200">
                <a:solidFill>
                  <a:srgbClr val="000000"/>
                </a:solidFill>
                <a:latin typeface="Arial" charset="0"/>
              </a:rPr>
              <a:pPr algn="r" eaLnBrk="1" hangingPunct="1"/>
              <a:t>60</a:t>
            </a:fld>
            <a:endParaRPr lang="en-US" altLang="en-US" sz="1200">
              <a:solidFill>
                <a:srgbClr val="000000"/>
              </a:solidFill>
              <a:latin typeface="Arial" charset="0"/>
            </a:endParaRPr>
          </a:p>
        </p:txBody>
      </p:sp>
      <p:pic>
        <p:nvPicPr>
          <p:cNvPr id="528390" name="Picture 7" descr="MC9004413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905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391" name="Text Box 8"/>
          <p:cNvSpPr txBox="1">
            <a:spLocks noChangeArrowheads="1"/>
          </p:cNvSpPr>
          <p:nvPr/>
        </p:nvSpPr>
        <p:spPr bwMode="auto">
          <a:xfrm>
            <a:off x="152400" y="1600200"/>
            <a:ext cx="2300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a:solidFill>
                  <a:srgbClr val="3366CC"/>
                </a:solidFill>
              </a:rPr>
              <a:t>Design Time</a:t>
            </a:r>
          </a:p>
        </p:txBody>
      </p:sp>
      <p:sp>
        <p:nvSpPr>
          <p:cNvPr id="528392" name="Line 9"/>
          <p:cNvSpPr>
            <a:spLocks noChangeShapeType="1"/>
          </p:cNvSpPr>
          <p:nvPr/>
        </p:nvSpPr>
        <p:spPr bwMode="auto">
          <a:xfrm>
            <a:off x="-19050" y="3362325"/>
            <a:ext cx="9144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393" name="Text Box 10"/>
          <p:cNvSpPr txBox="1">
            <a:spLocks noChangeArrowheads="1"/>
          </p:cNvSpPr>
          <p:nvPr/>
        </p:nvSpPr>
        <p:spPr bwMode="auto">
          <a:xfrm>
            <a:off x="228600" y="4343400"/>
            <a:ext cx="1608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800">
                <a:solidFill>
                  <a:srgbClr val="3366CC"/>
                </a:solidFill>
              </a:rPr>
              <a:t>Runtime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p:txBody>
          <a:bodyPr/>
          <a:lstStyle/>
          <a:p>
            <a:r>
              <a:rPr lang="en-US" altLang="en-US" sz="2800" smtClean="0"/>
              <a:t>Workflow Slice to Workflow Code Mapping</a:t>
            </a:r>
          </a:p>
        </p:txBody>
      </p:sp>
      <p:sp>
        <p:nvSpPr>
          <p:cNvPr id="529411" name="Rectangle 3"/>
          <p:cNvSpPr>
            <a:spLocks noChangeArrowheads="1"/>
          </p:cNvSpPr>
          <p:nvPr/>
        </p:nvSpPr>
        <p:spPr bwMode="auto">
          <a:xfrm>
            <a:off x="0" y="666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9412" name="AutoShape 5"/>
          <p:cNvSpPr>
            <a:spLocks/>
          </p:cNvSpPr>
          <p:nvPr/>
        </p:nvSpPr>
        <p:spPr bwMode="auto">
          <a:xfrm>
            <a:off x="4313238" y="2286000"/>
            <a:ext cx="228600" cy="3810000"/>
          </a:xfrm>
          <a:prstGeom prst="rightBrace">
            <a:avLst>
              <a:gd name="adj1" fmla="val 1388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29413" name="Text Box 6"/>
          <p:cNvSpPr txBox="1">
            <a:spLocks noChangeArrowheads="1"/>
          </p:cNvSpPr>
          <p:nvPr/>
        </p:nvSpPr>
        <p:spPr bwMode="auto">
          <a:xfrm>
            <a:off x="4648200" y="3584575"/>
            <a:ext cx="434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800">
                <a:solidFill>
                  <a:srgbClr val="3366CC"/>
                </a:solidFill>
                <a:latin typeface="Arial" charset="0"/>
              </a:rPr>
              <a:t>Collaboration Workflow </a:t>
            </a:r>
          </a:p>
          <a:p>
            <a:pPr algn="l" eaLnBrk="1" hangingPunct="1"/>
            <a:r>
              <a:rPr lang="en-US" altLang="en-US" sz="2800">
                <a:solidFill>
                  <a:srgbClr val="3366CC"/>
                </a:solidFill>
                <a:latin typeface="Arial" charset="0"/>
              </a:rPr>
              <a:t>Slice for entire ERC</a:t>
            </a:r>
          </a:p>
        </p:txBody>
      </p:sp>
      <p:sp>
        <p:nvSpPr>
          <p:cNvPr id="52941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F253D95C-F9BA-442E-B86A-13B1C32B0ABF}" type="slidenum">
              <a:rPr lang="en-US" altLang="en-US" sz="1200">
                <a:solidFill>
                  <a:srgbClr val="000000"/>
                </a:solidFill>
                <a:latin typeface="Arial" charset="0"/>
              </a:rPr>
              <a:pPr algn="r" eaLnBrk="1" hangingPunct="1"/>
              <a:t>61</a:t>
            </a:fld>
            <a:endParaRPr lang="en-US" altLang="en-US" sz="1200">
              <a:solidFill>
                <a:srgbClr val="000000"/>
              </a:solidFill>
              <a:latin typeface="Arial" charset="0"/>
            </a:endParaRPr>
          </a:p>
        </p:txBody>
      </p:sp>
      <p:grpSp>
        <p:nvGrpSpPr>
          <p:cNvPr id="529415" name="Group 212"/>
          <p:cNvGrpSpPr>
            <a:grpSpLocks/>
          </p:cNvGrpSpPr>
          <p:nvPr/>
        </p:nvGrpSpPr>
        <p:grpSpPr bwMode="auto">
          <a:xfrm>
            <a:off x="228600" y="838200"/>
            <a:ext cx="4022725" cy="800100"/>
            <a:chOff x="303" y="1008"/>
            <a:chExt cx="2534" cy="504"/>
          </a:xfrm>
        </p:grpSpPr>
        <p:grpSp>
          <p:nvGrpSpPr>
            <p:cNvPr id="529517" name="Group 16"/>
            <p:cNvGrpSpPr>
              <a:grpSpLocks/>
            </p:cNvGrpSpPr>
            <p:nvPr/>
          </p:nvGrpSpPr>
          <p:grpSpPr bwMode="auto">
            <a:xfrm>
              <a:off x="303" y="1129"/>
              <a:ext cx="2534" cy="383"/>
              <a:chOff x="303" y="1261"/>
              <a:chExt cx="2534" cy="383"/>
            </a:xfrm>
          </p:grpSpPr>
          <p:sp>
            <p:nvSpPr>
              <p:cNvPr id="529612" name="Rectangle 12"/>
              <p:cNvSpPr>
                <a:spLocks noChangeArrowheads="1"/>
              </p:cNvSpPr>
              <p:nvPr/>
            </p:nvSpPr>
            <p:spPr bwMode="auto">
              <a:xfrm>
                <a:off x="303" y="1261"/>
                <a:ext cx="2534" cy="38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pic>
            <p:nvPicPr>
              <p:cNvPr id="5296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 y="1262"/>
                <a:ext cx="253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614" name="Rectangle 14"/>
              <p:cNvSpPr>
                <a:spLocks noChangeArrowheads="1"/>
              </p:cNvSpPr>
              <p:nvPr/>
            </p:nvSpPr>
            <p:spPr bwMode="auto">
              <a:xfrm>
                <a:off x="303" y="1261"/>
                <a:ext cx="2534" cy="38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9615" name="Rectangle 15"/>
              <p:cNvSpPr>
                <a:spLocks noChangeArrowheads="1"/>
              </p:cNvSpPr>
              <p:nvPr/>
            </p:nvSpPr>
            <p:spPr bwMode="auto">
              <a:xfrm>
                <a:off x="303" y="1262"/>
                <a:ext cx="2534" cy="38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pSp>
        <p:grpSp>
          <p:nvGrpSpPr>
            <p:cNvPr id="529518" name="Group 19"/>
            <p:cNvGrpSpPr>
              <a:grpSpLocks/>
            </p:cNvGrpSpPr>
            <p:nvPr/>
          </p:nvGrpSpPr>
          <p:grpSpPr bwMode="auto">
            <a:xfrm>
              <a:off x="2749" y="1271"/>
              <a:ext cx="67" cy="68"/>
              <a:chOff x="2749" y="1403"/>
              <a:chExt cx="67" cy="68"/>
            </a:xfrm>
          </p:grpSpPr>
          <p:sp>
            <p:nvSpPr>
              <p:cNvPr id="529610" name="Oval 17"/>
              <p:cNvSpPr>
                <a:spLocks noChangeArrowheads="1"/>
              </p:cNvSpPr>
              <p:nvPr/>
            </p:nvSpPr>
            <p:spPr bwMode="auto">
              <a:xfrm>
                <a:off x="2749" y="1403"/>
                <a:ext cx="67" cy="68"/>
              </a:xfrm>
              <a:prstGeom prst="ellipse">
                <a:avLst/>
              </a:prstGeom>
              <a:solidFill>
                <a:srgbClr val="FFFFFF"/>
              </a:solidFill>
              <a:ln w="0">
                <a:solidFill>
                  <a:srgbClr val="000000"/>
                </a:solidFill>
                <a:round/>
                <a:headEnd/>
                <a:tailEnd/>
              </a:ln>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9611" name="Oval 18"/>
              <p:cNvSpPr>
                <a:spLocks noChangeArrowheads="1"/>
              </p:cNvSpPr>
              <p:nvPr/>
            </p:nvSpPr>
            <p:spPr bwMode="auto">
              <a:xfrm>
                <a:off x="2749" y="1403"/>
                <a:ext cx="67" cy="68"/>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pSp>
        <p:grpSp>
          <p:nvGrpSpPr>
            <p:cNvPr id="529519" name="Group 24"/>
            <p:cNvGrpSpPr>
              <a:grpSpLocks/>
            </p:cNvGrpSpPr>
            <p:nvPr/>
          </p:nvGrpSpPr>
          <p:grpSpPr bwMode="auto">
            <a:xfrm>
              <a:off x="304" y="1008"/>
              <a:ext cx="337" cy="119"/>
              <a:chOff x="304" y="1140"/>
              <a:chExt cx="337" cy="119"/>
            </a:xfrm>
          </p:grpSpPr>
          <p:sp>
            <p:nvSpPr>
              <p:cNvPr id="529606" name="Rectangle 20"/>
              <p:cNvSpPr>
                <a:spLocks noChangeArrowheads="1"/>
              </p:cNvSpPr>
              <p:nvPr/>
            </p:nvSpPr>
            <p:spPr bwMode="auto">
              <a:xfrm>
                <a:off x="304" y="1140"/>
                <a:ext cx="337" cy="11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pic>
            <p:nvPicPr>
              <p:cNvPr id="52960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 y="1140"/>
                <a:ext cx="33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608" name="Rectangle 22"/>
              <p:cNvSpPr>
                <a:spLocks noChangeArrowheads="1"/>
              </p:cNvSpPr>
              <p:nvPr/>
            </p:nvSpPr>
            <p:spPr bwMode="auto">
              <a:xfrm>
                <a:off x="304" y="1140"/>
                <a:ext cx="337" cy="11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9609" name="Rectangle 23"/>
              <p:cNvSpPr>
                <a:spLocks noChangeArrowheads="1"/>
              </p:cNvSpPr>
              <p:nvPr/>
            </p:nvSpPr>
            <p:spPr bwMode="auto">
              <a:xfrm>
                <a:off x="304" y="1140"/>
                <a:ext cx="337" cy="119"/>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pSp>
        <p:sp>
          <p:nvSpPr>
            <p:cNvPr id="529520" name="Rectangle 25"/>
            <p:cNvSpPr>
              <a:spLocks noChangeArrowheads="1"/>
            </p:cNvSpPr>
            <p:nvPr/>
          </p:nvSpPr>
          <p:spPr bwMode="auto">
            <a:xfrm>
              <a:off x="334" y="1016"/>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21" name="Rectangle 26"/>
            <p:cNvSpPr>
              <a:spLocks noChangeArrowheads="1"/>
            </p:cNvSpPr>
            <p:nvPr/>
          </p:nvSpPr>
          <p:spPr bwMode="auto">
            <a:xfrm>
              <a:off x="386" y="1016"/>
              <a:ext cx="18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CwSlice</a:t>
              </a:r>
              <a:endParaRPr lang="en-US" altLang="en-US" sz="2800">
                <a:solidFill>
                  <a:srgbClr val="000000"/>
                </a:solidFill>
                <a:latin typeface="Arial" charset="0"/>
              </a:endParaRPr>
            </a:p>
          </p:txBody>
        </p:sp>
        <p:sp>
          <p:nvSpPr>
            <p:cNvPr id="529522" name="Rectangle 27"/>
            <p:cNvSpPr>
              <a:spLocks noChangeArrowheads="1"/>
            </p:cNvSpPr>
            <p:nvPr/>
          </p:nvSpPr>
          <p:spPr bwMode="auto">
            <a:xfrm>
              <a:off x="559" y="1016"/>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23" name="Rectangle 28"/>
            <p:cNvSpPr>
              <a:spLocks noChangeArrowheads="1"/>
            </p:cNvSpPr>
            <p:nvPr/>
          </p:nvSpPr>
          <p:spPr bwMode="auto">
            <a:xfrm>
              <a:off x="426" y="1072"/>
              <a:ext cx="10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ERC</a:t>
              </a:r>
              <a:endParaRPr lang="en-US" altLang="en-US" sz="2800">
                <a:solidFill>
                  <a:srgbClr val="000000"/>
                </a:solidFill>
                <a:latin typeface="Arial" charset="0"/>
              </a:endParaRPr>
            </a:p>
          </p:txBody>
        </p:sp>
        <p:grpSp>
          <p:nvGrpSpPr>
            <p:cNvPr id="529524" name="Group 31"/>
            <p:cNvGrpSpPr>
              <a:grpSpLocks/>
            </p:cNvGrpSpPr>
            <p:nvPr/>
          </p:nvGrpSpPr>
          <p:grpSpPr bwMode="auto">
            <a:xfrm>
              <a:off x="390" y="1260"/>
              <a:ext cx="292" cy="122"/>
              <a:chOff x="390" y="1392"/>
              <a:chExt cx="292" cy="122"/>
            </a:xfrm>
          </p:grpSpPr>
          <p:sp>
            <p:nvSpPr>
              <p:cNvPr id="529604" name="Freeform 29"/>
              <p:cNvSpPr>
                <a:spLocks/>
              </p:cNvSpPr>
              <p:nvPr/>
            </p:nvSpPr>
            <p:spPr bwMode="auto">
              <a:xfrm>
                <a:off x="390" y="1392"/>
                <a:ext cx="292" cy="122"/>
              </a:xfrm>
              <a:custGeom>
                <a:avLst/>
                <a:gdLst>
                  <a:gd name="T0" fmla="*/ 0 w 5200"/>
                  <a:gd name="T1" fmla="*/ 0 h 2167"/>
                  <a:gd name="T2" fmla="*/ 0 w 5200"/>
                  <a:gd name="T3" fmla="*/ 0 h 2167"/>
                  <a:gd name="T4" fmla="*/ 0 w 5200"/>
                  <a:gd name="T5" fmla="*/ 0 h 2167"/>
                  <a:gd name="T6" fmla="*/ 0 w 5200"/>
                  <a:gd name="T7" fmla="*/ 0 h 2167"/>
                  <a:gd name="T8" fmla="*/ 0 w 5200"/>
                  <a:gd name="T9" fmla="*/ 0 h 2167"/>
                  <a:gd name="T10" fmla="*/ 0 w 5200"/>
                  <a:gd name="T11" fmla="*/ 0 h 2167"/>
                  <a:gd name="T12" fmla="*/ 0 w 5200"/>
                  <a:gd name="T13" fmla="*/ 0 h 2167"/>
                  <a:gd name="T14" fmla="*/ 0 w 5200"/>
                  <a:gd name="T15" fmla="*/ 0 h 2167"/>
                  <a:gd name="T16" fmla="*/ 0 w 5200"/>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00" h="2167">
                    <a:moveTo>
                      <a:pt x="271" y="0"/>
                    </a:moveTo>
                    <a:cubicBezTo>
                      <a:pt x="121" y="0"/>
                      <a:pt x="0" y="121"/>
                      <a:pt x="0" y="271"/>
                    </a:cubicBezTo>
                    <a:lnTo>
                      <a:pt x="0" y="1896"/>
                    </a:lnTo>
                    <a:cubicBezTo>
                      <a:pt x="0" y="2046"/>
                      <a:pt x="121" y="2167"/>
                      <a:pt x="271" y="2167"/>
                    </a:cubicBezTo>
                    <a:lnTo>
                      <a:pt x="4929" y="2167"/>
                    </a:lnTo>
                    <a:cubicBezTo>
                      <a:pt x="5079" y="2167"/>
                      <a:pt x="5200" y="2046"/>
                      <a:pt x="5200" y="1896"/>
                    </a:cubicBezTo>
                    <a:lnTo>
                      <a:pt x="5200" y="271"/>
                    </a:lnTo>
                    <a:cubicBezTo>
                      <a:pt x="5200" y="121"/>
                      <a:pt x="5079" y="0"/>
                      <a:pt x="4929" y="0"/>
                    </a:cubicBezTo>
                    <a:lnTo>
                      <a:pt x="271" y="0"/>
                    </a:lnTo>
                    <a:close/>
                  </a:path>
                </a:pathLst>
              </a:custGeom>
              <a:solidFill>
                <a:srgbClr val="FFFFFF"/>
              </a:solidFill>
              <a:ln w="0">
                <a:solidFill>
                  <a:srgbClr val="000000"/>
                </a:solidFill>
                <a:prstDash val="solid"/>
                <a:round/>
                <a:headEnd/>
                <a:tailEnd/>
              </a:ln>
            </p:spPr>
            <p:txBody>
              <a:bodyPr/>
              <a:lstStyle/>
              <a:p>
                <a:endParaRPr lang="en-US"/>
              </a:p>
            </p:txBody>
          </p:sp>
          <p:sp>
            <p:nvSpPr>
              <p:cNvPr id="529605" name="Freeform 30"/>
              <p:cNvSpPr>
                <a:spLocks/>
              </p:cNvSpPr>
              <p:nvPr/>
            </p:nvSpPr>
            <p:spPr bwMode="auto">
              <a:xfrm>
                <a:off x="390" y="1392"/>
                <a:ext cx="292" cy="122"/>
              </a:xfrm>
              <a:custGeom>
                <a:avLst/>
                <a:gdLst>
                  <a:gd name="T0" fmla="*/ 0 w 5200"/>
                  <a:gd name="T1" fmla="*/ 0 h 2167"/>
                  <a:gd name="T2" fmla="*/ 0 w 5200"/>
                  <a:gd name="T3" fmla="*/ 0 h 2167"/>
                  <a:gd name="T4" fmla="*/ 0 w 5200"/>
                  <a:gd name="T5" fmla="*/ 0 h 2167"/>
                  <a:gd name="T6" fmla="*/ 0 w 5200"/>
                  <a:gd name="T7" fmla="*/ 0 h 2167"/>
                  <a:gd name="T8" fmla="*/ 0 w 5200"/>
                  <a:gd name="T9" fmla="*/ 0 h 2167"/>
                  <a:gd name="T10" fmla="*/ 0 w 5200"/>
                  <a:gd name="T11" fmla="*/ 0 h 2167"/>
                  <a:gd name="T12" fmla="*/ 0 w 5200"/>
                  <a:gd name="T13" fmla="*/ 0 h 2167"/>
                  <a:gd name="T14" fmla="*/ 0 w 5200"/>
                  <a:gd name="T15" fmla="*/ 0 h 2167"/>
                  <a:gd name="T16" fmla="*/ 0 w 5200"/>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00" h="2167">
                    <a:moveTo>
                      <a:pt x="271" y="0"/>
                    </a:moveTo>
                    <a:cubicBezTo>
                      <a:pt x="121" y="0"/>
                      <a:pt x="0" y="121"/>
                      <a:pt x="0" y="271"/>
                    </a:cubicBezTo>
                    <a:lnTo>
                      <a:pt x="0" y="1896"/>
                    </a:lnTo>
                    <a:cubicBezTo>
                      <a:pt x="0" y="2046"/>
                      <a:pt x="121" y="2167"/>
                      <a:pt x="271" y="2167"/>
                    </a:cubicBezTo>
                    <a:lnTo>
                      <a:pt x="4929" y="2167"/>
                    </a:lnTo>
                    <a:cubicBezTo>
                      <a:pt x="5079" y="2167"/>
                      <a:pt x="5200" y="2046"/>
                      <a:pt x="5200" y="1896"/>
                    </a:cubicBezTo>
                    <a:lnTo>
                      <a:pt x="5200" y="271"/>
                    </a:lnTo>
                    <a:cubicBezTo>
                      <a:pt x="5200" y="121"/>
                      <a:pt x="5079" y="0"/>
                      <a:pt x="4929" y="0"/>
                    </a:cubicBezTo>
                    <a:lnTo>
                      <a:pt x="271"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25" name="Rectangle 32"/>
            <p:cNvSpPr>
              <a:spLocks noChangeArrowheads="1"/>
            </p:cNvSpPr>
            <p:nvPr/>
          </p:nvSpPr>
          <p:spPr bwMode="auto">
            <a:xfrm>
              <a:off x="402"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26" name="Rectangle 33"/>
            <p:cNvSpPr>
              <a:spLocks noChangeArrowheads="1"/>
            </p:cNvSpPr>
            <p:nvPr/>
          </p:nvSpPr>
          <p:spPr bwMode="auto">
            <a:xfrm>
              <a:off x="455" y="1270"/>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CsSlice</a:t>
              </a:r>
              <a:endParaRPr lang="en-US" altLang="en-US" sz="2800">
                <a:solidFill>
                  <a:srgbClr val="000000"/>
                </a:solidFill>
                <a:latin typeface="Arial" charset="0"/>
              </a:endParaRPr>
            </a:p>
          </p:txBody>
        </p:sp>
        <p:sp>
          <p:nvSpPr>
            <p:cNvPr id="529527" name="Rectangle 34"/>
            <p:cNvSpPr>
              <a:spLocks noChangeArrowheads="1"/>
            </p:cNvSpPr>
            <p:nvPr/>
          </p:nvSpPr>
          <p:spPr bwMode="auto">
            <a:xfrm>
              <a:off x="618"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28" name="Rectangle 35"/>
            <p:cNvSpPr>
              <a:spLocks noChangeArrowheads="1"/>
            </p:cNvSpPr>
            <p:nvPr/>
          </p:nvSpPr>
          <p:spPr bwMode="auto">
            <a:xfrm>
              <a:off x="473" y="1325"/>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Triage</a:t>
              </a:r>
              <a:endParaRPr lang="en-US" altLang="en-US" sz="2800">
                <a:solidFill>
                  <a:srgbClr val="000000"/>
                </a:solidFill>
                <a:latin typeface="Arial" charset="0"/>
              </a:endParaRPr>
            </a:p>
          </p:txBody>
        </p:sp>
        <p:grpSp>
          <p:nvGrpSpPr>
            <p:cNvPr id="529529" name="Group 38"/>
            <p:cNvGrpSpPr>
              <a:grpSpLocks/>
            </p:cNvGrpSpPr>
            <p:nvPr/>
          </p:nvGrpSpPr>
          <p:grpSpPr bwMode="auto">
            <a:xfrm>
              <a:off x="850" y="1260"/>
              <a:ext cx="270" cy="122"/>
              <a:chOff x="850" y="1392"/>
              <a:chExt cx="270" cy="122"/>
            </a:xfrm>
          </p:grpSpPr>
          <p:sp>
            <p:nvSpPr>
              <p:cNvPr id="529602" name="Freeform 36"/>
              <p:cNvSpPr>
                <a:spLocks/>
              </p:cNvSpPr>
              <p:nvPr/>
            </p:nvSpPr>
            <p:spPr bwMode="auto">
              <a:xfrm>
                <a:off x="850" y="1392"/>
                <a:ext cx="270" cy="122"/>
              </a:xfrm>
              <a:custGeom>
                <a:avLst/>
                <a:gdLst>
                  <a:gd name="T0" fmla="*/ 0 w 4800"/>
                  <a:gd name="T1" fmla="*/ 0 h 2167"/>
                  <a:gd name="T2" fmla="*/ 0 w 4800"/>
                  <a:gd name="T3" fmla="*/ 0 h 2167"/>
                  <a:gd name="T4" fmla="*/ 0 w 4800"/>
                  <a:gd name="T5" fmla="*/ 0 h 2167"/>
                  <a:gd name="T6" fmla="*/ 0 w 4800"/>
                  <a:gd name="T7" fmla="*/ 0 h 2167"/>
                  <a:gd name="T8" fmla="*/ 0 w 4800"/>
                  <a:gd name="T9" fmla="*/ 0 h 2167"/>
                  <a:gd name="T10" fmla="*/ 0 w 4800"/>
                  <a:gd name="T11" fmla="*/ 0 h 2167"/>
                  <a:gd name="T12" fmla="*/ 0 w 4800"/>
                  <a:gd name="T13" fmla="*/ 0 h 2167"/>
                  <a:gd name="T14" fmla="*/ 0 w 4800"/>
                  <a:gd name="T15" fmla="*/ 0 h 2167"/>
                  <a:gd name="T16" fmla="*/ 0 w 4800"/>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0" h="2167">
                    <a:moveTo>
                      <a:pt x="271" y="0"/>
                    </a:moveTo>
                    <a:cubicBezTo>
                      <a:pt x="121" y="0"/>
                      <a:pt x="0" y="121"/>
                      <a:pt x="0" y="271"/>
                    </a:cubicBezTo>
                    <a:lnTo>
                      <a:pt x="0" y="1896"/>
                    </a:lnTo>
                    <a:cubicBezTo>
                      <a:pt x="0" y="2046"/>
                      <a:pt x="121" y="2167"/>
                      <a:pt x="271" y="2167"/>
                    </a:cubicBezTo>
                    <a:lnTo>
                      <a:pt x="4529" y="2167"/>
                    </a:lnTo>
                    <a:cubicBezTo>
                      <a:pt x="4679" y="2167"/>
                      <a:pt x="4800" y="2046"/>
                      <a:pt x="4800" y="1896"/>
                    </a:cubicBezTo>
                    <a:lnTo>
                      <a:pt x="4800" y="271"/>
                    </a:lnTo>
                    <a:cubicBezTo>
                      <a:pt x="4800" y="121"/>
                      <a:pt x="4679" y="0"/>
                      <a:pt x="4529" y="0"/>
                    </a:cubicBezTo>
                    <a:lnTo>
                      <a:pt x="271" y="0"/>
                    </a:lnTo>
                    <a:close/>
                  </a:path>
                </a:pathLst>
              </a:custGeom>
              <a:solidFill>
                <a:srgbClr val="FFFFFF"/>
              </a:solidFill>
              <a:ln w="0">
                <a:solidFill>
                  <a:srgbClr val="000000"/>
                </a:solidFill>
                <a:prstDash val="solid"/>
                <a:round/>
                <a:headEnd/>
                <a:tailEnd/>
              </a:ln>
            </p:spPr>
            <p:txBody>
              <a:bodyPr/>
              <a:lstStyle/>
              <a:p>
                <a:endParaRPr lang="en-US"/>
              </a:p>
            </p:txBody>
          </p:sp>
          <p:sp>
            <p:nvSpPr>
              <p:cNvPr id="529603" name="Freeform 37"/>
              <p:cNvSpPr>
                <a:spLocks/>
              </p:cNvSpPr>
              <p:nvPr/>
            </p:nvSpPr>
            <p:spPr bwMode="auto">
              <a:xfrm>
                <a:off x="850" y="1392"/>
                <a:ext cx="270" cy="122"/>
              </a:xfrm>
              <a:custGeom>
                <a:avLst/>
                <a:gdLst>
                  <a:gd name="T0" fmla="*/ 0 w 4800"/>
                  <a:gd name="T1" fmla="*/ 0 h 2167"/>
                  <a:gd name="T2" fmla="*/ 0 w 4800"/>
                  <a:gd name="T3" fmla="*/ 0 h 2167"/>
                  <a:gd name="T4" fmla="*/ 0 w 4800"/>
                  <a:gd name="T5" fmla="*/ 0 h 2167"/>
                  <a:gd name="T6" fmla="*/ 0 w 4800"/>
                  <a:gd name="T7" fmla="*/ 0 h 2167"/>
                  <a:gd name="T8" fmla="*/ 0 w 4800"/>
                  <a:gd name="T9" fmla="*/ 0 h 2167"/>
                  <a:gd name="T10" fmla="*/ 0 w 4800"/>
                  <a:gd name="T11" fmla="*/ 0 h 2167"/>
                  <a:gd name="T12" fmla="*/ 0 w 4800"/>
                  <a:gd name="T13" fmla="*/ 0 h 2167"/>
                  <a:gd name="T14" fmla="*/ 0 w 4800"/>
                  <a:gd name="T15" fmla="*/ 0 h 2167"/>
                  <a:gd name="T16" fmla="*/ 0 w 4800"/>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0" h="2167">
                    <a:moveTo>
                      <a:pt x="271" y="0"/>
                    </a:moveTo>
                    <a:cubicBezTo>
                      <a:pt x="121" y="0"/>
                      <a:pt x="0" y="121"/>
                      <a:pt x="0" y="271"/>
                    </a:cubicBezTo>
                    <a:lnTo>
                      <a:pt x="0" y="1896"/>
                    </a:lnTo>
                    <a:cubicBezTo>
                      <a:pt x="0" y="2046"/>
                      <a:pt x="121" y="2167"/>
                      <a:pt x="271" y="2167"/>
                    </a:cubicBezTo>
                    <a:lnTo>
                      <a:pt x="4529" y="2167"/>
                    </a:lnTo>
                    <a:cubicBezTo>
                      <a:pt x="4679" y="2167"/>
                      <a:pt x="4800" y="2046"/>
                      <a:pt x="4800" y="1896"/>
                    </a:cubicBezTo>
                    <a:lnTo>
                      <a:pt x="4800" y="271"/>
                    </a:lnTo>
                    <a:cubicBezTo>
                      <a:pt x="4800" y="121"/>
                      <a:pt x="4679" y="0"/>
                      <a:pt x="4529" y="0"/>
                    </a:cubicBezTo>
                    <a:lnTo>
                      <a:pt x="271"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30" name="Rectangle 39"/>
            <p:cNvSpPr>
              <a:spLocks noChangeArrowheads="1"/>
            </p:cNvSpPr>
            <p:nvPr/>
          </p:nvSpPr>
          <p:spPr bwMode="auto">
            <a:xfrm>
              <a:off x="851"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31" name="Rectangle 40"/>
            <p:cNvSpPr>
              <a:spLocks noChangeArrowheads="1"/>
            </p:cNvSpPr>
            <p:nvPr/>
          </p:nvSpPr>
          <p:spPr bwMode="auto">
            <a:xfrm>
              <a:off x="904" y="1270"/>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CsSlice</a:t>
              </a:r>
              <a:endParaRPr lang="en-US" altLang="en-US" sz="2800">
                <a:solidFill>
                  <a:srgbClr val="000000"/>
                </a:solidFill>
                <a:latin typeface="Arial" charset="0"/>
              </a:endParaRPr>
            </a:p>
          </p:txBody>
        </p:sp>
        <p:sp>
          <p:nvSpPr>
            <p:cNvPr id="529532" name="Rectangle 41"/>
            <p:cNvSpPr>
              <a:spLocks noChangeArrowheads="1"/>
            </p:cNvSpPr>
            <p:nvPr/>
          </p:nvSpPr>
          <p:spPr bwMode="auto">
            <a:xfrm>
              <a:off x="1066"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33" name="Rectangle 42"/>
            <p:cNvSpPr>
              <a:spLocks noChangeArrowheads="1"/>
            </p:cNvSpPr>
            <p:nvPr/>
          </p:nvSpPr>
          <p:spPr bwMode="auto">
            <a:xfrm>
              <a:off x="941" y="1325"/>
              <a:ext cx="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Test</a:t>
              </a:r>
              <a:endParaRPr lang="en-US" altLang="en-US" sz="2800">
                <a:solidFill>
                  <a:srgbClr val="000000"/>
                </a:solidFill>
                <a:latin typeface="Arial" charset="0"/>
              </a:endParaRPr>
            </a:p>
          </p:txBody>
        </p:sp>
        <p:grpSp>
          <p:nvGrpSpPr>
            <p:cNvPr id="529534" name="Group 45"/>
            <p:cNvGrpSpPr>
              <a:grpSpLocks/>
            </p:cNvGrpSpPr>
            <p:nvPr/>
          </p:nvGrpSpPr>
          <p:grpSpPr bwMode="auto">
            <a:xfrm>
              <a:off x="1164" y="1260"/>
              <a:ext cx="325" cy="122"/>
              <a:chOff x="1164" y="1392"/>
              <a:chExt cx="325" cy="122"/>
            </a:xfrm>
          </p:grpSpPr>
          <p:sp>
            <p:nvSpPr>
              <p:cNvPr id="529600" name="Freeform 43"/>
              <p:cNvSpPr>
                <a:spLocks/>
              </p:cNvSpPr>
              <p:nvPr/>
            </p:nvSpPr>
            <p:spPr bwMode="auto">
              <a:xfrm>
                <a:off x="1164" y="1392"/>
                <a:ext cx="325" cy="122"/>
              </a:xfrm>
              <a:custGeom>
                <a:avLst/>
                <a:gdLst>
                  <a:gd name="T0" fmla="*/ 0 w 5792"/>
                  <a:gd name="T1" fmla="*/ 0 h 2167"/>
                  <a:gd name="T2" fmla="*/ 0 w 5792"/>
                  <a:gd name="T3" fmla="*/ 0 h 2167"/>
                  <a:gd name="T4" fmla="*/ 0 w 5792"/>
                  <a:gd name="T5" fmla="*/ 0 h 2167"/>
                  <a:gd name="T6" fmla="*/ 0 w 5792"/>
                  <a:gd name="T7" fmla="*/ 0 h 2167"/>
                  <a:gd name="T8" fmla="*/ 0 w 5792"/>
                  <a:gd name="T9" fmla="*/ 0 h 2167"/>
                  <a:gd name="T10" fmla="*/ 0 w 5792"/>
                  <a:gd name="T11" fmla="*/ 0 h 2167"/>
                  <a:gd name="T12" fmla="*/ 0 w 5792"/>
                  <a:gd name="T13" fmla="*/ 0 h 2167"/>
                  <a:gd name="T14" fmla="*/ 0 w 5792"/>
                  <a:gd name="T15" fmla="*/ 0 h 2167"/>
                  <a:gd name="T16" fmla="*/ 0 w 5792"/>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2" h="2167">
                    <a:moveTo>
                      <a:pt x="271" y="0"/>
                    </a:moveTo>
                    <a:cubicBezTo>
                      <a:pt x="122" y="0"/>
                      <a:pt x="0" y="121"/>
                      <a:pt x="0" y="271"/>
                    </a:cubicBezTo>
                    <a:lnTo>
                      <a:pt x="0" y="1896"/>
                    </a:lnTo>
                    <a:cubicBezTo>
                      <a:pt x="0" y="2046"/>
                      <a:pt x="122" y="2167"/>
                      <a:pt x="271" y="2167"/>
                    </a:cubicBezTo>
                    <a:lnTo>
                      <a:pt x="5521" y="2167"/>
                    </a:lnTo>
                    <a:cubicBezTo>
                      <a:pt x="5671" y="2167"/>
                      <a:pt x="5792" y="2046"/>
                      <a:pt x="5792" y="1896"/>
                    </a:cubicBezTo>
                    <a:lnTo>
                      <a:pt x="5792" y="271"/>
                    </a:lnTo>
                    <a:cubicBezTo>
                      <a:pt x="5792" y="121"/>
                      <a:pt x="5671" y="0"/>
                      <a:pt x="5521" y="0"/>
                    </a:cubicBezTo>
                    <a:lnTo>
                      <a:pt x="271" y="0"/>
                    </a:lnTo>
                    <a:close/>
                  </a:path>
                </a:pathLst>
              </a:custGeom>
              <a:solidFill>
                <a:srgbClr val="FFFFFF"/>
              </a:solidFill>
              <a:ln w="0">
                <a:solidFill>
                  <a:srgbClr val="000000"/>
                </a:solidFill>
                <a:prstDash val="solid"/>
                <a:round/>
                <a:headEnd/>
                <a:tailEnd/>
              </a:ln>
            </p:spPr>
            <p:txBody>
              <a:bodyPr/>
              <a:lstStyle/>
              <a:p>
                <a:endParaRPr lang="en-US"/>
              </a:p>
            </p:txBody>
          </p:sp>
          <p:sp>
            <p:nvSpPr>
              <p:cNvPr id="529601" name="Freeform 44"/>
              <p:cNvSpPr>
                <a:spLocks/>
              </p:cNvSpPr>
              <p:nvPr/>
            </p:nvSpPr>
            <p:spPr bwMode="auto">
              <a:xfrm>
                <a:off x="1164" y="1392"/>
                <a:ext cx="325" cy="122"/>
              </a:xfrm>
              <a:custGeom>
                <a:avLst/>
                <a:gdLst>
                  <a:gd name="T0" fmla="*/ 0 w 5792"/>
                  <a:gd name="T1" fmla="*/ 0 h 2167"/>
                  <a:gd name="T2" fmla="*/ 0 w 5792"/>
                  <a:gd name="T3" fmla="*/ 0 h 2167"/>
                  <a:gd name="T4" fmla="*/ 0 w 5792"/>
                  <a:gd name="T5" fmla="*/ 0 h 2167"/>
                  <a:gd name="T6" fmla="*/ 0 w 5792"/>
                  <a:gd name="T7" fmla="*/ 0 h 2167"/>
                  <a:gd name="T8" fmla="*/ 0 w 5792"/>
                  <a:gd name="T9" fmla="*/ 0 h 2167"/>
                  <a:gd name="T10" fmla="*/ 0 w 5792"/>
                  <a:gd name="T11" fmla="*/ 0 h 2167"/>
                  <a:gd name="T12" fmla="*/ 0 w 5792"/>
                  <a:gd name="T13" fmla="*/ 0 h 2167"/>
                  <a:gd name="T14" fmla="*/ 0 w 5792"/>
                  <a:gd name="T15" fmla="*/ 0 h 2167"/>
                  <a:gd name="T16" fmla="*/ 0 w 5792"/>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2" h="2167">
                    <a:moveTo>
                      <a:pt x="271" y="0"/>
                    </a:moveTo>
                    <a:cubicBezTo>
                      <a:pt x="122" y="0"/>
                      <a:pt x="0" y="121"/>
                      <a:pt x="0" y="271"/>
                    </a:cubicBezTo>
                    <a:lnTo>
                      <a:pt x="0" y="1896"/>
                    </a:lnTo>
                    <a:cubicBezTo>
                      <a:pt x="0" y="2046"/>
                      <a:pt x="122" y="2167"/>
                      <a:pt x="271" y="2167"/>
                    </a:cubicBezTo>
                    <a:lnTo>
                      <a:pt x="5521" y="2167"/>
                    </a:lnTo>
                    <a:cubicBezTo>
                      <a:pt x="5671" y="2167"/>
                      <a:pt x="5792" y="2046"/>
                      <a:pt x="5792" y="1896"/>
                    </a:cubicBezTo>
                    <a:lnTo>
                      <a:pt x="5792" y="271"/>
                    </a:lnTo>
                    <a:cubicBezTo>
                      <a:pt x="5792" y="121"/>
                      <a:pt x="5671" y="0"/>
                      <a:pt x="5521" y="0"/>
                    </a:cubicBezTo>
                    <a:lnTo>
                      <a:pt x="271"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35" name="Rectangle 46"/>
            <p:cNvSpPr>
              <a:spLocks noChangeArrowheads="1"/>
            </p:cNvSpPr>
            <p:nvPr/>
          </p:nvSpPr>
          <p:spPr bwMode="auto">
            <a:xfrm>
              <a:off x="1193"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36" name="Rectangle 47"/>
            <p:cNvSpPr>
              <a:spLocks noChangeArrowheads="1"/>
            </p:cNvSpPr>
            <p:nvPr/>
          </p:nvSpPr>
          <p:spPr bwMode="auto">
            <a:xfrm>
              <a:off x="1246" y="1270"/>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CsSlice</a:t>
              </a:r>
              <a:endParaRPr lang="en-US" altLang="en-US" sz="2800">
                <a:solidFill>
                  <a:srgbClr val="000000"/>
                </a:solidFill>
                <a:latin typeface="Arial" charset="0"/>
              </a:endParaRPr>
            </a:p>
          </p:txBody>
        </p:sp>
        <p:sp>
          <p:nvSpPr>
            <p:cNvPr id="529537" name="Rectangle 48"/>
            <p:cNvSpPr>
              <a:spLocks noChangeArrowheads="1"/>
            </p:cNvSpPr>
            <p:nvPr/>
          </p:nvSpPr>
          <p:spPr bwMode="auto">
            <a:xfrm>
              <a:off x="1408"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38" name="Rectangle 49"/>
            <p:cNvSpPr>
              <a:spLocks noChangeArrowheads="1"/>
            </p:cNvSpPr>
            <p:nvPr/>
          </p:nvSpPr>
          <p:spPr bwMode="auto">
            <a:xfrm>
              <a:off x="1210" y="1325"/>
              <a:ext cx="2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TestReview</a:t>
              </a:r>
              <a:endParaRPr lang="en-US" altLang="en-US" sz="2800">
                <a:solidFill>
                  <a:srgbClr val="000000"/>
                </a:solidFill>
                <a:latin typeface="Arial" charset="0"/>
              </a:endParaRPr>
            </a:p>
          </p:txBody>
        </p:sp>
        <p:grpSp>
          <p:nvGrpSpPr>
            <p:cNvPr id="529539" name="Group 52"/>
            <p:cNvGrpSpPr>
              <a:grpSpLocks/>
            </p:cNvGrpSpPr>
            <p:nvPr/>
          </p:nvGrpSpPr>
          <p:grpSpPr bwMode="auto">
            <a:xfrm>
              <a:off x="1534" y="1260"/>
              <a:ext cx="315" cy="122"/>
              <a:chOff x="1534" y="1392"/>
              <a:chExt cx="315" cy="122"/>
            </a:xfrm>
          </p:grpSpPr>
          <p:sp>
            <p:nvSpPr>
              <p:cNvPr id="529598" name="Freeform 50"/>
              <p:cNvSpPr>
                <a:spLocks/>
              </p:cNvSpPr>
              <p:nvPr/>
            </p:nvSpPr>
            <p:spPr bwMode="auto">
              <a:xfrm>
                <a:off x="1534" y="1392"/>
                <a:ext cx="315" cy="122"/>
              </a:xfrm>
              <a:custGeom>
                <a:avLst/>
                <a:gdLst>
                  <a:gd name="T0" fmla="*/ 0 w 5600"/>
                  <a:gd name="T1" fmla="*/ 0 h 2167"/>
                  <a:gd name="T2" fmla="*/ 0 w 5600"/>
                  <a:gd name="T3" fmla="*/ 0 h 2167"/>
                  <a:gd name="T4" fmla="*/ 0 w 5600"/>
                  <a:gd name="T5" fmla="*/ 0 h 2167"/>
                  <a:gd name="T6" fmla="*/ 0 w 5600"/>
                  <a:gd name="T7" fmla="*/ 0 h 2167"/>
                  <a:gd name="T8" fmla="*/ 0 w 5600"/>
                  <a:gd name="T9" fmla="*/ 0 h 2167"/>
                  <a:gd name="T10" fmla="*/ 0 w 5600"/>
                  <a:gd name="T11" fmla="*/ 0 h 2167"/>
                  <a:gd name="T12" fmla="*/ 0 w 5600"/>
                  <a:gd name="T13" fmla="*/ 0 h 2167"/>
                  <a:gd name="T14" fmla="*/ 0 w 5600"/>
                  <a:gd name="T15" fmla="*/ 0 h 2167"/>
                  <a:gd name="T16" fmla="*/ 0 w 5600"/>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00" h="2167">
                    <a:moveTo>
                      <a:pt x="271" y="0"/>
                    </a:moveTo>
                    <a:cubicBezTo>
                      <a:pt x="121" y="0"/>
                      <a:pt x="0" y="121"/>
                      <a:pt x="0" y="271"/>
                    </a:cubicBezTo>
                    <a:lnTo>
                      <a:pt x="0" y="1896"/>
                    </a:lnTo>
                    <a:cubicBezTo>
                      <a:pt x="0" y="2046"/>
                      <a:pt x="121" y="2167"/>
                      <a:pt x="271" y="2167"/>
                    </a:cubicBezTo>
                    <a:lnTo>
                      <a:pt x="5329" y="2167"/>
                    </a:lnTo>
                    <a:cubicBezTo>
                      <a:pt x="5479" y="2167"/>
                      <a:pt x="5600" y="2046"/>
                      <a:pt x="5600" y="1896"/>
                    </a:cubicBezTo>
                    <a:lnTo>
                      <a:pt x="5600" y="271"/>
                    </a:lnTo>
                    <a:cubicBezTo>
                      <a:pt x="5600" y="121"/>
                      <a:pt x="5479" y="0"/>
                      <a:pt x="5329" y="0"/>
                    </a:cubicBezTo>
                    <a:lnTo>
                      <a:pt x="271" y="0"/>
                    </a:lnTo>
                    <a:close/>
                  </a:path>
                </a:pathLst>
              </a:custGeom>
              <a:solidFill>
                <a:srgbClr val="FFFFFF"/>
              </a:solidFill>
              <a:ln w="0">
                <a:solidFill>
                  <a:srgbClr val="000000"/>
                </a:solidFill>
                <a:prstDash val="solid"/>
                <a:round/>
                <a:headEnd/>
                <a:tailEnd/>
              </a:ln>
            </p:spPr>
            <p:txBody>
              <a:bodyPr/>
              <a:lstStyle/>
              <a:p>
                <a:endParaRPr lang="en-US"/>
              </a:p>
            </p:txBody>
          </p:sp>
          <p:sp>
            <p:nvSpPr>
              <p:cNvPr id="529599" name="Freeform 51"/>
              <p:cNvSpPr>
                <a:spLocks/>
              </p:cNvSpPr>
              <p:nvPr/>
            </p:nvSpPr>
            <p:spPr bwMode="auto">
              <a:xfrm>
                <a:off x="1534" y="1392"/>
                <a:ext cx="315" cy="122"/>
              </a:xfrm>
              <a:custGeom>
                <a:avLst/>
                <a:gdLst>
                  <a:gd name="T0" fmla="*/ 0 w 5600"/>
                  <a:gd name="T1" fmla="*/ 0 h 2167"/>
                  <a:gd name="T2" fmla="*/ 0 w 5600"/>
                  <a:gd name="T3" fmla="*/ 0 h 2167"/>
                  <a:gd name="T4" fmla="*/ 0 w 5600"/>
                  <a:gd name="T5" fmla="*/ 0 h 2167"/>
                  <a:gd name="T6" fmla="*/ 0 w 5600"/>
                  <a:gd name="T7" fmla="*/ 0 h 2167"/>
                  <a:gd name="T8" fmla="*/ 0 w 5600"/>
                  <a:gd name="T9" fmla="*/ 0 h 2167"/>
                  <a:gd name="T10" fmla="*/ 0 w 5600"/>
                  <a:gd name="T11" fmla="*/ 0 h 2167"/>
                  <a:gd name="T12" fmla="*/ 0 w 5600"/>
                  <a:gd name="T13" fmla="*/ 0 h 2167"/>
                  <a:gd name="T14" fmla="*/ 0 w 5600"/>
                  <a:gd name="T15" fmla="*/ 0 h 2167"/>
                  <a:gd name="T16" fmla="*/ 0 w 5600"/>
                  <a:gd name="T17" fmla="*/ 0 h 2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00" h="2167">
                    <a:moveTo>
                      <a:pt x="271" y="0"/>
                    </a:moveTo>
                    <a:cubicBezTo>
                      <a:pt x="121" y="0"/>
                      <a:pt x="0" y="121"/>
                      <a:pt x="0" y="271"/>
                    </a:cubicBezTo>
                    <a:lnTo>
                      <a:pt x="0" y="1896"/>
                    </a:lnTo>
                    <a:cubicBezTo>
                      <a:pt x="0" y="2046"/>
                      <a:pt x="121" y="2167"/>
                      <a:pt x="271" y="2167"/>
                    </a:cubicBezTo>
                    <a:lnTo>
                      <a:pt x="5329" y="2167"/>
                    </a:lnTo>
                    <a:cubicBezTo>
                      <a:pt x="5479" y="2167"/>
                      <a:pt x="5600" y="2046"/>
                      <a:pt x="5600" y="1896"/>
                    </a:cubicBezTo>
                    <a:lnTo>
                      <a:pt x="5600" y="271"/>
                    </a:lnTo>
                    <a:cubicBezTo>
                      <a:pt x="5600" y="121"/>
                      <a:pt x="5479" y="0"/>
                      <a:pt x="5329" y="0"/>
                    </a:cubicBezTo>
                    <a:lnTo>
                      <a:pt x="271"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40" name="Rectangle 53"/>
            <p:cNvSpPr>
              <a:spLocks noChangeArrowheads="1"/>
            </p:cNvSpPr>
            <p:nvPr/>
          </p:nvSpPr>
          <p:spPr bwMode="auto">
            <a:xfrm>
              <a:off x="1559"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41" name="Rectangle 54"/>
            <p:cNvSpPr>
              <a:spLocks noChangeArrowheads="1"/>
            </p:cNvSpPr>
            <p:nvPr/>
          </p:nvSpPr>
          <p:spPr bwMode="auto">
            <a:xfrm>
              <a:off x="1611" y="1270"/>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CsSlice</a:t>
              </a:r>
              <a:endParaRPr lang="en-US" altLang="en-US" sz="2800">
                <a:solidFill>
                  <a:srgbClr val="000000"/>
                </a:solidFill>
                <a:latin typeface="Arial" charset="0"/>
              </a:endParaRPr>
            </a:p>
          </p:txBody>
        </p:sp>
        <p:sp>
          <p:nvSpPr>
            <p:cNvPr id="529542" name="Rectangle 55"/>
            <p:cNvSpPr>
              <a:spLocks noChangeArrowheads="1"/>
            </p:cNvSpPr>
            <p:nvPr/>
          </p:nvSpPr>
          <p:spPr bwMode="auto">
            <a:xfrm>
              <a:off x="1774"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43" name="Rectangle 56"/>
            <p:cNvSpPr>
              <a:spLocks noChangeArrowheads="1"/>
            </p:cNvSpPr>
            <p:nvPr/>
          </p:nvSpPr>
          <p:spPr bwMode="auto">
            <a:xfrm>
              <a:off x="1584" y="1325"/>
              <a:ext cx="2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Discussion</a:t>
              </a:r>
              <a:endParaRPr lang="en-US" altLang="en-US" sz="2800">
                <a:solidFill>
                  <a:srgbClr val="000000"/>
                </a:solidFill>
                <a:latin typeface="Arial" charset="0"/>
              </a:endParaRPr>
            </a:p>
          </p:txBody>
        </p:sp>
        <p:grpSp>
          <p:nvGrpSpPr>
            <p:cNvPr id="529544" name="Group 59"/>
            <p:cNvGrpSpPr>
              <a:grpSpLocks/>
            </p:cNvGrpSpPr>
            <p:nvPr/>
          </p:nvGrpSpPr>
          <p:grpSpPr bwMode="auto">
            <a:xfrm>
              <a:off x="1901" y="1260"/>
              <a:ext cx="349" cy="122"/>
              <a:chOff x="1901" y="1392"/>
              <a:chExt cx="349" cy="122"/>
            </a:xfrm>
          </p:grpSpPr>
          <p:sp>
            <p:nvSpPr>
              <p:cNvPr id="529596" name="Freeform 57"/>
              <p:cNvSpPr>
                <a:spLocks/>
              </p:cNvSpPr>
              <p:nvPr/>
            </p:nvSpPr>
            <p:spPr bwMode="auto">
              <a:xfrm>
                <a:off x="1901" y="1392"/>
                <a:ext cx="349" cy="122"/>
              </a:xfrm>
              <a:custGeom>
                <a:avLst/>
                <a:gdLst>
                  <a:gd name="T0" fmla="*/ 0 w 3096"/>
                  <a:gd name="T1" fmla="*/ 0 h 1084"/>
                  <a:gd name="T2" fmla="*/ 0 w 3096"/>
                  <a:gd name="T3" fmla="*/ 0 h 1084"/>
                  <a:gd name="T4" fmla="*/ 0 w 3096"/>
                  <a:gd name="T5" fmla="*/ 0 h 1084"/>
                  <a:gd name="T6" fmla="*/ 0 w 3096"/>
                  <a:gd name="T7" fmla="*/ 0 h 1084"/>
                  <a:gd name="T8" fmla="*/ 0 w 3096"/>
                  <a:gd name="T9" fmla="*/ 0 h 1084"/>
                  <a:gd name="T10" fmla="*/ 0 w 3096"/>
                  <a:gd name="T11" fmla="*/ 0 h 1084"/>
                  <a:gd name="T12" fmla="*/ 0 w 3096"/>
                  <a:gd name="T13" fmla="*/ 0 h 1084"/>
                  <a:gd name="T14" fmla="*/ 0 w 3096"/>
                  <a:gd name="T15" fmla="*/ 0 h 1084"/>
                  <a:gd name="T16" fmla="*/ 0 w 3096"/>
                  <a:gd name="T17" fmla="*/ 0 h 1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96" h="1084">
                    <a:moveTo>
                      <a:pt x="135" y="0"/>
                    </a:moveTo>
                    <a:cubicBezTo>
                      <a:pt x="60" y="0"/>
                      <a:pt x="0" y="61"/>
                      <a:pt x="0" y="136"/>
                    </a:cubicBezTo>
                    <a:lnTo>
                      <a:pt x="0" y="948"/>
                    </a:lnTo>
                    <a:cubicBezTo>
                      <a:pt x="0" y="1023"/>
                      <a:pt x="60" y="1084"/>
                      <a:pt x="135" y="1084"/>
                    </a:cubicBezTo>
                    <a:lnTo>
                      <a:pt x="2960" y="1084"/>
                    </a:lnTo>
                    <a:cubicBezTo>
                      <a:pt x="3035" y="1084"/>
                      <a:pt x="3096" y="1023"/>
                      <a:pt x="3096" y="948"/>
                    </a:cubicBezTo>
                    <a:lnTo>
                      <a:pt x="3096" y="136"/>
                    </a:lnTo>
                    <a:cubicBezTo>
                      <a:pt x="3096" y="61"/>
                      <a:pt x="3035" y="0"/>
                      <a:pt x="2960" y="0"/>
                    </a:cubicBezTo>
                    <a:lnTo>
                      <a:pt x="135" y="0"/>
                    </a:lnTo>
                    <a:close/>
                  </a:path>
                </a:pathLst>
              </a:custGeom>
              <a:solidFill>
                <a:srgbClr val="FFFFFF"/>
              </a:solidFill>
              <a:ln w="0">
                <a:solidFill>
                  <a:srgbClr val="000000"/>
                </a:solidFill>
                <a:prstDash val="solid"/>
                <a:round/>
                <a:headEnd/>
                <a:tailEnd/>
              </a:ln>
            </p:spPr>
            <p:txBody>
              <a:bodyPr/>
              <a:lstStyle/>
              <a:p>
                <a:endParaRPr lang="en-US"/>
              </a:p>
            </p:txBody>
          </p:sp>
          <p:sp>
            <p:nvSpPr>
              <p:cNvPr id="529597" name="Freeform 58"/>
              <p:cNvSpPr>
                <a:spLocks/>
              </p:cNvSpPr>
              <p:nvPr/>
            </p:nvSpPr>
            <p:spPr bwMode="auto">
              <a:xfrm>
                <a:off x="1901" y="1392"/>
                <a:ext cx="349" cy="122"/>
              </a:xfrm>
              <a:custGeom>
                <a:avLst/>
                <a:gdLst>
                  <a:gd name="T0" fmla="*/ 0 w 3096"/>
                  <a:gd name="T1" fmla="*/ 0 h 1084"/>
                  <a:gd name="T2" fmla="*/ 0 w 3096"/>
                  <a:gd name="T3" fmla="*/ 0 h 1084"/>
                  <a:gd name="T4" fmla="*/ 0 w 3096"/>
                  <a:gd name="T5" fmla="*/ 0 h 1084"/>
                  <a:gd name="T6" fmla="*/ 0 w 3096"/>
                  <a:gd name="T7" fmla="*/ 0 h 1084"/>
                  <a:gd name="T8" fmla="*/ 0 w 3096"/>
                  <a:gd name="T9" fmla="*/ 0 h 1084"/>
                  <a:gd name="T10" fmla="*/ 0 w 3096"/>
                  <a:gd name="T11" fmla="*/ 0 h 1084"/>
                  <a:gd name="T12" fmla="*/ 0 w 3096"/>
                  <a:gd name="T13" fmla="*/ 0 h 1084"/>
                  <a:gd name="T14" fmla="*/ 0 w 3096"/>
                  <a:gd name="T15" fmla="*/ 0 h 1084"/>
                  <a:gd name="T16" fmla="*/ 0 w 3096"/>
                  <a:gd name="T17" fmla="*/ 0 h 1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96" h="1084">
                    <a:moveTo>
                      <a:pt x="135" y="0"/>
                    </a:moveTo>
                    <a:cubicBezTo>
                      <a:pt x="60" y="0"/>
                      <a:pt x="0" y="61"/>
                      <a:pt x="0" y="136"/>
                    </a:cubicBezTo>
                    <a:lnTo>
                      <a:pt x="0" y="948"/>
                    </a:lnTo>
                    <a:cubicBezTo>
                      <a:pt x="0" y="1023"/>
                      <a:pt x="60" y="1084"/>
                      <a:pt x="135" y="1084"/>
                    </a:cubicBezTo>
                    <a:lnTo>
                      <a:pt x="2960" y="1084"/>
                    </a:lnTo>
                    <a:cubicBezTo>
                      <a:pt x="3035" y="1084"/>
                      <a:pt x="3096" y="1023"/>
                      <a:pt x="3096" y="948"/>
                    </a:cubicBezTo>
                    <a:lnTo>
                      <a:pt x="3096" y="136"/>
                    </a:lnTo>
                    <a:cubicBezTo>
                      <a:pt x="3096" y="61"/>
                      <a:pt x="3035" y="0"/>
                      <a:pt x="2960" y="0"/>
                    </a:cubicBezTo>
                    <a:lnTo>
                      <a:pt x="135"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45" name="Rectangle 60"/>
            <p:cNvSpPr>
              <a:spLocks noChangeArrowheads="1"/>
            </p:cNvSpPr>
            <p:nvPr/>
          </p:nvSpPr>
          <p:spPr bwMode="auto">
            <a:xfrm>
              <a:off x="1942"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46" name="Rectangle 61"/>
            <p:cNvSpPr>
              <a:spLocks noChangeArrowheads="1"/>
            </p:cNvSpPr>
            <p:nvPr/>
          </p:nvSpPr>
          <p:spPr bwMode="auto">
            <a:xfrm>
              <a:off x="1994" y="1270"/>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CsSlice</a:t>
              </a:r>
              <a:endParaRPr lang="en-US" altLang="en-US" sz="2800">
                <a:solidFill>
                  <a:srgbClr val="000000"/>
                </a:solidFill>
                <a:latin typeface="Arial" charset="0"/>
              </a:endParaRPr>
            </a:p>
          </p:txBody>
        </p:sp>
        <p:sp>
          <p:nvSpPr>
            <p:cNvPr id="529547" name="Rectangle 62"/>
            <p:cNvSpPr>
              <a:spLocks noChangeArrowheads="1"/>
            </p:cNvSpPr>
            <p:nvPr/>
          </p:nvSpPr>
          <p:spPr bwMode="auto">
            <a:xfrm>
              <a:off x="2157" y="1270"/>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48" name="Rectangle 63"/>
            <p:cNvSpPr>
              <a:spLocks noChangeArrowheads="1"/>
            </p:cNvSpPr>
            <p:nvPr/>
          </p:nvSpPr>
          <p:spPr bwMode="auto">
            <a:xfrm>
              <a:off x="1929" y="1325"/>
              <a:ext cx="3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TreatmentPlan</a:t>
              </a:r>
              <a:endParaRPr lang="en-US" altLang="en-US" sz="2800">
                <a:solidFill>
                  <a:srgbClr val="000000"/>
                </a:solidFill>
                <a:latin typeface="Arial" charset="0"/>
              </a:endParaRPr>
            </a:p>
          </p:txBody>
        </p:sp>
        <p:grpSp>
          <p:nvGrpSpPr>
            <p:cNvPr id="529549" name="Group 66"/>
            <p:cNvGrpSpPr>
              <a:grpSpLocks/>
            </p:cNvGrpSpPr>
            <p:nvPr/>
          </p:nvGrpSpPr>
          <p:grpSpPr bwMode="auto">
            <a:xfrm>
              <a:off x="2367" y="1138"/>
              <a:ext cx="302" cy="122"/>
              <a:chOff x="2367" y="1270"/>
              <a:chExt cx="302" cy="122"/>
            </a:xfrm>
          </p:grpSpPr>
          <p:sp>
            <p:nvSpPr>
              <p:cNvPr id="529594" name="Freeform 64"/>
              <p:cNvSpPr>
                <a:spLocks/>
              </p:cNvSpPr>
              <p:nvPr/>
            </p:nvSpPr>
            <p:spPr bwMode="auto">
              <a:xfrm>
                <a:off x="2367" y="1270"/>
                <a:ext cx="302" cy="122"/>
              </a:xfrm>
              <a:custGeom>
                <a:avLst/>
                <a:gdLst>
                  <a:gd name="T0" fmla="*/ 0 w 2684"/>
                  <a:gd name="T1" fmla="*/ 0 h 1083"/>
                  <a:gd name="T2" fmla="*/ 0 w 2684"/>
                  <a:gd name="T3" fmla="*/ 0 h 1083"/>
                  <a:gd name="T4" fmla="*/ 0 w 2684"/>
                  <a:gd name="T5" fmla="*/ 0 h 1083"/>
                  <a:gd name="T6" fmla="*/ 0 w 2684"/>
                  <a:gd name="T7" fmla="*/ 0 h 1083"/>
                  <a:gd name="T8" fmla="*/ 0 w 2684"/>
                  <a:gd name="T9" fmla="*/ 0 h 1083"/>
                  <a:gd name="T10" fmla="*/ 0 w 2684"/>
                  <a:gd name="T11" fmla="*/ 0 h 1083"/>
                  <a:gd name="T12" fmla="*/ 0 w 2684"/>
                  <a:gd name="T13" fmla="*/ 0 h 1083"/>
                  <a:gd name="T14" fmla="*/ 0 w 2684"/>
                  <a:gd name="T15" fmla="*/ 0 h 1083"/>
                  <a:gd name="T16" fmla="*/ 0 w 2684"/>
                  <a:gd name="T17" fmla="*/ 0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4" h="1083">
                    <a:moveTo>
                      <a:pt x="136" y="0"/>
                    </a:moveTo>
                    <a:cubicBezTo>
                      <a:pt x="61" y="0"/>
                      <a:pt x="0" y="61"/>
                      <a:pt x="0" y="135"/>
                    </a:cubicBezTo>
                    <a:lnTo>
                      <a:pt x="0" y="948"/>
                    </a:lnTo>
                    <a:cubicBezTo>
                      <a:pt x="0" y="1023"/>
                      <a:pt x="61" y="1083"/>
                      <a:pt x="136" y="1083"/>
                    </a:cubicBezTo>
                    <a:lnTo>
                      <a:pt x="2548" y="1083"/>
                    </a:lnTo>
                    <a:cubicBezTo>
                      <a:pt x="2623" y="1083"/>
                      <a:pt x="2684" y="1023"/>
                      <a:pt x="2684" y="948"/>
                    </a:cubicBezTo>
                    <a:lnTo>
                      <a:pt x="2684" y="135"/>
                    </a:lnTo>
                    <a:cubicBezTo>
                      <a:pt x="2684" y="61"/>
                      <a:pt x="2623" y="0"/>
                      <a:pt x="2548" y="0"/>
                    </a:cubicBezTo>
                    <a:lnTo>
                      <a:pt x="136" y="0"/>
                    </a:lnTo>
                    <a:close/>
                  </a:path>
                </a:pathLst>
              </a:custGeom>
              <a:solidFill>
                <a:srgbClr val="FFFFFF"/>
              </a:solidFill>
              <a:ln w="0">
                <a:solidFill>
                  <a:srgbClr val="000000"/>
                </a:solidFill>
                <a:prstDash val="solid"/>
                <a:round/>
                <a:headEnd/>
                <a:tailEnd/>
              </a:ln>
            </p:spPr>
            <p:txBody>
              <a:bodyPr/>
              <a:lstStyle/>
              <a:p>
                <a:endParaRPr lang="en-US"/>
              </a:p>
            </p:txBody>
          </p:sp>
          <p:sp>
            <p:nvSpPr>
              <p:cNvPr id="529595" name="Freeform 65"/>
              <p:cNvSpPr>
                <a:spLocks/>
              </p:cNvSpPr>
              <p:nvPr/>
            </p:nvSpPr>
            <p:spPr bwMode="auto">
              <a:xfrm>
                <a:off x="2367" y="1270"/>
                <a:ext cx="302" cy="122"/>
              </a:xfrm>
              <a:custGeom>
                <a:avLst/>
                <a:gdLst>
                  <a:gd name="T0" fmla="*/ 0 w 2684"/>
                  <a:gd name="T1" fmla="*/ 0 h 1083"/>
                  <a:gd name="T2" fmla="*/ 0 w 2684"/>
                  <a:gd name="T3" fmla="*/ 0 h 1083"/>
                  <a:gd name="T4" fmla="*/ 0 w 2684"/>
                  <a:gd name="T5" fmla="*/ 0 h 1083"/>
                  <a:gd name="T6" fmla="*/ 0 w 2684"/>
                  <a:gd name="T7" fmla="*/ 0 h 1083"/>
                  <a:gd name="T8" fmla="*/ 0 w 2684"/>
                  <a:gd name="T9" fmla="*/ 0 h 1083"/>
                  <a:gd name="T10" fmla="*/ 0 w 2684"/>
                  <a:gd name="T11" fmla="*/ 0 h 1083"/>
                  <a:gd name="T12" fmla="*/ 0 w 2684"/>
                  <a:gd name="T13" fmla="*/ 0 h 1083"/>
                  <a:gd name="T14" fmla="*/ 0 w 2684"/>
                  <a:gd name="T15" fmla="*/ 0 h 1083"/>
                  <a:gd name="T16" fmla="*/ 0 w 2684"/>
                  <a:gd name="T17" fmla="*/ 0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4" h="1083">
                    <a:moveTo>
                      <a:pt x="136" y="0"/>
                    </a:moveTo>
                    <a:cubicBezTo>
                      <a:pt x="61" y="0"/>
                      <a:pt x="0" y="61"/>
                      <a:pt x="0" y="135"/>
                    </a:cubicBezTo>
                    <a:lnTo>
                      <a:pt x="0" y="948"/>
                    </a:lnTo>
                    <a:cubicBezTo>
                      <a:pt x="0" y="1023"/>
                      <a:pt x="61" y="1083"/>
                      <a:pt x="136" y="1083"/>
                    </a:cubicBezTo>
                    <a:lnTo>
                      <a:pt x="2548" y="1083"/>
                    </a:lnTo>
                    <a:cubicBezTo>
                      <a:pt x="2623" y="1083"/>
                      <a:pt x="2684" y="1023"/>
                      <a:pt x="2684" y="948"/>
                    </a:cubicBezTo>
                    <a:lnTo>
                      <a:pt x="2684" y="135"/>
                    </a:lnTo>
                    <a:cubicBezTo>
                      <a:pt x="2684" y="61"/>
                      <a:pt x="2623" y="0"/>
                      <a:pt x="2548" y="0"/>
                    </a:cubicBezTo>
                    <a:lnTo>
                      <a:pt x="136"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50" name="Rectangle 67"/>
            <p:cNvSpPr>
              <a:spLocks noChangeArrowheads="1"/>
            </p:cNvSpPr>
            <p:nvPr/>
          </p:nvSpPr>
          <p:spPr bwMode="auto">
            <a:xfrm>
              <a:off x="2385" y="1148"/>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51" name="Rectangle 68"/>
            <p:cNvSpPr>
              <a:spLocks noChangeArrowheads="1"/>
            </p:cNvSpPr>
            <p:nvPr/>
          </p:nvSpPr>
          <p:spPr bwMode="auto">
            <a:xfrm>
              <a:off x="2437" y="1148"/>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CsSlice</a:t>
              </a:r>
              <a:endParaRPr lang="en-US" altLang="en-US" sz="2800">
                <a:solidFill>
                  <a:srgbClr val="000000"/>
                </a:solidFill>
                <a:latin typeface="Arial" charset="0"/>
              </a:endParaRPr>
            </a:p>
          </p:txBody>
        </p:sp>
        <p:sp>
          <p:nvSpPr>
            <p:cNvPr id="529552" name="Rectangle 69"/>
            <p:cNvSpPr>
              <a:spLocks noChangeArrowheads="1"/>
            </p:cNvSpPr>
            <p:nvPr/>
          </p:nvSpPr>
          <p:spPr bwMode="auto">
            <a:xfrm>
              <a:off x="2600" y="1148"/>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53" name="Rectangle 70"/>
            <p:cNvSpPr>
              <a:spLocks noChangeArrowheads="1"/>
            </p:cNvSpPr>
            <p:nvPr/>
          </p:nvSpPr>
          <p:spPr bwMode="auto">
            <a:xfrm>
              <a:off x="2415" y="1203"/>
              <a:ext cx="22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Admission</a:t>
              </a:r>
              <a:endParaRPr lang="en-US" altLang="en-US" sz="2800">
                <a:solidFill>
                  <a:srgbClr val="000000"/>
                </a:solidFill>
                <a:latin typeface="Arial" charset="0"/>
              </a:endParaRPr>
            </a:p>
          </p:txBody>
        </p:sp>
        <p:grpSp>
          <p:nvGrpSpPr>
            <p:cNvPr id="529554" name="Group 73"/>
            <p:cNvGrpSpPr>
              <a:grpSpLocks/>
            </p:cNvGrpSpPr>
            <p:nvPr/>
          </p:nvGrpSpPr>
          <p:grpSpPr bwMode="auto">
            <a:xfrm>
              <a:off x="2367" y="1359"/>
              <a:ext cx="303" cy="126"/>
              <a:chOff x="2367" y="1491"/>
              <a:chExt cx="303" cy="126"/>
            </a:xfrm>
          </p:grpSpPr>
          <p:sp>
            <p:nvSpPr>
              <p:cNvPr id="529592" name="Freeform 71"/>
              <p:cNvSpPr>
                <a:spLocks/>
              </p:cNvSpPr>
              <p:nvPr/>
            </p:nvSpPr>
            <p:spPr bwMode="auto">
              <a:xfrm>
                <a:off x="2367" y="1491"/>
                <a:ext cx="303" cy="126"/>
              </a:xfrm>
              <a:custGeom>
                <a:avLst/>
                <a:gdLst>
                  <a:gd name="T0" fmla="*/ 0 w 2696"/>
                  <a:gd name="T1" fmla="*/ 0 h 1116"/>
                  <a:gd name="T2" fmla="*/ 0 w 2696"/>
                  <a:gd name="T3" fmla="*/ 0 h 1116"/>
                  <a:gd name="T4" fmla="*/ 0 w 2696"/>
                  <a:gd name="T5" fmla="*/ 0 h 1116"/>
                  <a:gd name="T6" fmla="*/ 0 w 2696"/>
                  <a:gd name="T7" fmla="*/ 0 h 1116"/>
                  <a:gd name="T8" fmla="*/ 0 w 2696"/>
                  <a:gd name="T9" fmla="*/ 0 h 1116"/>
                  <a:gd name="T10" fmla="*/ 0 w 2696"/>
                  <a:gd name="T11" fmla="*/ 0 h 1116"/>
                  <a:gd name="T12" fmla="*/ 0 w 2696"/>
                  <a:gd name="T13" fmla="*/ 0 h 1116"/>
                  <a:gd name="T14" fmla="*/ 0 w 2696"/>
                  <a:gd name="T15" fmla="*/ 0 h 1116"/>
                  <a:gd name="T16" fmla="*/ 0 w 2696"/>
                  <a:gd name="T17" fmla="*/ 0 h 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6" h="1116">
                    <a:moveTo>
                      <a:pt x="140" y="0"/>
                    </a:moveTo>
                    <a:cubicBezTo>
                      <a:pt x="63" y="0"/>
                      <a:pt x="0" y="62"/>
                      <a:pt x="0" y="139"/>
                    </a:cubicBezTo>
                    <a:lnTo>
                      <a:pt x="0" y="977"/>
                    </a:lnTo>
                    <a:cubicBezTo>
                      <a:pt x="0" y="1054"/>
                      <a:pt x="63" y="1116"/>
                      <a:pt x="140" y="1116"/>
                    </a:cubicBezTo>
                    <a:lnTo>
                      <a:pt x="2557" y="1116"/>
                    </a:lnTo>
                    <a:cubicBezTo>
                      <a:pt x="2634" y="1116"/>
                      <a:pt x="2696" y="1054"/>
                      <a:pt x="2696" y="977"/>
                    </a:cubicBezTo>
                    <a:lnTo>
                      <a:pt x="2696" y="139"/>
                    </a:lnTo>
                    <a:cubicBezTo>
                      <a:pt x="2696" y="62"/>
                      <a:pt x="2634" y="0"/>
                      <a:pt x="2557" y="0"/>
                    </a:cubicBezTo>
                    <a:lnTo>
                      <a:pt x="140" y="0"/>
                    </a:lnTo>
                    <a:close/>
                  </a:path>
                </a:pathLst>
              </a:custGeom>
              <a:solidFill>
                <a:srgbClr val="FFFFFF"/>
              </a:solidFill>
              <a:ln w="0">
                <a:solidFill>
                  <a:srgbClr val="000000"/>
                </a:solidFill>
                <a:prstDash val="solid"/>
                <a:round/>
                <a:headEnd/>
                <a:tailEnd/>
              </a:ln>
            </p:spPr>
            <p:txBody>
              <a:bodyPr/>
              <a:lstStyle/>
              <a:p>
                <a:endParaRPr lang="en-US"/>
              </a:p>
            </p:txBody>
          </p:sp>
          <p:sp>
            <p:nvSpPr>
              <p:cNvPr id="529593" name="Freeform 72"/>
              <p:cNvSpPr>
                <a:spLocks/>
              </p:cNvSpPr>
              <p:nvPr/>
            </p:nvSpPr>
            <p:spPr bwMode="auto">
              <a:xfrm>
                <a:off x="2367" y="1491"/>
                <a:ext cx="303" cy="126"/>
              </a:xfrm>
              <a:custGeom>
                <a:avLst/>
                <a:gdLst>
                  <a:gd name="T0" fmla="*/ 0 w 2696"/>
                  <a:gd name="T1" fmla="*/ 0 h 1116"/>
                  <a:gd name="T2" fmla="*/ 0 w 2696"/>
                  <a:gd name="T3" fmla="*/ 0 h 1116"/>
                  <a:gd name="T4" fmla="*/ 0 w 2696"/>
                  <a:gd name="T5" fmla="*/ 0 h 1116"/>
                  <a:gd name="T6" fmla="*/ 0 w 2696"/>
                  <a:gd name="T7" fmla="*/ 0 h 1116"/>
                  <a:gd name="T8" fmla="*/ 0 w 2696"/>
                  <a:gd name="T9" fmla="*/ 0 h 1116"/>
                  <a:gd name="T10" fmla="*/ 0 w 2696"/>
                  <a:gd name="T11" fmla="*/ 0 h 1116"/>
                  <a:gd name="T12" fmla="*/ 0 w 2696"/>
                  <a:gd name="T13" fmla="*/ 0 h 1116"/>
                  <a:gd name="T14" fmla="*/ 0 w 2696"/>
                  <a:gd name="T15" fmla="*/ 0 h 1116"/>
                  <a:gd name="T16" fmla="*/ 0 w 2696"/>
                  <a:gd name="T17" fmla="*/ 0 h 1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6" h="1116">
                    <a:moveTo>
                      <a:pt x="140" y="0"/>
                    </a:moveTo>
                    <a:cubicBezTo>
                      <a:pt x="63" y="0"/>
                      <a:pt x="0" y="62"/>
                      <a:pt x="0" y="139"/>
                    </a:cubicBezTo>
                    <a:lnTo>
                      <a:pt x="0" y="977"/>
                    </a:lnTo>
                    <a:cubicBezTo>
                      <a:pt x="0" y="1054"/>
                      <a:pt x="63" y="1116"/>
                      <a:pt x="140" y="1116"/>
                    </a:cubicBezTo>
                    <a:lnTo>
                      <a:pt x="2557" y="1116"/>
                    </a:lnTo>
                    <a:cubicBezTo>
                      <a:pt x="2634" y="1116"/>
                      <a:pt x="2696" y="1054"/>
                      <a:pt x="2696" y="977"/>
                    </a:cubicBezTo>
                    <a:lnTo>
                      <a:pt x="2696" y="139"/>
                    </a:lnTo>
                    <a:cubicBezTo>
                      <a:pt x="2696" y="62"/>
                      <a:pt x="2634" y="0"/>
                      <a:pt x="2557" y="0"/>
                    </a:cubicBezTo>
                    <a:lnTo>
                      <a:pt x="140"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55" name="Rectangle 74"/>
            <p:cNvSpPr>
              <a:spLocks noChangeArrowheads="1"/>
            </p:cNvSpPr>
            <p:nvPr/>
          </p:nvSpPr>
          <p:spPr bwMode="auto">
            <a:xfrm>
              <a:off x="2385" y="1371"/>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&lt;&lt;</a:t>
              </a:r>
              <a:endParaRPr lang="en-US" altLang="en-US" sz="2800">
                <a:solidFill>
                  <a:srgbClr val="000000"/>
                </a:solidFill>
                <a:latin typeface="Arial" charset="0"/>
              </a:endParaRPr>
            </a:p>
          </p:txBody>
        </p:sp>
        <p:sp>
          <p:nvSpPr>
            <p:cNvPr id="529556" name="Rectangle 75"/>
            <p:cNvSpPr>
              <a:spLocks noChangeArrowheads="1"/>
            </p:cNvSpPr>
            <p:nvPr/>
          </p:nvSpPr>
          <p:spPr bwMode="auto">
            <a:xfrm>
              <a:off x="2438" y="1371"/>
              <a:ext cx="1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CsSlice</a:t>
              </a:r>
              <a:endParaRPr lang="en-US" altLang="en-US" sz="2800">
                <a:solidFill>
                  <a:srgbClr val="000000"/>
                </a:solidFill>
                <a:latin typeface="Arial" charset="0"/>
              </a:endParaRPr>
            </a:p>
          </p:txBody>
        </p:sp>
        <p:sp>
          <p:nvSpPr>
            <p:cNvPr id="529557" name="Rectangle 76"/>
            <p:cNvSpPr>
              <a:spLocks noChangeArrowheads="1"/>
            </p:cNvSpPr>
            <p:nvPr/>
          </p:nvSpPr>
          <p:spPr bwMode="auto">
            <a:xfrm>
              <a:off x="2600" y="1371"/>
              <a:ext cx="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a:solidFill>
                    <a:srgbClr val="000000"/>
                  </a:solidFill>
                  <a:latin typeface="Arial" charset="0"/>
                </a:rPr>
                <a:t>&gt;&gt;</a:t>
              </a:r>
              <a:endParaRPr lang="en-US" altLang="en-US" sz="2800">
                <a:solidFill>
                  <a:srgbClr val="000000"/>
                </a:solidFill>
                <a:latin typeface="Arial" charset="0"/>
              </a:endParaRPr>
            </a:p>
          </p:txBody>
        </p:sp>
        <p:sp>
          <p:nvSpPr>
            <p:cNvPr id="529558" name="Rectangle 77"/>
            <p:cNvSpPr>
              <a:spLocks noChangeArrowheads="1"/>
            </p:cNvSpPr>
            <p:nvPr/>
          </p:nvSpPr>
          <p:spPr bwMode="auto">
            <a:xfrm>
              <a:off x="2419" y="1427"/>
              <a:ext cx="21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600" b="0">
                  <a:solidFill>
                    <a:srgbClr val="000000"/>
                  </a:solidFill>
                  <a:latin typeface="Arial" charset="0"/>
                </a:rPr>
                <a:t>Discharge</a:t>
              </a:r>
              <a:endParaRPr lang="en-US" altLang="en-US" sz="2800">
                <a:solidFill>
                  <a:srgbClr val="000000"/>
                </a:solidFill>
                <a:latin typeface="Arial" charset="0"/>
              </a:endParaRPr>
            </a:p>
          </p:txBody>
        </p:sp>
        <p:grpSp>
          <p:nvGrpSpPr>
            <p:cNvPr id="529559" name="Group 80"/>
            <p:cNvGrpSpPr>
              <a:grpSpLocks/>
            </p:cNvGrpSpPr>
            <p:nvPr/>
          </p:nvGrpSpPr>
          <p:grpSpPr bwMode="auto">
            <a:xfrm>
              <a:off x="308" y="1299"/>
              <a:ext cx="45" cy="45"/>
              <a:chOff x="308" y="1431"/>
              <a:chExt cx="45" cy="45"/>
            </a:xfrm>
          </p:grpSpPr>
          <p:sp>
            <p:nvSpPr>
              <p:cNvPr id="529590" name="Oval 78"/>
              <p:cNvSpPr>
                <a:spLocks noChangeArrowheads="1"/>
              </p:cNvSpPr>
              <p:nvPr/>
            </p:nvSpPr>
            <p:spPr bwMode="auto">
              <a:xfrm>
                <a:off x="308" y="1431"/>
                <a:ext cx="45" cy="45"/>
              </a:xfrm>
              <a:prstGeom prst="ellipse">
                <a:avLst/>
              </a:prstGeom>
              <a:solidFill>
                <a:srgbClr val="000000"/>
              </a:solidFill>
              <a:ln w="0">
                <a:solidFill>
                  <a:srgbClr val="000000"/>
                </a:solidFill>
                <a:round/>
                <a:headEnd/>
                <a:tailEnd/>
              </a:ln>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9591" name="Oval 79"/>
              <p:cNvSpPr>
                <a:spLocks noChangeArrowheads="1"/>
              </p:cNvSpPr>
              <p:nvPr/>
            </p:nvSpPr>
            <p:spPr bwMode="auto">
              <a:xfrm>
                <a:off x="308" y="1431"/>
                <a:ext cx="45" cy="45"/>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pSp>
        <p:sp>
          <p:nvSpPr>
            <p:cNvPr id="529560" name="Freeform 81"/>
            <p:cNvSpPr>
              <a:spLocks noEditPoints="1"/>
            </p:cNvSpPr>
            <p:nvPr/>
          </p:nvSpPr>
          <p:spPr bwMode="auto">
            <a:xfrm>
              <a:off x="351" y="1310"/>
              <a:ext cx="39" cy="23"/>
            </a:xfrm>
            <a:custGeom>
              <a:avLst/>
              <a:gdLst>
                <a:gd name="T0" fmla="*/ 0 w 692"/>
                <a:gd name="T1" fmla="*/ 0 h 400"/>
                <a:gd name="T2" fmla="*/ 0 w 692"/>
                <a:gd name="T3" fmla="*/ 0 h 400"/>
                <a:gd name="T4" fmla="*/ 0 w 692"/>
                <a:gd name="T5" fmla="*/ 0 h 400"/>
                <a:gd name="T6" fmla="*/ 0 w 692"/>
                <a:gd name="T7" fmla="*/ 0 h 400"/>
                <a:gd name="T8" fmla="*/ 0 w 692"/>
                <a:gd name="T9" fmla="*/ 0 h 400"/>
                <a:gd name="T10" fmla="*/ 0 w 692"/>
                <a:gd name="T11" fmla="*/ 0 h 400"/>
                <a:gd name="T12" fmla="*/ 0 w 692"/>
                <a:gd name="T13" fmla="*/ 0 h 400"/>
                <a:gd name="T14" fmla="*/ 0 w 692"/>
                <a:gd name="T15" fmla="*/ 0 h 400"/>
                <a:gd name="T16" fmla="*/ 0 w 692"/>
                <a:gd name="T17" fmla="*/ 0 h 400"/>
                <a:gd name="T18" fmla="*/ 0 w 692"/>
                <a:gd name="T19" fmla="*/ 0 h 400"/>
                <a:gd name="T20" fmla="*/ 0 w 692"/>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2" h="400">
                  <a:moveTo>
                    <a:pt x="33" y="169"/>
                  </a:moveTo>
                  <a:lnTo>
                    <a:pt x="358" y="165"/>
                  </a:lnTo>
                  <a:cubicBezTo>
                    <a:pt x="376" y="165"/>
                    <a:pt x="392" y="180"/>
                    <a:pt x="392" y="198"/>
                  </a:cubicBezTo>
                  <a:cubicBezTo>
                    <a:pt x="392" y="217"/>
                    <a:pt x="377" y="232"/>
                    <a:pt x="359" y="232"/>
                  </a:cubicBezTo>
                  <a:lnTo>
                    <a:pt x="34" y="236"/>
                  </a:lnTo>
                  <a:cubicBezTo>
                    <a:pt x="15" y="236"/>
                    <a:pt x="0" y="222"/>
                    <a:pt x="0" y="203"/>
                  </a:cubicBezTo>
                  <a:cubicBezTo>
                    <a:pt x="0" y="185"/>
                    <a:pt x="15" y="170"/>
                    <a:pt x="33" y="169"/>
                  </a:cubicBezTo>
                  <a:close/>
                  <a:moveTo>
                    <a:pt x="289" y="0"/>
                  </a:moveTo>
                  <a:lnTo>
                    <a:pt x="692" y="194"/>
                  </a:lnTo>
                  <a:lnTo>
                    <a:pt x="294" y="400"/>
                  </a:lnTo>
                  <a:lnTo>
                    <a:pt x="289"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1" name="Freeform 82"/>
            <p:cNvSpPr>
              <a:spLocks noEditPoints="1"/>
            </p:cNvSpPr>
            <p:nvPr/>
          </p:nvSpPr>
          <p:spPr bwMode="auto">
            <a:xfrm>
              <a:off x="680" y="1310"/>
              <a:ext cx="57" cy="22"/>
            </a:xfrm>
            <a:custGeom>
              <a:avLst/>
              <a:gdLst>
                <a:gd name="T0" fmla="*/ 0 w 1017"/>
                <a:gd name="T1" fmla="*/ 0 h 400"/>
                <a:gd name="T2" fmla="*/ 0 w 1017"/>
                <a:gd name="T3" fmla="*/ 0 h 400"/>
                <a:gd name="T4" fmla="*/ 0 w 1017"/>
                <a:gd name="T5" fmla="*/ 0 h 400"/>
                <a:gd name="T6" fmla="*/ 0 w 1017"/>
                <a:gd name="T7" fmla="*/ 0 h 400"/>
                <a:gd name="T8" fmla="*/ 0 w 1017"/>
                <a:gd name="T9" fmla="*/ 0 h 400"/>
                <a:gd name="T10" fmla="*/ 0 w 1017"/>
                <a:gd name="T11" fmla="*/ 0 h 400"/>
                <a:gd name="T12" fmla="*/ 0 w 1017"/>
                <a:gd name="T13" fmla="*/ 0 h 400"/>
                <a:gd name="T14" fmla="*/ 0 w 1017"/>
                <a:gd name="T15" fmla="*/ 0 h 400"/>
                <a:gd name="T16" fmla="*/ 0 w 1017"/>
                <a:gd name="T17" fmla="*/ 0 h 400"/>
                <a:gd name="T18" fmla="*/ 0 w 1017"/>
                <a:gd name="T19" fmla="*/ 0 h 400"/>
                <a:gd name="T20" fmla="*/ 0 w 1017"/>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7" h="400">
                  <a:moveTo>
                    <a:pt x="34" y="162"/>
                  </a:moveTo>
                  <a:lnTo>
                    <a:pt x="684" y="168"/>
                  </a:lnTo>
                  <a:cubicBezTo>
                    <a:pt x="703" y="168"/>
                    <a:pt x="717" y="183"/>
                    <a:pt x="717" y="201"/>
                  </a:cubicBezTo>
                  <a:cubicBezTo>
                    <a:pt x="717" y="220"/>
                    <a:pt x="702" y="234"/>
                    <a:pt x="684" y="234"/>
                  </a:cubicBezTo>
                  <a:lnTo>
                    <a:pt x="34" y="229"/>
                  </a:lnTo>
                  <a:cubicBezTo>
                    <a:pt x="15" y="229"/>
                    <a:pt x="0" y="214"/>
                    <a:pt x="0" y="195"/>
                  </a:cubicBezTo>
                  <a:cubicBezTo>
                    <a:pt x="1" y="177"/>
                    <a:pt x="16" y="162"/>
                    <a:pt x="34" y="162"/>
                  </a:cubicBezTo>
                  <a:close/>
                  <a:moveTo>
                    <a:pt x="619" y="0"/>
                  </a:moveTo>
                  <a:lnTo>
                    <a:pt x="1017" y="204"/>
                  </a:lnTo>
                  <a:lnTo>
                    <a:pt x="615" y="400"/>
                  </a:lnTo>
                  <a:lnTo>
                    <a:pt x="619"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2" name="Freeform 83"/>
            <p:cNvSpPr>
              <a:spLocks noEditPoints="1"/>
            </p:cNvSpPr>
            <p:nvPr/>
          </p:nvSpPr>
          <p:spPr bwMode="auto">
            <a:xfrm>
              <a:off x="1118" y="1310"/>
              <a:ext cx="46" cy="22"/>
            </a:xfrm>
            <a:custGeom>
              <a:avLst/>
              <a:gdLst>
                <a:gd name="T0" fmla="*/ 0 w 816"/>
                <a:gd name="T1" fmla="*/ 0 h 400"/>
                <a:gd name="T2" fmla="*/ 0 w 816"/>
                <a:gd name="T3" fmla="*/ 0 h 400"/>
                <a:gd name="T4" fmla="*/ 0 w 816"/>
                <a:gd name="T5" fmla="*/ 0 h 400"/>
                <a:gd name="T6" fmla="*/ 0 w 816"/>
                <a:gd name="T7" fmla="*/ 0 h 400"/>
                <a:gd name="T8" fmla="*/ 0 w 816"/>
                <a:gd name="T9" fmla="*/ 0 h 400"/>
                <a:gd name="T10" fmla="*/ 0 w 816"/>
                <a:gd name="T11" fmla="*/ 0 h 400"/>
                <a:gd name="T12" fmla="*/ 0 w 816"/>
                <a:gd name="T13" fmla="*/ 0 h 400"/>
                <a:gd name="T14" fmla="*/ 0 w 816"/>
                <a:gd name="T15" fmla="*/ 0 h 400"/>
                <a:gd name="T16" fmla="*/ 0 w 816"/>
                <a:gd name="T17" fmla="*/ 0 h 400"/>
                <a:gd name="T18" fmla="*/ 0 w 816"/>
                <a:gd name="T19" fmla="*/ 0 h 400"/>
                <a:gd name="T20" fmla="*/ 0 w 816"/>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6" h="400">
                  <a:moveTo>
                    <a:pt x="33" y="167"/>
                  </a:moveTo>
                  <a:lnTo>
                    <a:pt x="483" y="167"/>
                  </a:lnTo>
                  <a:cubicBezTo>
                    <a:pt x="502" y="167"/>
                    <a:pt x="516" y="182"/>
                    <a:pt x="516" y="200"/>
                  </a:cubicBezTo>
                  <a:cubicBezTo>
                    <a:pt x="516" y="219"/>
                    <a:pt x="502" y="234"/>
                    <a:pt x="483" y="234"/>
                  </a:cubicBezTo>
                  <a:lnTo>
                    <a:pt x="33" y="234"/>
                  </a:lnTo>
                  <a:cubicBezTo>
                    <a:pt x="15" y="234"/>
                    <a:pt x="0" y="219"/>
                    <a:pt x="0" y="200"/>
                  </a:cubicBezTo>
                  <a:cubicBezTo>
                    <a:pt x="0" y="182"/>
                    <a:pt x="15" y="167"/>
                    <a:pt x="33" y="167"/>
                  </a:cubicBezTo>
                  <a:close/>
                  <a:moveTo>
                    <a:pt x="416" y="0"/>
                  </a:moveTo>
                  <a:lnTo>
                    <a:pt x="816" y="200"/>
                  </a:lnTo>
                  <a:lnTo>
                    <a:pt x="416" y="400"/>
                  </a:lnTo>
                  <a:lnTo>
                    <a:pt x="416"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3" name="Freeform 84"/>
            <p:cNvSpPr>
              <a:spLocks noEditPoints="1"/>
            </p:cNvSpPr>
            <p:nvPr/>
          </p:nvSpPr>
          <p:spPr bwMode="auto">
            <a:xfrm>
              <a:off x="1488" y="1310"/>
              <a:ext cx="46" cy="22"/>
            </a:xfrm>
            <a:custGeom>
              <a:avLst/>
              <a:gdLst>
                <a:gd name="T0" fmla="*/ 0 w 833"/>
                <a:gd name="T1" fmla="*/ 0 h 400"/>
                <a:gd name="T2" fmla="*/ 0 w 833"/>
                <a:gd name="T3" fmla="*/ 0 h 400"/>
                <a:gd name="T4" fmla="*/ 0 w 833"/>
                <a:gd name="T5" fmla="*/ 0 h 400"/>
                <a:gd name="T6" fmla="*/ 0 w 833"/>
                <a:gd name="T7" fmla="*/ 0 h 400"/>
                <a:gd name="T8" fmla="*/ 0 w 833"/>
                <a:gd name="T9" fmla="*/ 0 h 400"/>
                <a:gd name="T10" fmla="*/ 0 w 833"/>
                <a:gd name="T11" fmla="*/ 0 h 400"/>
                <a:gd name="T12" fmla="*/ 0 w 833"/>
                <a:gd name="T13" fmla="*/ 0 h 400"/>
                <a:gd name="T14" fmla="*/ 0 w 833"/>
                <a:gd name="T15" fmla="*/ 0 h 400"/>
                <a:gd name="T16" fmla="*/ 0 w 833"/>
                <a:gd name="T17" fmla="*/ 0 h 400"/>
                <a:gd name="T18" fmla="*/ 0 w 833"/>
                <a:gd name="T19" fmla="*/ 0 h 400"/>
                <a:gd name="T20" fmla="*/ 0 w 833"/>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 h="400">
                  <a:moveTo>
                    <a:pt x="33" y="167"/>
                  </a:moveTo>
                  <a:lnTo>
                    <a:pt x="500" y="167"/>
                  </a:lnTo>
                  <a:cubicBezTo>
                    <a:pt x="518" y="167"/>
                    <a:pt x="533" y="182"/>
                    <a:pt x="533" y="200"/>
                  </a:cubicBezTo>
                  <a:cubicBezTo>
                    <a:pt x="533" y="219"/>
                    <a:pt x="518" y="234"/>
                    <a:pt x="500" y="234"/>
                  </a:cubicBezTo>
                  <a:lnTo>
                    <a:pt x="33" y="234"/>
                  </a:lnTo>
                  <a:cubicBezTo>
                    <a:pt x="15" y="234"/>
                    <a:pt x="0" y="219"/>
                    <a:pt x="0" y="200"/>
                  </a:cubicBezTo>
                  <a:cubicBezTo>
                    <a:pt x="0" y="182"/>
                    <a:pt x="15" y="167"/>
                    <a:pt x="33" y="167"/>
                  </a:cubicBezTo>
                  <a:close/>
                  <a:moveTo>
                    <a:pt x="433" y="0"/>
                  </a:moveTo>
                  <a:lnTo>
                    <a:pt x="833" y="200"/>
                  </a:lnTo>
                  <a:lnTo>
                    <a:pt x="433" y="400"/>
                  </a:lnTo>
                  <a:lnTo>
                    <a:pt x="433"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4" name="Freeform 85"/>
            <p:cNvSpPr>
              <a:spLocks noEditPoints="1"/>
            </p:cNvSpPr>
            <p:nvPr/>
          </p:nvSpPr>
          <p:spPr bwMode="auto">
            <a:xfrm>
              <a:off x="1848" y="1310"/>
              <a:ext cx="53" cy="22"/>
            </a:xfrm>
            <a:custGeom>
              <a:avLst/>
              <a:gdLst>
                <a:gd name="T0" fmla="*/ 0 w 479"/>
                <a:gd name="T1" fmla="*/ 0 h 200"/>
                <a:gd name="T2" fmla="*/ 0 w 479"/>
                <a:gd name="T3" fmla="*/ 0 h 200"/>
                <a:gd name="T4" fmla="*/ 0 w 479"/>
                <a:gd name="T5" fmla="*/ 0 h 200"/>
                <a:gd name="T6" fmla="*/ 0 w 479"/>
                <a:gd name="T7" fmla="*/ 0 h 200"/>
                <a:gd name="T8" fmla="*/ 0 w 479"/>
                <a:gd name="T9" fmla="*/ 0 h 200"/>
                <a:gd name="T10" fmla="*/ 0 w 479"/>
                <a:gd name="T11" fmla="*/ 0 h 200"/>
                <a:gd name="T12" fmla="*/ 0 w 479"/>
                <a:gd name="T13" fmla="*/ 0 h 200"/>
                <a:gd name="T14" fmla="*/ 0 w 479"/>
                <a:gd name="T15" fmla="*/ 0 h 200"/>
                <a:gd name="T16" fmla="*/ 0 w 479"/>
                <a:gd name="T17" fmla="*/ 0 h 200"/>
                <a:gd name="T18" fmla="*/ 0 w 479"/>
                <a:gd name="T19" fmla="*/ 0 h 200"/>
                <a:gd name="T20" fmla="*/ 0 w 479"/>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9" h="200">
                  <a:moveTo>
                    <a:pt x="16" y="83"/>
                  </a:moveTo>
                  <a:lnTo>
                    <a:pt x="312" y="83"/>
                  </a:lnTo>
                  <a:cubicBezTo>
                    <a:pt x="321" y="83"/>
                    <a:pt x="329" y="91"/>
                    <a:pt x="329" y="100"/>
                  </a:cubicBezTo>
                  <a:cubicBezTo>
                    <a:pt x="329" y="109"/>
                    <a:pt x="321" y="117"/>
                    <a:pt x="312" y="117"/>
                  </a:cubicBezTo>
                  <a:lnTo>
                    <a:pt x="16" y="117"/>
                  </a:lnTo>
                  <a:cubicBezTo>
                    <a:pt x="7" y="117"/>
                    <a:pt x="0" y="109"/>
                    <a:pt x="0" y="100"/>
                  </a:cubicBezTo>
                  <a:cubicBezTo>
                    <a:pt x="0" y="91"/>
                    <a:pt x="7" y="83"/>
                    <a:pt x="16" y="83"/>
                  </a:cubicBezTo>
                  <a:close/>
                  <a:moveTo>
                    <a:pt x="279" y="0"/>
                  </a:moveTo>
                  <a:lnTo>
                    <a:pt x="479" y="100"/>
                  </a:lnTo>
                  <a:lnTo>
                    <a:pt x="279" y="200"/>
                  </a:lnTo>
                  <a:lnTo>
                    <a:pt x="279"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5" name="Freeform 86"/>
            <p:cNvSpPr>
              <a:spLocks noEditPoints="1"/>
            </p:cNvSpPr>
            <p:nvPr/>
          </p:nvSpPr>
          <p:spPr bwMode="auto">
            <a:xfrm>
              <a:off x="2323" y="1188"/>
              <a:ext cx="44" cy="100"/>
            </a:xfrm>
            <a:custGeom>
              <a:avLst/>
              <a:gdLst>
                <a:gd name="T0" fmla="*/ 0 w 395"/>
                <a:gd name="T1" fmla="*/ 0 h 891"/>
                <a:gd name="T2" fmla="*/ 0 w 395"/>
                <a:gd name="T3" fmla="*/ 0 h 891"/>
                <a:gd name="T4" fmla="*/ 0 w 395"/>
                <a:gd name="T5" fmla="*/ 0 h 891"/>
                <a:gd name="T6" fmla="*/ 0 w 395"/>
                <a:gd name="T7" fmla="*/ 0 h 891"/>
                <a:gd name="T8" fmla="*/ 0 w 395"/>
                <a:gd name="T9" fmla="*/ 0 h 891"/>
                <a:gd name="T10" fmla="*/ 0 w 395"/>
                <a:gd name="T11" fmla="*/ 0 h 891"/>
                <a:gd name="T12" fmla="*/ 0 w 395"/>
                <a:gd name="T13" fmla="*/ 0 h 891"/>
                <a:gd name="T14" fmla="*/ 0 w 395"/>
                <a:gd name="T15" fmla="*/ 0 h 891"/>
                <a:gd name="T16" fmla="*/ 0 w 395"/>
                <a:gd name="T17" fmla="*/ 0 h 891"/>
                <a:gd name="T18" fmla="*/ 0 w 395"/>
                <a:gd name="T19" fmla="*/ 0 h 891"/>
                <a:gd name="T20" fmla="*/ 0 w 395"/>
                <a:gd name="T21" fmla="*/ 0 h 891"/>
                <a:gd name="T22" fmla="*/ 0 w 395"/>
                <a:gd name="T23" fmla="*/ 0 h 891"/>
                <a:gd name="T24" fmla="*/ 0 w 395"/>
                <a:gd name="T25" fmla="*/ 0 h 891"/>
                <a:gd name="T26" fmla="*/ 0 w 395"/>
                <a:gd name="T27" fmla="*/ 0 h 891"/>
                <a:gd name="T28" fmla="*/ 0 w 395"/>
                <a:gd name="T29" fmla="*/ 0 h 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5" h="891">
                  <a:moveTo>
                    <a:pt x="0" y="875"/>
                  </a:moveTo>
                  <a:lnTo>
                    <a:pt x="0" y="100"/>
                  </a:lnTo>
                  <a:cubicBezTo>
                    <a:pt x="0" y="90"/>
                    <a:pt x="7" y="83"/>
                    <a:pt x="16" y="83"/>
                  </a:cubicBezTo>
                  <a:lnTo>
                    <a:pt x="229" y="83"/>
                  </a:lnTo>
                  <a:cubicBezTo>
                    <a:pt x="238" y="83"/>
                    <a:pt x="245" y="90"/>
                    <a:pt x="245" y="100"/>
                  </a:cubicBezTo>
                  <a:cubicBezTo>
                    <a:pt x="245" y="109"/>
                    <a:pt x="238" y="116"/>
                    <a:pt x="229" y="116"/>
                  </a:cubicBezTo>
                  <a:lnTo>
                    <a:pt x="16" y="116"/>
                  </a:lnTo>
                  <a:lnTo>
                    <a:pt x="33" y="100"/>
                  </a:lnTo>
                  <a:lnTo>
                    <a:pt x="33" y="875"/>
                  </a:lnTo>
                  <a:cubicBezTo>
                    <a:pt x="33" y="884"/>
                    <a:pt x="26" y="891"/>
                    <a:pt x="16" y="891"/>
                  </a:cubicBezTo>
                  <a:cubicBezTo>
                    <a:pt x="7" y="891"/>
                    <a:pt x="0" y="884"/>
                    <a:pt x="0" y="875"/>
                  </a:cubicBezTo>
                  <a:close/>
                  <a:moveTo>
                    <a:pt x="195" y="0"/>
                  </a:moveTo>
                  <a:lnTo>
                    <a:pt x="395" y="100"/>
                  </a:lnTo>
                  <a:lnTo>
                    <a:pt x="195" y="200"/>
                  </a:lnTo>
                  <a:lnTo>
                    <a:pt x="195"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6" name="Freeform 87"/>
            <p:cNvSpPr>
              <a:spLocks noEditPoints="1"/>
            </p:cNvSpPr>
            <p:nvPr/>
          </p:nvSpPr>
          <p:spPr bwMode="auto">
            <a:xfrm>
              <a:off x="2323" y="1352"/>
              <a:ext cx="44" cy="81"/>
            </a:xfrm>
            <a:custGeom>
              <a:avLst/>
              <a:gdLst>
                <a:gd name="T0" fmla="*/ 0 w 395"/>
                <a:gd name="T1" fmla="*/ 0 h 725"/>
                <a:gd name="T2" fmla="*/ 0 w 395"/>
                <a:gd name="T3" fmla="*/ 0 h 725"/>
                <a:gd name="T4" fmla="*/ 0 w 395"/>
                <a:gd name="T5" fmla="*/ 0 h 725"/>
                <a:gd name="T6" fmla="*/ 0 w 395"/>
                <a:gd name="T7" fmla="*/ 0 h 725"/>
                <a:gd name="T8" fmla="*/ 0 w 395"/>
                <a:gd name="T9" fmla="*/ 0 h 725"/>
                <a:gd name="T10" fmla="*/ 0 w 395"/>
                <a:gd name="T11" fmla="*/ 0 h 725"/>
                <a:gd name="T12" fmla="*/ 0 w 395"/>
                <a:gd name="T13" fmla="*/ 0 h 725"/>
                <a:gd name="T14" fmla="*/ 0 w 395"/>
                <a:gd name="T15" fmla="*/ 0 h 725"/>
                <a:gd name="T16" fmla="*/ 0 w 395"/>
                <a:gd name="T17" fmla="*/ 0 h 725"/>
                <a:gd name="T18" fmla="*/ 0 w 395"/>
                <a:gd name="T19" fmla="*/ 0 h 725"/>
                <a:gd name="T20" fmla="*/ 0 w 395"/>
                <a:gd name="T21" fmla="*/ 0 h 725"/>
                <a:gd name="T22" fmla="*/ 0 w 395"/>
                <a:gd name="T23" fmla="*/ 0 h 725"/>
                <a:gd name="T24" fmla="*/ 0 w 395"/>
                <a:gd name="T25" fmla="*/ 0 h 725"/>
                <a:gd name="T26" fmla="*/ 0 w 395"/>
                <a:gd name="T27" fmla="*/ 0 h 725"/>
                <a:gd name="T28" fmla="*/ 0 w 395"/>
                <a:gd name="T29" fmla="*/ 0 h 7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5" h="725">
                  <a:moveTo>
                    <a:pt x="33" y="17"/>
                  </a:moveTo>
                  <a:lnTo>
                    <a:pt x="33" y="625"/>
                  </a:lnTo>
                  <a:lnTo>
                    <a:pt x="16" y="608"/>
                  </a:lnTo>
                  <a:lnTo>
                    <a:pt x="229" y="608"/>
                  </a:lnTo>
                  <a:cubicBezTo>
                    <a:pt x="238" y="608"/>
                    <a:pt x="245" y="616"/>
                    <a:pt x="245" y="625"/>
                  </a:cubicBezTo>
                  <a:cubicBezTo>
                    <a:pt x="245" y="634"/>
                    <a:pt x="238" y="642"/>
                    <a:pt x="229" y="642"/>
                  </a:cubicBezTo>
                  <a:lnTo>
                    <a:pt x="16" y="642"/>
                  </a:lnTo>
                  <a:cubicBezTo>
                    <a:pt x="7" y="642"/>
                    <a:pt x="0" y="634"/>
                    <a:pt x="0" y="625"/>
                  </a:cubicBezTo>
                  <a:lnTo>
                    <a:pt x="0" y="17"/>
                  </a:lnTo>
                  <a:cubicBezTo>
                    <a:pt x="0" y="7"/>
                    <a:pt x="7" y="0"/>
                    <a:pt x="16" y="0"/>
                  </a:cubicBezTo>
                  <a:cubicBezTo>
                    <a:pt x="26" y="0"/>
                    <a:pt x="33" y="7"/>
                    <a:pt x="33" y="17"/>
                  </a:cubicBezTo>
                  <a:close/>
                  <a:moveTo>
                    <a:pt x="195" y="525"/>
                  </a:moveTo>
                  <a:lnTo>
                    <a:pt x="395" y="625"/>
                  </a:lnTo>
                  <a:lnTo>
                    <a:pt x="195" y="725"/>
                  </a:lnTo>
                  <a:lnTo>
                    <a:pt x="195" y="52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7" name="Freeform 88"/>
            <p:cNvSpPr>
              <a:spLocks noEditPoints="1"/>
            </p:cNvSpPr>
            <p:nvPr/>
          </p:nvSpPr>
          <p:spPr bwMode="auto">
            <a:xfrm>
              <a:off x="769" y="1188"/>
              <a:ext cx="1598" cy="102"/>
            </a:xfrm>
            <a:custGeom>
              <a:avLst/>
              <a:gdLst>
                <a:gd name="T0" fmla="*/ 0 w 14208"/>
                <a:gd name="T1" fmla="*/ 0 h 904"/>
                <a:gd name="T2" fmla="*/ 0 w 14208"/>
                <a:gd name="T3" fmla="*/ 0 h 904"/>
                <a:gd name="T4" fmla="*/ 0 w 14208"/>
                <a:gd name="T5" fmla="*/ 0 h 904"/>
                <a:gd name="T6" fmla="*/ 2 w 14208"/>
                <a:gd name="T7" fmla="*/ 0 h 904"/>
                <a:gd name="T8" fmla="*/ 2 w 14208"/>
                <a:gd name="T9" fmla="*/ 0 h 904"/>
                <a:gd name="T10" fmla="*/ 2 w 14208"/>
                <a:gd name="T11" fmla="*/ 0 h 904"/>
                <a:gd name="T12" fmla="*/ 0 w 14208"/>
                <a:gd name="T13" fmla="*/ 0 h 904"/>
                <a:gd name="T14" fmla="*/ 0 w 14208"/>
                <a:gd name="T15" fmla="*/ 0 h 904"/>
                <a:gd name="T16" fmla="*/ 0 w 14208"/>
                <a:gd name="T17" fmla="*/ 0 h 904"/>
                <a:gd name="T18" fmla="*/ 0 w 14208"/>
                <a:gd name="T19" fmla="*/ 0 h 904"/>
                <a:gd name="T20" fmla="*/ 0 w 14208"/>
                <a:gd name="T21" fmla="*/ 0 h 904"/>
                <a:gd name="T22" fmla="*/ 2 w 14208"/>
                <a:gd name="T23" fmla="*/ 0 h 904"/>
                <a:gd name="T24" fmla="*/ 2 w 14208"/>
                <a:gd name="T25" fmla="*/ 0 h 904"/>
                <a:gd name="T26" fmla="*/ 2 w 14208"/>
                <a:gd name="T27" fmla="*/ 0 h 904"/>
                <a:gd name="T28" fmla="*/ 2 w 14208"/>
                <a:gd name="T29" fmla="*/ 0 h 9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208" h="904">
                  <a:moveTo>
                    <a:pt x="0" y="887"/>
                  </a:moveTo>
                  <a:lnTo>
                    <a:pt x="0" y="100"/>
                  </a:lnTo>
                  <a:cubicBezTo>
                    <a:pt x="0" y="90"/>
                    <a:pt x="8" y="83"/>
                    <a:pt x="17" y="83"/>
                  </a:cubicBezTo>
                  <a:lnTo>
                    <a:pt x="14042" y="83"/>
                  </a:lnTo>
                  <a:cubicBezTo>
                    <a:pt x="14051" y="83"/>
                    <a:pt x="14059" y="90"/>
                    <a:pt x="14059" y="100"/>
                  </a:cubicBezTo>
                  <a:cubicBezTo>
                    <a:pt x="14059" y="109"/>
                    <a:pt x="14051" y="116"/>
                    <a:pt x="14042" y="116"/>
                  </a:cubicBezTo>
                  <a:lnTo>
                    <a:pt x="17" y="116"/>
                  </a:lnTo>
                  <a:lnTo>
                    <a:pt x="33" y="100"/>
                  </a:lnTo>
                  <a:lnTo>
                    <a:pt x="33" y="887"/>
                  </a:lnTo>
                  <a:cubicBezTo>
                    <a:pt x="33" y="896"/>
                    <a:pt x="26" y="904"/>
                    <a:pt x="17" y="904"/>
                  </a:cubicBezTo>
                  <a:cubicBezTo>
                    <a:pt x="8" y="904"/>
                    <a:pt x="0" y="896"/>
                    <a:pt x="0" y="887"/>
                  </a:cubicBezTo>
                  <a:close/>
                  <a:moveTo>
                    <a:pt x="14008" y="0"/>
                  </a:moveTo>
                  <a:lnTo>
                    <a:pt x="14208" y="100"/>
                  </a:lnTo>
                  <a:lnTo>
                    <a:pt x="14008" y="200"/>
                  </a:lnTo>
                  <a:lnTo>
                    <a:pt x="14008"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68" name="Freeform 89"/>
            <p:cNvSpPr>
              <a:spLocks noEditPoints="1"/>
            </p:cNvSpPr>
            <p:nvPr/>
          </p:nvSpPr>
          <p:spPr bwMode="auto">
            <a:xfrm>
              <a:off x="769" y="1353"/>
              <a:ext cx="1598" cy="80"/>
            </a:xfrm>
            <a:custGeom>
              <a:avLst/>
              <a:gdLst>
                <a:gd name="T0" fmla="*/ 0 w 14208"/>
                <a:gd name="T1" fmla="*/ 0 h 713"/>
                <a:gd name="T2" fmla="*/ 0 w 14208"/>
                <a:gd name="T3" fmla="*/ 0 h 713"/>
                <a:gd name="T4" fmla="*/ 0 w 14208"/>
                <a:gd name="T5" fmla="*/ 0 h 713"/>
                <a:gd name="T6" fmla="*/ 2 w 14208"/>
                <a:gd name="T7" fmla="*/ 0 h 713"/>
                <a:gd name="T8" fmla="*/ 2 w 14208"/>
                <a:gd name="T9" fmla="*/ 0 h 713"/>
                <a:gd name="T10" fmla="*/ 2 w 14208"/>
                <a:gd name="T11" fmla="*/ 0 h 713"/>
                <a:gd name="T12" fmla="*/ 0 w 14208"/>
                <a:gd name="T13" fmla="*/ 0 h 713"/>
                <a:gd name="T14" fmla="*/ 0 w 14208"/>
                <a:gd name="T15" fmla="*/ 0 h 713"/>
                <a:gd name="T16" fmla="*/ 0 w 14208"/>
                <a:gd name="T17" fmla="*/ 0 h 713"/>
                <a:gd name="T18" fmla="*/ 0 w 14208"/>
                <a:gd name="T19" fmla="*/ 0 h 713"/>
                <a:gd name="T20" fmla="*/ 0 w 14208"/>
                <a:gd name="T21" fmla="*/ 0 h 713"/>
                <a:gd name="T22" fmla="*/ 2 w 14208"/>
                <a:gd name="T23" fmla="*/ 0 h 713"/>
                <a:gd name="T24" fmla="*/ 2 w 14208"/>
                <a:gd name="T25" fmla="*/ 0 h 713"/>
                <a:gd name="T26" fmla="*/ 2 w 14208"/>
                <a:gd name="T27" fmla="*/ 0 h 713"/>
                <a:gd name="T28" fmla="*/ 2 w 14208"/>
                <a:gd name="T29" fmla="*/ 0 h 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208" h="713">
                  <a:moveTo>
                    <a:pt x="33" y="17"/>
                  </a:moveTo>
                  <a:lnTo>
                    <a:pt x="33" y="613"/>
                  </a:lnTo>
                  <a:lnTo>
                    <a:pt x="17" y="596"/>
                  </a:lnTo>
                  <a:lnTo>
                    <a:pt x="14042" y="596"/>
                  </a:lnTo>
                  <a:cubicBezTo>
                    <a:pt x="14051" y="596"/>
                    <a:pt x="14059" y="604"/>
                    <a:pt x="14059" y="613"/>
                  </a:cubicBezTo>
                  <a:cubicBezTo>
                    <a:pt x="14059" y="622"/>
                    <a:pt x="14051" y="630"/>
                    <a:pt x="14042" y="630"/>
                  </a:cubicBezTo>
                  <a:lnTo>
                    <a:pt x="17" y="630"/>
                  </a:lnTo>
                  <a:cubicBezTo>
                    <a:pt x="8" y="630"/>
                    <a:pt x="0" y="622"/>
                    <a:pt x="0" y="613"/>
                  </a:cubicBezTo>
                  <a:lnTo>
                    <a:pt x="0" y="17"/>
                  </a:lnTo>
                  <a:cubicBezTo>
                    <a:pt x="0" y="8"/>
                    <a:pt x="8" y="0"/>
                    <a:pt x="17" y="0"/>
                  </a:cubicBezTo>
                  <a:cubicBezTo>
                    <a:pt x="26" y="0"/>
                    <a:pt x="33" y="8"/>
                    <a:pt x="33" y="17"/>
                  </a:cubicBezTo>
                  <a:close/>
                  <a:moveTo>
                    <a:pt x="14008" y="513"/>
                  </a:moveTo>
                  <a:lnTo>
                    <a:pt x="14208" y="613"/>
                  </a:lnTo>
                  <a:lnTo>
                    <a:pt x="14008" y="713"/>
                  </a:lnTo>
                  <a:lnTo>
                    <a:pt x="14008" y="513"/>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9569" name="Group 92"/>
            <p:cNvGrpSpPr>
              <a:grpSpLocks/>
            </p:cNvGrpSpPr>
            <p:nvPr/>
          </p:nvGrpSpPr>
          <p:grpSpPr bwMode="auto">
            <a:xfrm>
              <a:off x="2760" y="1283"/>
              <a:ext cx="45" cy="45"/>
              <a:chOff x="2760" y="1415"/>
              <a:chExt cx="45" cy="45"/>
            </a:xfrm>
          </p:grpSpPr>
          <p:sp>
            <p:nvSpPr>
              <p:cNvPr id="529588" name="Oval 90"/>
              <p:cNvSpPr>
                <a:spLocks noChangeArrowheads="1"/>
              </p:cNvSpPr>
              <p:nvPr/>
            </p:nvSpPr>
            <p:spPr bwMode="auto">
              <a:xfrm>
                <a:off x="2760" y="1415"/>
                <a:ext cx="45" cy="45"/>
              </a:xfrm>
              <a:prstGeom prst="ellipse">
                <a:avLst/>
              </a:prstGeom>
              <a:solidFill>
                <a:srgbClr val="000000"/>
              </a:solidFill>
              <a:ln w="0">
                <a:solidFill>
                  <a:srgbClr val="000000"/>
                </a:solidFill>
                <a:round/>
                <a:headEnd/>
                <a:tailEnd/>
              </a:ln>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9589" name="Oval 91"/>
              <p:cNvSpPr>
                <a:spLocks noChangeArrowheads="1"/>
              </p:cNvSpPr>
              <p:nvPr/>
            </p:nvSpPr>
            <p:spPr bwMode="auto">
              <a:xfrm>
                <a:off x="2760" y="1415"/>
                <a:ext cx="45" cy="45"/>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pSp>
        <p:sp>
          <p:nvSpPr>
            <p:cNvPr id="529570" name="Freeform 93"/>
            <p:cNvSpPr>
              <a:spLocks noEditPoints="1"/>
            </p:cNvSpPr>
            <p:nvPr/>
          </p:nvSpPr>
          <p:spPr bwMode="auto">
            <a:xfrm>
              <a:off x="2669" y="1294"/>
              <a:ext cx="80" cy="130"/>
            </a:xfrm>
            <a:custGeom>
              <a:avLst/>
              <a:gdLst>
                <a:gd name="T0" fmla="*/ 0 w 712"/>
                <a:gd name="T1" fmla="*/ 0 h 1159"/>
                <a:gd name="T2" fmla="*/ 0 w 712"/>
                <a:gd name="T3" fmla="*/ 0 h 1159"/>
                <a:gd name="T4" fmla="*/ 0 w 712"/>
                <a:gd name="T5" fmla="*/ 0 h 1159"/>
                <a:gd name="T6" fmla="*/ 0 w 712"/>
                <a:gd name="T7" fmla="*/ 0 h 1159"/>
                <a:gd name="T8" fmla="*/ 0 w 712"/>
                <a:gd name="T9" fmla="*/ 0 h 1159"/>
                <a:gd name="T10" fmla="*/ 0 w 712"/>
                <a:gd name="T11" fmla="*/ 0 h 1159"/>
                <a:gd name="T12" fmla="*/ 0 w 712"/>
                <a:gd name="T13" fmla="*/ 0 h 1159"/>
                <a:gd name="T14" fmla="*/ 0 w 712"/>
                <a:gd name="T15" fmla="*/ 0 h 1159"/>
                <a:gd name="T16" fmla="*/ 0 w 712"/>
                <a:gd name="T17" fmla="*/ 0 h 1159"/>
                <a:gd name="T18" fmla="*/ 0 w 712"/>
                <a:gd name="T19" fmla="*/ 0 h 1159"/>
                <a:gd name="T20" fmla="*/ 0 w 712"/>
                <a:gd name="T21" fmla="*/ 0 h 1159"/>
                <a:gd name="T22" fmla="*/ 0 w 712"/>
                <a:gd name="T23" fmla="*/ 0 h 1159"/>
                <a:gd name="T24" fmla="*/ 0 w 712"/>
                <a:gd name="T25" fmla="*/ 0 h 1159"/>
                <a:gd name="T26" fmla="*/ 0 w 712"/>
                <a:gd name="T27" fmla="*/ 0 h 1159"/>
                <a:gd name="T28" fmla="*/ 0 w 712"/>
                <a:gd name="T29" fmla="*/ 0 h 1159"/>
                <a:gd name="T30" fmla="*/ 0 w 712"/>
                <a:gd name="T31" fmla="*/ 0 h 1159"/>
                <a:gd name="T32" fmla="*/ 0 w 712"/>
                <a:gd name="T33" fmla="*/ 0 h 1159"/>
                <a:gd name="T34" fmla="*/ 0 w 712"/>
                <a:gd name="T35" fmla="*/ 0 h 1159"/>
                <a:gd name="T36" fmla="*/ 0 w 712"/>
                <a:gd name="T37" fmla="*/ 0 h 1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2" h="1159">
                  <a:moveTo>
                    <a:pt x="16" y="1125"/>
                  </a:moveTo>
                  <a:lnTo>
                    <a:pt x="362" y="1125"/>
                  </a:lnTo>
                  <a:lnTo>
                    <a:pt x="345" y="1142"/>
                  </a:lnTo>
                  <a:lnTo>
                    <a:pt x="345" y="100"/>
                  </a:lnTo>
                  <a:cubicBezTo>
                    <a:pt x="345" y="91"/>
                    <a:pt x="353" y="84"/>
                    <a:pt x="362" y="84"/>
                  </a:cubicBezTo>
                  <a:lnTo>
                    <a:pt x="545" y="84"/>
                  </a:lnTo>
                  <a:cubicBezTo>
                    <a:pt x="555" y="84"/>
                    <a:pt x="562" y="91"/>
                    <a:pt x="562" y="100"/>
                  </a:cubicBezTo>
                  <a:cubicBezTo>
                    <a:pt x="562" y="110"/>
                    <a:pt x="555" y="117"/>
                    <a:pt x="545" y="117"/>
                  </a:cubicBezTo>
                  <a:lnTo>
                    <a:pt x="362" y="117"/>
                  </a:lnTo>
                  <a:lnTo>
                    <a:pt x="379" y="100"/>
                  </a:lnTo>
                  <a:lnTo>
                    <a:pt x="379" y="1142"/>
                  </a:lnTo>
                  <a:cubicBezTo>
                    <a:pt x="379" y="1151"/>
                    <a:pt x="371" y="1159"/>
                    <a:pt x="362" y="1159"/>
                  </a:cubicBezTo>
                  <a:lnTo>
                    <a:pt x="16" y="1159"/>
                  </a:lnTo>
                  <a:cubicBezTo>
                    <a:pt x="7" y="1159"/>
                    <a:pt x="0" y="1151"/>
                    <a:pt x="0" y="1142"/>
                  </a:cubicBezTo>
                  <a:cubicBezTo>
                    <a:pt x="0" y="1133"/>
                    <a:pt x="7" y="1125"/>
                    <a:pt x="16" y="1125"/>
                  </a:cubicBezTo>
                  <a:close/>
                  <a:moveTo>
                    <a:pt x="512" y="0"/>
                  </a:moveTo>
                  <a:lnTo>
                    <a:pt x="712" y="100"/>
                  </a:lnTo>
                  <a:lnTo>
                    <a:pt x="512" y="200"/>
                  </a:lnTo>
                  <a:lnTo>
                    <a:pt x="512"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529571" name="Freeform 94"/>
            <p:cNvSpPr>
              <a:spLocks noEditPoints="1"/>
            </p:cNvSpPr>
            <p:nvPr/>
          </p:nvSpPr>
          <p:spPr bwMode="auto">
            <a:xfrm>
              <a:off x="2667" y="1197"/>
              <a:ext cx="82" cy="119"/>
            </a:xfrm>
            <a:custGeom>
              <a:avLst/>
              <a:gdLst>
                <a:gd name="T0" fmla="*/ 0 w 725"/>
                <a:gd name="T1" fmla="*/ 0 h 1058"/>
                <a:gd name="T2" fmla="*/ 0 w 725"/>
                <a:gd name="T3" fmla="*/ 0 h 1058"/>
                <a:gd name="T4" fmla="*/ 0 w 725"/>
                <a:gd name="T5" fmla="*/ 0 h 1058"/>
                <a:gd name="T6" fmla="*/ 0 w 725"/>
                <a:gd name="T7" fmla="*/ 0 h 1058"/>
                <a:gd name="T8" fmla="*/ 0 w 725"/>
                <a:gd name="T9" fmla="*/ 0 h 1058"/>
                <a:gd name="T10" fmla="*/ 0 w 725"/>
                <a:gd name="T11" fmla="*/ 0 h 1058"/>
                <a:gd name="T12" fmla="*/ 0 w 725"/>
                <a:gd name="T13" fmla="*/ 0 h 1058"/>
                <a:gd name="T14" fmla="*/ 0 w 725"/>
                <a:gd name="T15" fmla="*/ 0 h 1058"/>
                <a:gd name="T16" fmla="*/ 0 w 725"/>
                <a:gd name="T17" fmla="*/ 0 h 1058"/>
                <a:gd name="T18" fmla="*/ 0 w 725"/>
                <a:gd name="T19" fmla="*/ 0 h 1058"/>
                <a:gd name="T20" fmla="*/ 0 w 725"/>
                <a:gd name="T21" fmla="*/ 0 h 1058"/>
                <a:gd name="T22" fmla="*/ 0 w 725"/>
                <a:gd name="T23" fmla="*/ 0 h 1058"/>
                <a:gd name="T24" fmla="*/ 0 w 725"/>
                <a:gd name="T25" fmla="*/ 0 h 1058"/>
                <a:gd name="T26" fmla="*/ 0 w 725"/>
                <a:gd name="T27" fmla="*/ 0 h 1058"/>
                <a:gd name="T28" fmla="*/ 0 w 725"/>
                <a:gd name="T29" fmla="*/ 0 h 1058"/>
                <a:gd name="T30" fmla="*/ 0 w 725"/>
                <a:gd name="T31" fmla="*/ 0 h 1058"/>
                <a:gd name="T32" fmla="*/ 0 w 725"/>
                <a:gd name="T33" fmla="*/ 0 h 1058"/>
                <a:gd name="T34" fmla="*/ 0 w 725"/>
                <a:gd name="T35" fmla="*/ 0 h 1058"/>
                <a:gd name="T36" fmla="*/ 0 w 725"/>
                <a:gd name="T37" fmla="*/ 0 h 10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5" h="1058">
                  <a:moveTo>
                    <a:pt x="17" y="0"/>
                  </a:moveTo>
                  <a:lnTo>
                    <a:pt x="371" y="0"/>
                  </a:lnTo>
                  <a:cubicBezTo>
                    <a:pt x="380" y="0"/>
                    <a:pt x="388" y="7"/>
                    <a:pt x="388" y="17"/>
                  </a:cubicBezTo>
                  <a:lnTo>
                    <a:pt x="388" y="958"/>
                  </a:lnTo>
                  <a:lnTo>
                    <a:pt x="371" y="942"/>
                  </a:lnTo>
                  <a:lnTo>
                    <a:pt x="558" y="942"/>
                  </a:lnTo>
                  <a:cubicBezTo>
                    <a:pt x="568" y="942"/>
                    <a:pt x="575" y="949"/>
                    <a:pt x="575" y="958"/>
                  </a:cubicBezTo>
                  <a:cubicBezTo>
                    <a:pt x="575" y="968"/>
                    <a:pt x="568" y="975"/>
                    <a:pt x="558" y="975"/>
                  </a:cubicBezTo>
                  <a:lnTo>
                    <a:pt x="371" y="975"/>
                  </a:lnTo>
                  <a:cubicBezTo>
                    <a:pt x="362" y="975"/>
                    <a:pt x="354" y="968"/>
                    <a:pt x="354" y="958"/>
                  </a:cubicBezTo>
                  <a:lnTo>
                    <a:pt x="354" y="17"/>
                  </a:lnTo>
                  <a:lnTo>
                    <a:pt x="371" y="33"/>
                  </a:lnTo>
                  <a:lnTo>
                    <a:pt x="17" y="33"/>
                  </a:lnTo>
                  <a:cubicBezTo>
                    <a:pt x="8" y="33"/>
                    <a:pt x="0" y="26"/>
                    <a:pt x="0" y="17"/>
                  </a:cubicBezTo>
                  <a:cubicBezTo>
                    <a:pt x="0" y="7"/>
                    <a:pt x="8" y="0"/>
                    <a:pt x="17" y="0"/>
                  </a:cubicBezTo>
                  <a:close/>
                  <a:moveTo>
                    <a:pt x="525" y="858"/>
                  </a:moveTo>
                  <a:lnTo>
                    <a:pt x="725" y="958"/>
                  </a:lnTo>
                  <a:lnTo>
                    <a:pt x="525" y="1058"/>
                  </a:lnTo>
                  <a:lnTo>
                    <a:pt x="525" y="858"/>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9572" name="Group 97"/>
            <p:cNvGrpSpPr>
              <a:grpSpLocks/>
            </p:cNvGrpSpPr>
            <p:nvPr/>
          </p:nvGrpSpPr>
          <p:grpSpPr bwMode="auto">
            <a:xfrm>
              <a:off x="681" y="1022"/>
              <a:ext cx="270" cy="90"/>
              <a:chOff x="681" y="1154"/>
              <a:chExt cx="270" cy="90"/>
            </a:xfrm>
          </p:grpSpPr>
          <p:sp>
            <p:nvSpPr>
              <p:cNvPr id="529586" name="Rectangle 95"/>
              <p:cNvSpPr>
                <a:spLocks noChangeArrowheads="1"/>
              </p:cNvSpPr>
              <p:nvPr/>
            </p:nvSpPr>
            <p:spPr bwMode="auto">
              <a:xfrm>
                <a:off x="681" y="1154"/>
                <a:ext cx="270"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29587" name="Rectangle 96"/>
              <p:cNvSpPr>
                <a:spLocks noChangeArrowheads="1"/>
              </p:cNvSpPr>
              <p:nvPr/>
            </p:nvSpPr>
            <p:spPr bwMode="auto">
              <a:xfrm>
                <a:off x="681" y="1154"/>
                <a:ext cx="270" cy="90"/>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pSp>
        <p:sp>
          <p:nvSpPr>
            <p:cNvPr id="529573" name="Rectangle 98"/>
            <p:cNvSpPr>
              <a:spLocks noChangeArrowheads="1"/>
            </p:cNvSpPr>
            <p:nvPr/>
          </p:nvSpPr>
          <p:spPr bwMode="auto">
            <a:xfrm>
              <a:off x="710" y="1045"/>
              <a:ext cx="111"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500" b="0">
                  <a:solidFill>
                    <a:srgbClr val="000000"/>
                  </a:solidFill>
                  <a:latin typeface="Arial" charset="0"/>
                </a:rPr>
                <a:t>Type=</a:t>
              </a:r>
              <a:endParaRPr lang="en-US" altLang="en-US" sz="2800">
                <a:solidFill>
                  <a:srgbClr val="000000"/>
                </a:solidFill>
                <a:latin typeface="Arial" charset="0"/>
              </a:endParaRPr>
            </a:p>
          </p:txBody>
        </p:sp>
        <p:sp>
          <p:nvSpPr>
            <p:cNvPr id="529574" name="Rectangle 99"/>
            <p:cNvSpPr>
              <a:spLocks noChangeArrowheads="1"/>
            </p:cNvSpPr>
            <p:nvPr/>
          </p:nvSpPr>
          <p:spPr bwMode="auto">
            <a:xfrm>
              <a:off x="827" y="1045"/>
              <a:ext cx="1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500" b="0">
                  <a:solidFill>
                    <a:srgbClr val="000000"/>
                  </a:solidFill>
                  <a:latin typeface="Arial" charset="0"/>
                </a:rPr>
                <a:t>“</a:t>
              </a:r>
              <a:endParaRPr lang="en-US" altLang="en-US" sz="2800">
                <a:solidFill>
                  <a:srgbClr val="000000"/>
                </a:solidFill>
                <a:latin typeface="Arial" charset="0"/>
              </a:endParaRPr>
            </a:p>
          </p:txBody>
        </p:sp>
        <p:sp>
          <p:nvSpPr>
            <p:cNvPr id="529575" name="Rectangle 100"/>
            <p:cNvSpPr>
              <a:spLocks noChangeArrowheads="1"/>
            </p:cNvSpPr>
            <p:nvPr/>
          </p:nvSpPr>
          <p:spPr bwMode="auto">
            <a:xfrm>
              <a:off x="841" y="1045"/>
              <a:ext cx="67"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500" b="0">
                  <a:solidFill>
                    <a:srgbClr val="000000"/>
                  </a:solidFill>
                  <a:latin typeface="Arial" charset="0"/>
                </a:rPr>
                <a:t>CW</a:t>
              </a:r>
              <a:endParaRPr lang="en-US" altLang="en-US" sz="2800">
                <a:solidFill>
                  <a:srgbClr val="000000"/>
                </a:solidFill>
                <a:latin typeface="Arial" charset="0"/>
              </a:endParaRPr>
            </a:p>
          </p:txBody>
        </p:sp>
        <p:sp>
          <p:nvSpPr>
            <p:cNvPr id="529576" name="Rectangle 101"/>
            <p:cNvSpPr>
              <a:spLocks noChangeArrowheads="1"/>
            </p:cNvSpPr>
            <p:nvPr/>
          </p:nvSpPr>
          <p:spPr bwMode="auto">
            <a:xfrm>
              <a:off x="909" y="1045"/>
              <a:ext cx="1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500" b="0">
                  <a:solidFill>
                    <a:srgbClr val="000000"/>
                  </a:solidFill>
                  <a:latin typeface="Arial" charset="0"/>
                </a:rPr>
                <a:t>”</a:t>
              </a:r>
              <a:endParaRPr lang="en-US" altLang="en-US" sz="2800">
                <a:solidFill>
                  <a:srgbClr val="000000"/>
                </a:solidFill>
                <a:latin typeface="Arial" charset="0"/>
              </a:endParaRPr>
            </a:p>
          </p:txBody>
        </p:sp>
        <p:sp>
          <p:nvSpPr>
            <p:cNvPr id="529577" name="Freeform 102"/>
            <p:cNvSpPr>
              <a:spLocks/>
            </p:cNvSpPr>
            <p:nvPr/>
          </p:nvSpPr>
          <p:spPr bwMode="auto">
            <a:xfrm>
              <a:off x="641" y="1067"/>
              <a:ext cx="40" cy="1"/>
            </a:xfrm>
            <a:custGeom>
              <a:avLst/>
              <a:gdLst>
                <a:gd name="T0" fmla="*/ 0 w 40"/>
                <a:gd name="T1" fmla="*/ 1 h 1"/>
                <a:gd name="T2" fmla="*/ 20 w 40"/>
                <a:gd name="T3" fmla="*/ 1 h 1"/>
                <a:gd name="T4" fmla="*/ 20 w 40"/>
                <a:gd name="T5" fmla="*/ 0 h 1"/>
                <a:gd name="T6" fmla="*/ 40 w 4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
                  <a:moveTo>
                    <a:pt x="0" y="1"/>
                  </a:moveTo>
                  <a:lnTo>
                    <a:pt x="20" y="1"/>
                  </a:lnTo>
                  <a:lnTo>
                    <a:pt x="20" y="0"/>
                  </a:lnTo>
                  <a:lnTo>
                    <a:pt x="4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29578" name="Group 105"/>
            <p:cNvGrpSpPr>
              <a:grpSpLocks/>
            </p:cNvGrpSpPr>
            <p:nvPr/>
          </p:nvGrpSpPr>
          <p:grpSpPr bwMode="auto">
            <a:xfrm>
              <a:off x="737" y="1288"/>
              <a:ext cx="68" cy="67"/>
              <a:chOff x="737" y="1420"/>
              <a:chExt cx="68" cy="67"/>
            </a:xfrm>
          </p:grpSpPr>
          <p:sp>
            <p:nvSpPr>
              <p:cNvPr id="529584" name="Freeform 103"/>
              <p:cNvSpPr>
                <a:spLocks/>
              </p:cNvSpPr>
              <p:nvPr/>
            </p:nvSpPr>
            <p:spPr bwMode="auto">
              <a:xfrm>
                <a:off x="737" y="1420"/>
                <a:ext cx="68" cy="67"/>
              </a:xfrm>
              <a:custGeom>
                <a:avLst/>
                <a:gdLst>
                  <a:gd name="T0" fmla="*/ 34 w 68"/>
                  <a:gd name="T1" fmla="*/ 0 h 67"/>
                  <a:gd name="T2" fmla="*/ 0 w 68"/>
                  <a:gd name="T3" fmla="*/ 33 h 67"/>
                  <a:gd name="T4" fmla="*/ 34 w 68"/>
                  <a:gd name="T5" fmla="*/ 67 h 67"/>
                  <a:gd name="T6" fmla="*/ 68 w 68"/>
                  <a:gd name="T7" fmla="*/ 33 h 67"/>
                  <a:gd name="T8" fmla="*/ 34 w 68"/>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7">
                    <a:moveTo>
                      <a:pt x="34" y="0"/>
                    </a:moveTo>
                    <a:lnTo>
                      <a:pt x="0" y="33"/>
                    </a:lnTo>
                    <a:lnTo>
                      <a:pt x="34" y="67"/>
                    </a:lnTo>
                    <a:lnTo>
                      <a:pt x="68" y="3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85" name="Freeform 104"/>
              <p:cNvSpPr>
                <a:spLocks/>
              </p:cNvSpPr>
              <p:nvPr/>
            </p:nvSpPr>
            <p:spPr bwMode="auto">
              <a:xfrm>
                <a:off x="737" y="1420"/>
                <a:ext cx="68" cy="67"/>
              </a:xfrm>
              <a:custGeom>
                <a:avLst/>
                <a:gdLst>
                  <a:gd name="T0" fmla="*/ 34 w 68"/>
                  <a:gd name="T1" fmla="*/ 0 h 67"/>
                  <a:gd name="T2" fmla="*/ 0 w 68"/>
                  <a:gd name="T3" fmla="*/ 33 h 67"/>
                  <a:gd name="T4" fmla="*/ 34 w 68"/>
                  <a:gd name="T5" fmla="*/ 67 h 67"/>
                  <a:gd name="T6" fmla="*/ 68 w 68"/>
                  <a:gd name="T7" fmla="*/ 33 h 67"/>
                  <a:gd name="T8" fmla="*/ 34 w 68"/>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7">
                    <a:moveTo>
                      <a:pt x="34" y="0"/>
                    </a:moveTo>
                    <a:lnTo>
                      <a:pt x="0" y="33"/>
                    </a:lnTo>
                    <a:lnTo>
                      <a:pt x="34" y="67"/>
                    </a:lnTo>
                    <a:lnTo>
                      <a:pt x="68" y="33"/>
                    </a:lnTo>
                    <a:lnTo>
                      <a:pt x="34"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79" name="Freeform 106"/>
            <p:cNvSpPr>
              <a:spLocks noEditPoints="1"/>
            </p:cNvSpPr>
            <p:nvPr/>
          </p:nvSpPr>
          <p:spPr bwMode="auto">
            <a:xfrm>
              <a:off x="803" y="1310"/>
              <a:ext cx="47" cy="22"/>
            </a:xfrm>
            <a:custGeom>
              <a:avLst/>
              <a:gdLst>
                <a:gd name="T0" fmla="*/ 0 w 833"/>
                <a:gd name="T1" fmla="*/ 0 h 400"/>
                <a:gd name="T2" fmla="*/ 0 w 833"/>
                <a:gd name="T3" fmla="*/ 0 h 400"/>
                <a:gd name="T4" fmla="*/ 0 w 833"/>
                <a:gd name="T5" fmla="*/ 0 h 400"/>
                <a:gd name="T6" fmla="*/ 0 w 833"/>
                <a:gd name="T7" fmla="*/ 0 h 400"/>
                <a:gd name="T8" fmla="*/ 0 w 833"/>
                <a:gd name="T9" fmla="*/ 0 h 400"/>
                <a:gd name="T10" fmla="*/ 0 w 833"/>
                <a:gd name="T11" fmla="*/ 0 h 400"/>
                <a:gd name="T12" fmla="*/ 0 w 833"/>
                <a:gd name="T13" fmla="*/ 0 h 400"/>
                <a:gd name="T14" fmla="*/ 0 w 833"/>
                <a:gd name="T15" fmla="*/ 0 h 400"/>
                <a:gd name="T16" fmla="*/ 0 w 833"/>
                <a:gd name="T17" fmla="*/ 0 h 400"/>
                <a:gd name="T18" fmla="*/ 0 w 833"/>
                <a:gd name="T19" fmla="*/ 0 h 400"/>
                <a:gd name="T20" fmla="*/ 0 w 833"/>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 h="400">
                  <a:moveTo>
                    <a:pt x="33" y="170"/>
                  </a:moveTo>
                  <a:lnTo>
                    <a:pt x="499" y="166"/>
                  </a:lnTo>
                  <a:cubicBezTo>
                    <a:pt x="518" y="165"/>
                    <a:pt x="533" y="180"/>
                    <a:pt x="533" y="199"/>
                  </a:cubicBezTo>
                  <a:cubicBezTo>
                    <a:pt x="533" y="217"/>
                    <a:pt x="519" y="232"/>
                    <a:pt x="500" y="232"/>
                  </a:cubicBezTo>
                  <a:lnTo>
                    <a:pt x="33" y="237"/>
                  </a:lnTo>
                  <a:cubicBezTo>
                    <a:pt x="15" y="237"/>
                    <a:pt x="0" y="223"/>
                    <a:pt x="0" y="204"/>
                  </a:cubicBezTo>
                  <a:cubicBezTo>
                    <a:pt x="0" y="186"/>
                    <a:pt x="14" y="171"/>
                    <a:pt x="33" y="170"/>
                  </a:cubicBezTo>
                  <a:close/>
                  <a:moveTo>
                    <a:pt x="431" y="0"/>
                  </a:moveTo>
                  <a:lnTo>
                    <a:pt x="833" y="195"/>
                  </a:lnTo>
                  <a:lnTo>
                    <a:pt x="435" y="400"/>
                  </a:lnTo>
                  <a:lnTo>
                    <a:pt x="431" y="0"/>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529580" name="Group 109"/>
            <p:cNvGrpSpPr>
              <a:grpSpLocks/>
            </p:cNvGrpSpPr>
            <p:nvPr/>
          </p:nvGrpSpPr>
          <p:grpSpPr bwMode="auto">
            <a:xfrm>
              <a:off x="2291" y="1286"/>
              <a:ext cx="67" cy="68"/>
              <a:chOff x="2291" y="1418"/>
              <a:chExt cx="67" cy="68"/>
            </a:xfrm>
          </p:grpSpPr>
          <p:sp>
            <p:nvSpPr>
              <p:cNvPr id="529582" name="Freeform 107"/>
              <p:cNvSpPr>
                <a:spLocks/>
              </p:cNvSpPr>
              <p:nvPr/>
            </p:nvSpPr>
            <p:spPr bwMode="auto">
              <a:xfrm>
                <a:off x="2291" y="1418"/>
                <a:ext cx="67" cy="68"/>
              </a:xfrm>
              <a:custGeom>
                <a:avLst/>
                <a:gdLst>
                  <a:gd name="T0" fmla="*/ 33 w 67"/>
                  <a:gd name="T1" fmla="*/ 0 h 68"/>
                  <a:gd name="T2" fmla="*/ 0 w 67"/>
                  <a:gd name="T3" fmla="*/ 34 h 68"/>
                  <a:gd name="T4" fmla="*/ 33 w 67"/>
                  <a:gd name="T5" fmla="*/ 68 h 68"/>
                  <a:gd name="T6" fmla="*/ 67 w 67"/>
                  <a:gd name="T7" fmla="*/ 34 h 68"/>
                  <a:gd name="T8" fmla="*/ 33 w 67"/>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8">
                    <a:moveTo>
                      <a:pt x="33" y="0"/>
                    </a:moveTo>
                    <a:lnTo>
                      <a:pt x="0" y="34"/>
                    </a:lnTo>
                    <a:lnTo>
                      <a:pt x="33" y="68"/>
                    </a:lnTo>
                    <a:lnTo>
                      <a:pt x="67" y="3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83" name="Freeform 108"/>
              <p:cNvSpPr>
                <a:spLocks/>
              </p:cNvSpPr>
              <p:nvPr/>
            </p:nvSpPr>
            <p:spPr bwMode="auto">
              <a:xfrm>
                <a:off x="2291" y="1418"/>
                <a:ext cx="67" cy="68"/>
              </a:xfrm>
              <a:custGeom>
                <a:avLst/>
                <a:gdLst>
                  <a:gd name="T0" fmla="*/ 33 w 67"/>
                  <a:gd name="T1" fmla="*/ 0 h 68"/>
                  <a:gd name="T2" fmla="*/ 0 w 67"/>
                  <a:gd name="T3" fmla="*/ 34 h 68"/>
                  <a:gd name="T4" fmla="*/ 33 w 67"/>
                  <a:gd name="T5" fmla="*/ 68 h 68"/>
                  <a:gd name="T6" fmla="*/ 67 w 67"/>
                  <a:gd name="T7" fmla="*/ 34 h 68"/>
                  <a:gd name="T8" fmla="*/ 33 w 67"/>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8">
                    <a:moveTo>
                      <a:pt x="33" y="0"/>
                    </a:moveTo>
                    <a:lnTo>
                      <a:pt x="0" y="34"/>
                    </a:lnTo>
                    <a:lnTo>
                      <a:pt x="33" y="68"/>
                    </a:lnTo>
                    <a:lnTo>
                      <a:pt x="67" y="34"/>
                    </a:lnTo>
                    <a:lnTo>
                      <a:pt x="33"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81" name="Freeform 110"/>
            <p:cNvSpPr>
              <a:spLocks noEditPoints="1"/>
            </p:cNvSpPr>
            <p:nvPr/>
          </p:nvSpPr>
          <p:spPr bwMode="auto">
            <a:xfrm>
              <a:off x="2248" y="1309"/>
              <a:ext cx="43" cy="23"/>
            </a:xfrm>
            <a:custGeom>
              <a:avLst/>
              <a:gdLst>
                <a:gd name="T0" fmla="*/ 0 w 383"/>
                <a:gd name="T1" fmla="*/ 0 h 200"/>
                <a:gd name="T2" fmla="*/ 0 w 383"/>
                <a:gd name="T3" fmla="*/ 0 h 200"/>
                <a:gd name="T4" fmla="*/ 0 w 383"/>
                <a:gd name="T5" fmla="*/ 0 h 200"/>
                <a:gd name="T6" fmla="*/ 0 w 383"/>
                <a:gd name="T7" fmla="*/ 0 h 200"/>
                <a:gd name="T8" fmla="*/ 0 w 383"/>
                <a:gd name="T9" fmla="*/ 0 h 200"/>
                <a:gd name="T10" fmla="*/ 0 w 383"/>
                <a:gd name="T11" fmla="*/ 0 h 200"/>
                <a:gd name="T12" fmla="*/ 0 w 383"/>
                <a:gd name="T13" fmla="*/ 0 h 200"/>
                <a:gd name="T14" fmla="*/ 0 w 383"/>
                <a:gd name="T15" fmla="*/ 0 h 200"/>
                <a:gd name="T16" fmla="*/ 0 w 383"/>
                <a:gd name="T17" fmla="*/ 0 h 200"/>
                <a:gd name="T18" fmla="*/ 0 w 383"/>
                <a:gd name="T19" fmla="*/ 0 h 200"/>
                <a:gd name="T20" fmla="*/ 0 w 383"/>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3" h="200">
                  <a:moveTo>
                    <a:pt x="16" y="87"/>
                  </a:moveTo>
                  <a:lnTo>
                    <a:pt x="216" y="83"/>
                  </a:lnTo>
                  <a:cubicBezTo>
                    <a:pt x="225" y="83"/>
                    <a:pt x="233" y="90"/>
                    <a:pt x="233" y="99"/>
                  </a:cubicBezTo>
                  <a:cubicBezTo>
                    <a:pt x="234" y="108"/>
                    <a:pt x="226" y="116"/>
                    <a:pt x="217" y="116"/>
                  </a:cubicBezTo>
                  <a:lnTo>
                    <a:pt x="17" y="121"/>
                  </a:lnTo>
                  <a:cubicBezTo>
                    <a:pt x="8" y="121"/>
                    <a:pt x="0" y="114"/>
                    <a:pt x="0" y="104"/>
                  </a:cubicBezTo>
                  <a:cubicBezTo>
                    <a:pt x="0" y="95"/>
                    <a:pt x="7" y="88"/>
                    <a:pt x="16" y="87"/>
                  </a:cubicBezTo>
                  <a:close/>
                  <a:moveTo>
                    <a:pt x="181" y="0"/>
                  </a:moveTo>
                  <a:lnTo>
                    <a:pt x="383" y="96"/>
                  </a:lnTo>
                  <a:lnTo>
                    <a:pt x="186" y="200"/>
                  </a:lnTo>
                  <a:lnTo>
                    <a:pt x="181" y="0"/>
                  </a:lnTo>
                  <a:close/>
                </a:path>
              </a:pathLst>
            </a:custGeom>
            <a:solidFill>
              <a:srgbClr val="000000"/>
            </a:solidFill>
            <a:ln w="1588" cap="flat">
              <a:solidFill>
                <a:srgbClr val="000000"/>
              </a:solidFill>
              <a:prstDash val="solid"/>
              <a:bevel/>
              <a:headEnd/>
              <a:tailEnd/>
            </a:ln>
          </p:spPr>
          <p:txBody>
            <a:bodyPr/>
            <a:lstStyle/>
            <a:p>
              <a:endParaRPr lang="en-US"/>
            </a:p>
          </p:txBody>
        </p:sp>
      </p:grpSp>
      <p:sp>
        <p:nvSpPr>
          <p:cNvPr id="529416" name="Rectangle 111"/>
          <p:cNvSpPr>
            <a:spLocks noChangeArrowheads="1"/>
          </p:cNvSpPr>
          <p:nvPr/>
        </p:nvSpPr>
        <p:spPr bwMode="auto">
          <a:xfrm>
            <a:off x="381000" y="2305050"/>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FF0000"/>
                </a:solidFill>
                <a:latin typeface="Courier New" pitchFamily="49" charset="0"/>
              </a:rPr>
              <a:t>@</a:t>
            </a:r>
            <a:endParaRPr lang="en-US" altLang="en-US" sz="2800">
              <a:solidFill>
                <a:srgbClr val="000000"/>
              </a:solidFill>
              <a:latin typeface="Arial" charset="0"/>
            </a:endParaRPr>
          </a:p>
        </p:txBody>
      </p:sp>
      <p:sp>
        <p:nvSpPr>
          <p:cNvPr id="529417" name="Rectangle 112"/>
          <p:cNvSpPr>
            <a:spLocks noChangeArrowheads="1"/>
          </p:cNvSpPr>
          <p:nvPr/>
        </p:nvSpPr>
        <p:spPr bwMode="auto">
          <a:xfrm>
            <a:off x="431800" y="2305050"/>
            <a:ext cx="10255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FF0000"/>
                </a:solidFill>
                <a:latin typeface="Courier New" pitchFamily="49" charset="0"/>
              </a:rPr>
              <a:t>CollabWorkflowSlice</a:t>
            </a:r>
            <a:endParaRPr lang="en-US" altLang="en-US" sz="2800">
              <a:solidFill>
                <a:srgbClr val="000000"/>
              </a:solidFill>
              <a:latin typeface="Arial" charset="0"/>
            </a:endParaRPr>
          </a:p>
        </p:txBody>
      </p:sp>
      <p:sp>
        <p:nvSpPr>
          <p:cNvPr id="529418" name="Rectangle 113"/>
          <p:cNvSpPr>
            <a:spLocks noChangeArrowheads="1"/>
          </p:cNvSpPr>
          <p:nvPr/>
        </p:nvSpPr>
        <p:spPr bwMode="auto">
          <a:xfrm>
            <a:off x="381000" y="2403475"/>
            <a:ext cx="8636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419" name="Rectangle 114"/>
          <p:cNvSpPr>
            <a:spLocks noChangeArrowheads="1"/>
          </p:cNvSpPr>
          <p:nvPr/>
        </p:nvSpPr>
        <p:spPr bwMode="auto">
          <a:xfrm>
            <a:off x="1230313" y="2403475"/>
            <a:ext cx="269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EMC {</a:t>
            </a:r>
            <a:endParaRPr lang="en-US" altLang="en-US" sz="2800">
              <a:solidFill>
                <a:srgbClr val="000000"/>
              </a:solidFill>
              <a:latin typeface="Arial" charset="0"/>
            </a:endParaRPr>
          </a:p>
        </p:txBody>
      </p:sp>
      <p:sp>
        <p:nvSpPr>
          <p:cNvPr id="529420" name="Rectangle 115"/>
          <p:cNvSpPr>
            <a:spLocks noChangeArrowheads="1"/>
          </p:cNvSpPr>
          <p:nvPr/>
        </p:nvSpPr>
        <p:spPr bwMode="auto">
          <a:xfrm>
            <a:off x="381000" y="260191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FF0000"/>
                </a:solidFill>
                <a:latin typeface="Courier New" pitchFamily="49" charset="0"/>
              </a:rPr>
              <a:t>@</a:t>
            </a:r>
            <a:endParaRPr lang="en-US" altLang="en-US" sz="2800">
              <a:solidFill>
                <a:srgbClr val="000000"/>
              </a:solidFill>
              <a:latin typeface="Arial" charset="0"/>
            </a:endParaRPr>
          </a:p>
        </p:txBody>
      </p:sp>
      <p:sp>
        <p:nvSpPr>
          <p:cNvPr id="529421" name="Rectangle 116"/>
          <p:cNvSpPr>
            <a:spLocks noChangeArrowheads="1"/>
          </p:cNvSpPr>
          <p:nvPr/>
        </p:nvSpPr>
        <p:spPr bwMode="auto">
          <a:xfrm>
            <a:off x="431800" y="2601913"/>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FF0000"/>
                </a:solidFill>
                <a:latin typeface="Courier New" pitchFamily="49" charset="0"/>
              </a:rPr>
              <a:t>CollabSlice</a:t>
            </a:r>
            <a:endParaRPr lang="en-US" altLang="en-US" sz="2800">
              <a:solidFill>
                <a:srgbClr val="000000"/>
              </a:solidFill>
              <a:latin typeface="Arial" charset="0"/>
            </a:endParaRPr>
          </a:p>
        </p:txBody>
      </p:sp>
      <p:sp>
        <p:nvSpPr>
          <p:cNvPr id="529422" name="Rectangle 117"/>
          <p:cNvSpPr>
            <a:spLocks noChangeArrowheads="1"/>
          </p:cNvSpPr>
          <p:nvPr/>
        </p:nvSpPr>
        <p:spPr bwMode="auto">
          <a:xfrm>
            <a:off x="381000" y="2701925"/>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FF0000"/>
                </a:solidFill>
                <a:latin typeface="Courier New" pitchFamily="49" charset="0"/>
              </a:rPr>
              <a:t>@</a:t>
            </a:r>
            <a:endParaRPr lang="en-US" altLang="en-US" sz="2800">
              <a:solidFill>
                <a:srgbClr val="000000"/>
              </a:solidFill>
              <a:latin typeface="Arial" charset="0"/>
            </a:endParaRPr>
          </a:p>
        </p:txBody>
      </p:sp>
      <p:sp>
        <p:nvSpPr>
          <p:cNvPr id="529423" name="Rectangle 118"/>
          <p:cNvSpPr>
            <a:spLocks noChangeArrowheads="1"/>
          </p:cNvSpPr>
          <p:nvPr/>
        </p:nvSpPr>
        <p:spPr bwMode="auto">
          <a:xfrm>
            <a:off x="431800" y="2701925"/>
            <a:ext cx="8096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FF0000"/>
                </a:solidFill>
                <a:latin typeface="Courier New" pitchFamily="49" charset="0"/>
              </a:rPr>
              <a:t>NextCollabSlice</a:t>
            </a:r>
            <a:endParaRPr lang="en-US" altLang="en-US" sz="2800">
              <a:solidFill>
                <a:srgbClr val="000000"/>
              </a:solidFill>
              <a:latin typeface="Arial" charset="0"/>
            </a:endParaRPr>
          </a:p>
        </p:txBody>
      </p:sp>
      <p:sp>
        <p:nvSpPr>
          <p:cNvPr id="529424" name="Rectangle 119"/>
          <p:cNvSpPr>
            <a:spLocks noChangeArrowheads="1"/>
          </p:cNvSpPr>
          <p:nvPr/>
        </p:nvSpPr>
        <p:spPr bwMode="auto">
          <a:xfrm>
            <a:off x="1179513" y="2701925"/>
            <a:ext cx="269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(name</a:t>
            </a:r>
            <a:endParaRPr lang="en-US" altLang="en-US" sz="2800">
              <a:solidFill>
                <a:srgbClr val="000000"/>
              </a:solidFill>
              <a:latin typeface="Arial" charset="0"/>
            </a:endParaRPr>
          </a:p>
        </p:txBody>
      </p:sp>
      <p:sp>
        <p:nvSpPr>
          <p:cNvPr id="529425" name="Rectangle 120"/>
          <p:cNvSpPr>
            <a:spLocks noChangeArrowheads="1"/>
          </p:cNvSpPr>
          <p:nvPr/>
        </p:nvSpPr>
        <p:spPr bwMode="auto">
          <a:xfrm>
            <a:off x="1430338" y="2701925"/>
            <a:ext cx="1079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26" name="Rectangle 121"/>
          <p:cNvSpPr>
            <a:spLocks noChangeArrowheads="1"/>
          </p:cNvSpPr>
          <p:nvPr/>
        </p:nvSpPr>
        <p:spPr bwMode="auto">
          <a:xfrm>
            <a:off x="1528763" y="2701925"/>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27" name="Rectangle 122"/>
          <p:cNvSpPr>
            <a:spLocks noChangeArrowheads="1"/>
          </p:cNvSpPr>
          <p:nvPr/>
        </p:nvSpPr>
        <p:spPr bwMode="auto">
          <a:xfrm>
            <a:off x="2076450" y="2701925"/>
            <a:ext cx="20510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value="Test, Admission, Discharge")</a:t>
            </a:r>
            <a:endParaRPr lang="en-US" altLang="en-US" sz="2800">
              <a:solidFill>
                <a:srgbClr val="000000"/>
              </a:solidFill>
              <a:latin typeface="Arial" charset="0"/>
            </a:endParaRPr>
          </a:p>
        </p:txBody>
      </p:sp>
      <p:sp>
        <p:nvSpPr>
          <p:cNvPr id="529428" name="Rectangle 123"/>
          <p:cNvSpPr>
            <a:spLocks noChangeArrowheads="1"/>
          </p:cNvSpPr>
          <p:nvPr/>
        </p:nvSpPr>
        <p:spPr bwMode="auto">
          <a:xfrm>
            <a:off x="381000" y="280193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29" name="Rectangle 124"/>
          <p:cNvSpPr>
            <a:spLocks noChangeArrowheads="1"/>
          </p:cNvSpPr>
          <p:nvPr/>
        </p:nvSpPr>
        <p:spPr bwMode="auto">
          <a:xfrm>
            <a:off x="431800" y="2801938"/>
            <a:ext cx="2590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ReferencedCollabStepsClass(cod.CollabSteps.class</a:t>
            </a:r>
            <a:endParaRPr lang="en-US" altLang="en-US" sz="2800">
              <a:solidFill>
                <a:srgbClr val="000000"/>
              </a:solidFill>
              <a:latin typeface="Arial" charset="0"/>
            </a:endParaRPr>
          </a:p>
        </p:txBody>
      </p:sp>
      <p:sp>
        <p:nvSpPr>
          <p:cNvPr id="529430" name="Rectangle 125"/>
          <p:cNvSpPr>
            <a:spLocks noChangeArrowheads="1"/>
          </p:cNvSpPr>
          <p:nvPr/>
        </p:nvSpPr>
        <p:spPr bwMode="auto">
          <a:xfrm>
            <a:off x="2825750" y="280193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31" name="Rectangle 126"/>
          <p:cNvSpPr>
            <a:spLocks noChangeArrowheads="1"/>
          </p:cNvSpPr>
          <p:nvPr/>
        </p:nvSpPr>
        <p:spPr bwMode="auto">
          <a:xfrm>
            <a:off x="381000" y="2900363"/>
            <a:ext cx="8636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432" name="Rectangle 127"/>
          <p:cNvSpPr>
            <a:spLocks noChangeArrowheads="1"/>
          </p:cNvSpPr>
          <p:nvPr/>
        </p:nvSpPr>
        <p:spPr bwMode="auto">
          <a:xfrm>
            <a:off x="1230313" y="2900363"/>
            <a:ext cx="431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FF0000"/>
                </a:solidFill>
                <a:latin typeface="Courier New" pitchFamily="49" charset="0"/>
              </a:rPr>
              <a:t>Triage{}</a:t>
            </a:r>
            <a:endParaRPr lang="en-US" altLang="en-US" sz="2800">
              <a:solidFill>
                <a:srgbClr val="000000"/>
              </a:solidFill>
              <a:latin typeface="Arial" charset="0"/>
            </a:endParaRPr>
          </a:p>
        </p:txBody>
      </p:sp>
      <p:sp>
        <p:nvSpPr>
          <p:cNvPr id="529433" name="Rectangle 128"/>
          <p:cNvSpPr>
            <a:spLocks noChangeArrowheads="1"/>
          </p:cNvSpPr>
          <p:nvPr/>
        </p:nvSpPr>
        <p:spPr bwMode="auto">
          <a:xfrm>
            <a:off x="381000" y="310038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34" name="Rectangle 129"/>
          <p:cNvSpPr>
            <a:spLocks noChangeArrowheads="1"/>
          </p:cNvSpPr>
          <p:nvPr/>
        </p:nvSpPr>
        <p:spPr bwMode="auto">
          <a:xfrm>
            <a:off x="431800" y="3100388"/>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35" name="Rectangle 130"/>
          <p:cNvSpPr>
            <a:spLocks noChangeArrowheads="1"/>
          </p:cNvSpPr>
          <p:nvPr/>
        </p:nvSpPr>
        <p:spPr bwMode="auto">
          <a:xfrm>
            <a:off x="381000" y="3200400"/>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36" name="Rectangle 131"/>
          <p:cNvSpPr>
            <a:spLocks noChangeArrowheads="1"/>
          </p:cNvSpPr>
          <p:nvPr/>
        </p:nvSpPr>
        <p:spPr bwMode="auto">
          <a:xfrm>
            <a:off x="431800" y="3200400"/>
            <a:ext cx="1079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NextCollabSlice(name</a:t>
            </a:r>
            <a:endParaRPr lang="en-US" altLang="en-US" sz="2800">
              <a:solidFill>
                <a:srgbClr val="000000"/>
              </a:solidFill>
              <a:latin typeface="Arial" charset="0"/>
            </a:endParaRPr>
          </a:p>
        </p:txBody>
      </p:sp>
      <p:sp>
        <p:nvSpPr>
          <p:cNvPr id="529437" name="Rectangle 132"/>
          <p:cNvSpPr>
            <a:spLocks noChangeArrowheads="1"/>
          </p:cNvSpPr>
          <p:nvPr/>
        </p:nvSpPr>
        <p:spPr bwMode="auto">
          <a:xfrm>
            <a:off x="1430338" y="3200400"/>
            <a:ext cx="1079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38" name="Rectangle 133"/>
          <p:cNvSpPr>
            <a:spLocks noChangeArrowheads="1"/>
          </p:cNvSpPr>
          <p:nvPr/>
        </p:nvSpPr>
        <p:spPr bwMode="auto">
          <a:xfrm>
            <a:off x="1528763" y="3200400"/>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39" name="Rectangle 134"/>
          <p:cNvSpPr>
            <a:spLocks noChangeArrowheads="1"/>
          </p:cNvSpPr>
          <p:nvPr/>
        </p:nvSpPr>
        <p:spPr bwMode="auto">
          <a:xfrm>
            <a:off x="2076450" y="3200400"/>
            <a:ext cx="5397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value="</a:t>
            </a:r>
            <a:endParaRPr lang="en-US" altLang="en-US" sz="2800">
              <a:solidFill>
                <a:srgbClr val="000000"/>
              </a:solidFill>
              <a:latin typeface="Arial" charset="0"/>
            </a:endParaRPr>
          </a:p>
        </p:txBody>
      </p:sp>
      <p:sp>
        <p:nvSpPr>
          <p:cNvPr id="529440" name="Rectangle 135"/>
          <p:cNvSpPr>
            <a:spLocks noChangeArrowheads="1"/>
          </p:cNvSpPr>
          <p:nvPr/>
        </p:nvSpPr>
        <p:spPr bwMode="auto">
          <a:xfrm>
            <a:off x="2574925" y="3200400"/>
            <a:ext cx="5397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TestReview</a:t>
            </a:r>
            <a:endParaRPr lang="en-US" altLang="en-US" sz="2800">
              <a:solidFill>
                <a:srgbClr val="000000"/>
              </a:solidFill>
              <a:latin typeface="Arial" charset="0"/>
            </a:endParaRPr>
          </a:p>
        </p:txBody>
      </p:sp>
      <p:sp>
        <p:nvSpPr>
          <p:cNvPr id="529441" name="Rectangle 136"/>
          <p:cNvSpPr>
            <a:spLocks noChangeArrowheads="1"/>
          </p:cNvSpPr>
          <p:nvPr/>
        </p:nvSpPr>
        <p:spPr bwMode="auto">
          <a:xfrm>
            <a:off x="3073400" y="3200400"/>
            <a:ext cx="13493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Admission, Discharge") </a:t>
            </a:r>
            <a:endParaRPr lang="en-US" altLang="en-US" sz="2800">
              <a:solidFill>
                <a:srgbClr val="000000"/>
              </a:solidFill>
              <a:latin typeface="Arial" charset="0"/>
            </a:endParaRPr>
          </a:p>
        </p:txBody>
      </p:sp>
      <p:sp>
        <p:nvSpPr>
          <p:cNvPr id="529442" name="Rectangle 137"/>
          <p:cNvSpPr>
            <a:spLocks noChangeArrowheads="1"/>
          </p:cNvSpPr>
          <p:nvPr/>
        </p:nvSpPr>
        <p:spPr bwMode="auto">
          <a:xfrm>
            <a:off x="381000" y="330041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43" name="Rectangle 138"/>
          <p:cNvSpPr>
            <a:spLocks noChangeArrowheads="1"/>
          </p:cNvSpPr>
          <p:nvPr/>
        </p:nvSpPr>
        <p:spPr bwMode="auto">
          <a:xfrm>
            <a:off x="431800" y="3300413"/>
            <a:ext cx="2590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ReferencedCollabStepsClass(cod.CollabSteps.class</a:t>
            </a:r>
            <a:endParaRPr lang="en-US" altLang="en-US" sz="2800">
              <a:solidFill>
                <a:srgbClr val="000000"/>
              </a:solidFill>
              <a:latin typeface="Arial" charset="0"/>
            </a:endParaRPr>
          </a:p>
        </p:txBody>
      </p:sp>
      <p:sp>
        <p:nvSpPr>
          <p:cNvPr id="529444" name="Rectangle 139"/>
          <p:cNvSpPr>
            <a:spLocks noChangeArrowheads="1"/>
          </p:cNvSpPr>
          <p:nvPr/>
        </p:nvSpPr>
        <p:spPr bwMode="auto">
          <a:xfrm>
            <a:off x="2825750" y="330041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45" name="Rectangle 140"/>
          <p:cNvSpPr>
            <a:spLocks noChangeArrowheads="1"/>
          </p:cNvSpPr>
          <p:nvPr/>
        </p:nvSpPr>
        <p:spPr bwMode="auto">
          <a:xfrm>
            <a:off x="381000" y="3398838"/>
            <a:ext cx="8636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446" name="Rectangle 141"/>
          <p:cNvSpPr>
            <a:spLocks noChangeArrowheads="1"/>
          </p:cNvSpPr>
          <p:nvPr/>
        </p:nvSpPr>
        <p:spPr bwMode="auto">
          <a:xfrm>
            <a:off x="1230313" y="3398838"/>
            <a:ext cx="323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Test{}</a:t>
            </a:r>
            <a:endParaRPr lang="en-US" altLang="en-US" sz="2800">
              <a:solidFill>
                <a:srgbClr val="000000"/>
              </a:solidFill>
              <a:latin typeface="Arial" charset="0"/>
            </a:endParaRPr>
          </a:p>
        </p:txBody>
      </p:sp>
      <p:sp>
        <p:nvSpPr>
          <p:cNvPr id="529447" name="Rectangle 142"/>
          <p:cNvSpPr>
            <a:spLocks noChangeArrowheads="1"/>
          </p:cNvSpPr>
          <p:nvPr/>
        </p:nvSpPr>
        <p:spPr bwMode="auto">
          <a:xfrm>
            <a:off x="381000" y="359886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48" name="Rectangle 143"/>
          <p:cNvSpPr>
            <a:spLocks noChangeArrowheads="1"/>
          </p:cNvSpPr>
          <p:nvPr/>
        </p:nvSpPr>
        <p:spPr bwMode="auto">
          <a:xfrm>
            <a:off x="431800" y="3598863"/>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49" name="Rectangle 144"/>
          <p:cNvSpPr>
            <a:spLocks noChangeArrowheads="1"/>
          </p:cNvSpPr>
          <p:nvPr/>
        </p:nvSpPr>
        <p:spPr bwMode="auto">
          <a:xfrm>
            <a:off x="381000" y="3698875"/>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50" name="Rectangle 145"/>
          <p:cNvSpPr>
            <a:spLocks noChangeArrowheads="1"/>
          </p:cNvSpPr>
          <p:nvPr/>
        </p:nvSpPr>
        <p:spPr bwMode="auto">
          <a:xfrm>
            <a:off x="431800" y="3698875"/>
            <a:ext cx="1079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NextCollabSlice(name</a:t>
            </a:r>
            <a:endParaRPr lang="en-US" altLang="en-US" sz="2800">
              <a:solidFill>
                <a:srgbClr val="000000"/>
              </a:solidFill>
              <a:latin typeface="Arial" charset="0"/>
            </a:endParaRPr>
          </a:p>
        </p:txBody>
      </p:sp>
      <p:sp>
        <p:nvSpPr>
          <p:cNvPr id="529451" name="Rectangle 146"/>
          <p:cNvSpPr>
            <a:spLocks noChangeArrowheads="1"/>
          </p:cNvSpPr>
          <p:nvPr/>
        </p:nvSpPr>
        <p:spPr bwMode="auto">
          <a:xfrm>
            <a:off x="1430338" y="3698875"/>
            <a:ext cx="1079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52" name="Rectangle 147"/>
          <p:cNvSpPr>
            <a:spLocks noChangeArrowheads="1"/>
          </p:cNvSpPr>
          <p:nvPr/>
        </p:nvSpPr>
        <p:spPr bwMode="auto">
          <a:xfrm>
            <a:off x="1528763" y="3698875"/>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53" name="Rectangle 148"/>
          <p:cNvSpPr>
            <a:spLocks noChangeArrowheads="1"/>
          </p:cNvSpPr>
          <p:nvPr/>
        </p:nvSpPr>
        <p:spPr bwMode="auto">
          <a:xfrm>
            <a:off x="2076450" y="3698875"/>
            <a:ext cx="23209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value="Decision, Admission, Discharge") </a:t>
            </a:r>
            <a:endParaRPr lang="en-US" altLang="en-US" sz="2800">
              <a:solidFill>
                <a:srgbClr val="000000"/>
              </a:solidFill>
              <a:latin typeface="Arial" charset="0"/>
            </a:endParaRPr>
          </a:p>
        </p:txBody>
      </p:sp>
      <p:sp>
        <p:nvSpPr>
          <p:cNvPr id="529454" name="Rectangle 149"/>
          <p:cNvSpPr>
            <a:spLocks noChangeArrowheads="1"/>
          </p:cNvSpPr>
          <p:nvPr/>
        </p:nvSpPr>
        <p:spPr bwMode="auto">
          <a:xfrm>
            <a:off x="381000" y="3797300"/>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55" name="Rectangle 150"/>
          <p:cNvSpPr>
            <a:spLocks noChangeArrowheads="1"/>
          </p:cNvSpPr>
          <p:nvPr/>
        </p:nvSpPr>
        <p:spPr bwMode="auto">
          <a:xfrm>
            <a:off x="431800" y="3797300"/>
            <a:ext cx="25908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ReferencedCollabStepsClass(cod.CollabSteps.class</a:t>
            </a:r>
            <a:endParaRPr lang="en-US" altLang="en-US" sz="2800">
              <a:solidFill>
                <a:srgbClr val="000000"/>
              </a:solidFill>
              <a:latin typeface="Arial" charset="0"/>
            </a:endParaRPr>
          </a:p>
        </p:txBody>
      </p:sp>
      <p:sp>
        <p:nvSpPr>
          <p:cNvPr id="529456" name="Rectangle 151"/>
          <p:cNvSpPr>
            <a:spLocks noChangeArrowheads="1"/>
          </p:cNvSpPr>
          <p:nvPr/>
        </p:nvSpPr>
        <p:spPr bwMode="auto">
          <a:xfrm>
            <a:off x="2825750" y="3797300"/>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57" name="Rectangle 152"/>
          <p:cNvSpPr>
            <a:spLocks noChangeArrowheads="1"/>
          </p:cNvSpPr>
          <p:nvPr/>
        </p:nvSpPr>
        <p:spPr bwMode="auto">
          <a:xfrm>
            <a:off x="381000" y="3897313"/>
            <a:ext cx="8636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458" name="Rectangle 153"/>
          <p:cNvSpPr>
            <a:spLocks noChangeArrowheads="1"/>
          </p:cNvSpPr>
          <p:nvPr/>
        </p:nvSpPr>
        <p:spPr bwMode="auto">
          <a:xfrm>
            <a:off x="1230313" y="3897313"/>
            <a:ext cx="5397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TestReview</a:t>
            </a:r>
            <a:endParaRPr lang="en-US" altLang="en-US" sz="2800">
              <a:solidFill>
                <a:srgbClr val="000000"/>
              </a:solidFill>
              <a:latin typeface="Arial" charset="0"/>
            </a:endParaRPr>
          </a:p>
        </p:txBody>
      </p:sp>
      <p:sp>
        <p:nvSpPr>
          <p:cNvPr id="529459" name="Rectangle 154"/>
          <p:cNvSpPr>
            <a:spLocks noChangeArrowheads="1"/>
          </p:cNvSpPr>
          <p:nvPr/>
        </p:nvSpPr>
        <p:spPr bwMode="auto">
          <a:xfrm>
            <a:off x="1728788" y="3897313"/>
            <a:ext cx="1079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60" name="Rectangle 155"/>
          <p:cNvSpPr>
            <a:spLocks noChangeArrowheads="1"/>
          </p:cNvSpPr>
          <p:nvPr/>
        </p:nvSpPr>
        <p:spPr bwMode="auto">
          <a:xfrm>
            <a:off x="381000" y="409733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61" name="Rectangle 156"/>
          <p:cNvSpPr>
            <a:spLocks noChangeArrowheads="1"/>
          </p:cNvSpPr>
          <p:nvPr/>
        </p:nvSpPr>
        <p:spPr bwMode="auto">
          <a:xfrm>
            <a:off x="431800" y="4097338"/>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62" name="Rectangle 157"/>
          <p:cNvSpPr>
            <a:spLocks noChangeArrowheads="1"/>
          </p:cNvSpPr>
          <p:nvPr/>
        </p:nvSpPr>
        <p:spPr bwMode="auto">
          <a:xfrm>
            <a:off x="381000" y="4197350"/>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63" name="Rectangle 158"/>
          <p:cNvSpPr>
            <a:spLocks noChangeArrowheads="1"/>
          </p:cNvSpPr>
          <p:nvPr/>
        </p:nvSpPr>
        <p:spPr bwMode="auto">
          <a:xfrm>
            <a:off x="431800" y="4197350"/>
            <a:ext cx="1079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NextCollabSlice(name</a:t>
            </a:r>
            <a:endParaRPr lang="en-US" altLang="en-US" sz="2800">
              <a:solidFill>
                <a:srgbClr val="000000"/>
              </a:solidFill>
              <a:latin typeface="Arial" charset="0"/>
            </a:endParaRPr>
          </a:p>
        </p:txBody>
      </p:sp>
      <p:sp>
        <p:nvSpPr>
          <p:cNvPr id="529464" name="Rectangle 159"/>
          <p:cNvSpPr>
            <a:spLocks noChangeArrowheads="1"/>
          </p:cNvSpPr>
          <p:nvPr/>
        </p:nvSpPr>
        <p:spPr bwMode="auto">
          <a:xfrm>
            <a:off x="1430338" y="4197350"/>
            <a:ext cx="1079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65" name="Rectangle 160"/>
          <p:cNvSpPr>
            <a:spLocks noChangeArrowheads="1"/>
          </p:cNvSpPr>
          <p:nvPr/>
        </p:nvSpPr>
        <p:spPr bwMode="auto">
          <a:xfrm>
            <a:off x="1528763" y="4197350"/>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66" name="Rectangle 161"/>
          <p:cNvSpPr>
            <a:spLocks noChangeArrowheads="1"/>
          </p:cNvSpPr>
          <p:nvPr/>
        </p:nvSpPr>
        <p:spPr bwMode="auto">
          <a:xfrm>
            <a:off x="2076450" y="4197350"/>
            <a:ext cx="5397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value="</a:t>
            </a:r>
            <a:endParaRPr lang="en-US" altLang="en-US" sz="2800">
              <a:solidFill>
                <a:srgbClr val="000000"/>
              </a:solidFill>
              <a:latin typeface="Arial" charset="0"/>
            </a:endParaRPr>
          </a:p>
        </p:txBody>
      </p:sp>
      <p:sp>
        <p:nvSpPr>
          <p:cNvPr id="529467" name="Rectangle 162"/>
          <p:cNvSpPr>
            <a:spLocks noChangeArrowheads="1"/>
          </p:cNvSpPr>
          <p:nvPr/>
        </p:nvSpPr>
        <p:spPr bwMode="auto">
          <a:xfrm>
            <a:off x="2574925" y="4197350"/>
            <a:ext cx="7016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TreatmentPaln</a:t>
            </a:r>
            <a:endParaRPr lang="en-US" altLang="en-US" sz="2800">
              <a:solidFill>
                <a:srgbClr val="000000"/>
              </a:solidFill>
              <a:latin typeface="Arial" charset="0"/>
            </a:endParaRPr>
          </a:p>
        </p:txBody>
      </p:sp>
      <p:sp>
        <p:nvSpPr>
          <p:cNvPr id="529468" name="Rectangle 163"/>
          <p:cNvSpPr>
            <a:spLocks noChangeArrowheads="1"/>
          </p:cNvSpPr>
          <p:nvPr/>
        </p:nvSpPr>
        <p:spPr bwMode="auto">
          <a:xfrm>
            <a:off x="3224213" y="4197350"/>
            <a:ext cx="1619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a:t>
            </a:r>
            <a:endParaRPr lang="en-US" altLang="en-US" sz="2800">
              <a:solidFill>
                <a:srgbClr val="000000"/>
              </a:solidFill>
              <a:latin typeface="Arial" charset="0"/>
            </a:endParaRPr>
          </a:p>
        </p:txBody>
      </p:sp>
      <p:sp>
        <p:nvSpPr>
          <p:cNvPr id="529469" name="Rectangle 164"/>
          <p:cNvSpPr>
            <a:spLocks noChangeArrowheads="1"/>
          </p:cNvSpPr>
          <p:nvPr/>
        </p:nvSpPr>
        <p:spPr bwMode="auto">
          <a:xfrm>
            <a:off x="381000" y="4295775"/>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70" name="Rectangle 165"/>
          <p:cNvSpPr>
            <a:spLocks noChangeArrowheads="1"/>
          </p:cNvSpPr>
          <p:nvPr/>
        </p:nvSpPr>
        <p:spPr bwMode="auto">
          <a:xfrm>
            <a:off x="431800" y="4295775"/>
            <a:ext cx="25908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ReferencedCollabStepsClass(cod.CollabSteps.class</a:t>
            </a:r>
            <a:endParaRPr lang="en-US" altLang="en-US" sz="2800">
              <a:solidFill>
                <a:srgbClr val="000000"/>
              </a:solidFill>
              <a:latin typeface="Arial" charset="0"/>
            </a:endParaRPr>
          </a:p>
        </p:txBody>
      </p:sp>
      <p:sp>
        <p:nvSpPr>
          <p:cNvPr id="529471" name="Rectangle 166"/>
          <p:cNvSpPr>
            <a:spLocks noChangeArrowheads="1"/>
          </p:cNvSpPr>
          <p:nvPr/>
        </p:nvSpPr>
        <p:spPr bwMode="auto">
          <a:xfrm>
            <a:off x="2825750" y="4295775"/>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72" name="Rectangle 167"/>
          <p:cNvSpPr>
            <a:spLocks noChangeArrowheads="1"/>
          </p:cNvSpPr>
          <p:nvPr/>
        </p:nvSpPr>
        <p:spPr bwMode="auto">
          <a:xfrm>
            <a:off x="381000" y="4394200"/>
            <a:ext cx="8636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473" name="Rectangle 168"/>
          <p:cNvSpPr>
            <a:spLocks noChangeArrowheads="1"/>
          </p:cNvSpPr>
          <p:nvPr/>
        </p:nvSpPr>
        <p:spPr bwMode="auto">
          <a:xfrm>
            <a:off x="1230313" y="4394200"/>
            <a:ext cx="6477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Discussion{}</a:t>
            </a:r>
            <a:endParaRPr lang="en-US" altLang="en-US" sz="2800">
              <a:solidFill>
                <a:srgbClr val="000000"/>
              </a:solidFill>
              <a:latin typeface="Arial" charset="0"/>
            </a:endParaRPr>
          </a:p>
        </p:txBody>
      </p:sp>
      <p:sp>
        <p:nvSpPr>
          <p:cNvPr id="529474" name="Rectangle 169"/>
          <p:cNvSpPr>
            <a:spLocks noChangeArrowheads="1"/>
          </p:cNvSpPr>
          <p:nvPr/>
        </p:nvSpPr>
        <p:spPr bwMode="auto">
          <a:xfrm>
            <a:off x="381000" y="4594225"/>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75" name="Rectangle 170"/>
          <p:cNvSpPr>
            <a:spLocks noChangeArrowheads="1"/>
          </p:cNvSpPr>
          <p:nvPr/>
        </p:nvSpPr>
        <p:spPr bwMode="auto">
          <a:xfrm>
            <a:off x="431800" y="4594225"/>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76" name="Rectangle 171"/>
          <p:cNvSpPr>
            <a:spLocks noChangeArrowheads="1"/>
          </p:cNvSpPr>
          <p:nvPr/>
        </p:nvSpPr>
        <p:spPr bwMode="auto">
          <a:xfrm>
            <a:off x="381000" y="469423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77" name="Rectangle 172"/>
          <p:cNvSpPr>
            <a:spLocks noChangeArrowheads="1"/>
          </p:cNvSpPr>
          <p:nvPr/>
        </p:nvSpPr>
        <p:spPr bwMode="auto">
          <a:xfrm>
            <a:off x="431800" y="4694238"/>
            <a:ext cx="1079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NextCollabSlice(name</a:t>
            </a:r>
            <a:endParaRPr lang="en-US" altLang="en-US" sz="2800">
              <a:solidFill>
                <a:srgbClr val="000000"/>
              </a:solidFill>
              <a:latin typeface="Arial" charset="0"/>
            </a:endParaRPr>
          </a:p>
        </p:txBody>
      </p:sp>
      <p:sp>
        <p:nvSpPr>
          <p:cNvPr id="529478" name="Rectangle 173"/>
          <p:cNvSpPr>
            <a:spLocks noChangeArrowheads="1"/>
          </p:cNvSpPr>
          <p:nvPr/>
        </p:nvSpPr>
        <p:spPr bwMode="auto">
          <a:xfrm>
            <a:off x="1430338" y="4694238"/>
            <a:ext cx="1079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79" name="Rectangle 174"/>
          <p:cNvSpPr>
            <a:spLocks noChangeArrowheads="1"/>
          </p:cNvSpPr>
          <p:nvPr/>
        </p:nvSpPr>
        <p:spPr bwMode="auto">
          <a:xfrm>
            <a:off x="1528763" y="4694238"/>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80" name="Rectangle 175"/>
          <p:cNvSpPr>
            <a:spLocks noChangeArrowheads="1"/>
          </p:cNvSpPr>
          <p:nvPr/>
        </p:nvSpPr>
        <p:spPr bwMode="auto">
          <a:xfrm>
            <a:off x="2076450" y="4694238"/>
            <a:ext cx="17811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value="Admission, Discharge") </a:t>
            </a:r>
            <a:endParaRPr lang="en-US" altLang="en-US" sz="2800">
              <a:solidFill>
                <a:srgbClr val="000000"/>
              </a:solidFill>
              <a:latin typeface="Arial" charset="0"/>
            </a:endParaRPr>
          </a:p>
        </p:txBody>
      </p:sp>
      <p:sp>
        <p:nvSpPr>
          <p:cNvPr id="529481" name="Rectangle 176"/>
          <p:cNvSpPr>
            <a:spLocks noChangeArrowheads="1"/>
          </p:cNvSpPr>
          <p:nvPr/>
        </p:nvSpPr>
        <p:spPr bwMode="auto">
          <a:xfrm>
            <a:off x="381000" y="479266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82" name="Rectangle 177"/>
          <p:cNvSpPr>
            <a:spLocks noChangeArrowheads="1"/>
          </p:cNvSpPr>
          <p:nvPr/>
        </p:nvSpPr>
        <p:spPr bwMode="auto">
          <a:xfrm>
            <a:off x="431800" y="4792663"/>
            <a:ext cx="2590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ReferencedCollabStepsClass(cod.CollabSteps.class</a:t>
            </a:r>
            <a:endParaRPr lang="en-US" altLang="en-US" sz="2800">
              <a:solidFill>
                <a:srgbClr val="000000"/>
              </a:solidFill>
              <a:latin typeface="Arial" charset="0"/>
            </a:endParaRPr>
          </a:p>
        </p:txBody>
      </p:sp>
      <p:sp>
        <p:nvSpPr>
          <p:cNvPr id="529483" name="Rectangle 178"/>
          <p:cNvSpPr>
            <a:spLocks noChangeArrowheads="1"/>
          </p:cNvSpPr>
          <p:nvPr/>
        </p:nvSpPr>
        <p:spPr bwMode="auto">
          <a:xfrm>
            <a:off x="2825750" y="479266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84" name="Rectangle 179"/>
          <p:cNvSpPr>
            <a:spLocks noChangeArrowheads="1"/>
          </p:cNvSpPr>
          <p:nvPr/>
        </p:nvSpPr>
        <p:spPr bwMode="auto">
          <a:xfrm>
            <a:off x="381000" y="4892675"/>
            <a:ext cx="8636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485" name="Rectangle 180"/>
          <p:cNvSpPr>
            <a:spLocks noChangeArrowheads="1"/>
          </p:cNvSpPr>
          <p:nvPr/>
        </p:nvSpPr>
        <p:spPr bwMode="auto">
          <a:xfrm>
            <a:off x="1230313" y="4892675"/>
            <a:ext cx="7016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TreatmentPlan</a:t>
            </a:r>
            <a:endParaRPr lang="en-US" altLang="en-US" sz="2800">
              <a:solidFill>
                <a:srgbClr val="000000"/>
              </a:solidFill>
              <a:latin typeface="Arial" charset="0"/>
            </a:endParaRPr>
          </a:p>
        </p:txBody>
      </p:sp>
      <p:sp>
        <p:nvSpPr>
          <p:cNvPr id="529486" name="Rectangle 181"/>
          <p:cNvSpPr>
            <a:spLocks noChangeArrowheads="1"/>
          </p:cNvSpPr>
          <p:nvPr/>
        </p:nvSpPr>
        <p:spPr bwMode="auto">
          <a:xfrm>
            <a:off x="1876425" y="4892675"/>
            <a:ext cx="1079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87" name="Rectangle 182"/>
          <p:cNvSpPr>
            <a:spLocks noChangeArrowheads="1"/>
          </p:cNvSpPr>
          <p:nvPr/>
        </p:nvSpPr>
        <p:spPr bwMode="auto">
          <a:xfrm>
            <a:off x="381000" y="5092700"/>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88" name="Rectangle 183"/>
          <p:cNvSpPr>
            <a:spLocks noChangeArrowheads="1"/>
          </p:cNvSpPr>
          <p:nvPr/>
        </p:nvSpPr>
        <p:spPr bwMode="auto">
          <a:xfrm>
            <a:off x="431800" y="5092700"/>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89" name="Rectangle 184"/>
          <p:cNvSpPr>
            <a:spLocks noChangeArrowheads="1"/>
          </p:cNvSpPr>
          <p:nvPr/>
        </p:nvSpPr>
        <p:spPr bwMode="auto">
          <a:xfrm>
            <a:off x="381000" y="519271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90" name="Rectangle 185"/>
          <p:cNvSpPr>
            <a:spLocks noChangeArrowheads="1"/>
          </p:cNvSpPr>
          <p:nvPr/>
        </p:nvSpPr>
        <p:spPr bwMode="auto">
          <a:xfrm>
            <a:off x="431800" y="5192713"/>
            <a:ext cx="1079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NextCollabSlice(name</a:t>
            </a:r>
            <a:endParaRPr lang="en-US" altLang="en-US" sz="2800">
              <a:solidFill>
                <a:srgbClr val="000000"/>
              </a:solidFill>
              <a:latin typeface="Arial" charset="0"/>
            </a:endParaRPr>
          </a:p>
        </p:txBody>
      </p:sp>
      <p:sp>
        <p:nvSpPr>
          <p:cNvPr id="529491" name="Rectangle 186"/>
          <p:cNvSpPr>
            <a:spLocks noChangeArrowheads="1"/>
          </p:cNvSpPr>
          <p:nvPr/>
        </p:nvSpPr>
        <p:spPr bwMode="auto">
          <a:xfrm>
            <a:off x="1430338" y="5192713"/>
            <a:ext cx="1079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92" name="Rectangle 187"/>
          <p:cNvSpPr>
            <a:spLocks noChangeArrowheads="1"/>
          </p:cNvSpPr>
          <p:nvPr/>
        </p:nvSpPr>
        <p:spPr bwMode="auto">
          <a:xfrm>
            <a:off x="1528763" y="5192713"/>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493" name="Rectangle 188"/>
          <p:cNvSpPr>
            <a:spLocks noChangeArrowheads="1"/>
          </p:cNvSpPr>
          <p:nvPr/>
        </p:nvSpPr>
        <p:spPr bwMode="auto">
          <a:xfrm>
            <a:off x="2076450" y="5192713"/>
            <a:ext cx="701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value="") </a:t>
            </a:r>
            <a:endParaRPr lang="en-US" altLang="en-US" sz="2800">
              <a:solidFill>
                <a:srgbClr val="000000"/>
              </a:solidFill>
              <a:latin typeface="Arial" charset="0"/>
            </a:endParaRPr>
          </a:p>
        </p:txBody>
      </p:sp>
      <p:sp>
        <p:nvSpPr>
          <p:cNvPr id="529494" name="Rectangle 189"/>
          <p:cNvSpPr>
            <a:spLocks noChangeArrowheads="1"/>
          </p:cNvSpPr>
          <p:nvPr/>
        </p:nvSpPr>
        <p:spPr bwMode="auto">
          <a:xfrm>
            <a:off x="381000" y="529113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95" name="Rectangle 190"/>
          <p:cNvSpPr>
            <a:spLocks noChangeArrowheads="1"/>
          </p:cNvSpPr>
          <p:nvPr/>
        </p:nvSpPr>
        <p:spPr bwMode="auto">
          <a:xfrm>
            <a:off x="431800" y="5291138"/>
            <a:ext cx="2590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ReferencedCollabStepsClass(cod.CollabSteps.class</a:t>
            </a:r>
            <a:endParaRPr lang="en-US" altLang="en-US" sz="2800">
              <a:solidFill>
                <a:srgbClr val="000000"/>
              </a:solidFill>
              <a:latin typeface="Arial" charset="0"/>
            </a:endParaRPr>
          </a:p>
        </p:txBody>
      </p:sp>
      <p:sp>
        <p:nvSpPr>
          <p:cNvPr id="529496" name="Rectangle 191"/>
          <p:cNvSpPr>
            <a:spLocks noChangeArrowheads="1"/>
          </p:cNvSpPr>
          <p:nvPr/>
        </p:nvSpPr>
        <p:spPr bwMode="auto">
          <a:xfrm>
            <a:off x="2825750" y="529113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497" name="Rectangle 192"/>
          <p:cNvSpPr>
            <a:spLocks noChangeArrowheads="1"/>
          </p:cNvSpPr>
          <p:nvPr/>
        </p:nvSpPr>
        <p:spPr bwMode="auto">
          <a:xfrm>
            <a:off x="381000" y="5391150"/>
            <a:ext cx="8636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498" name="Rectangle 193"/>
          <p:cNvSpPr>
            <a:spLocks noChangeArrowheads="1"/>
          </p:cNvSpPr>
          <p:nvPr/>
        </p:nvSpPr>
        <p:spPr bwMode="auto">
          <a:xfrm>
            <a:off x="1230313" y="5391150"/>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Admission{}</a:t>
            </a:r>
            <a:endParaRPr lang="en-US" altLang="en-US" sz="2800">
              <a:solidFill>
                <a:srgbClr val="000000"/>
              </a:solidFill>
              <a:latin typeface="Arial" charset="0"/>
            </a:endParaRPr>
          </a:p>
        </p:txBody>
      </p:sp>
      <p:sp>
        <p:nvSpPr>
          <p:cNvPr id="529499" name="Rectangle 194"/>
          <p:cNvSpPr>
            <a:spLocks noChangeArrowheads="1"/>
          </p:cNvSpPr>
          <p:nvPr/>
        </p:nvSpPr>
        <p:spPr bwMode="auto">
          <a:xfrm>
            <a:off x="381000" y="5591175"/>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500" name="Rectangle 195"/>
          <p:cNvSpPr>
            <a:spLocks noChangeArrowheads="1"/>
          </p:cNvSpPr>
          <p:nvPr/>
        </p:nvSpPr>
        <p:spPr bwMode="auto">
          <a:xfrm>
            <a:off x="431800" y="5591175"/>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501" name="Rectangle 196"/>
          <p:cNvSpPr>
            <a:spLocks noChangeArrowheads="1"/>
          </p:cNvSpPr>
          <p:nvPr/>
        </p:nvSpPr>
        <p:spPr bwMode="auto">
          <a:xfrm>
            <a:off x="381000" y="5691188"/>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502" name="Rectangle 197"/>
          <p:cNvSpPr>
            <a:spLocks noChangeArrowheads="1"/>
          </p:cNvSpPr>
          <p:nvPr/>
        </p:nvSpPr>
        <p:spPr bwMode="auto">
          <a:xfrm>
            <a:off x="431800" y="5691188"/>
            <a:ext cx="1079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NextCollabSlice(name</a:t>
            </a:r>
            <a:endParaRPr lang="en-US" altLang="en-US" sz="2800">
              <a:solidFill>
                <a:srgbClr val="000000"/>
              </a:solidFill>
              <a:latin typeface="Arial" charset="0"/>
            </a:endParaRPr>
          </a:p>
        </p:txBody>
      </p:sp>
      <p:sp>
        <p:nvSpPr>
          <p:cNvPr id="529503" name="Rectangle 198"/>
          <p:cNvSpPr>
            <a:spLocks noChangeArrowheads="1"/>
          </p:cNvSpPr>
          <p:nvPr/>
        </p:nvSpPr>
        <p:spPr bwMode="auto">
          <a:xfrm>
            <a:off x="1430338" y="5691188"/>
            <a:ext cx="1079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504" name="Rectangle 199"/>
          <p:cNvSpPr>
            <a:spLocks noChangeArrowheads="1"/>
          </p:cNvSpPr>
          <p:nvPr/>
        </p:nvSpPr>
        <p:spPr bwMode="auto">
          <a:xfrm>
            <a:off x="1528763" y="5691188"/>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CollabSlice</a:t>
            </a:r>
            <a:endParaRPr lang="en-US" altLang="en-US" sz="2800">
              <a:solidFill>
                <a:srgbClr val="000000"/>
              </a:solidFill>
              <a:latin typeface="Arial" charset="0"/>
            </a:endParaRPr>
          </a:p>
        </p:txBody>
      </p:sp>
      <p:sp>
        <p:nvSpPr>
          <p:cNvPr id="529505" name="Rectangle 200"/>
          <p:cNvSpPr>
            <a:spLocks noChangeArrowheads="1"/>
          </p:cNvSpPr>
          <p:nvPr/>
        </p:nvSpPr>
        <p:spPr bwMode="auto">
          <a:xfrm>
            <a:off x="2076450" y="5691188"/>
            <a:ext cx="701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 value="") </a:t>
            </a:r>
            <a:endParaRPr lang="en-US" altLang="en-US" sz="2800">
              <a:solidFill>
                <a:srgbClr val="000000"/>
              </a:solidFill>
              <a:latin typeface="Arial" charset="0"/>
            </a:endParaRPr>
          </a:p>
        </p:txBody>
      </p:sp>
      <p:sp>
        <p:nvSpPr>
          <p:cNvPr id="529506" name="Rectangle 201"/>
          <p:cNvSpPr>
            <a:spLocks noChangeArrowheads="1"/>
          </p:cNvSpPr>
          <p:nvPr/>
        </p:nvSpPr>
        <p:spPr bwMode="auto">
          <a:xfrm>
            <a:off x="381000" y="578961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507" name="Rectangle 202"/>
          <p:cNvSpPr>
            <a:spLocks noChangeArrowheads="1"/>
          </p:cNvSpPr>
          <p:nvPr/>
        </p:nvSpPr>
        <p:spPr bwMode="auto">
          <a:xfrm>
            <a:off x="431800" y="5789613"/>
            <a:ext cx="2590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ReferencedCollabStepsClass(cod.CollabSteps.class</a:t>
            </a:r>
            <a:endParaRPr lang="en-US" altLang="en-US" sz="2800">
              <a:solidFill>
                <a:srgbClr val="000000"/>
              </a:solidFill>
              <a:latin typeface="Arial" charset="0"/>
            </a:endParaRPr>
          </a:p>
        </p:txBody>
      </p:sp>
      <p:sp>
        <p:nvSpPr>
          <p:cNvPr id="529508" name="Rectangle 203"/>
          <p:cNvSpPr>
            <a:spLocks noChangeArrowheads="1"/>
          </p:cNvSpPr>
          <p:nvPr/>
        </p:nvSpPr>
        <p:spPr bwMode="auto">
          <a:xfrm>
            <a:off x="2825750" y="5789613"/>
            <a:ext cx="53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sp>
        <p:nvSpPr>
          <p:cNvPr id="529509" name="Rectangle 204"/>
          <p:cNvSpPr>
            <a:spLocks noChangeArrowheads="1"/>
          </p:cNvSpPr>
          <p:nvPr/>
        </p:nvSpPr>
        <p:spPr bwMode="auto">
          <a:xfrm>
            <a:off x="381000" y="5889625"/>
            <a:ext cx="8636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a:solidFill>
                  <a:srgbClr val="000000"/>
                </a:solidFill>
                <a:latin typeface="Courier New" pitchFamily="49" charset="0"/>
              </a:rPr>
              <a:t>public interface</a:t>
            </a:r>
            <a:endParaRPr lang="en-US" altLang="en-US" sz="2800">
              <a:solidFill>
                <a:srgbClr val="000000"/>
              </a:solidFill>
              <a:latin typeface="Arial" charset="0"/>
            </a:endParaRPr>
          </a:p>
        </p:txBody>
      </p:sp>
      <p:sp>
        <p:nvSpPr>
          <p:cNvPr id="529510" name="Rectangle 205"/>
          <p:cNvSpPr>
            <a:spLocks noChangeArrowheads="1"/>
          </p:cNvSpPr>
          <p:nvPr/>
        </p:nvSpPr>
        <p:spPr bwMode="auto">
          <a:xfrm>
            <a:off x="1230313" y="5889625"/>
            <a:ext cx="593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Discharge{}</a:t>
            </a:r>
            <a:endParaRPr lang="en-US" altLang="en-US" sz="2800">
              <a:solidFill>
                <a:srgbClr val="000000"/>
              </a:solidFill>
              <a:latin typeface="Arial" charset="0"/>
            </a:endParaRPr>
          </a:p>
        </p:txBody>
      </p:sp>
      <p:sp>
        <p:nvSpPr>
          <p:cNvPr id="529511" name="Rectangle 206"/>
          <p:cNvSpPr>
            <a:spLocks noChangeArrowheads="1"/>
          </p:cNvSpPr>
          <p:nvPr/>
        </p:nvSpPr>
        <p:spPr bwMode="auto">
          <a:xfrm>
            <a:off x="381000" y="5988050"/>
            <a:ext cx="53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Courier New" pitchFamily="49" charset="0"/>
              </a:rPr>
              <a:t>}</a:t>
            </a:r>
            <a:endParaRPr lang="en-US" altLang="en-US" sz="2800">
              <a:solidFill>
                <a:srgbClr val="000000"/>
              </a:solidFill>
              <a:latin typeface="Arial" charset="0"/>
            </a:endParaRPr>
          </a:p>
        </p:txBody>
      </p:sp>
      <p:grpSp>
        <p:nvGrpSpPr>
          <p:cNvPr id="529512" name="Group 209"/>
          <p:cNvGrpSpPr>
            <a:grpSpLocks/>
          </p:cNvGrpSpPr>
          <p:nvPr/>
        </p:nvGrpSpPr>
        <p:grpSpPr bwMode="auto">
          <a:xfrm>
            <a:off x="1828800" y="1676400"/>
            <a:ext cx="785813" cy="500063"/>
            <a:chOff x="1307" y="1661"/>
            <a:chExt cx="495" cy="315"/>
          </a:xfrm>
        </p:grpSpPr>
        <p:sp>
          <p:nvSpPr>
            <p:cNvPr id="529515" name="Freeform 207"/>
            <p:cNvSpPr>
              <a:spLocks/>
            </p:cNvSpPr>
            <p:nvPr/>
          </p:nvSpPr>
          <p:spPr bwMode="auto">
            <a:xfrm>
              <a:off x="1307" y="1661"/>
              <a:ext cx="495" cy="315"/>
            </a:xfrm>
            <a:custGeom>
              <a:avLst/>
              <a:gdLst>
                <a:gd name="T0" fmla="*/ 0 w 495"/>
                <a:gd name="T1" fmla="*/ 236 h 315"/>
                <a:gd name="T2" fmla="*/ 124 w 495"/>
                <a:gd name="T3" fmla="*/ 236 h 315"/>
                <a:gd name="T4" fmla="*/ 124 w 495"/>
                <a:gd name="T5" fmla="*/ 0 h 315"/>
                <a:gd name="T6" fmla="*/ 371 w 495"/>
                <a:gd name="T7" fmla="*/ 0 h 315"/>
                <a:gd name="T8" fmla="*/ 371 w 495"/>
                <a:gd name="T9" fmla="*/ 236 h 315"/>
                <a:gd name="T10" fmla="*/ 495 w 495"/>
                <a:gd name="T11" fmla="*/ 236 h 315"/>
                <a:gd name="T12" fmla="*/ 248 w 495"/>
                <a:gd name="T13" fmla="*/ 315 h 315"/>
                <a:gd name="T14" fmla="*/ 0 w 495"/>
                <a:gd name="T15" fmla="*/ 236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315">
                  <a:moveTo>
                    <a:pt x="0" y="236"/>
                  </a:moveTo>
                  <a:lnTo>
                    <a:pt x="124" y="236"/>
                  </a:lnTo>
                  <a:lnTo>
                    <a:pt x="124" y="0"/>
                  </a:lnTo>
                  <a:lnTo>
                    <a:pt x="371" y="0"/>
                  </a:lnTo>
                  <a:lnTo>
                    <a:pt x="371" y="236"/>
                  </a:lnTo>
                  <a:lnTo>
                    <a:pt x="495" y="236"/>
                  </a:lnTo>
                  <a:lnTo>
                    <a:pt x="248" y="315"/>
                  </a:lnTo>
                  <a:lnTo>
                    <a:pt x="0"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516" name="Freeform 208"/>
            <p:cNvSpPr>
              <a:spLocks/>
            </p:cNvSpPr>
            <p:nvPr/>
          </p:nvSpPr>
          <p:spPr bwMode="auto">
            <a:xfrm>
              <a:off x="1307" y="1661"/>
              <a:ext cx="495" cy="315"/>
            </a:xfrm>
            <a:custGeom>
              <a:avLst/>
              <a:gdLst>
                <a:gd name="T0" fmla="*/ 0 w 495"/>
                <a:gd name="T1" fmla="*/ 236 h 315"/>
                <a:gd name="T2" fmla="*/ 124 w 495"/>
                <a:gd name="T3" fmla="*/ 236 h 315"/>
                <a:gd name="T4" fmla="*/ 124 w 495"/>
                <a:gd name="T5" fmla="*/ 0 h 315"/>
                <a:gd name="T6" fmla="*/ 371 w 495"/>
                <a:gd name="T7" fmla="*/ 0 h 315"/>
                <a:gd name="T8" fmla="*/ 371 w 495"/>
                <a:gd name="T9" fmla="*/ 236 h 315"/>
                <a:gd name="T10" fmla="*/ 495 w 495"/>
                <a:gd name="T11" fmla="*/ 236 h 315"/>
                <a:gd name="T12" fmla="*/ 248 w 495"/>
                <a:gd name="T13" fmla="*/ 315 h 315"/>
                <a:gd name="T14" fmla="*/ 0 w 495"/>
                <a:gd name="T15" fmla="*/ 236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315">
                  <a:moveTo>
                    <a:pt x="0" y="236"/>
                  </a:moveTo>
                  <a:lnTo>
                    <a:pt x="124" y="236"/>
                  </a:lnTo>
                  <a:lnTo>
                    <a:pt x="124" y="0"/>
                  </a:lnTo>
                  <a:lnTo>
                    <a:pt x="371" y="0"/>
                  </a:lnTo>
                  <a:lnTo>
                    <a:pt x="371" y="236"/>
                  </a:lnTo>
                  <a:lnTo>
                    <a:pt x="495" y="236"/>
                  </a:lnTo>
                  <a:lnTo>
                    <a:pt x="248" y="315"/>
                  </a:lnTo>
                  <a:lnTo>
                    <a:pt x="0" y="236"/>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9513" name="Rectangle 210"/>
          <p:cNvSpPr>
            <a:spLocks noChangeArrowheads="1"/>
          </p:cNvSpPr>
          <p:nvPr/>
        </p:nvSpPr>
        <p:spPr bwMode="auto">
          <a:xfrm>
            <a:off x="2051050" y="1782763"/>
            <a:ext cx="3651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Arial" charset="0"/>
              </a:rPr>
              <a:t>Mapping </a:t>
            </a:r>
            <a:endParaRPr lang="en-US" altLang="en-US" sz="2800">
              <a:solidFill>
                <a:srgbClr val="000000"/>
              </a:solidFill>
              <a:latin typeface="Arial" charset="0"/>
            </a:endParaRPr>
          </a:p>
        </p:txBody>
      </p:sp>
      <p:sp>
        <p:nvSpPr>
          <p:cNvPr id="529514" name="Rectangle 211"/>
          <p:cNvSpPr>
            <a:spLocks noChangeArrowheads="1"/>
          </p:cNvSpPr>
          <p:nvPr/>
        </p:nvSpPr>
        <p:spPr bwMode="auto">
          <a:xfrm>
            <a:off x="2051050" y="1889125"/>
            <a:ext cx="3111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700" b="0">
                <a:solidFill>
                  <a:srgbClr val="000000"/>
                </a:solidFill>
                <a:latin typeface="Arial" charset="0"/>
              </a:rPr>
              <a:t>to Code</a:t>
            </a:r>
            <a:endParaRPr lang="en-US" altLang="en-US" sz="28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idx="4294967295"/>
          </p:nvPr>
        </p:nvSpPr>
        <p:spPr/>
        <p:txBody>
          <a:bodyPr/>
          <a:lstStyle/>
          <a:p>
            <a:r>
              <a:rPr lang="en-US" altLang="en-US" sz="2800" smtClean="0"/>
              <a:t>Team Slice to Team Code Mapping</a:t>
            </a:r>
          </a:p>
        </p:txBody>
      </p:sp>
      <p:sp>
        <p:nvSpPr>
          <p:cNvPr id="530435" name="Rectangle 3"/>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30436" name="Object 4"/>
          <p:cNvGraphicFramePr>
            <a:graphicFrameLocks noChangeAspect="1"/>
          </p:cNvGraphicFramePr>
          <p:nvPr/>
        </p:nvGraphicFramePr>
        <p:xfrm>
          <a:off x="152400" y="1600200"/>
          <a:ext cx="6781800" cy="4933950"/>
        </p:xfrm>
        <a:graphic>
          <a:graphicData uri="http://schemas.openxmlformats.org/presentationml/2006/ole">
            <mc:AlternateContent xmlns:mc="http://schemas.openxmlformats.org/markup-compatibility/2006">
              <mc:Choice xmlns:v="urn:schemas-microsoft-com:vml" Requires="v">
                <p:oleObj spid="_x0000_s530486" name="Presentation" r:id="rId4" imgW="5029110" imgH="3657780" progId="PowerPoint.Show.8">
                  <p:embed/>
                </p:oleObj>
              </mc:Choice>
              <mc:Fallback>
                <p:oleObj name="Presentation" r:id="rId4" imgW="5029110" imgH="3657780"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67818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0437" name="AutoShape 5"/>
          <p:cNvSpPr>
            <a:spLocks/>
          </p:cNvSpPr>
          <p:nvPr/>
        </p:nvSpPr>
        <p:spPr bwMode="auto">
          <a:xfrm>
            <a:off x="6286500" y="1690688"/>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0438" name="Text Box 6"/>
          <p:cNvSpPr txBox="1">
            <a:spLocks noChangeArrowheads="1"/>
          </p:cNvSpPr>
          <p:nvPr/>
        </p:nvSpPr>
        <p:spPr bwMode="auto">
          <a:xfrm>
            <a:off x="6429375" y="2128838"/>
            <a:ext cx="24860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000000"/>
                </a:solidFill>
                <a:latin typeface="Arial" charset="0"/>
              </a:rPr>
              <a:t>Team policies for </a:t>
            </a:r>
          </a:p>
          <a:p>
            <a:pPr algn="l" eaLnBrk="1" hangingPunct="1"/>
            <a:r>
              <a:rPr lang="en-US" altLang="en-US" sz="2000" b="0">
                <a:solidFill>
                  <a:srgbClr val="000000"/>
                </a:solidFill>
                <a:latin typeface="Arial" charset="0"/>
              </a:rPr>
              <a:t>Entire Collaboration </a:t>
            </a:r>
          </a:p>
          <a:p>
            <a:pPr algn="l" eaLnBrk="1" hangingPunct="1"/>
            <a:r>
              <a:rPr lang="en-US" altLang="en-US" sz="2000" b="0">
                <a:solidFill>
                  <a:srgbClr val="000000"/>
                </a:solidFill>
                <a:latin typeface="Arial" charset="0"/>
              </a:rPr>
              <a:t>Workflow (CW)</a:t>
            </a:r>
          </a:p>
        </p:txBody>
      </p:sp>
      <p:sp>
        <p:nvSpPr>
          <p:cNvPr id="530439" name="Text Box 7"/>
          <p:cNvSpPr txBox="1">
            <a:spLocks noChangeArrowheads="1"/>
          </p:cNvSpPr>
          <p:nvPr/>
        </p:nvSpPr>
        <p:spPr bwMode="auto">
          <a:xfrm>
            <a:off x="6734175" y="4341813"/>
            <a:ext cx="2473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2000" b="0">
                <a:solidFill>
                  <a:srgbClr val="000000"/>
                </a:solidFill>
                <a:latin typeface="Arial" charset="0"/>
              </a:rPr>
              <a:t>Team policies for </a:t>
            </a:r>
          </a:p>
          <a:p>
            <a:pPr algn="l" eaLnBrk="1" hangingPunct="1"/>
            <a:r>
              <a:rPr lang="en-US" altLang="en-US" sz="2000" b="0">
                <a:solidFill>
                  <a:srgbClr val="000000"/>
                </a:solidFill>
                <a:latin typeface="Arial" charset="0"/>
              </a:rPr>
              <a:t>Triage Collaboration</a:t>
            </a:r>
          </a:p>
          <a:p>
            <a:pPr algn="l" eaLnBrk="1" hangingPunct="1"/>
            <a:r>
              <a:rPr lang="en-US" altLang="en-US" sz="2000" b="0">
                <a:solidFill>
                  <a:srgbClr val="000000"/>
                </a:solidFill>
                <a:latin typeface="Arial" charset="0"/>
              </a:rPr>
              <a:t>Step (CS)</a:t>
            </a:r>
          </a:p>
        </p:txBody>
      </p:sp>
      <p:sp>
        <p:nvSpPr>
          <p:cNvPr id="530440" name="AutoShape 8"/>
          <p:cNvSpPr>
            <a:spLocks/>
          </p:cNvSpPr>
          <p:nvPr/>
        </p:nvSpPr>
        <p:spPr bwMode="auto">
          <a:xfrm>
            <a:off x="6629400" y="3900488"/>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0441" name="Rectangle 9"/>
          <p:cNvSpPr>
            <a:spLocks noChangeArrowheads="1"/>
          </p:cNvSpPr>
          <p:nvPr/>
        </p:nvSpPr>
        <p:spPr bwMode="auto">
          <a:xfrm>
            <a:off x="3990975" y="2500313"/>
            <a:ext cx="2286000" cy="914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30442" name="Rectangle 10"/>
          <p:cNvSpPr>
            <a:spLocks noChangeArrowheads="1"/>
          </p:cNvSpPr>
          <p:nvPr/>
        </p:nvSpPr>
        <p:spPr bwMode="auto">
          <a:xfrm>
            <a:off x="4019550" y="5024438"/>
            <a:ext cx="2143125" cy="6286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30443" name="Line 11"/>
          <p:cNvSpPr>
            <a:spLocks noChangeShapeType="1"/>
          </p:cNvSpPr>
          <p:nvPr/>
        </p:nvSpPr>
        <p:spPr bwMode="auto">
          <a:xfrm>
            <a:off x="2590800" y="3900488"/>
            <a:ext cx="1066800" cy="609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44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6F2F0D01-71B7-4E5F-885D-FAA31C5E6709}" type="slidenum">
              <a:rPr lang="en-US" altLang="en-US" sz="1200">
                <a:solidFill>
                  <a:srgbClr val="000000"/>
                </a:solidFill>
                <a:latin typeface="Arial" charset="0"/>
              </a:rPr>
              <a:pPr algn="r" eaLnBrk="1" hangingPunct="1"/>
              <a:t>62</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idx="4294967295"/>
          </p:nvPr>
        </p:nvSpPr>
        <p:spPr/>
        <p:txBody>
          <a:bodyPr/>
          <a:lstStyle/>
          <a:p>
            <a:r>
              <a:rPr lang="en-US" altLang="en-US" sz="2800" smtClean="0"/>
              <a:t>Ext. Role Slice to Ext. Role Code Mapping</a:t>
            </a:r>
          </a:p>
        </p:txBody>
      </p:sp>
      <p:sp>
        <p:nvSpPr>
          <p:cNvPr id="531459" name="Rectangle 3"/>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31460" name="Object 4"/>
          <p:cNvGraphicFramePr>
            <a:graphicFrameLocks noChangeAspect="1"/>
          </p:cNvGraphicFramePr>
          <p:nvPr/>
        </p:nvGraphicFramePr>
        <p:xfrm>
          <a:off x="76200" y="1981200"/>
          <a:ext cx="7543800" cy="4124325"/>
        </p:xfrm>
        <a:graphic>
          <a:graphicData uri="http://schemas.openxmlformats.org/presentationml/2006/ole">
            <mc:AlternateContent xmlns:mc="http://schemas.openxmlformats.org/markup-compatibility/2006">
              <mc:Choice xmlns:v="urn:schemas-microsoft-com:vml" Requires="v">
                <p:oleObj spid="_x0000_s531510" name="Presentation" r:id="rId4" imgW="5029110" imgH="2743245" progId="PowerPoint.Show.8">
                  <p:embed/>
                </p:oleObj>
              </mc:Choice>
              <mc:Fallback>
                <p:oleObj name="Presentation" r:id="rId4" imgW="5029110" imgH="2743245"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81200"/>
                        <a:ext cx="75438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1461" name="Rectangle 5"/>
          <p:cNvSpPr>
            <a:spLocks noChangeArrowheads="1"/>
          </p:cNvSpPr>
          <p:nvPr/>
        </p:nvSpPr>
        <p:spPr bwMode="auto">
          <a:xfrm>
            <a:off x="3657600" y="2819400"/>
            <a:ext cx="3505200" cy="685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31462" name="Rectangle 6"/>
          <p:cNvSpPr>
            <a:spLocks noChangeArrowheads="1"/>
          </p:cNvSpPr>
          <p:nvPr/>
        </p:nvSpPr>
        <p:spPr bwMode="auto">
          <a:xfrm>
            <a:off x="3733800" y="5010150"/>
            <a:ext cx="3505200" cy="4000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31463" name="Line 7"/>
          <p:cNvSpPr>
            <a:spLocks noChangeShapeType="1"/>
          </p:cNvSpPr>
          <p:nvPr/>
        </p:nvSpPr>
        <p:spPr bwMode="auto">
          <a:xfrm>
            <a:off x="2667000" y="4038600"/>
            <a:ext cx="3276600" cy="457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64" name="AutoShape 8"/>
          <p:cNvSpPr>
            <a:spLocks/>
          </p:cNvSpPr>
          <p:nvPr/>
        </p:nvSpPr>
        <p:spPr bwMode="auto">
          <a:xfrm>
            <a:off x="7162800" y="2057400"/>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1465" name="Text Box 9"/>
          <p:cNvSpPr txBox="1">
            <a:spLocks noChangeArrowheads="1"/>
          </p:cNvSpPr>
          <p:nvPr/>
        </p:nvSpPr>
        <p:spPr bwMode="auto">
          <a:xfrm>
            <a:off x="7280275" y="2673350"/>
            <a:ext cx="1670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800" b="0">
                <a:solidFill>
                  <a:srgbClr val="000000"/>
                </a:solidFill>
                <a:latin typeface="Arial" charset="0"/>
              </a:rPr>
              <a:t>Ext. Role Slice</a:t>
            </a:r>
          </a:p>
          <a:p>
            <a:pPr algn="l" eaLnBrk="1" hangingPunct="1"/>
            <a:r>
              <a:rPr lang="en-US" altLang="en-US" sz="1800" b="0">
                <a:solidFill>
                  <a:srgbClr val="000000"/>
                </a:solidFill>
                <a:latin typeface="Arial" charset="0"/>
              </a:rPr>
              <a:t>for entire ERC</a:t>
            </a:r>
          </a:p>
          <a:p>
            <a:pPr algn="l" eaLnBrk="1" hangingPunct="1"/>
            <a:r>
              <a:rPr lang="en-US" altLang="en-US" sz="1800" b="0">
                <a:solidFill>
                  <a:srgbClr val="000000"/>
                </a:solidFill>
                <a:latin typeface="Arial" charset="0"/>
              </a:rPr>
              <a:t>CW</a:t>
            </a:r>
          </a:p>
        </p:txBody>
      </p:sp>
      <p:sp>
        <p:nvSpPr>
          <p:cNvPr id="531466" name="AutoShape 10"/>
          <p:cNvSpPr>
            <a:spLocks/>
          </p:cNvSpPr>
          <p:nvPr/>
        </p:nvSpPr>
        <p:spPr bwMode="auto">
          <a:xfrm>
            <a:off x="7210425" y="4267200"/>
            <a:ext cx="228600" cy="1905000"/>
          </a:xfrm>
          <a:prstGeom prst="rightBrace">
            <a:avLst>
              <a:gd name="adj1" fmla="val 69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1467" name="Text Box 11"/>
          <p:cNvSpPr txBox="1">
            <a:spLocks noChangeArrowheads="1"/>
          </p:cNvSpPr>
          <p:nvPr/>
        </p:nvSpPr>
        <p:spPr bwMode="auto">
          <a:xfrm>
            <a:off x="7302500" y="4876800"/>
            <a:ext cx="1670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800" b="0">
                <a:solidFill>
                  <a:srgbClr val="000000"/>
                </a:solidFill>
                <a:latin typeface="Arial" charset="0"/>
              </a:rPr>
              <a:t>Ext. Role Slice</a:t>
            </a:r>
          </a:p>
          <a:p>
            <a:pPr algn="l" eaLnBrk="1" hangingPunct="1"/>
            <a:r>
              <a:rPr lang="en-US" altLang="en-US" sz="1800" b="0">
                <a:solidFill>
                  <a:srgbClr val="000000"/>
                </a:solidFill>
                <a:latin typeface="Arial" charset="0"/>
              </a:rPr>
              <a:t>for Triage CS</a:t>
            </a:r>
          </a:p>
        </p:txBody>
      </p:sp>
      <p:sp>
        <p:nvSpPr>
          <p:cNvPr id="53146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52DEB1B2-9582-4EB1-8816-4685BB9ACA8F}" type="slidenum">
              <a:rPr lang="en-US" altLang="en-US" sz="1200">
                <a:solidFill>
                  <a:srgbClr val="000000"/>
                </a:solidFill>
                <a:latin typeface="Arial" charset="0"/>
              </a:rPr>
              <a:pPr algn="r" eaLnBrk="1" hangingPunct="1"/>
              <a:t>63</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idx="4294967295"/>
          </p:nvPr>
        </p:nvSpPr>
        <p:spPr/>
        <p:txBody>
          <a:bodyPr/>
          <a:lstStyle/>
          <a:p>
            <a:r>
              <a:rPr lang="en-US" altLang="en-US" sz="2800" smtClean="0"/>
              <a:t>Obligation Slice to Obligation Code Mapping</a:t>
            </a:r>
          </a:p>
        </p:txBody>
      </p:sp>
      <p:sp>
        <p:nvSpPr>
          <p:cNvPr id="532483" name="Rectangle 3"/>
          <p:cNvSpPr>
            <a:spLocks noChangeArrowheads="1"/>
          </p:cNvSpPr>
          <p:nvPr/>
        </p:nvSpPr>
        <p:spPr bwMode="auto">
          <a:xfrm>
            <a:off x="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32484" name="Object 4"/>
          <p:cNvGraphicFramePr>
            <a:graphicFrameLocks noChangeAspect="1"/>
          </p:cNvGraphicFramePr>
          <p:nvPr/>
        </p:nvGraphicFramePr>
        <p:xfrm>
          <a:off x="76200" y="1676400"/>
          <a:ext cx="6400800" cy="5130800"/>
        </p:xfrm>
        <a:graphic>
          <a:graphicData uri="http://schemas.openxmlformats.org/presentationml/2006/ole">
            <mc:AlternateContent xmlns:mc="http://schemas.openxmlformats.org/markup-compatibility/2006">
              <mc:Choice xmlns:v="urn:schemas-microsoft-com:vml" Requires="v">
                <p:oleObj spid="_x0000_s532534" name="Presentation" r:id="rId4" imgW="5029110" imgH="4024890" progId="PowerPoint.Show.8">
                  <p:embed/>
                </p:oleObj>
              </mc:Choice>
              <mc:Fallback>
                <p:oleObj name="Presentation" r:id="rId4" imgW="5029110" imgH="4024890"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676400"/>
                        <a:ext cx="64008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485" name="AutoShape 5"/>
          <p:cNvSpPr>
            <a:spLocks/>
          </p:cNvSpPr>
          <p:nvPr/>
        </p:nvSpPr>
        <p:spPr bwMode="auto">
          <a:xfrm>
            <a:off x="6229350" y="2057400"/>
            <a:ext cx="228600" cy="2057400"/>
          </a:xfrm>
          <a:prstGeom prst="rightBrace">
            <a:avLst>
              <a:gd name="adj1" fmla="val 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2486" name="Text Box 6"/>
          <p:cNvSpPr txBox="1">
            <a:spLocks noChangeArrowheads="1"/>
          </p:cNvSpPr>
          <p:nvPr/>
        </p:nvSpPr>
        <p:spPr bwMode="auto">
          <a:xfrm>
            <a:off x="6381750" y="2787650"/>
            <a:ext cx="207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800" b="0">
                <a:solidFill>
                  <a:srgbClr val="000000"/>
                </a:solidFill>
                <a:latin typeface="Arial" charset="0"/>
              </a:rPr>
              <a:t>Obligation Slice</a:t>
            </a:r>
          </a:p>
          <a:p>
            <a:pPr algn="l" eaLnBrk="1" hangingPunct="1"/>
            <a:r>
              <a:rPr lang="en-US" altLang="en-US" sz="1800" b="0">
                <a:solidFill>
                  <a:srgbClr val="000000"/>
                </a:solidFill>
                <a:latin typeface="Arial" charset="0"/>
              </a:rPr>
              <a:t>for entire ERC CW</a:t>
            </a:r>
          </a:p>
        </p:txBody>
      </p:sp>
      <p:sp>
        <p:nvSpPr>
          <p:cNvPr id="532487" name="AutoShape 7"/>
          <p:cNvSpPr>
            <a:spLocks/>
          </p:cNvSpPr>
          <p:nvPr/>
        </p:nvSpPr>
        <p:spPr bwMode="auto">
          <a:xfrm>
            <a:off x="6229350" y="4267200"/>
            <a:ext cx="228600" cy="2057400"/>
          </a:xfrm>
          <a:prstGeom prst="rightBrace">
            <a:avLst>
              <a:gd name="adj1" fmla="val 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2488" name="Text Box 8"/>
          <p:cNvSpPr txBox="1">
            <a:spLocks noChangeArrowheads="1"/>
          </p:cNvSpPr>
          <p:nvPr/>
        </p:nvSpPr>
        <p:spPr bwMode="auto">
          <a:xfrm>
            <a:off x="6381750" y="4997450"/>
            <a:ext cx="177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800" b="0">
                <a:solidFill>
                  <a:srgbClr val="000000"/>
                </a:solidFill>
                <a:latin typeface="Arial" charset="0"/>
              </a:rPr>
              <a:t>Obligation Slice</a:t>
            </a:r>
          </a:p>
          <a:p>
            <a:pPr algn="l" eaLnBrk="1" hangingPunct="1"/>
            <a:r>
              <a:rPr lang="en-US" altLang="en-US" sz="1800" b="0">
                <a:solidFill>
                  <a:srgbClr val="000000"/>
                </a:solidFill>
                <a:latin typeface="Arial" charset="0"/>
              </a:rPr>
              <a:t>for Triage CS</a:t>
            </a:r>
          </a:p>
        </p:txBody>
      </p:sp>
      <p:sp>
        <p:nvSpPr>
          <p:cNvPr id="532489" name="Line 9"/>
          <p:cNvSpPr>
            <a:spLocks noChangeShapeType="1"/>
          </p:cNvSpPr>
          <p:nvPr/>
        </p:nvSpPr>
        <p:spPr bwMode="auto">
          <a:xfrm>
            <a:off x="1447800" y="4191000"/>
            <a:ext cx="167640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90" name="Rectangle 10"/>
          <p:cNvSpPr>
            <a:spLocks noChangeArrowheads="1"/>
          </p:cNvSpPr>
          <p:nvPr/>
        </p:nvSpPr>
        <p:spPr bwMode="auto">
          <a:xfrm>
            <a:off x="3267075" y="2619375"/>
            <a:ext cx="2981325" cy="5810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32491" name="Rectangle 11"/>
          <p:cNvSpPr>
            <a:spLocks noChangeArrowheads="1"/>
          </p:cNvSpPr>
          <p:nvPr/>
        </p:nvSpPr>
        <p:spPr bwMode="auto">
          <a:xfrm>
            <a:off x="3286125" y="3705225"/>
            <a:ext cx="2352675" cy="3333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32492"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68B02160-7651-4530-A2C3-CEBA6528A55E}" type="slidenum">
              <a:rPr lang="en-US" altLang="en-US" sz="1200">
                <a:solidFill>
                  <a:srgbClr val="000000"/>
                </a:solidFill>
                <a:latin typeface="Arial" charset="0"/>
              </a:rPr>
              <a:pPr algn="r" eaLnBrk="1" hangingPunct="1"/>
              <a:t>64</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idx="4294967295"/>
          </p:nvPr>
        </p:nvSpPr>
        <p:spPr/>
        <p:txBody>
          <a:bodyPr/>
          <a:lstStyle/>
          <a:p>
            <a:r>
              <a:rPr lang="en-US" altLang="en-US" sz="2800" smtClean="0"/>
              <a:t>COD/AWF Policy Authorization Algorithm.</a:t>
            </a:r>
          </a:p>
        </p:txBody>
      </p:sp>
      <p:sp>
        <p:nvSpPr>
          <p:cNvPr id="533507" name="Rectangle 3"/>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sp>
        <p:nvSpPr>
          <p:cNvPr id="533508" name="Rectangle 5"/>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endParaRPr lang="en-US" altLang="en-US" sz="2800">
              <a:solidFill>
                <a:srgbClr val="000000"/>
              </a:solidFill>
              <a:latin typeface="Arial" charset="0"/>
            </a:endParaRPr>
          </a:p>
        </p:txBody>
      </p:sp>
      <p:graphicFrame>
        <p:nvGraphicFramePr>
          <p:cNvPr id="533509" name="Object 6"/>
          <p:cNvGraphicFramePr>
            <a:graphicFrameLocks noChangeAspect="1"/>
          </p:cNvGraphicFramePr>
          <p:nvPr/>
        </p:nvGraphicFramePr>
        <p:xfrm>
          <a:off x="76200" y="2246313"/>
          <a:ext cx="7239000" cy="4611687"/>
        </p:xfrm>
        <a:graphic>
          <a:graphicData uri="http://schemas.openxmlformats.org/presentationml/2006/ole">
            <mc:AlternateContent xmlns:mc="http://schemas.openxmlformats.org/markup-compatibility/2006">
              <mc:Choice xmlns:v="urn:schemas-microsoft-com:vml" Requires="v">
                <p:oleObj spid="_x0000_s533593" name="Presentation" r:id="rId4" imgW="5029110" imgH="3200333" progId="PowerPoint.Show.8">
                  <p:embed/>
                </p:oleObj>
              </mc:Choice>
              <mc:Fallback>
                <p:oleObj name="Presentation" r:id="rId4" imgW="5029110" imgH="3200333" progId="PowerPoint.Show.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46313"/>
                        <a:ext cx="72390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351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CBE7128B-7480-4087-A743-9D6C713B7A7D}" type="slidenum">
              <a:rPr lang="en-US" altLang="en-US" sz="1200">
                <a:solidFill>
                  <a:srgbClr val="000000"/>
                </a:solidFill>
                <a:latin typeface="Arial" charset="0"/>
              </a:rPr>
              <a:pPr algn="r" eaLnBrk="1" hangingPunct="1"/>
              <a:t>65</a:t>
            </a:fld>
            <a:endParaRPr lang="en-US" altLang="en-US" sz="1200">
              <a:solidFill>
                <a:srgbClr val="000000"/>
              </a:solidFill>
              <a:latin typeface="Arial" charset="0"/>
            </a:endParaRPr>
          </a:p>
        </p:txBody>
      </p:sp>
      <p:sp>
        <p:nvSpPr>
          <p:cNvPr id="533511" name="AutoShape 17"/>
          <p:cNvSpPr>
            <a:spLocks/>
          </p:cNvSpPr>
          <p:nvPr/>
        </p:nvSpPr>
        <p:spPr bwMode="auto">
          <a:xfrm>
            <a:off x="3609975" y="5953125"/>
            <a:ext cx="228600" cy="609600"/>
          </a:xfrm>
          <a:prstGeom prst="rightBrace">
            <a:avLst>
              <a:gd name="adj1" fmla="val 2222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3512" name="Text Box 18"/>
          <p:cNvSpPr txBox="1">
            <a:spLocks noChangeArrowheads="1"/>
          </p:cNvSpPr>
          <p:nvPr/>
        </p:nvSpPr>
        <p:spPr bwMode="auto">
          <a:xfrm>
            <a:off x="3810000" y="6096000"/>
            <a:ext cx="2066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400" b="0">
                <a:solidFill>
                  <a:srgbClr val="000000"/>
                </a:solidFill>
                <a:latin typeface="Arial" charset="0"/>
              </a:rPr>
              <a:t>[Pavlich-Mariscal, 2010]</a:t>
            </a:r>
          </a:p>
        </p:txBody>
      </p:sp>
      <p:sp>
        <p:nvSpPr>
          <p:cNvPr id="533513" name="AutoShape 19"/>
          <p:cNvSpPr>
            <a:spLocks/>
          </p:cNvSpPr>
          <p:nvPr/>
        </p:nvSpPr>
        <p:spPr bwMode="auto">
          <a:xfrm>
            <a:off x="5791200" y="2743200"/>
            <a:ext cx="228600" cy="838200"/>
          </a:xfrm>
          <a:prstGeom prst="rightBrace">
            <a:avLst>
              <a:gd name="adj1" fmla="val 30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3514" name="Text Box 20"/>
          <p:cNvSpPr txBox="1">
            <a:spLocks noChangeArrowheads="1"/>
          </p:cNvSpPr>
          <p:nvPr/>
        </p:nvSpPr>
        <p:spPr bwMode="auto">
          <a:xfrm>
            <a:off x="5988050" y="3009900"/>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400" b="0">
                <a:solidFill>
                  <a:srgbClr val="000000"/>
                </a:solidFill>
                <a:latin typeface="Arial" charset="0"/>
              </a:rPr>
              <a:t>Team Membership</a:t>
            </a:r>
          </a:p>
        </p:txBody>
      </p:sp>
      <p:sp>
        <p:nvSpPr>
          <p:cNvPr id="533515" name="AutoShape 21"/>
          <p:cNvSpPr>
            <a:spLocks/>
          </p:cNvSpPr>
          <p:nvPr/>
        </p:nvSpPr>
        <p:spPr bwMode="auto">
          <a:xfrm>
            <a:off x="6934200" y="3886200"/>
            <a:ext cx="228600" cy="838200"/>
          </a:xfrm>
          <a:prstGeom prst="rightBrace">
            <a:avLst>
              <a:gd name="adj1" fmla="val 30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sp>
        <p:nvSpPr>
          <p:cNvPr id="533516" name="Text Box 22"/>
          <p:cNvSpPr txBox="1">
            <a:spLocks noChangeArrowheads="1"/>
          </p:cNvSpPr>
          <p:nvPr/>
        </p:nvSpPr>
        <p:spPr bwMode="auto">
          <a:xfrm>
            <a:off x="7115175" y="4152900"/>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400" b="0">
                <a:solidFill>
                  <a:srgbClr val="000000"/>
                </a:solidFill>
                <a:latin typeface="Arial" charset="0"/>
              </a:rPr>
              <a:t>Permission Set of CS</a:t>
            </a:r>
          </a:p>
        </p:txBody>
      </p:sp>
      <p:sp>
        <p:nvSpPr>
          <p:cNvPr id="533517" name="Text Box 23"/>
          <p:cNvSpPr txBox="1">
            <a:spLocks noChangeArrowheads="1"/>
          </p:cNvSpPr>
          <p:nvPr/>
        </p:nvSpPr>
        <p:spPr bwMode="auto">
          <a:xfrm>
            <a:off x="6219825" y="5295900"/>
            <a:ext cx="1298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400" b="0">
                <a:solidFill>
                  <a:srgbClr val="000000"/>
                </a:solidFill>
                <a:latin typeface="Arial" charset="0"/>
              </a:rPr>
              <a:t>Lifetime of CS</a:t>
            </a:r>
          </a:p>
        </p:txBody>
      </p:sp>
      <p:sp>
        <p:nvSpPr>
          <p:cNvPr id="533518" name="AutoShape 24"/>
          <p:cNvSpPr>
            <a:spLocks/>
          </p:cNvSpPr>
          <p:nvPr/>
        </p:nvSpPr>
        <p:spPr bwMode="auto">
          <a:xfrm>
            <a:off x="6019800" y="5029200"/>
            <a:ext cx="228600" cy="838200"/>
          </a:xfrm>
          <a:prstGeom prst="rightBrace">
            <a:avLst>
              <a:gd name="adj1" fmla="val 30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b="0">
              <a:solidFill>
                <a:srgbClr val="000000"/>
              </a:solidFill>
              <a:latin typeface="Arial" charset="0"/>
            </a:endParaRPr>
          </a:p>
        </p:txBody>
      </p:sp>
      <p:pic>
        <p:nvPicPr>
          <p:cNvPr id="533519" name="Picture 25" descr="MC90004509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00" y="1211263"/>
            <a:ext cx="3571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20" name="Picture 26" descr="MC90029328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8988" y="1277938"/>
            <a:ext cx="2778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3521" name="AutoShape 27"/>
          <p:cNvCxnSpPr>
            <a:cxnSpLocks noChangeShapeType="1"/>
            <a:stCxn id="533519" idx="3"/>
            <a:endCxn id="533538" idx="1"/>
          </p:cNvCxnSpPr>
          <p:nvPr/>
        </p:nvCxnSpPr>
        <p:spPr bwMode="auto">
          <a:xfrm>
            <a:off x="674688" y="1470025"/>
            <a:ext cx="952500"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3522" name="AutoShape 28"/>
          <p:cNvCxnSpPr>
            <a:cxnSpLocks noChangeShapeType="1"/>
            <a:stCxn id="533538" idx="3"/>
            <a:endCxn id="533540" idx="1"/>
          </p:cNvCxnSpPr>
          <p:nvPr/>
        </p:nvCxnSpPr>
        <p:spPr bwMode="auto">
          <a:xfrm>
            <a:off x="2590800" y="1471613"/>
            <a:ext cx="5064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3523" name="AutoShape 29"/>
          <p:cNvCxnSpPr>
            <a:cxnSpLocks noChangeShapeType="1"/>
            <a:stCxn id="533540" idx="3"/>
            <a:endCxn id="533547" idx="1"/>
          </p:cNvCxnSpPr>
          <p:nvPr/>
        </p:nvCxnSpPr>
        <p:spPr bwMode="auto">
          <a:xfrm flipV="1">
            <a:off x="4038600" y="1468438"/>
            <a:ext cx="582613" cy="3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3524" name="AutoShape 30"/>
          <p:cNvCxnSpPr>
            <a:cxnSpLocks noChangeShapeType="1"/>
            <a:stCxn id="533539" idx="3"/>
            <a:endCxn id="533520" idx="1"/>
          </p:cNvCxnSpPr>
          <p:nvPr/>
        </p:nvCxnSpPr>
        <p:spPr bwMode="auto">
          <a:xfrm>
            <a:off x="7131050" y="1471613"/>
            <a:ext cx="127793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3525" name="Picture 31" descr="MC9004325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314450"/>
            <a:ext cx="1651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26" name="Picture 32" descr="MC9004325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285875"/>
            <a:ext cx="1651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27" name="Picture 33" descr="MC9004325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5363" y="1295400"/>
            <a:ext cx="1651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28" name="Picture 34" descr="MC90030367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6300" y="1055688"/>
            <a:ext cx="1412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3529" name="AutoShape 35"/>
          <p:cNvCxnSpPr>
            <a:cxnSpLocks noChangeShapeType="1"/>
            <a:stCxn id="533538" idx="0"/>
            <a:endCxn id="533519" idx="0"/>
          </p:cNvCxnSpPr>
          <p:nvPr/>
        </p:nvCxnSpPr>
        <p:spPr bwMode="auto">
          <a:xfrm rot="5400000" flipH="1">
            <a:off x="1285875" y="422276"/>
            <a:ext cx="34925" cy="1612900"/>
          </a:xfrm>
          <a:prstGeom prst="bentConnector3">
            <a:avLst>
              <a:gd name="adj1" fmla="val 75454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3530" name="AutoShape 36"/>
          <p:cNvCxnSpPr>
            <a:cxnSpLocks noChangeShapeType="1"/>
            <a:stCxn id="533540" idx="0"/>
            <a:endCxn id="533519" idx="0"/>
          </p:cNvCxnSpPr>
          <p:nvPr/>
        </p:nvCxnSpPr>
        <p:spPr bwMode="auto">
          <a:xfrm rot="5400000" flipH="1">
            <a:off x="2015331" y="-307180"/>
            <a:ext cx="34925" cy="3071812"/>
          </a:xfrm>
          <a:prstGeom prst="bentConnector3">
            <a:avLst>
              <a:gd name="adj1" fmla="val 75454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3531" name="Picture 37" descr="MC90030367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1400" y="1054100"/>
            <a:ext cx="141288"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3532" name="AutoShape 38"/>
          <p:cNvCxnSpPr>
            <a:cxnSpLocks noChangeShapeType="1"/>
            <a:stCxn id="533539" idx="0"/>
            <a:endCxn id="533519" idx="0"/>
          </p:cNvCxnSpPr>
          <p:nvPr/>
        </p:nvCxnSpPr>
        <p:spPr bwMode="auto">
          <a:xfrm rot="5400000" flipH="1">
            <a:off x="3567906" y="-1859755"/>
            <a:ext cx="34925" cy="6176962"/>
          </a:xfrm>
          <a:prstGeom prst="bentConnector3">
            <a:avLst>
              <a:gd name="adj1" fmla="val 75454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3533" name="Picture 39" descr="MC90030367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0363" y="1055688"/>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34" name="Text Box 40"/>
          <p:cNvSpPr txBox="1">
            <a:spLocks noChangeArrowheads="1"/>
          </p:cNvSpPr>
          <p:nvPr/>
        </p:nvSpPr>
        <p:spPr bwMode="auto">
          <a:xfrm>
            <a:off x="3149600" y="762000"/>
            <a:ext cx="172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b="0">
                <a:solidFill>
                  <a:srgbClr val="000000"/>
                </a:solidFill>
                <a:latin typeface="Arial" charset="0"/>
              </a:rPr>
              <a:t>COD/AWF Request Denied</a:t>
            </a:r>
          </a:p>
        </p:txBody>
      </p:sp>
      <p:sp>
        <p:nvSpPr>
          <p:cNvPr id="533535" name="Text Box 41"/>
          <p:cNvSpPr txBox="1">
            <a:spLocks noChangeArrowheads="1"/>
          </p:cNvSpPr>
          <p:nvPr/>
        </p:nvSpPr>
        <p:spPr bwMode="auto">
          <a:xfrm>
            <a:off x="6021388" y="1644650"/>
            <a:ext cx="182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b="0">
                <a:solidFill>
                  <a:srgbClr val="000000"/>
                </a:solidFill>
                <a:latin typeface="Arial" charset="0"/>
              </a:rPr>
              <a:t>Check if user/role authorized </a:t>
            </a:r>
          </a:p>
          <a:p>
            <a:pPr algn="l" eaLnBrk="1" hangingPunct="1"/>
            <a:r>
              <a:rPr lang="en-US" altLang="en-US" sz="1000" b="0">
                <a:solidFill>
                  <a:srgbClr val="000000"/>
                </a:solidFill>
                <a:latin typeface="Arial" charset="0"/>
              </a:rPr>
              <a:t>to activate permission.</a:t>
            </a:r>
          </a:p>
        </p:txBody>
      </p:sp>
      <p:sp>
        <p:nvSpPr>
          <p:cNvPr id="533536" name="Text Box 42"/>
          <p:cNvSpPr txBox="1">
            <a:spLocks noChangeArrowheads="1"/>
          </p:cNvSpPr>
          <p:nvPr/>
        </p:nvSpPr>
        <p:spPr bwMode="auto">
          <a:xfrm>
            <a:off x="2895600" y="169545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b="0">
                <a:solidFill>
                  <a:srgbClr val="000000"/>
                </a:solidFill>
                <a:latin typeface="Arial" charset="0"/>
              </a:rPr>
              <a:t>Check if user/role is part</a:t>
            </a:r>
          </a:p>
          <a:p>
            <a:pPr algn="l" eaLnBrk="1" hangingPunct="1"/>
            <a:r>
              <a:rPr lang="en-US" altLang="en-US" sz="1000" b="0">
                <a:solidFill>
                  <a:srgbClr val="000000"/>
                </a:solidFill>
                <a:latin typeface="Arial" charset="0"/>
              </a:rPr>
              <a:t>of the collaboration team.</a:t>
            </a:r>
          </a:p>
        </p:txBody>
      </p:sp>
      <p:sp>
        <p:nvSpPr>
          <p:cNvPr id="533537" name="Text Box 43"/>
          <p:cNvSpPr txBox="1">
            <a:spLocks noChangeArrowheads="1"/>
          </p:cNvSpPr>
          <p:nvPr/>
        </p:nvSpPr>
        <p:spPr bwMode="auto">
          <a:xfrm>
            <a:off x="1295400" y="1695450"/>
            <a:ext cx="163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b="0">
                <a:solidFill>
                  <a:srgbClr val="000000"/>
                </a:solidFill>
                <a:latin typeface="Arial" charset="0"/>
              </a:rPr>
              <a:t>Check if the collaboration </a:t>
            </a:r>
          </a:p>
          <a:p>
            <a:pPr algn="l" eaLnBrk="1" hangingPunct="1"/>
            <a:r>
              <a:rPr lang="en-US" altLang="en-US" sz="1000" b="0">
                <a:solidFill>
                  <a:srgbClr val="000000"/>
                </a:solidFill>
                <a:latin typeface="Arial" charset="0"/>
              </a:rPr>
              <a:t>step lifetime is active.</a:t>
            </a:r>
          </a:p>
        </p:txBody>
      </p:sp>
      <p:sp>
        <p:nvSpPr>
          <p:cNvPr id="533538" name="AutoShape 44"/>
          <p:cNvSpPr>
            <a:spLocks noChangeArrowheads="1"/>
          </p:cNvSpPr>
          <p:nvPr/>
        </p:nvSpPr>
        <p:spPr bwMode="auto">
          <a:xfrm>
            <a:off x="1627188" y="1246188"/>
            <a:ext cx="963612" cy="4492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500" b="0">
                <a:solidFill>
                  <a:srgbClr val="000000"/>
                </a:solidFill>
                <a:latin typeface="Arial" charset="0"/>
              </a:rPr>
              <a:t>CS LT</a:t>
            </a:r>
          </a:p>
          <a:p>
            <a:pPr eaLnBrk="1" hangingPunct="1"/>
            <a:r>
              <a:rPr lang="en-US" altLang="en-US" sz="1500" b="0">
                <a:solidFill>
                  <a:srgbClr val="000000"/>
                </a:solidFill>
                <a:latin typeface="Arial" charset="0"/>
              </a:rPr>
              <a:t>Policies</a:t>
            </a:r>
          </a:p>
        </p:txBody>
      </p:sp>
      <p:sp>
        <p:nvSpPr>
          <p:cNvPr id="533539" name="AutoShape 45"/>
          <p:cNvSpPr>
            <a:spLocks noChangeArrowheads="1"/>
          </p:cNvSpPr>
          <p:nvPr/>
        </p:nvSpPr>
        <p:spPr bwMode="auto">
          <a:xfrm>
            <a:off x="6216650" y="1246188"/>
            <a:ext cx="914400" cy="4492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b="0">
                <a:solidFill>
                  <a:srgbClr val="000000"/>
                </a:solidFill>
                <a:latin typeface="Arial" charset="0"/>
              </a:rPr>
              <a:t>RBAC</a:t>
            </a:r>
          </a:p>
          <a:p>
            <a:pPr eaLnBrk="1" hangingPunct="1"/>
            <a:r>
              <a:rPr lang="en-US" altLang="en-US" sz="1400" b="0">
                <a:solidFill>
                  <a:srgbClr val="000000"/>
                </a:solidFill>
                <a:latin typeface="Arial" charset="0"/>
              </a:rPr>
              <a:t>Policies</a:t>
            </a:r>
          </a:p>
        </p:txBody>
      </p:sp>
      <p:sp>
        <p:nvSpPr>
          <p:cNvPr id="533540" name="AutoShape 46"/>
          <p:cNvSpPr>
            <a:spLocks noChangeArrowheads="1"/>
          </p:cNvSpPr>
          <p:nvPr/>
        </p:nvSpPr>
        <p:spPr bwMode="auto">
          <a:xfrm>
            <a:off x="3097213" y="1246188"/>
            <a:ext cx="941387" cy="4492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b="0">
                <a:solidFill>
                  <a:srgbClr val="000000"/>
                </a:solidFill>
                <a:latin typeface="Arial" charset="0"/>
              </a:rPr>
              <a:t>Team</a:t>
            </a:r>
          </a:p>
          <a:p>
            <a:pPr eaLnBrk="1" hangingPunct="1"/>
            <a:r>
              <a:rPr lang="en-US" altLang="en-US" sz="1400" b="0">
                <a:solidFill>
                  <a:srgbClr val="000000"/>
                </a:solidFill>
                <a:latin typeface="Arial" charset="0"/>
              </a:rPr>
              <a:t>Policies</a:t>
            </a:r>
          </a:p>
        </p:txBody>
      </p:sp>
      <p:sp>
        <p:nvSpPr>
          <p:cNvPr id="533541" name="Text Box 47"/>
          <p:cNvSpPr txBox="1">
            <a:spLocks noChangeArrowheads="1"/>
          </p:cNvSpPr>
          <p:nvPr/>
        </p:nvSpPr>
        <p:spPr bwMode="auto">
          <a:xfrm>
            <a:off x="698500" y="1270000"/>
            <a:ext cx="82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200" baseline="-25000">
                <a:solidFill>
                  <a:srgbClr val="000000"/>
                </a:solidFill>
                <a:latin typeface="Arial" charset="0"/>
              </a:rPr>
              <a:t>EMR Access </a:t>
            </a:r>
          </a:p>
          <a:p>
            <a:pPr algn="l" eaLnBrk="1" hangingPunct="1"/>
            <a:r>
              <a:rPr lang="en-US" altLang="en-US" sz="1200" baseline="-25000">
                <a:solidFill>
                  <a:srgbClr val="000000"/>
                </a:solidFill>
                <a:latin typeface="Arial" charset="0"/>
              </a:rPr>
              <a:t>Request</a:t>
            </a:r>
          </a:p>
        </p:txBody>
      </p:sp>
      <p:sp>
        <p:nvSpPr>
          <p:cNvPr id="533542" name="Text Box 48"/>
          <p:cNvSpPr txBox="1">
            <a:spLocks noChangeArrowheads="1"/>
          </p:cNvSpPr>
          <p:nvPr/>
        </p:nvSpPr>
        <p:spPr bwMode="auto">
          <a:xfrm>
            <a:off x="7848600" y="1619250"/>
            <a:ext cx="1246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b="0">
                <a:solidFill>
                  <a:srgbClr val="000000"/>
                </a:solidFill>
                <a:latin typeface="Arial" charset="0"/>
              </a:rPr>
              <a:t>Electronic Medical </a:t>
            </a:r>
          </a:p>
          <a:p>
            <a:pPr algn="l" eaLnBrk="1" hangingPunct="1"/>
            <a:r>
              <a:rPr lang="en-US" altLang="en-US" sz="1000" b="0">
                <a:solidFill>
                  <a:srgbClr val="000000"/>
                </a:solidFill>
                <a:latin typeface="Arial" charset="0"/>
              </a:rPr>
              <a:t>Record (EMR).</a:t>
            </a:r>
          </a:p>
        </p:txBody>
      </p:sp>
      <p:sp>
        <p:nvSpPr>
          <p:cNvPr id="533543" name="Text Box 49"/>
          <p:cNvSpPr txBox="1">
            <a:spLocks noChangeArrowheads="1"/>
          </p:cNvSpPr>
          <p:nvPr/>
        </p:nvSpPr>
        <p:spPr bwMode="auto">
          <a:xfrm>
            <a:off x="82550" y="1689100"/>
            <a:ext cx="846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b="0">
                <a:solidFill>
                  <a:srgbClr val="000000"/>
                </a:solidFill>
                <a:latin typeface="Arial" charset="0"/>
              </a:rPr>
              <a:t>User with a</a:t>
            </a:r>
          </a:p>
          <a:p>
            <a:pPr algn="l" eaLnBrk="1" hangingPunct="1"/>
            <a:r>
              <a:rPr lang="en-US" altLang="en-US" sz="1000" b="0">
                <a:solidFill>
                  <a:srgbClr val="000000"/>
                </a:solidFill>
                <a:latin typeface="Arial" charset="0"/>
              </a:rPr>
              <a:t>clinical role.</a:t>
            </a:r>
          </a:p>
        </p:txBody>
      </p:sp>
      <p:pic>
        <p:nvPicPr>
          <p:cNvPr id="533544" name="Picture 50" descr="MC9004325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1298575"/>
            <a:ext cx="1651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45" name="Picture 51" descr="MC90030367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4450" y="1077913"/>
            <a:ext cx="1412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46" name="Text Box 52"/>
          <p:cNvSpPr txBox="1">
            <a:spLocks noChangeArrowheads="1"/>
          </p:cNvSpPr>
          <p:nvPr/>
        </p:nvSpPr>
        <p:spPr bwMode="auto">
          <a:xfrm>
            <a:off x="4419600" y="1676400"/>
            <a:ext cx="175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algn="l" eaLnBrk="1" hangingPunct="1"/>
            <a:r>
              <a:rPr lang="en-US" altLang="en-US" sz="1000" b="0">
                <a:solidFill>
                  <a:srgbClr val="000000"/>
                </a:solidFill>
                <a:latin typeface="Arial" charset="0"/>
              </a:rPr>
              <a:t>Check if access is permitted</a:t>
            </a:r>
          </a:p>
          <a:p>
            <a:pPr algn="l" eaLnBrk="1" hangingPunct="1"/>
            <a:r>
              <a:rPr lang="en-US" altLang="en-US" sz="1000" b="0">
                <a:solidFill>
                  <a:srgbClr val="000000"/>
                </a:solidFill>
                <a:latin typeface="Arial" charset="0"/>
              </a:rPr>
              <a:t>in collaboration step.</a:t>
            </a:r>
          </a:p>
        </p:txBody>
      </p:sp>
      <p:sp>
        <p:nvSpPr>
          <p:cNvPr id="533547" name="AutoShape 53"/>
          <p:cNvSpPr>
            <a:spLocks noChangeArrowheads="1"/>
          </p:cNvSpPr>
          <p:nvPr/>
        </p:nvSpPr>
        <p:spPr bwMode="auto">
          <a:xfrm>
            <a:off x="4621213" y="1243013"/>
            <a:ext cx="941387" cy="4492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77875" eaLnBrk="0" hangingPunct="0">
              <a:defRPr sz="3200" b="1">
                <a:solidFill>
                  <a:schemeClr val="tx1"/>
                </a:solidFill>
                <a:latin typeface="Monospac821 BT" pitchFamily="49" charset="0"/>
              </a:defRPr>
            </a:lvl1pPr>
            <a:lvl2pPr marL="742950" indent="-285750" defTabSz="777875" eaLnBrk="0" hangingPunct="0">
              <a:defRPr sz="3200" b="1">
                <a:solidFill>
                  <a:schemeClr val="tx1"/>
                </a:solidFill>
                <a:latin typeface="Monospac821 BT" pitchFamily="49" charset="0"/>
              </a:defRPr>
            </a:lvl2pPr>
            <a:lvl3pPr marL="1143000" indent="-228600" defTabSz="777875" eaLnBrk="0" hangingPunct="0">
              <a:defRPr sz="3200" b="1">
                <a:solidFill>
                  <a:schemeClr val="tx1"/>
                </a:solidFill>
                <a:latin typeface="Monospac821 BT" pitchFamily="49" charset="0"/>
              </a:defRPr>
            </a:lvl3pPr>
            <a:lvl4pPr marL="1600200" indent="-228600" defTabSz="777875" eaLnBrk="0" hangingPunct="0">
              <a:defRPr sz="3200" b="1">
                <a:solidFill>
                  <a:schemeClr val="tx1"/>
                </a:solidFill>
                <a:latin typeface="Monospac821 BT" pitchFamily="49" charset="0"/>
              </a:defRPr>
            </a:lvl4pPr>
            <a:lvl5pPr marL="2057400" indent="-228600" defTabSz="777875" eaLnBrk="0" hangingPunct="0">
              <a:defRPr sz="3200" b="1">
                <a:solidFill>
                  <a:schemeClr val="tx1"/>
                </a:solidFill>
                <a:latin typeface="Monospac821 BT" pitchFamily="49" charset="0"/>
              </a:defRPr>
            </a:lvl5pPr>
            <a:lvl6pPr marL="2514600" indent="-228600" algn="ctr" defTabSz="777875" eaLnBrk="0" fontAlgn="base" hangingPunct="0">
              <a:spcBef>
                <a:spcPct val="0"/>
              </a:spcBef>
              <a:spcAft>
                <a:spcPct val="0"/>
              </a:spcAft>
              <a:defRPr sz="3200" b="1">
                <a:solidFill>
                  <a:schemeClr val="tx1"/>
                </a:solidFill>
                <a:latin typeface="Monospac821 BT" pitchFamily="49" charset="0"/>
              </a:defRPr>
            </a:lvl6pPr>
            <a:lvl7pPr marL="2971800" indent="-228600" algn="ctr" defTabSz="777875" eaLnBrk="0" fontAlgn="base" hangingPunct="0">
              <a:spcBef>
                <a:spcPct val="0"/>
              </a:spcBef>
              <a:spcAft>
                <a:spcPct val="0"/>
              </a:spcAft>
              <a:defRPr sz="3200" b="1">
                <a:solidFill>
                  <a:schemeClr val="tx1"/>
                </a:solidFill>
                <a:latin typeface="Monospac821 BT" pitchFamily="49" charset="0"/>
              </a:defRPr>
            </a:lvl7pPr>
            <a:lvl8pPr marL="3429000" indent="-228600" algn="ctr" defTabSz="777875" eaLnBrk="0" fontAlgn="base" hangingPunct="0">
              <a:spcBef>
                <a:spcPct val="0"/>
              </a:spcBef>
              <a:spcAft>
                <a:spcPct val="0"/>
              </a:spcAft>
              <a:defRPr sz="3200" b="1">
                <a:solidFill>
                  <a:schemeClr val="tx1"/>
                </a:solidFill>
                <a:latin typeface="Monospac821 BT" pitchFamily="49" charset="0"/>
              </a:defRPr>
            </a:lvl8pPr>
            <a:lvl9pPr marL="3886200" indent="-228600" algn="ctr" defTabSz="777875"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400" b="0">
                <a:solidFill>
                  <a:srgbClr val="000000"/>
                </a:solidFill>
                <a:latin typeface="Arial" charset="0"/>
              </a:rPr>
              <a:t>CS Perm</a:t>
            </a:r>
          </a:p>
          <a:p>
            <a:pPr eaLnBrk="1" hangingPunct="1"/>
            <a:r>
              <a:rPr lang="en-US" altLang="en-US" sz="1400" b="0">
                <a:solidFill>
                  <a:srgbClr val="000000"/>
                </a:solidFill>
                <a:latin typeface="Arial" charset="0"/>
              </a:rPr>
              <a:t>Policies</a:t>
            </a:r>
          </a:p>
        </p:txBody>
      </p:sp>
      <p:cxnSp>
        <p:nvCxnSpPr>
          <p:cNvPr id="533548" name="AutoShape 54"/>
          <p:cNvCxnSpPr>
            <a:cxnSpLocks noChangeShapeType="1"/>
            <a:stCxn id="533547" idx="0"/>
            <a:endCxn id="533519" idx="0"/>
          </p:cNvCxnSpPr>
          <p:nvPr/>
        </p:nvCxnSpPr>
        <p:spPr bwMode="auto">
          <a:xfrm rot="5400000" flipH="1">
            <a:off x="2778919" y="-1070768"/>
            <a:ext cx="31750" cy="4595812"/>
          </a:xfrm>
          <a:prstGeom prst="bentConnector3">
            <a:avLst>
              <a:gd name="adj1" fmla="val 82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3549" name="AutoShape 55"/>
          <p:cNvCxnSpPr>
            <a:cxnSpLocks noChangeShapeType="1"/>
            <a:stCxn id="533547" idx="3"/>
            <a:endCxn id="533539" idx="1"/>
          </p:cNvCxnSpPr>
          <p:nvPr/>
        </p:nvCxnSpPr>
        <p:spPr bwMode="auto">
          <a:xfrm>
            <a:off x="5562600" y="1468438"/>
            <a:ext cx="654050" cy="3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3550" name="Picture 56" descr="MC9004325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301750"/>
            <a:ext cx="165100"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51" name="Line 57"/>
          <p:cNvSpPr>
            <a:spLocks noChangeShapeType="1"/>
          </p:cNvSpPr>
          <p:nvPr/>
        </p:nvSpPr>
        <p:spPr bwMode="auto">
          <a:xfrm>
            <a:off x="0" y="2133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idx="4294967295"/>
          </p:nvPr>
        </p:nvSpPr>
        <p:spPr/>
        <p:txBody>
          <a:bodyPr/>
          <a:lstStyle/>
          <a:p>
            <a:pPr>
              <a:defRPr/>
            </a:pPr>
            <a:r>
              <a:rPr lang="en-US" smtClean="0">
                <a:latin typeface="Arial" charset="0"/>
              </a:rPr>
              <a:t>Proof of Concept Prototype Effort</a:t>
            </a:r>
          </a:p>
        </p:txBody>
      </p:sp>
      <p:sp>
        <p:nvSpPr>
          <p:cNvPr id="453635" name="Rectangle 3"/>
          <p:cNvSpPr>
            <a:spLocks noGrp="1" noChangeArrowheads="1"/>
          </p:cNvSpPr>
          <p:nvPr>
            <p:ph type="body" idx="4294967295"/>
          </p:nvPr>
        </p:nvSpPr>
        <p:spPr/>
        <p:txBody>
          <a:bodyPr/>
          <a:lstStyle/>
          <a:p>
            <a:pPr>
              <a:defRPr/>
            </a:pPr>
            <a:r>
              <a:rPr lang="en-US" smtClean="0">
                <a:latin typeface="Arial" charset="0"/>
              </a:rPr>
              <a:t>Google Wave the Ability to Allow Multiple Individuals to Share Information</a:t>
            </a:r>
          </a:p>
          <a:p>
            <a:pPr lvl="1">
              <a:defRPr/>
            </a:pPr>
            <a:r>
              <a:rPr lang="en-US" smtClean="0">
                <a:latin typeface="Arial" charset="0"/>
              </a:rPr>
              <a:t>Entire Framework</a:t>
            </a:r>
          </a:p>
          <a:p>
            <a:pPr lvl="1">
              <a:defRPr/>
            </a:pPr>
            <a:r>
              <a:rPr lang="en-US" smtClean="0">
                <a:latin typeface="Arial" charset="0"/>
              </a:rPr>
              <a:t>Utilize to Model COD/AWF and Interactions</a:t>
            </a:r>
          </a:p>
          <a:p>
            <a:pPr>
              <a:defRPr/>
            </a:pPr>
            <a:r>
              <a:rPr lang="en-US" smtClean="0">
                <a:latin typeface="Arial" charset="0"/>
              </a:rPr>
              <a:t>Google Health Serves as Backend Repository </a:t>
            </a:r>
          </a:p>
          <a:p>
            <a:pPr lvl="1">
              <a:defRPr/>
            </a:pPr>
            <a:r>
              <a:rPr lang="en-US" smtClean="0">
                <a:latin typeface="Arial" charset="0"/>
              </a:rPr>
              <a:t>Akin to EMR or VCA in Example</a:t>
            </a:r>
          </a:p>
          <a:p>
            <a:pPr>
              <a:defRPr/>
            </a:pPr>
            <a:r>
              <a:rPr lang="en-US" smtClean="0">
                <a:latin typeface="Arial" charset="0"/>
              </a:rPr>
              <a:t>Hibernate, MySQL, and Other Technologies</a:t>
            </a:r>
          </a:p>
          <a:p>
            <a:pPr>
              <a:defRPr/>
            </a:pPr>
            <a:r>
              <a:rPr lang="en-US" smtClean="0">
                <a:latin typeface="Arial" charset="0"/>
              </a:rPr>
              <a:t>Supported by MS Students</a:t>
            </a:r>
          </a:p>
          <a:p>
            <a:pPr lvl="1">
              <a:defRPr/>
            </a:pPr>
            <a:r>
              <a:rPr lang="en-US" smtClean="0">
                <a:latin typeface="Arial" charset="0"/>
              </a:rPr>
              <a:t>Jing Liu, Antonio Cusano, Andal Fequirre, and James Gedonovich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idx="4294967295"/>
          </p:nvPr>
        </p:nvSpPr>
        <p:spPr/>
        <p:txBody>
          <a:bodyPr/>
          <a:lstStyle/>
          <a:p>
            <a:pPr>
              <a:defRPr/>
            </a:pPr>
            <a:r>
              <a:rPr lang="en-US" sz="2800" smtClean="0">
                <a:latin typeface="Arial" charset="0"/>
              </a:rPr>
              <a:t>Prototyping Efforts - Google Wave and Google Health</a:t>
            </a:r>
          </a:p>
        </p:txBody>
      </p:sp>
      <p:pic>
        <p:nvPicPr>
          <p:cNvPr id="53555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4295775"/>
            <a:ext cx="15573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5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4338638"/>
            <a:ext cx="16430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55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0" y="1963738"/>
            <a:ext cx="155257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55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0" y="1447800"/>
            <a:ext cx="31908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5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5688" y="1963738"/>
            <a:ext cx="15954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56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A5D6E4C4-F1E3-4C75-8CC7-2B1278BBF9C6}" type="slidenum">
              <a:rPr lang="en-US" altLang="en-US" sz="1200">
                <a:solidFill>
                  <a:srgbClr val="000000"/>
                </a:solidFill>
                <a:latin typeface="Arial" charset="0"/>
              </a:rPr>
              <a:pPr algn="r" eaLnBrk="1" hangingPunct="1"/>
              <a:t>67</a:t>
            </a:fld>
            <a:endParaRPr lang="en-US" altLang="en-US" sz="1200">
              <a:solidFill>
                <a:srgbClr val="000000"/>
              </a:solidFill>
              <a:latin typeface="Arial" charset="0"/>
            </a:endParaRPr>
          </a:p>
        </p:txBody>
      </p:sp>
      <p:sp>
        <p:nvSpPr>
          <p:cNvPr id="535561" name="Text Box 9"/>
          <p:cNvSpPr txBox="1">
            <a:spLocks noChangeArrowheads="1"/>
          </p:cNvSpPr>
          <p:nvPr/>
        </p:nvSpPr>
        <p:spPr bwMode="auto">
          <a:xfrm>
            <a:off x="-19050" y="6526213"/>
            <a:ext cx="570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Joined work with Jing L., Antonio C., Andal F. and Jim G.</a:t>
            </a:r>
          </a:p>
        </p:txBody>
      </p:sp>
      <p:sp>
        <p:nvSpPr>
          <p:cNvPr id="535562" name="Text Box 11"/>
          <p:cNvSpPr txBox="1">
            <a:spLocks noChangeArrowheads="1"/>
          </p:cNvSpPr>
          <p:nvPr/>
        </p:nvSpPr>
        <p:spPr bwMode="auto">
          <a:xfrm>
            <a:off x="882650" y="1524000"/>
            <a:ext cx="22304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400">
                <a:solidFill>
                  <a:srgbClr val="000000"/>
                </a:solidFill>
              </a:rPr>
              <a:t>Collaboration </a:t>
            </a:r>
          </a:p>
          <a:p>
            <a:pPr eaLnBrk="1" hangingPunct="1"/>
            <a:r>
              <a:rPr lang="en-US" altLang="en-US" sz="2400">
                <a:solidFill>
                  <a:srgbClr val="000000"/>
                </a:solidFill>
              </a:rPr>
              <a:t>Team</a:t>
            </a:r>
          </a:p>
        </p:txBody>
      </p:sp>
      <p:sp>
        <p:nvSpPr>
          <p:cNvPr id="535563" name="Text Box 12"/>
          <p:cNvSpPr txBox="1">
            <a:spLocks noChangeArrowheads="1"/>
          </p:cNvSpPr>
          <p:nvPr/>
        </p:nvSpPr>
        <p:spPr bwMode="auto">
          <a:xfrm>
            <a:off x="863600" y="3000375"/>
            <a:ext cx="22304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400">
                <a:solidFill>
                  <a:srgbClr val="000000"/>
                </a:solidFill>
              </a:rPr>
              <a:t>Collaboration </a:t>
            </a:r>
          </a:p>
          <a:p>
            <a:pPr eaLnBrk="1" hangingPunct="1"/>
            <a:r>
              <a:rPr lang="en-US" altLang="en-US" sz="2400">
                <a:solidFill>
                  <a:srgbClr val="000000"/>
                </a:solidFill>
              </a:rPr>
              <a:t>Permissions</a:t>
            </a:r>
          </a:p>
        </p:txBody>
      </p:sp>
      <p:sp>
        <p:nvSpPr>
          <p:cNvPr id="535564" name="AutoShape 13"/>
          <p:cNvSpPr>
            <a:spLocks/>
          </p:cNvSpPr>
          <p:nvPr/>
        </p:nvSpPr>
        <p:spPr bwMode="auto">
          <a:xfrm>
            <a:off x="3132138" y="1981200"/>
            <a:ext cx="76200" cy="2362200"/>
          </a:xfrm>
          <a:prstGeom prst="leftBrace">
            <a:avLst>
              <a:gd name="adj1" fmla="val 258333"/>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35565" name="AutoShape 14"/>
          <p:cNvSpPr>
            <a:spLocks/>
          </p:cNvSpPr>
          <p:nvPr/>
        </p:nvSpPr>
        <p:spPr bwMode="auto">
          <a:xfrm>
            <a:off x="3132138" y="1447800"/>
            <a:ext cx="85725" cy="495300"/>
          </a:xfrm>
          <a:prstGeom prst="leftBrace">
            <a:avLst>
              <a:gd name="adj1" fmla="val 48148"/>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35566" name="AutoShape 15"/>
          <p:cNvSpPr>
            <a:spLocks/>
          </p:cNvSpPr>
          <p:nvPr/>
        </p:nvSpPr>
        <p:spPr bwMode="auto">
          <a:xfrm>
            <a:off x="3113088" y="4391025"/>
            <a:ext cx="104775" cy="1552575"/>
          </a:xfrm>
          <a:prstGeom prst="leftBrace">
            <a:avLst>
              <a:gd name="adj1" fmla="val 123485"/>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35567" name="AutoShape 16"/>
          <p:cNvSpPr>
            <a:spLocks/>
          </p:cNvSpPr>
          <p:nvPr/>
        </p:nvSpPr>
        <p:spPr bwMode="auto">
          <a:xfrm flipH="1">
            <a:off x="6503988" y="4362450"/>
            <a:ext cx="123825" cy="1552575"/>
          </a:xfrm>
          <a:prstGeom prst="leftBrace">
            <a:avLst>
              <a:gd name="adj1" fmla="val 104487"/>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35568" name="AutoShape 17"/>
          <p:cNvSpPr>
            <a:spLocks/>
          </p:cNvSpPr>
          <p:nvPr/>
        </p:nvSpPr>
        <p:spPr bwMode="auto">
          <a:xfrm flipH="1">
            <a:off x="6503988" y="1981200"/>
            <a:ext cx="123825" cy="2286000"/>
          </a:xfrm>
          <a:prstGeom prst="leftBrace">
            <a:avLst>
              <a:gd name="adj1" fmla="val 153846"/>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535569" name="Text Box 18"/>
          <p:cNvSpPr txBox="1">
            <a:spLocks noChangeArrowheads="1"/>
          </p:cNvSpPr>
          <p:nvPr/>
        </p:nvSpPr>
        <p:spPr bwMode="auto">
          <a:xfrm>
            <a:off x="860425" y="5000625"/>
            <a:ext cx="22304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400">
                <a:solidFill>
                  <a:srgbClr val="000000"/>
                </a:solidFill>
              </a:rPr>
              <a:t>Collaboration </a:t>
            </a:r>
          </a:p>
          <a:p>
            <a:pPr eaLnBrk="1" hangingPunct="1"/>
            <a:r>
              <a:rPr lang="en-US" altLang="en-US" sz="2400">
                <a:solidFill>
                  <a:srgbClr val="000000"/>
                </a:solidFill>
              </a:rPr>
              <a:t>Obligations</a:t>
            </a:r>
          </a:p>
        </p:txBody>
      </p:sp>
      <p:sp>
        <p:nvSpPr>
          <p:cNvPr id="535570" name="Text Box 19"/>
          <p:cNvSpPr txBox="1">
            <a:spLocks noChangeArrowheads="1"/>
          </p:cNvSpPr>
          <p:nvPr/>
        </p:nvSpPr>
        <p:spPr bwMode="auto">
          <a:xfrm>
            <a:off x="6532563" y="2714625"/>
            <a:ext cx="2230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400">
                <a:solidFill>
                  <a:srgbClr val="000000"/>
                </a:solidFill>
              </a:rPr>
              <a:t>Collaboration </a:t>
            </a:r>
          </a:p>
          <a:p>
            <a:pPr eaLnBrk="1" hangingPunct="1"/>
            <a:r>
              <a:rPr lang="en-US" altLang="en-US" sz="2400">
                <a:solidFill>
                  <a:srgbClr val="000000"/>
                </a:solidFill>
              </a:rPr>
              <a:t>Permissions</a:t>
            </a:r>
          </a:p>
        </p:txBody>
      </p:sp>
      <p:sp>
        <p:nvSpPr>
          <p:cNvPr id="535571" name="Text Box 20"/>
          <p:cNvSpPr txBox="1">
            <a:spLocks noChangeArrowheads="1"/>
          </p:cNvSpPr>
          <p:nvPr/>
        </p:nvSpPr>
        <p:spPr bwMode="auto">
          <a:xfrm>
            <a:off x="6513513" y="4708525"/>
            <a:ext cx="2230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400">
                <a:solidFill>
                  <a:srgbClr val="000000"/>
                </a:solidFill>
              </a:rPr>
              <a:t>Collaboration </a:t>
            </a:r>
          </a:p>
          <a:p>
            <a:pPr eaLnBrk="1" hangingPunct="1"/>
            <a:r>
              <a:rPr lang="en-US" altLang="en-US" sz="2400">
                <a:solidFill>
                  <a:srgbClr val="000000"/>
                </a:solidFill>
              </a:rPr>
              <a:t>Permissions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152400" y="76200"/>
            <a:ext cx="8229600" cy="609600"/>
          </a:xfrm>
        </p:spPr>
        <p:txBody>
          <a:bodyPr/>
          <a:lstStyle/>
          <a:p>
            <a:pPr>
              <a:defRPr/>
            </a:pPr>
            <a:r>
              <a:rPr lang="en-US" sz="2800" smtClean="0">
                <a:latin typeface="Arial" charset="0"/>
              </a:rPr>
              <a:t>Prototyping Efforts - Google Wave and Google Health</a:t>
            </a:r>
          </a:p>
        </p:txBody>
      </p:sp>
      <p:sp>
        <p:nvSpPr>
          <p:cNvPr id="536579" name="AutoShape 179"/>
          <p:cNvSpPr>
            <a:spLocks noChangeArrowheads="1"/>
          </p:cNvSpPr>
          <p:nvPr/>
        </p:nvSpPr>
        <p:spPr bwMode="auto">
          <a:xfrm>
            <a:off x="4672013" y="3802063"/>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58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3824288"/>
            <a:ext cx="5445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81" name="AutoShape 171"/>
          <p:cNvSpPr>
            <a:spLocks noChangeArrowheads="1"/>
          </p:cNvSpPr>
          <p:nvPr/>
        </p:nvSpPr>
        <p:spPr bwMode="auto">
          <a:xfrm>
            <a:off x="66675" y="3810000"/>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582" name="Picture 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3886200"/>
            <a:ext cx="3635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5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867150"/>
            <a:ext cx="5445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84" name="Text Box 174"/>
          <p:cNvSpPr txBox="1">
            <a:spLocks noChangeArrowheads="1"/>
          </p:cNvSpPr>
          <p:nvPr/>
        </p:nvSpPr>
        <p:spPr bwMode="auto">
          <a:xfrm>
            <a:off x="138113" y="4156075"/>
            <a:ext cx="581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Triage</a:t>
            </a:r>
          </a:p>
        </p:txBody>
      </p:sp>
      <p:sp>
        <p:nvSpPr>
          <p:cNvPr id="536585" name="AutoShape 179"/>
          <p:cNvSpPr>
            <a:spLocks noChangeArrowheads="1"/>
          </p:cNvSpPr>
          <p:nvPr/>
        </p:nvSpPr>
        <p:spPr bwMode="auto">
          <a:xfrm>
            <a:off x="1620838" y="3810000"/>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586"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3886200"/>
            <a:ext cx="3635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58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3822700"/>
            <a:ext cx="5445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88" name="Text Box 182"/>
          <p:cNvSpPr txBox="1">
            <a:spLocks noChangeArrowheads="1"/>
          </p:cNvSpPr>
          <p:nvPr/>
        </p:nvSpPr>
        <p:spPr bwMode="auto">
          <a:xfrm>
            <a:off x="1690688" y="4038600"/>
            <a:ext cx="5730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X-Ray</a:t>
            </a:r>
          </a:p>
          <a:p>
            <a:r>
              <a:rPr lang="en-US" altLang="en-US" sz="1100" b="0">
                <a:solidFill>
                  <a:srgbClr val="000000"/>
                </a:solidFill>
                <a:latin typeface="Arial" charset="0"/>
              </a:rPr>
              <a:t>Test</a:t>
            </a:r>
          </a:p>
        </p:txBody>
      </p:sp>
      <p:sp>
        <p:nvSpPr>
          <p:cNvPr id="536589" name="AutoShape 183"/>
          <p:cNvSpPr>
            <a:spLocks noChangeArrowheads="1"/>
          </p:cNvSpPr>
          <p:nvPr/>
        </p:nvSpPr>
        <p:spPr bwMode="auto">
          <a:xfrm>
            <a:off x="1620838" y="2968625"/>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590" name="Picture 1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3044825"/>
            <a:ext cx="3635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5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38" y="2979738"/>
            <a:ext cx="5445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92" name="Text Box 186"/>
          <p:cNvSpPr txBox="1">
            <a:spLocks noChangeArrowheads="1"/>
          </p:cNvSpPr>
          <p:nvPr/>
        </p:nvSpPr>
        <p:spPr bwMode="auto">
          <a:xfrm>
            <a:off x="1730375" y="3200400"/>
            <a:ext cx="4794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EKG</a:t>
            </a:r>
          </a:p>
          <a:p>
            <a:r>
              <a:rPr lang="en-US" altLang="en-US" sz="1100" b="0">
                <a:solidFill>
                  <a:srgbClr val="000000"/>
                </a:solidFill>
                <a:latin typeface="Arial" charset="0"/>
              </a:rPr>
              <a:t>Test</a:t>
            </a:r>
          </a:p>
        </p:txBody>
      </p:sp>
      <p:sp>
        <p:nvSpPr>
          <p:cNvPr id="84" name="AutoShape 191"/>
          <p:cNvSpPr>
            <a:spLocks noChangeArrowheads="1"/>
          </p:cNvSpPr>
          <p:nvPr/>
        </p:nvSpPr>
        <p:spPr bwMode="auto">
          <a:xfrm>
            <a:off x="990600" y="1697038"/>
            <a:ext cx="2368550" cy="703262"/>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eaLnBrk="0" hangingPunct="0">
              <a:defRPr/>
            </a:pPr>
            <a:r>
              <a:rPr lang="en-US" sz="1600" b="0" dirty="0">
                <a:solidFill>
                  <a:srgbClr val="000000"/>
                </a:solidFill>
              </a:rPr>
              <a:t>Virtual Chart</a:t>
            </a:r>
          </a:p>
          <a:p>
            <a:pPr eaLnBrk="0" hangingPunct="0">
              <a:defRPr/>
            </a:pPr>
            <a:r>
              <a:rPr lang="en-US" sz="1600" b="0" dirty="0">
                <a:solidFill>
                  <a:srgbClr val="000000"/>
                </a:solidFill>
              </a:rPr>
              <a:t>Application</a:t>
            </a:r>
          </a:p>
        </p:txBody>
      </p:sp>
      <p:cxnSp>
        <p:nvCxnSpPr>
          <p:cNvPr id="536594" name="AutoShape 212"/>
          <p:cNvCxnSpPr>
            <a:cxnSpLocks noChangeShapeType="1"/>
            <a:stCxn id="536585" idx="3"/>
            <a:endCxn id="536602" idx="1"/>
          </p:cNvCxnSpPr>
          <p:nvPr/>
        </p:nvCxnSpPr>
        <p:spPr bwMode="auto">
          <a:xfrm flipV="1">
            <a:off x="2763838" y="4111625"/>
            <a:ext cx="303212" cy="3175"/>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536595" name="AutoShape 187"/>
          <p:cNvSpPr>
            <a:spLocks noChangeArrowheads="1"/>
          </p:cNvSpPr>
          <p:nvPr/>
        </p:nvSpPr>
        <p:spPr bwMode="auto">
          <a:xfrm>
            <a:off x="7824788" y="3200400"/>
            <a:ext cx="1143000" cy="609600"/>
          </a:xfrm>
          <a:prstGeom prst="roundRect">
            <a:avLst>
              <a:gd name="adj" fmla="val 16667"/>
            </a:avLst>
          </a:prstGeom>
          <a:solidFill>
            <a:schemeClr val="bg1"/>
          </a:solidFill>
          <a:ln w="2857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596" name="Picture 1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0588" y="3276600"/>
            <a:ext cx="3635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5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3236913"/>
            <a:ext cx="5445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98" name="Text Box 190"/>
          <p:cNvSpPr txBox="1">
            <a:spLocks noChangeArrowheads="1"/>
          </p:cNvSpPr>
          <p:nvPr/>
        </p:nvSpPr>
        <p:spPr bwMode="auto">
          <a:xfrm>
            <a:off x="7902575" y="3535363"/>
            <a:ext cx="5413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Admit</a:t>
            </a:r>
          </a:p>
        </p:txBody>
      </p:sp>
      <p:sp>
        <p:nvSpPr>
          <p:cNvPr id="536599" name="AutoShape 187"/>
          <p:cNvSpPr>
            <a:spLocks noChangeArrowheads="1"/>
          </p:cNvSpPr>
          <p:nvPr/>
        </p:nvSpPr>
        <p:spPr bwMode="auto">
          <a:xfrm>
            <a:off x="7839075" y="4429125"/>
            <a:ext cx="1143000" cy="609600"/>
          </a:xfrm>
          <a:prstGeom prst="roundRect">
            <a:avLst>
              <a:gd name="adj" fmla="val 16667"/>
            </a:avLst>
          </a:prstGeom>
          <a:solidFill>
            <a:schemeClr val="bg1"/>
          </a:solidFill>
          <a:ln w="2857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600" name="Picture 1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75" y="4505325"/>
            <a:ext cx="3635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6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4443413"/>
            <a:ext cx="5445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02" name="AutoShape 179"/>
          <p:cNvSpPr>
            <a:spLocks noChangeArrowheads="1"/>
          </p:cNvSpPr>
          <p:nvPr/>
        </p:nvSpPr>
        <p:spPr bwMode="auto">
          <a:xfrm>
            <a:off x="3067050" y="3806825"/>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603"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83025"/>
            <a:ext cx="3635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60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3827463"/>
            <a:ext cx="5445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05" name="Text Box 182"/>
          <p:cNvSpPr txBox="1">
            <a:spLocks noChangeArrowheads="1"/>
          </p:cNvSpPr>
          <p:nvPr/>
        </p:nvSpPr>
        <p:spPr bwMode="auto">
          <a:xfrm>
            <a:off x="3038475" y="4019550"/>
            <a:ext cx="644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X-Ray</a:t>
            </a:r>
          </a:p>
          <a:p>
            <a:r>
              <a:rPr lang="en-US" altLang="en-US" sz="1100" b="0">
                <a:solidFill>
                  <a:srgbClr val="000000"/>
                </a:solidFill>
                <a:latin typeface="Arial" charset="0"/>
              </a:rPr>
              <a:t>Review</a:t>
            </a:r>
          </a:p>
        </p:txBody>
      </p:sp>
      <p:sp>
        <p:nvSpPr>
          <p:cNvPr id="536606" name="AutoShape 179"/>
          <p:cNvSpPr>
            <a:spLocks noChangeArrowheads="1"/>
          </p:cNvSpPr>
          <p:nvPr/>
        </p:nvSpPr>
        <p:spPr bwMode="auto">
          <a:xfrm>
            <a:off x="3057525" y="2968625"/>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607"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3044825"/>
            <a:ext cx="3635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60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2989263"/>
            <a:ext cx="5445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09" name="Text Box 182"/>
          <p:cNvSpPr txBox="1">
            <a:spLocks noChangeArrowheads="1"/>
          </p:cNvSpPr>
          <p:nvPr/>
        </p:nvSpPr>
        <p:spPr bwMode="auto">
          <a:xfrm>
            <a:off x="3105150" y="3184525"/>
            <a:ext cx="644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EKG</a:t>
            </a:r>
          </a:p>
          <a:p>
            <a:r>
              <a:rPr lang="en-US" altLang="en-US" sz="1100" b="0">
                <a:solidFill>
                  <a:srgbClr val="000000"/>
                </a:solidFill>
                <a:latin typeface="Arial" charset="0"/>
              </a:rPr>
              <a:t>Review</a:t>
            </a:r>
          </a:p>
        </p:txBody>
      </p:sp>
      <p:cxnSp>
        <p:nvCxnSpPr>
          <p:cNvPr id="536610" name="AutoShape 212"/>
          <p:cNvCxnSpPr>
            <a:cxnSpLocks noChangeShapeType="1"/>
            <a:stCxn id="536589" idx="3"/>
            <a:endCxn id="536606" idx="1"/>
          </p:cNvCxnSpPr>
          <p:nvPr/>
        </p:nvCxnSpPr>
        <p:spPr bwMode="auto">
          <a:xfrm>
            <a:off x="2763838" y="3273425"/>
            <a:ext cx="293687" cy="0"/>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536611" name="AutoShape 179"/>
          <p:cNvSpPr>
            <a:spLocks noChangeArrowheads="1"/>
          </p:cNvSpPr>
          <p:nvPr/>
        </p:nvSpPr>
        <p:spPr bwMode="auto">
          <a:xfrm>
            <a:off x="6029325" y="3800475"/>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612"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3876675"/>
            <a:ext cx="3635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6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3821113"/>
            <a:ext cx="5445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14" name="Text Box 182"/>
          <p:cNvSpPr txBox="1">
            <a:spLocks noChangeArrowheads="1"/>
          </p:cNvSpPr>
          <p:nvPr/>
        </p:nvSpPr>
        <p:spPr bwMode="auto">
          <a:xfrm>
            <a:off x="6002338" y="4141788"/>
            <a:ext cx="722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Decision</a:t>
            </a:r>
          </a:p>
        </p:txBody>
      </p:sp>
      <p:pic>
        <p:nvPicPr>
          <p:cNvPr id="536615"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3886200"/>
            <a:ext cx="3635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6616" name="Text Box 182"/>
          <p:cNvSpPr txBox="1">
            <a:spLocks noChangeArrowheads="1"/>
          </p:cNvSpPr>
          <p:nvPr/>
        </p:nvSpPr>
        <p:spPr bwMode="auto">
          <a:xfrm>
            <a:off x="4648200" y="4038600"/>
            <a:ext cx="819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Treatment</a:t>
            </a:r>
          </a:p>
          <a:p>
            <a:r>
              <a:rPr lang="en-US" altLang="en-US" sz="1100" b="0">
                <a:solidFill>
                  <a:srgbClr val="000000"/>
                </a:solidFill>
                <a:latin typeface="Arial" charset="0"/>
              </a:rPr>
              <a:t>Plan</a:t>
            </a:r>
          </a:p>
        </p:txBody>
      </p:sp>
      <p:cxnSp>
        <p:nvCxnSpPr>
          <p:cNvPr id="536617" name="AutoShape 211"/>
          <p:cNvCxnSpPr>
            <a:cxnSpLocks noChangeShapeType="1"/>
            <a:stCxn id="536579" idx="3"/>
            <a:endCxn id="536611" idx="1"/>
          </p:cNvCxnSpPr>
          <p:nvPr/>
        </p:nvCxnSpPr>
        <p:spPr bwMode="auto">
          <a:xfrm flipV="1">
            <a:off x="5815013" y="4105275"/>
            <a:ext cx="214312" cy="1588"/>
          </a:xfrm>
          <a:prstGeom prst="curvedConnector3">
            <a:avLst>
              <a:gd name="adj1" fmla="val 49630"/>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536618" name="AutoShape 179"/>
          <p:cNvSpPr>
            <a:spLocks noChangeArrowheads="1"/>
          </p:cNvSpPr>
          <p:nvPr/>
        </p:nvSpPr>
        <p:spPr bwMode="auto">
          <a:xfrm>
            <a:off x="1620838" y="4600575"/>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619"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4676775"/>
            <a:ext cx="363537"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6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4622800"/>
            <a:ext cx="5445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21" name="Text Box 182"/>
          <p:cNvSpPr txBox="1">
            <a:spLocks noChangeArrowheads="1"/>
          </p:cNvSpPr>
          <p:nvPr/>
        </p:nvSpPr>
        <p:spPr bwMode="auto">
          <a:xfrm>
            <a:off x="1690688" y="4829175"/>
            <a:ext cx="542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Blood</a:t>
            </a:r>
          </a:p>
          <a:p>
            <a:r>
              <a:rPr lang="en-US" altLang="en-US" sz="1100" b="0">
                <a:solidFill>
                  <a:srgbClr val="000000"/>
                </a:solidFill>
                <a:latin typeface="Arial" charset="0"/>
              </a:rPr>
              <a:t>Test</a:t>
            </a:r>
          </a:p>
        </p:txBody>
      </p:sp>
      <p:sp>
        <p:nvSpPr>
          <p:cNvPr id="536622" name="Text Box 46"/>
          <p:cNvSpPr txBox="1">
            <a:spLocks noChangeArrowheads="1"/>
          </p:cNvSpPr>
          <p:nvPr/>
        </p:nvSpPr>
        <p:spPr bwMode="auto">
          <a:xfrm>
            <a:off x="-19050" y="6526213"/>
            <a:ext cx="570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Joined work with Jing L., Antonio C., Andal F. and Jim G.</a:t>
            </a:r>
          </a:p>
        </p:txBody>
      </p:sp>
      <p:sp>
        <p:nvSpPr>
          <p:cNvPr id="536623" name="AutoShape 179"/>
          <p:cNvSpPr>
            <a:spLocks noChangeArrowheads="1"/>
          </p:cNvSpPr>
          <p:nvPr/>
        </p:nvSpPr>
        <p:spPr bwMode="auto">
          <a:xfrm>
            <a:off x="3067050" y="4597400"/>
            <a:ext cx="1143000" cy="6096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pic>
        <p:nvPicPr>
          <p:cNvPr id="536624" name="Picture 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4673600"/>
            <a:ext cx="363538"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62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4618038"/>
            <a:ext cx="5445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26" name="Text Box 182"/>
          <p:cNvSpPr txBox="1">
            <a:spLocks noChangeArrowheads="1"/>
          </p:cNvSpPr>
          <p:nvPr/>
        </p:nvSpPr>
        <p:spPr bwMode="auto">
          <a:xfrm>
            <a:off x="3114675" y="4810125"/>
            <a:ext cx="644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X-Ray</a:t>
            </a:r>
          </a:p>
          <a:p>
            <a:r>
              <a:rPr lang="en-US" altLang="en-US" sz="1100" b="0">
                <a:solidFill>
                  <a:srgbClr val="000000"/>
                </a:solidFill>
                <a:latin typeface="Arial" charset="0"/>
              </a:rPr>
              <a:t>Review</a:t>
            </a:r>
          </a:p>
        </p:txBody>
      </p:sp>
      <p:cxnSp>
        <p:nvCxnSpPr>
          <p:cNvPr id="536627" name="AutoShape 212"/>
          <p:cNvCxnSpPr>
            <a:cxnSpLocks noChangeShapeType="1"/>
            <a:stCxn id="536618" idx="3"/>
            <a:endCxn id="536623" idx="1"/>
          </p:cNvCxnSpPr>
          <p:nvPr/>
        </p:nvCxnSpPr>
        <p:spPr bwMode="auto">
          <a:xfrm flipV="1">
            <a:off x="2763838" y="4902200"/>
            <a:ext cx="303212" cy="3175"/>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536628" name="Text Box 190"/>
          <p:cNvSpPr txBox="1">
            <a:spLocks noChangeArrowheads="1"/>
          </p:cNvSpPr>
          <p:nvPr/>
        </p:nvSpPr>
        <p:spPr bwMode="auto">
          <a:xfrm>
            <a:off x="7772400" y="4743450"/>
            <a:ext cx="814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Discharge</a:t>
            </a:r>
          </a:p>
        </p:txBody>
      </p:sp>
      <p:sp>
        <p:nvSpPr>
          <p:cNvPr id="536629" name="AutoShape 53"/>
          <p:cNvSpPr>
            <a:spLocks noChangeArrowheads="1"/>
          </p:cNvSpPr>
          <p:nvPr/>
        </p:nvSpPr>
        <p:spPr bwMode="auto">
          <a:xfrm>
            <a:off x="1485900" y="2895600"/>
            <a:ext cx="1371600" cy="25146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cxnSp>
        <p:nvCxnSpPr>
          <p:cNvPr id="536630" name="AutoShape 210"/>
          <p:cNvCxnSpPr>
            <a:cxnSpLocks noChangeShapeType="1"/>
            <a:stCxn id="84" idx="2"/>
            <a:endCxn id="536581" idx="0"/>
          </p:cNvCxnSpPr>
          <p:nvPr/>
        </p:nvCxnSpPr>
        <p:spPr bwMode="auto">
          <a:xfrm rot="5400000">
            <a:off x="701675" y="2336800"/>
            <a:ext cx="1409700" cy="1536700"/>
          </a:xfrm>
          <a:prstGeom prst="curvedConnector3">
            <a:avLst>
              <a:gd name="adj1" fmla="val 25560"/>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36631" name="AutoShape 210"/>
          <p:cNvCxnSpPr>
            <a:cxnSpLocks noChangeShapeType="1"/>
            <a:stCxn id="84" idx="2"/>
            <a:endCxn id="536629" idx="0"/>
          </p:cNvCxnSpPr>
          <p:nvPr/>
        </p:nvCxnSpPr>
        <p:spPr bwMode="auto">
          <a:xfrm rot="5400000">
            <a:off x="1925638" y="2646362"/>
            <a:ext cx="495300" cy="3175"/>
          </a:xfrm>
          <a:prstGeom prst="curvedConnector3">
            <a:avLst>
              <a:gd name="adj1" fmla="val 49681"/>
            </a:avLst>
          </a:prstGeom>
          <a:noFill/>
          <a:ln w="952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36632" name="Text Box 56"/>
          <p:cNvSpPr txBox="1">
            <a:spLocks noChangeArrowheads="1"/>
          </p:cNvSpPr>
          <p:nvPr/>
        </p:nvSpPr>
        <p:spPr bwMode="auto">
          <a:xfrm>
            <a:off x="4572000" y="18288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400">
                <a:solidFill>
                  <a:srgbClr val="000000"/>
                </a:solidFill>
              </a:rPr>
              <a:t>Coordinated Collaboration </a:t>
            </a:r>
          </a:p>
        </p:txBody>
      </p:sp>
      <p:cxnSp>
        <p:nvCxnSpPr>
          <p:cNvPr id="536633" name="AutoShape 57"/>
          <p:cNvCxnSpPr>
            <a:cxnSpLocks noChangeShapeType="1"/>
            <a:stCxn id="536581" idx="2"/>
            <a:endCxn id="536599" idx="2"/>
          </p:cNvCxnSpPr>
          <p:nvPr/>
        </p:nvCxnSpPr>
        <p:spPr bwMode="auto">
          <a:xfrm rot="16200000" flipH="1">
            <a:off x="4207668" y="850107"/>
            <a:ext cx="633413" cy="7772400"/>
          </a:xfrm>
          <a:prstGeom prst="bentConnector3">
            <a:avLst>
              <a:gd name="adj1" fmla="val 184708"/>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34" name="AutoShape 58"/>
          <p:cNvCxnSpPr>
            <a:cxnSpLocks noChangeShapeType="1"/>
            <a:stCxn id="536581" idx="0"/>
            <a:endCxn id="536595" idx="0"/>
          </p:cNvCxnSpPr>
          <p:nvPr/>
        </p:nvCxnSpPr>
        <p:spPr bwMode="auto">
          <a:xfrm rot="-5400000">
            <a:off x="4205288" y="-381000"/>
            <a:ext cx="623887" cy="7758113"/>
          </a:xfrm>
          <a:prstGeom prst="bentConnector3">
            <a:avLst>
              <a:gd name="adj1" fmla="val 178370"/>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35" name="AutoShape 59"/>
          <p:cNvCxnSpPr>
            <a:cxnSpLocks noChangeShapeType="1"/>
            <a:stCxn id="536581" idx="3"/>
            <a:endCxn id="536589" idx="1"/>
          </p:cNvCxnSpPr>
          <p:nvPr/>
        </p:nvCxnSpPr>
        <p:spPr bwMode="auto">
          <a:xfrm flipV="1">
            <a:off x="1209675" y="3273425"/>
            <a:ext cx="411163" cy="841375"/>
          </a:xfrm>
          <a:prstGeom prst="bentConnector3">
            <a:avLst>
              <a:gd name="adj1" fmla="val 49806"/>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36" name="AutoShape 60"/>
          <p:cNvCxnSpPr>
            <a:cxnSpLocks noChangeShapeType="1"/>
            <a:stCxn id="536581" idx="3"/>
            <a:endCxn id="536585" idx="1"/>
          </p:cNvCxnSpPr>
          <p:nvPr/>
        </p:nvCxnSpPr>
        <p:spPr bwMode="auto">
          <a:xfrm>
            <a:off x="1209675" y="4114800"/>
            <a:ext cx="411163" cy="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37" name="AutoShape 61"/>
          <p:cNvCxnSpPr>
            <a:cxnSpLocks noChangeShapeType="1"/>
            <a:stCxn id="536581" idx="3"/>
            <a:endCxn id="536618" idx="1"/>
          </p:cNvCxnSpPr>
          <p:nvPr/>
        </p:nvCxnSpPr>
        <p:spPr bwMode="auto">
          <a:xfrm>
            <a:off x="1209675" y="4114800"/>
            <a:ext cx="411163" cy="790575"/>
          </a:xfrm>
          <a:prstGeom prst="bentConnector3">
            <a:avLst>
              <a:gd name="adj1" fmla="val 49806"/>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38" name="AutoShape 62"/>
          <p:cNvCxnSpPr>
            <a:cxnSpLocks noChangeShapeType="1"/>
            <a:stCxn id="536606" idx="3"/>
            <a:endCxn id="536579" idx="1"/>
          </p:cNvCxnSpPr>
          <p:nvPr/>
        </p:nvCxnSpPr>
        <p:spPr bwMode="auto">
          <a:xfrm>
            <a:off x="4200525" y="3273425"/>
            <a:ext cx="471488" cy="833438"/>
          </a:xfrm>
          <a:prstGeom prst="bentConnector3">
            <a:avLst>
              <a:gd name="adj1" fmla="val 49833"/>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39" name="AutoShape 63"/>
          <p:cNvCxnSpPr>
            <a:cxnSpLocks noChangeShapeType="1"/>
            <a:stCxn id="536602" idx="3"/>
            <a:endCxn id="536579" idx="1"/>
          </p:cNvCxnSpPr>
          <p:nvPr/>
        </p:nvCxnSpPr>
        <p:spPr bwMode="auto">
          <a:xfrm flipV="1">
            <a:off x="4210050" y="4106863"/>
            <a:ext cx="461963" cy="4762"/>
          </a:xfrm>
          <a:prstGeom prst="bentConnector3">
            <a:avLst>
              <a:gd name="adj1" fmla="val 49829"/>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40" name="AutoShape 64"/>
          <p:cNvCxnSpPr>
            <a:cxnSpLocks noChangeShapeType="1"/>
            <a:stCxn id="536623" idx="3"/>
            <a:endCxn id="536579" idx="1"/>
          </p:cNvCxnSpPr>
          <p:nvPr/>
        </p:nvCxnSpPr>
        <p:spPr bwMode="auto">
          <a:xfrm flipV="1">
            <a:off x="4210050" y="4106863"/>
            <a:ext cx="461963" cy="795337"/>
          </a:xfrm>
          <a:prstGeom prst="bentConnector3">
            <a:avLst>
              <a:gd name="adj1" fmla="val 49829"/>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41" name="AutoShape 65"/>
          <p:cNvCxnSpPr>
            <a:cxnSpLocks noChangeShapeType="1"/>
            <a:stCxn id="536611" idx="3"/>
            <a:endCxn id="536595" idx="1"/>
          </p:cNvCxnSpPr>
          <p:nvPr/>
        </p:nvCxnSpPr>
        <p:spPr bwMode="auto">
          <a:xfrm flipV="1">
            <a:off x="7172325" y="3505200"/>
            <a:ext cx="638175" cy="600075"/>
          </a:xfrm>
          <a:prstGeom prst="bentConnector3">
            <a:avLst>
              <a:gd name="adj1" fmla="val 50995"/>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42" name="AutoShape 66"/>
          <p:cNvCxnSpPr>
            <a:cxnSpLocks noChangeShapeType="1"/>
            <a:stCxn id="536611" idx="3"/>
            <a:endCxn id="536599" idx="1"/>
          </p:cNvCxnSpPr>
          <p:nvPr/>
        </p:nvCxnSpPr>
        <p:spPr bwMode="auto">
          <a:xfrm>
            <a:off x="7172325" y="4105275"/>
            <a:ext cx="652463" cy="628650"/>
          </a:xfrm>
          <a:prstGeom prst="bentConnector3">
            <a:avLst>
              <a:gd name="adj1" fmla="val 51093"/>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6643" name="AutoShape 199"/>
          <p:cNvCxnSpPr>
            <a:cxnSpLocks noChangeShapeType="1"/>
          </p:cNvCxnSpPr>
          <p:nvPr/>
        </p:nvCxnSpPr>
        <p:spPr bwMode="auto">
          <a:xfrm flipH="1">
            <a:off x="5994400" y="6226175"/>
            <a:ext cx="914400" cy="0"/>
          </a:xfrm>
          <a:prstGeom prst="straightConnector1">
            <a:avLst/>
          </a:prstGeom>
          <a:noFill/>
          <a:ln w="9525">
            <a:solidFill>
              <a:srgbClr val="008000"/>
            </a:solidFill>
            <a:round/>
            <a:headEnd type="arrow" w="med" len="med"/>
            <a:tailEnd type="arrow" w="med" len="med"/>
          </a:ln>
          <a:extLst>
            <a:ext uri="{909E8E84-426E-40DD-AFC4-6F175D3DCCD1}">
              <a14:hiddenFill xmlns:a14="http://schemas.microsoft.com/office/drawing/2010/main">
                <a:noFill/>
              </a14:hiddenFill>
            </a:ext>
          </a:extLst>
        </p:spPr>
      </p:cxnSp>
      <p:cxnSp>
        <p:nvCxnSpPr>
          <p:cNvPr id="536644" name="AutoShape 200"/>
          <p:cNvCxnSpPr>
            <a:cxnSpLocks noChangeShapeType="1"/>
          </p:cNvCxnSpPr>
          <p:nvPr/>
        </p:nvCxnSpPr>
        <p:spPr bwMode="auto">
          <a:xfrm>
            <a:off x="5994400" y="6405563"/>
            <a:ext cx="914400" cy="0"/>
          </a:xfrm>
          <a:prstGeom prst="straightConnector1">
            <a:avLst/>
          </a:prstGeom>
          <a:noFill/>
          <a:ln w="9525">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536645" name="Text Box 201"/>
          <p:cNvSpPr txBox="1">
            <a:spLocks noChangeArrowheads="1"/>
          </p:cNvSpPr>
          <p:nvPr/>
        </p:nvSpPr>
        <p:spPr bwMode="auto">
          <a:xfrm>
            <a:off x="6861175" y="6291263"/>
            <a:ext cx="20335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Deactivate Collaboration Step</a:t>
            </a:r>
          </a:p>
        </p:txBody>
      </p:sp>
      <p:sp>
        <p:nvSpPr>
          <p:cNvPr id="536646" name="Text Box 202"/>
          <p:cNvSpPr txBox="1">
            <a:spLocks noChangeArrowheads="1"/>
          </p:cNvSpPr>
          <p:nvPr/>
        </p:nvSpPr>
        <p:spPr bwMode="auto">
          <a:xfrm>
            <a:off x="6858000" y="6096000"/>
            <a:ext cx="1870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Activate Collaboration Step</a:t>
            </a:r>
          </a:p>
        </p:txBody>
      </p:sp>
      <p:sp>
        <p:nvSpPr>
          <p:cNvPr id="536647" name="Line 213"/>
          <p:cNvSpPr>
            <a:spLocks noChangeShapeType="1"/>
          </p:cNvSpPr>
          <p:nvPr/>
        </p:nvSpPr>
        <p:spPr bwMode="auto">
          <a:xfrm>
            <a:off x="5994400" y="6024563"/>
            <a:ext cx="9144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6648" name="Text Box 214"/>
          <p:cNvSpPr txBox="1">
            <a:spLocks noChangeArrowheads="1"/>
          </p:cNvSpPr>
          <p:nvPr/>
        </p:nvSpPr>
        <p:spPr bwMode="auto">
          <a:xfrm>
            <a:off x="6858000" y="5907088"/>
            <a:ext cx="1457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100" b="0">
                <a:solidFill>
                  <a:srgbClr val="000000"/>
                </a:solidFill>
                <a:latin typeface="Arial" charset="0"/>
              </a:rPr>
              <a:t>COD/AWF Workflow</a:t>
            </a:r>
          </a:p>
        </p:txBody>
      </p:sp>
      <p:sp>
        <p:nvSpPr>
          <p:cNvPr id="536649" name="Rectangle 215"/>
          <p:cNvSpPr>
            <a:spLocks noChangeArrowheads="1"/>
          </p:cNvSpPr>
          <p:nvPr/>
        </p:nvSpPr>
        <p:spPr bwMode="auto">
          <a:xfrm>
            <a:off x="5791200" y="5867400"/>
            <a:ext cx="3124200" cy="719138"/>
          </a:xfrm>
          <a:prstGeom prst="rect">
            <a:avLst/>
          </a:prstGeom>
          <a:solidFill>
            <a:schemeClr val="bg1">
              <a:alpha val="0"/>
            </a:schemeClr>
          </a:solidFill>
          <a:ln w="9525">
            <a:solidFill>
              <a:schemeClr val="tx1"/>
            </a:solidFill>
            <a:miter lim="800000"/>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endParaRPr lang="en-US" altLang="en-US" sz="1100" b="0">
              <a:solidFill>
                <a:srgbClr val="000000"/>
              </a:solidFill>
            </a:endParaRPr>
          </a:p>
        </p:txBody>
      </p:sp>
      <p:sp>
        <p:nvSpPr>
          <p:cNvPr id="53665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3DBE14A4-FBC7-4940-AC03-152396673C0A}" type="slidenum">
              <a:rPr lang="en-US" altLang="en-US" sz="1200">
                <a:solidFill>
                  <a:srgbClr val="000000"/>
                </a:solidFill>
                <a:latin typeface="Arial" charset="0"/>
              </a:rPr>
              <a:pPr algn="r" eaLnBrk="1" hangingPunct="1"/>
              <a:t>68</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p:txBody>
          <a:bodyPr/>
          <a:lstStyle/>
          <a:p>
            <a:pPr>
              <a:defRPr/>
            </a:pPr>
            <a:r>
              <a:rPr lang="en-US" smtClean="0">
                <a:latin typeface="Arial" charset="0"/>
              </a:rPr>
              <a:t>Prototype Efforts - Architecture</a:t>
            </a:r>
          </a:p>
        </p:txBody>
      </p:sp>
      <p:sp>
        <p:nvSpPr>
          <p:cNvPr id="53760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graphicFrame>
        <p:nvGraphicFramePr>
          <p:cNvPr id="537604" name="Object 4"/>
          <p:cNvGraphicFramePr>
            <a:graphicFrameLocks noChangeAspect="1"/>
          </p:cNvGraphicFramePr>
          <p:nvPr/>
        </p:nvGraphicFramePr>
        <p:xfrm>
          <a:off x="152400" y="900113"/>
          <a:ext cx="8229600" cy="5611812"/>
        </p:xfrm>
        <a:graphic>
          <a:graphicData uri="http://schemas.openxmlformats.org/presentationml/2006/ole">
            <mc:AlternateContent xmlns:mc="http://schemas.openxmlformats.org/markup-compatibility/2006">
              <mc:Choice xmlns:v="urn:schemas-microsoft-com:vml" Requires="v">
                <p:oleObj spid="_x0000_s537648" name="Presentation" r:id="rId4" imgW="5029110" imgH="3428876" progId="PowerPoint.Show.8">
                  <p:embed/>
                </p:oleObj>
              </mc:Choice>
              <mc:Fallback>
                <p:oleObj name="Presentation" r:id="rId4" imgW="5029110" imgH="3428876"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00113"/>
                        <a:ext cx="8229600"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7605"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ED36BB55-C4F0-42C7-AF76-6AE79704823D}" type="slidenum">
              <a:rPr lang="en-US" altLang="en-US" sz="1200">
                <a:solidFill>
                  <a:srgbClr val="000000"/>
                </a:solidFill>
                <a:latin typeface="Arial" charset="0"/>
              </a:rPr>
              <a:pPr algn="r" eaLnBrk="1" hangingPunct="1"/>
              <a:t>69</a:t>
            </a:fld>
            <a:endParaRPr lang="en-US" altLang="en-US" sz="1200">
              <a:solidFill>
                <a:srgbClr val="000000"/>
              </a:solidFill>
              <a:latin typeface="Arial" charset="0"/>
            </a:endParaRPr>
          </a:p>
        </p:txBody>
      </p:sp>
      <p:sp>
        <p:nvSpPr>
          <p:cNvPr id="537606" name="Text Box 7"/>
          <p:cNvSpPr txBox="1">
            <a:spLocks noChangeArrowheads="1"/>
          </p:cNvSpPr>
          <p:nvPr/>
        </p:nvSpPr>
        <p:spPr bwMode="auto">
          <a:xfrm>
            <a:off x="1295400" y="6477000"/>
            <a:ext cx="5703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1600">
                <a:solidFill>
                  <a:srgbClr val="000000"/>
                </a:solidFill>
              </a:rPr>
              <a:t>Joined work with Jing L., Antonio C., Andal F. and Jim 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z="2800" smtClean="0">
                <a:solidFill>
                  <a:schemeClr val="tx1"/>
                </a:solidFill>
                <a:latin typeface="Arial" charset="0"/>
              </a:rPr>
              <a:t>Dimensions of Collaboration in Health Care</a:t>
            </a:r>
          </a:p>
        </p:txBody>
      </p:sp>
      <p:sp>
        <p:nvSpPr>
          <p:cNvPr id="474115" name="Oval 122"/>
          <p:cNvSpPr>
            <a:spLocks noChangeArrowheads="1"/>
          </p:cNvSpPr>
          <p:nvPr/>
        </p:nvSpPr>
        <p:spPr bwMode="auto">
          <a:xfrm>
            <a:off x="3433763" y="3152775"/>
            <a:ext cx="2362200" cy="990600"/>
          </a:xfrm>
          <a:prstGeom prst="ellipse">
            <a:avLst/>
          </a:prstGeom>
          <a:solidFill>
            <a:schemeClr val="bg1"/>
          </a:solidFill>
          <a:ln w="0">
            <a:solidFill>
              <a:schemeClr val="tx1"/>
            </a:solidFill>
            <a:round/>
            <a:headEnd/>
            <a:tailEnd/>
          </a:ln>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800">
                <a:solidFill>
                  <a:srgbClr val="000000"/>
                </a:solidFill>
              </a:rPr>
              <a:t>Collaboration</a:t>
            </a:r>
          </a:p>
          <a:p>
            <a:r>
              <a:rPr lang="en-US" altLang="en-US" sz="1800">
                <a:solidFill>
                  <a:srgbClr val="000000"/>
                </a:solidFill>
              </a:rPr>
              <a:t>Requirements in </a:t>
            </a:r>
          </a:p>
          <a:p>
            <a:r>
              <a:rPr lang="en-US" altLang="en-US" sz="1800">
                <a:solidFill>
                  <a:srgbClr val="000000"/>
                </a:solidFill>
              </a:rPr>
              <a:t>Health Care</a:t>
            </a:r>
          </a:p>
        </p:txBody>
      </p:sp>
      <p:sp>
        <p:nvSpPr>
          <p:cNvPr id="24580" name="Text Box 123"/>
          <p:cNvSpPr txBox="1">
            <a:spLocks noChangeArrowheads="1"/>
          </p:cNvSpPr>
          <p:nvPr/>
        </p:nvSpPr>
        <p:spPr bwMode="auto">
          <a:xfrm>
            <a:off x="6319838" y="2619375"/>
            <a:ext cx="1493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600">
                <a:solidFill>
                  <a:srgbClr val="000000"/>
                </a:solidFill>
                <a:latin typeface="Arial" charset="0"/>
              </a:rPr>
              <a:t>Coordinated</a:t>
            </a:r>
          </a:p>
          <a:p>
            <a:r>
              <a:rPr lang="en-US" altLang="en-US" sz="1600">
                <a:solidFill>
                  <a:srgbClr val="000000"/>
                </a:solidFill>
                <a:latin typeface="Arial" charset="0"/>
              </a:rPr>
              <a:t>Collaboration</a:t>
            </a:r>
          </a:p>
        </p:txBody>
      </p:sp>
      <p:sp>
        <p:nvSpPr>
          <p:cNvPr id="24581" name="Text Box 124"/>
          <p:cNvSpPr txBox="1">
            <a:spLocks noChangeArrowheads="1"/>
          </p:cNvSpPr>
          <p:nvPr/>
        </p:nvSpPr>
        <p:spPr bwMode="auto">
          <a:xfrm>
            <a:off x="5897563" y="4448175"/>
            <a:ext cx="1493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600">
                <a:solidFill>
                  <a:srgbClr val="000000"/>
                </a:solidFill>
                <a:latin typeface="Arial" charset="0"/>
              </a:rPr>
              <a:t>Secure</a:t>
            </a:r>
          </a:p>
          <a:p>
            <a:r>
              <a:rPr lang="en-US" altLang="en-US" sz="1600">
                <a:solidFill>
                  <a:srgbClr val="000000"/>
                </a:solidFill>
                <a:latin typeface="Arial" charset="0"/>
              </a:rPr>
              <a:t>Collaboration</a:t>
            </a:r>
          </a:p>
        </p:txBody>
      </p:sp>
      <p:sp>
        <p:nvSpPr>
          <p:cNvPr id="24582" name="Text Box 125"/>
          <p:cNvSpPr txBox="1">
            <a:spLocks noChangeArrowheads="1"/>
          </p:cNvSpPr>
          <p:nvPr/>
        </p:nvSpPr>
        <p:spPr bwMode="auto">
          <a:xfrm>
            <a:off x="1598613" y="2547938"/>
            <a:ext cx="1493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600">
                <a:solidFill>
                  <a:srgbClr val="000000"/>
                </a:solidFill>
                <a:latin typeface="Arial" charset="0"/>
              </a:rPr>
              <a:t>Obligated</a:t>
            </a:r>
          </a:p>
          <a:p>
            <a:r>
              <a:rPr lang="en-US" altLang="en-US" sz="1600">
                <a:solidFill>
                  <a:srgbClr val="000000"/>
                </a:solidFill>
                <a:latin typeface="Arial" charset="0"/>
              </a:rPr>
              <a:t>Collaboration</a:t>
            </a:r>
          </a:p>
        </p:txBody>
      </p:sp>
      <p:sp>
        <p:nvSpPr>
          <p:cNvPr id="24586" name="Text Box 131"/>
          <p:cNvSpPr txBox="1">
            <a:spLocks noChangeArrowheads="1"/>
          </p:cNvSpPr>
          <p:nvPr/>
        </p:nvSpPr>
        <p:spPr bwMode="auto">
          <a:xfrm>
            <a:off x="2097088" y="4400550"/>
            <a:ext cx="1493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600">
                <a:solidFill>
                  <a:srgbClr val="000000"/>
                </a:solidFill>
                <a:latin typeface="Arial" charset="0"/>
              </a:rPr>
              <a:t>Team-based</a:t>
            </a:r>
          </a:p>
          <a:p>
            <a:r>
              <a:rPr lang="en-US" altLang="en-US" sz="1600">
                <a:solidFill>
                  <a:srgbClr val="000000"/>
                </a:solidFill>
                <a:latin typeface="Arial" charset="0"/>
              </a:rPr>
              <a:t>Collaboration</a:t>
            </a:r>
          </a:p>
        </p:txBody>
      </p:sp>
      <p:sp>
        <p:nvSpPr>
          <p:cNvPr id="24588" name="Text Box 126"/>
          <p:cNvSpPr txBox="1">
            <a:spLocks noChangeArrowheads="1"/>
          </p:cNvSpPr>
          <p:nvPr/>
        </p:nvSpPr>
        <p:spPr bwMode="auto">
          <a:xfrm>
            <a:off x="3543300" y="2181225"/>
            <a:ext cx="2181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600">
                <a:solidFill>
                  <a:srgbClr val="000000"/>
                </a:solidFill>
                <a:latin typeface="Arial" charset="0"/>
              </a:rPr>
              <a:t>Adaptable/Dynamic</a:t>
            </a:r>
          </a:p>
          <a:p>
            <a:r>
              <a:rPr lang="en-US" altLang="en-US" sz="1600">
                <a:solidFill>
                  <a:srgbClr val="000000"/>
                </a:solidFill>
                <a:latin typeface="Arial" charset="0"/>
              </a:rPr>
              <a:t>Collaboration</a:t>
            </a:r>
          </a:p>
        </p:txBody>
      </p:sp>
      <p:sp>
        <p:nvSpPr>
          <p:cNvPr id="24592" name="TextBox 16"/>
          <p:cNvSpPr txBox="1">
            <a:spLocks noChangeArrowheads="1"/>
          </p:cNvSpPr>
          <p:nvPr/>
        </p:nvSpPr>
        <p:spPr bwMode="auto">
          <a:xfrm>
            <a:off x="0" y="54102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buFont typeface="Arial" charset="0"/>
              <a:buAutoNum type="arabicPeriod"/>
            </a:pPr>
            <a:r>
              <a:rPr lang="en-US" altLang="en-US" sz="2000" i="1">
                <a:solidFill>
                  <a:srgbClr val="000000"/>
                </a:solidFill>
                <a:latin typeface="Arial" charset="0"/>
              </a:rPr>
              <a:t>How can we define a model that integrates all requirements?</a:t>
            </a:r>
          </a:p>
          <a:p>
            <a:pPr eaLnBrk="1" hangingPunct="1">
              <a:buFont typeface="Arial" charset="0"/>
              <a:buAutoNum type="arabicPeriod"/>
            </a:pPr>
            <a:r>
              <a:rPr lang="en-US" altLang="en-US" sz="2000" i="1">
                <a:solidFill>
                  <a:srgbClr val="000000"/>
                </a:solidFill>
                <a:latin typeface="Arial" charset="0"/>
              </a:rPr>
              <a:t>How can we leverage software engineering strategies and existing models in order to address all five requirements?</a:t>
            </a:r>
          </a:p>
        </p:txBody>
      </p:sp>
      <p:pic>
        <p:nvPicPr>
          <p:cNvPr id="24593" name="Picture 18" descr="C:\Documents and Settings\microlab\Local Settings\Temporary Internet Files\Content.IE5\LRGLJE3C\MC9004360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609975"/>
            <a:ext cx="7635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0" name="Lock"/>
          <p:cNvSpPr>
            <a:spLocks noEditPoints="1" noChangeArrowheads="1"/>
          </p:cNvSpPr>
          <p:nvPr/>
        </p:nvSpPr>
        <p:spPr bwMode="auto">
          <a:xfrm>
            <a:off x="5224463" y="4229100"/>
            <a:ext cx="252412"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24601" name="Lock"/>
          <p:cNvSpPr>
            <a:spLocks noEditPoints="1" noChangeArrowheads="1"/>
          </p:cNvSpPr>
          <p:nvPr/>
        </p:nvSpPr>
        <p:spPr bwMode="auto">
          <a:xfrm>
            <a:off x="5376863" y="4381500"/>
            <a:ext cx="252412"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24602" name="Lock"/>
          <p:cNvSpPr>
            <a:spLocks noEditPoints="1" noChangeArrowheads="1"/>
          </p:cNvSpPr>
          <p:nvPr/>
        </p:nvSpPr>
        <p:spPr bwMode="auto">
          <a:xfrm>
            <a:off x="5529263" y="4533900"/>
            <a:ext cx="252412"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24603" name="Lock"/>
          <p:cNvSpPr>
            <a:spLocks noEditPoints="1" noChangeArrowheads="1"/>
          </p:cNvSpPr>
          <p:nvPr/>
        </p:nvSpPr>
        <p:spPr bwMode="auto">
          <a:xfrm>
            <a:off x="5681663" y="4686300"/>
            <a:ext cx="252412" cy="3429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pic>
        <p:nvPicPr>
          <p:cNvPr id="24604" name="Picture 24" descr="C:\Documents and Settings\microlab\Local Settings\Temporary Internet Files\Content.IE5\1MMK08Q7\MC9002273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066800"/>
            <a:ext cx="16573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5" descr="C:\Documents and Settings\microlab\Local Settings\Temporary Internet Files\Content.IE5\0R3M51X3\MC9002273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447800"/>
            <a:ext cx="163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26" descr="C:\Documents and Settings\microlab\Local Settings\Temporary Internet Files\Content.IE5\XWCGUW2L\MC90022732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600200"/>
            <a:ext cx="13128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27" descr="C:\Documents and Settings\microlab\Local Settings\Temporary Internet Files\Content.IE5\LRGLJE3C\MC90022731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1600200"/>
            <a:ext cx="12176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29" descr="C:\Documents and Settings\microlab\Local Settings\Temporary Internet Files\Content.IE5\1MMK08Q7\MC90022734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3000" y="1066800"/>
            <a:ext cx="1135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0" descr="C:\Documents and Settings\microlab\Local Settings\Temporary Internet Files\Content.IE5\0R3M51X3\MC90026336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5600" y="990600"/>
            <a:ext cx="15779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31" descr="C:\Documents and Settings\microlab\Local Settings\Temporary Internet Files\Content.IE5\0R3M51X3\MC90032064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688" y="2427288"/>
            <a:ext cx="609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34" descr="C:\Documents and Settings\microlab\Local Settings\Temporary Internet Files\Content.IE5\1MMK08Q7\MC900439612[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3076575"/>
            <a:ext cx="19288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6" name="AutoShape 50"/>
          <p:cNvSpPr>
            <a:spLocks noChangeArrowheads="1"/>
          </p:cNvSpPr>
          <p:nvPr/>
        </p:nvSpPr>
        <p:spPr bwMode="auto">
          <a:xfrm rot="-1489039">
            <a:off x="3014663" y="3838575"/>
            <a:ext cx="533400" cy="381000"/>
          </a:xfrm>
          <a:prstGeom prst="rightArrow">
            <a:avLst>
              <a:gd name="adj1" fmla="val 50000"/>
              <a:gd name="adj2" fmla="val 3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24627" name="AutoShape 51"/>
          <p:cNvSpPr>
            <a:spLocks noChangeArrowheads="1"/>
          </p:cNvSpPr>
          <p:nvPr/>
        </p:nvSpPr>
        <p:spPr bwMode="auto">
          <a:xfrm rot="2055231">
            <a:off x="3100388" y="3000375"/>
            <a:ext cx="533400" cy="381000"/>
          </a:xfrm>
          <a:prstGeom prst="rightArrow">
            <a:avLst>
              <a:gd name="adj1" fmla="val 50000"/>
              <a:gd name="adj2" fmla="val 3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24628" name="AutoShape 52"/>
          <p:cNvSpPr>
            <a:spLocks noChangeArrowheads="1"/>
          </p:cNvSpPr>
          <p:nvPr/>
        </p:nvSpPr>
        <p:spPr bwMode="auto">
          <a:xfrm rot="5400000">
            <a:off x="4371975" y="2738438"/>
            <a:ext cx="371475" cy="3810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24629" name="AutoShape 53"/>
          <p:cNvSpPr>
            <a:spLocks noChangeArrowheads="1"/>
          </p:cNvSpPr>
          <p:nvPr/>
        </p:nvSpPr>
        <p:spPr bwMode="auto">
          <a:xfrm rot="8610840">
            <a:off x="5567363" y="2990850"/>
            <a:ext cx="533400" cy="381000"/>
          </a:xfrm>
          <a:prstGeom prst="rightArrow">
            <a:avLst>
              <a:gd name="adj1" fmla="val 50000"/>
              <a:gd name="adj2" fmla="val 3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24630" name="AutoShape 54"/>
          <p:cNvSpPr>
            <a:spLocks noChangeArrowheads="1"/>
          </p:cNvSpPr>
          <p:nvPr/>
        </p:nvSpPr>
        <p:spPr bwMode="auto">
          <a:xfrm rot="-8201678">
            <a:off x="5638800" y="3990975"/>
            <a:ext cx="533400" cy="381000"/>
          </a:xfrm>
          <a:prstGeom prst="rightArrow">
            <a:avLst>
              <a:gd name="adj1" fmla="val 50000"/>
              <a:gd name="adj2" fmla="val 3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cxnSp>
        <p:nvCxnSpPr>
          <p:cNvPr id="24631" name="AutoShape 55"/>
          <p:cNvCxnSpPr>
            <a:cxnSpLocks noChangeShapeType="1"/>
            <a:stCxn id="24588" idx="1"/>
            <a:endCxn id="24582" idx="0"/>
          </p:cNvCxnSpPr>
          <p:nvPr/>
        </p:nvCxnSpPr>
        <p:spPr bwMode="auto">
          <a:xfrm rot="10800000" flipV="1">
            <a:off x="2346325" y="2471738"/>
            <a:ext cx="1196975" cy="76200"/>
          </a:xfrm>
          <a:prstGeom prst="curvedConnector2">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32" name="AutoShape 56"/>
          <p:cNvCxnSpPr>
            <a:cxnSpLocks noChangeShapeType="1"/>
            <a:stCxn id="24588" idx="1"/>
            <a:endCxn id="24586" idx="0"/>
          </p:cNvCxnSpPr>
          <p:nvPr/>
        </p:nvCxnSpPr>
        <p:spPr bwMode="auto">
          <a:xfrm rot="10800000" flipV="1">
            <a:off x="2844800" y="2471738"/>
            <a:ext cx="698500" cy="1928812"/>
          </a:xfrm>
          <a:prstGeom prst="curvedConnector2">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33" name="AutoShape 57"/>
          <p:cNvCxnSpPr>
            <a:cxnSpLocks noChangeShapeType="1"/>
            <a:stCxn id="24588" idx="3"/>
            <a:endCxn id="24580" idx="0"/>
          </p:cNvCxnSpPr>
          <p:nvPr/>
        </p:nvCxnSpPr>
        <p:spPr bwMode="auto">
          <a:xfrm>
            <a:off x="5724525" y="2471738"/>
            <a:ext cx="1343025" cy="147637"/>
          </a:xfrm>
          <a:prstGeom prst="curvedConnector2">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34" name="AutoShape 58"/>
          <p:cNvCxnSpPr>
            <a:cxnSpLocks noChangeShapeType="1"/>
            <a:stCxn id="24588" idx="3"/>
            <a:endCxn id="24581" idx="0"/>
          </p:cNvCxnSpPr>
          <p:nvPr/>
        </p:nvCxnSpPr>
        <p:spPr bwMode="auto">
          <a:xfrm>
            <a:off x="5724525" y="2471738"/>
            <a:ext cx="920750" cy="1976437"/>
          </a:xfrm>
          <a:prstGeom prst="curvedConnector2">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636" name="Picture 60" descr="MC900431586[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3400" y="45339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7" name="AutoShape 61"/>
          <p:cNvSpPr>
            <a:spLocks noChangeArrowheads="1"/>
          </p:cNvSpPr>
          <p:nvPr/>
        </p:nvSpPr>
        <p:spPr bwMode="auto">
          <a:xfrm rot="-5400000">
            <a:off x="4486275" y="4114800"/>
            <a:ext cx="228600" cy="381000"/>
          </a:xfrm>
          <a:prstGeom prst="right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24639" name="Text Box 124"/>
          <p:cNvSpPr txBox="1">
            <a:spLocks noChangeArrowheads="1"/>
          </p:cNvSpPr>
          <p:nvPr/>
        </p:nvSpPr>
        <p:spPr bwMode="auto">
          <a:xfrm>
            <a:off x="3629025" y="4676775"/>
            <a:ext cx="1493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r>
              <a:rPr lang="en-US" altLang="en-US" sz="1600">
                <a:solidFill>
                  <a:srgbClr val="000000"/>
                </a:solidFill>
                <a:latin typeface="Arial" charset="0"/>
              </a:rPr>
              <a:t>Timely</a:t>
            </a:r>
          </a:p>
          <a:p>
            <a:r>
              <a:rPr lang="en-US" altLang="en-US" sz="1600">
                <a:solidFill>
                  <a:srgbClr val="000000"/>
                </a:solidFill>
                <a:latin typeface="Arial" charset="0"/>
              </a:rPr>
              <a:t>Collaboration</a:t>
            </a:r>
          </a:p>
        </p:txBody>
      </p:sp>
      <p:cxnSp>
        <p:nvCxnSpPr>
          <p:cNvPr id="24640" name="AutoShape 64"/>
          <p:cNvCxnSpPr>
            <a:cxnSpLocks noChangeShapeType="1"/>
            <a:stCxn id="24588" idx="1"/>
            <a:endCxn id="24639" idx="0"/>
          </p:cNvCxnSpPr>
          <p:nvPr/>
        </p:nvCxnSpPr>
        <p:spPr bwMode="auto">
          <a:xfrm rot="10800000" flipH="1" flipV="1">
            <a:off x="3543300" y="2471738"/>
            <a:ext cx="833438" cy="2205037"/>
          </a:xfrm>
          <a:prstGeom prst="curvedConnector4">
            <a:avLst>
              <a:gd name="adj1" fmla="val -29907"/>
              <a:gd name="adj2" fmla="val 72569"/>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500"/>
                                        <p:tgtEl>
                                          <p:spTgt spid="245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29"/>
                                        </p:tgtEl>
                                        <p:attrNameLst>
                                          <p:attrName>style.visibility</p:attrName>
                                        </p:attrNameLst>
                                      </p:cBhvr>
                                      <p:to>
                                        <p:strVal val="visible"/>
                                      </p:to>
                                    </p:set>
                                    <p:animEffect transition="in" filter="blinds(horizontal)">
                                      <p:cBhvr>
                                        <p:cTn id="10" dur="500"/>
                                        <p:tgtEl>
                                          <p:spTgt spid="24629"/>
                                        </p:tgtEl>
                                      </p:cBhvr>
                                    </p:animEffect>
                                  </p:childTnLst>
                                </p:cTn>
                              </p:par>
                              <p:par>
                                <p:cTn id="11" presetID="3" presetClass="entr" presetSubtype="10" fill="hold" nodeType="withEffect">
                                  <p:stCondLst>
                                    <p:cond delay="0"/>
                                  </p:stCondLst>
                                  <p:childTnLst>
                                    <p:set>
                                      <p:cBhvr>
                                        <p:cTn id="12" dur="1" fill="hold">
                                          <p:stCondLst>
                                            <p:cond delay="0"/>
                                          </p:stCondLst>
                                        </p:cTn>
                                        <p:tgtEl>
                                          <p:spTgt spid="24623"/>
                                        </p:tgtEl>
                                        <p:attrNameLst>
                                          <p:attrName>style.visibility</p:attrName>
                                        </p:attrNameLst>
                                      </p:cBhvr>
                                      <p:to>
                                        <p:strVal val="visible"/>
                                      </p:to>
                                    </p:set>
                                    <p:animEffect transition="in" filter="blinds(horizontal)">
                                      <p:cBhvr>
                                        <p:cTn id="13" dur="500"/>
                                        <p:tgtEl>
                                          <p:spTgt spid="246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blinds(horizontal)">
                                      <p:cBhvr>
                                        <p:cTn id="18" dur="500"/>
                                        <p:tgtEl>
                                          <p:spTgt spid="2458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600"/>
                                        </p:tgtEl>
                                        <p:attrNameLst>
                                          <p:attrName>style.visibility</p:attrName>
                                        </p:attrNameLst>
                                      </p:cBhvr>
                                      <p:to>
                                        <p:strVal val="visible"/>
                                      </p:to>
                                    </p:set>
                                    <p:animEffect transition="in" filter="blinds(horizontal)">
                                      <p:cBhvr>
                                        <p:cTn id="21" dur="500"/>
                                        <p:tgtEl>
                                          <p:spTgt spid="2460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601"/>
                                        </p:tgtEl>
                                        <p:attrNameLst>
                                          <p:attrName>style.visibility</p:attrName>
                                        </p:attrNameLst>
                                      </p:cBhvr>
                                      <p:to>
                                        <p:strVal val="visible"/>
                                      </p:to>
                                    </p:set>
                                    <p:animEffect transition="in" filter="blinds(horizontal)">
                                      <p:cBhvr>
                                        <p:cTn id="24" dur="500"/>
                                        <p:tgtEl>
                                          <p:spTgt spid="2460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602"/>
                                        </p:tgtEl>
                                        <p:attrNameLst>
                                          <p:attrName>style.visibility</p:attrName>
                                        </p:attrNameLst>
                                      </p:cBhvr>
                                      <p:to>
                                        <p:strVal val="visible"/>
                                      </p:to>
                                    </p:set>
                                    <p:animEffect transition="in" filter="blinds(horizontal)">
                                      <p:cBhvr>
                                        <p:cTn id="27" dur="500"/>
                                        <p:tgtEl>
                                          <p:spTgt spid="2460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603"/>
                                        </p:tgtEl>
                                        <p:attrNameLst>
                                          <p:attrName>style.visibility</p:attrName>
                                        </p:attrNameLst>
                                      </p:cBhvr>
                                      <p:to>
                                        <p:strVal val="visible"/>
                                      </p:to>
                                    </p:set>
                                    <p:animEffect transition="in" filter="blinds(horizontal)">
                                      <p:cBhvr>
                                        <p:cTn id="30" dur="500"/>
                                        <p:tgtEl>
                                          <p:spTgt spid="2460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630"/>
                                        </p:tgtEl>
                                        <p:attrNameLst>
                                          <p:attrName>style.visibility</p:attrName>
                                        </p:attrNameLst>
                                      </p:cBhvr>
                                      <p:to>
                                        <p:strVal val="visible"/>
                                      </p:to>
                                    </p:set>
                                    <p:animEffect transition="in" filter="blinds(horizontal)">
                                      <p:cBhvr>
                                        <p:cTn id="33" dur="500"/>
                                        <p:tgtEl>
                                          <p:spTgt spid="246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4639"/>
                                        </p:tgtEl>
                                        <p:attrNameLst>
                                          <p:attrName>style.visibility</p:attrName>
                                        </p:attrNameLst>
                                      </p:cBhvr>
                                      <p:to>
                                        <p:strVal val="visible"/>
                                      </p:to>
                                    </p:set>
                                    <p:animEffect transition="in" filter="blinds(horizontal)">
                                      <p:cBhvr>
                                        <p:cTn id="38" dur="500"/>
                                        <p:tgtEl>
                                          <p:spTgt spid="2463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4637"/>
                                        </p:tgtEl>
                                        <p:attrNameLst>
                                          <p:attrName>style.visibility</p:attrName>
                                        </p:attrNameLst>
                                      </p:cBhvr>
                                      <p:to>
                                        <p:strVal val="visible"/>
                                      </p:to>
                                    </p:set>
                                    <p:animEffect transition="in" filter="blinds(horizontal)">
                                      <p:cBhvr>
                                        <p:cTn id="41" dur="500"/>
                                        <p:tgtEl>
                                          <p:spTgt spid="24637"/>
                                        </p:tgtEl>
                                      </p:cBhvr>
                                    </p:animEffect>
                                  </p:childTnLst>
                                </p:cTn>
                              </p:par>
                              <p:par>
                                <p:cTn id="42" presetID="3" presetClass="entr" presetSubtype="10" fill="hold" nodeType="withEffect">
                                  <p:stCondLst>
                                    <p:cond delay="0"/>
                                  </p:stCondLst>
                                  <p:childTnLst>
                                    <p:set>
                                      <p:cBhvr>
                                        <p:cTn id="43" dur="1" fill="hold">
                                          <p:stCondLst>
                                            <p:cond delay="0"/>
                                          </p:stCondLst>
                                        </p:cTn>
                                        <p:tgtEl>
                                          <p:spTgt spid="24636"/>
                                        </p:tgtEl>
                                        <p:attrNameLst>
                                          <p:attrName>style.visibility</p:attrName>
                                        </p:attrNameLst>
                                      </p:cBhvr>
                                      <p:to>
                                        <p:strVal val="visible"/>
                                      </p:to>
                                    </p:set>
                                    <p:animEffect transition="in" filter="blinds(horizontal)">
                                      <p:cBhvr>
                                        <p:cTn id="44" dur="500"/>
                                        <p:tgtEl>
                                          <p:spTgt spid="246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586"/>
                                        </p:tgtEl>
                                        <p:attrNameLst>
                                          <p:attrName>style.visibility</p:attrName>
                                        </p:attrNameLst>
                                      </p:cBhvr>
                                      <p:to>
                                        <p:strVal val="visible"/>
                                      </p:to>
                                    </p:set>
                                    <p:animEffect transition="in" filter="blinds(horizontal)">
                                      <p:cBhvr>
                                        <p:cTn id="49" dur="500"/>
                                        <p:tgtEl>
                                          <p:spTgt spid="24586"/>
                                        </p:tgtEl>
                                      </p:cBhvr>
                                    </p:animEffect>
                                  </p:childTnLst>
                                </p:cTn>
                              </p:par>
                              <p:par>
                                <p:cTn id="50" presetID="3" presetClass="entr" presetSubtype="10" fill="hold" nodeType="withEffect">
                                  <p:stCondLst>
                                    <p:cond delay="0"/>
                                  </p:stCondLst>
                                  <p:childTnLst>
                                    <p:set>
                                      <p:cBhvr>
                                        <p:cTn id="51" dur="1" fill="hold">
                                          <p:stCondLst>
                                            <p:cond delay="0"/>
                                          </p:stCondLst>
                                        </p:cTn>
                                        <p:tgtEl>
                                          <p:spTgt spid="24593"/>
                                        </p:tgtEl>
                                        <p:attrNameLst>
                                          <p:attrName>style.visibility</p:attrName>
                                        </p:attrNameLst>
                                      </p:cBhvr>
                                      <p:to>
                                        <p:strVal val="visible"/>
                                      </p:to>
                                    </p:set>
                                    <p:animEffect transition="in" filter="blinds(horizontal)">
                                      <p:cBhvr>
                                        <p:cTn id="52" dur="500"/>
                                        <p:tgtEl>
                                          <p:spTgt spid="2459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626"/>
                                        </p:tgtEl>
                                        <p:attrNameLst>
                                          <p:attrName>style.visibility</p:attrName>
                                        </p:attrNameLst>
                                      </p:cBhvr>
                                      <p:to>
                                        <p:strVal val="visible"/>
                                      </p:to>
                                    </p:set>
                                    <p:animEffect transition="in" filter="blinds(horizontal)">
                                      <p:cBhvr>
                                        <p:cTn id="55" dur="500"/>
                                        <p:tgtEl>
                                          <p:spTgt spid="246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582"/>
                                        </p:tgtEl>
                                        <p:attrNameLst>
                                          <p:attrName>style.visibility</p:attrName>
                                        </p:attrNameLst>
                                      </p:cBhvr>
                                      <p:to>
                                        <p:strVal val="visible"/>
                                      </p:to>
                                    </p:set>
                                    <p:animEffect transition="in" filter="blinds(horizontal)">
                                      <p:cBhvr>
                                        <p:cTn id="60" dur="500"/>
                                        <p:tgtEl>
                                          <p:spTgt spid="24582"/>
                                        </p:tgtEl>
                                      </p:cBhvr>
                                    </p:animEffect>
                                  </p:childTnLst>
                                </p:cTn>
                              </p:par>
                              <p:par>
                                <p:cTn id="61" presetID="3" presetClass="entr" presetSubtype="10" fill="hold" nodeType="withEffect">
                                  <p:stCondLst>
                                    <p:cond delay="0"/>
                                  </p:stCondLst>
                                  <p:childTnLst>
                                    <p:set>
                                      <p:cBhvr>
                                        <p:cTn id="62" dur="1" fill="hold">
                                          <p:stCondLst>
                                            <p:cond delay="0"/>
                                          </p:stCondLst>
                                        </p:cTn>
                                        <p:tgtEl>
                                          <p:spTgt spid="24622"/>
                                        </p:tgtEl>
                                        <p:attrNameLst>
                                          <p:attrName>style.visibility</p:attrName>
                                        </p:attrNameLst>
                                      </p:cBhvr>
                                      <p:to>
                                        <p:strVal val="visible"/>
                                      </p:to>
                                    </p:set>
                                    <p:animEffect transition="in" filter="blinds(horizontal)">
                                      <p:cBhvr>
                                        <p:cTn id="63" dur="500"/>
                                        <p:tgtEl>
                                          <p:spTgt spid="2462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4627"/>
                                        </p:tgtEl>
                                        <p:attrNameLst>
                                          <p:attrName>style.visibility</p:attrName>
                                        </p:attrNameLst>
                                      </p:cBhvr>
                                      <p:to>
                                        <p:strVal val="visible"/>
                                      </p:to>
                                    </p:set>
                                    <p:animEffect transition="in" filter="blinds(horizontal)">
                                      <p:cBhvr>
                                        <p:cTn id="66" dur="500"/>
                                        <p:tgtEl>
                                          <p:spTgt spid="2462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24604"/>
                                        </p:tgtEl>
                                        <p:attrNameLst>
                                          <p:attrName>style.visibility</p:attrName>
                                        </p:attrNameLst>
                                      </p:cBhvr>
                                      <p:to>
                                        <p:strVal val="visible"/>
                                      </p:to>
                                    </p:set>
                                    <p:animEffect transition="in" filter="blinds(horizontal)">
                                      <p:cBhvr>
                                        <p:cTn id="71" dur="500"/>
                                        <p:tgtEl>
                                          <p:spTgt spid="24604"/>
                                        </p:tgtEl>
                                      </p:cBhvr>
                                    </p:animEffect>
                                  </p:childTnLst>
                                </p:cTn>
                              </p:par>
                              <p:par>
                                <p:cTn id="72" presetID="3" presetClass="entr" presetSubtype="10" fill="hold" nodeType="withEffect">
                                  <p:stCondLst>
                                    <p:cond delay="0"/>
                                  </p:stCondLst>
                                  <p:childTnLst>
                                    <p:set>
                                      <p:cBhvr>
                                        <p:cTn id="73" dur="1" fill="hold">
                                          <p:stCondLst>
                                            <p:cond delay="0"/>
                                          </p:stCondLst>
                                        </p:cTn>
                                        <p:tgtEl>
                                          <p:spTgt spid="24605"/>
                                        </p:tgtEl>
                                        <p:attrNameLst>
                                          <p:attrName>style.visibility</p:attrName>
                                        </p:attrNameLst>
                                      </p:cBhvr>
                                      <p:to>
                                        <p:strVal val="visible"/>
                                      </p:to>
                                    </p:set>
                                    <p:animEffect transition="in" filter="blinds(horizontal)">
                                      <p:cBhvr>
                                        <p:cTn id="74" dur="500"/>
                                        <p:tgtEl>
                                          <p:spTgt spid="24605"/>
                                        </p:tgtEl>
                                      </p:cBhvr>
                                    </p:animEffect>
                                  </p:childTnLst>
                                </p:cTn>
                              </p:par>
                              <p:par>
                                <p:cTn id="75" presetID="3" presetClass="entr" presetSubtype="10" fill="hold" nodeType="withEffect">
                                  <p:stCondLst>
                                    <p:cond delay="0"/>
                                  </p:stCondLst>
                                  <p:childTnLst>
                                    <p:set>
                                      <p:cBhvr>
                                        <p:cTn id="76" dur="1" fill="hold">
                                          <p:stCondLst>
                                            <p:cond delay="0"/>
                                          </p:stCondLst>
                                        </p:cTn>
                                        <p:tgtEl>
                                          <p:spTgt spid="24606"/>
                                        </p:tgtEl>
                                        <p:attrNameLst>
                                          <p:attrName>style.visibility</p:attrName>
                                        </p:attrNameLst>
                                      </p:cBhvr>
                                      <p:to>
                                        <p:strVal val="visible"/>
                                      </p:to>
                                    </p:set>
                                    <p:animEffect transition="in" filter="blinds(horizontal)">
                                      <p:cBhvr>
                                        <p:cTn id="77" dur="500"/>
                                        <p:tgtEl>
                                          <p:spTgt spid="24606"/>
                                        </p:tgtEl>
                                      </p:cBhvr>
                                    </p:animEffect>
                                  </p:childTnLst>
                                </p:cTn>
                              </p:par>
                              <p:par>
                                <p:cTn id="78" presetID="3" presetClass="entr" presetSubtype="10" fill="hold" nodeType="withEffect">
                                  <p:stCondLst>
                                    <p:cond delay="0"/>
                                  </p:stCondLst>
                                  <p:childTnLst>
                                    <p:set>
                                      <p:cBhvr>
                                        <p:cTn id="79" dur="1" fill="hold">
                                          <p:stCondLst>
                                            <p:cond delay="0"/>
                                          </p:stCondLst>
                                        </p:cTn>
                                        <p:tgtEl>
                                          <p:spTgt spid="24607"/>
                                        </p:tgtEl>
                                        <p:attrNameLst>
                                          <p:attrName>style.visibility</p:attrName>
                                        </p:attrNameLst>
                                      </p:cBhvr>
                                      <p:to>
                                        <p:strVal val="visible"/>
                                      </p:to>
                                    </p:set>
                                    <p:animEffect transition="in" filter="blinds(horizontal)">
                                      <p:cBhvr>
                                        <p:cTn id="80" dur="500"/>
                                        <p:tgtEl>
                                          <p:spTgt spid="24607"/>
                                        </p:tgtEl>
                                      </p:cBhvr>
                                    </p:animEffect>
                                  </p:childTnLst>
                                </p:cTn>
                              </p:par>
                              <p:par>
                                <p:cTn id="81" presetID="3" presetClass="entr" presetSubtype="10" fill="hold" nodeType="withEffect">
                                  <p:stCondLst>
                                    <p:cond delay="0"/>
                                  </p:stCondLst>
                                  <p:childTnLst>
                                    <p:set>
                                      <p:cBhvr>
                                        <p:cTn id="82" dur="1" fill="hold">
                                          <p:stCondLst>
                                            <p:cond delay="0"/>
                                          </p:stCondLst>
                                        </p:cTn>
                                        <p:tgtEl>
                                          <p:spTgt spid="24608"/>
                                        </p:tgtEl>
                                        <p:attrNameLst>
                                          <p:attrName>style.visibility</p:attrName>
                                        </p:attrNameLst>
                                      </p:cBhvr>
                                      <p:to>
                                        <p:strVal val="visible"/>
                                      </p:to>
                                    </p:set>
                                    <p:animEffect transition="in" filter="blinds(horizontal)">
                                      <p:cBhvr>
                                        <p:cTn id="83" dur="500"/>
                                        <p:tgtEl>
                                          <p:spTgt spid="24608"/>
                                        </p:tgtEl>
                                      </p:cBhvr>
                                    </p:animEffect>
                                  </p:childTnLst>
                                </p:cTn>
                              </p:par>
                              <p:par>
                                <p:cTn id="84" presetID="3" presetClass="entr" presetSubtype="10" fill="hold" nodeType="withEffect">
                                  <p:stCondLst>
                                    <p:cond delay="0"/>
                                  </p:stCondLst>
                                  <p:childTnLst>
                                    <p:set>
                                      <p:cBhvr>
                                        <p:cTn id="85" dur="1" fill="hold">
                                          <p:stCondLst>
                                            <p:cond delay="0"/>
                                          </p:stCondLst>
                                        </p:cTn>
                                        <p:tgtEl>
                                          <p:spTgt spid="24609"/>
                                        </p:tgtEl>
                                        <p:attrNameLst>
                                          <p:attrName>style.visibility</p:attrName>
                                        </p:attrNameLst>
                                      </p:cBhvr>
                                      <p:to>
                                        <p:strVal val="visible"/>
                                      </p:to>
                                    </p:set>
                                    <p:animEffect transition="in" filter="blinds(horizontal)">
                                      <p:cBhvr>
                                        <p:cTn id="86" dur="500"/>
                                        <p:tgtEl>
                                          <p:spTgt spid="2460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4588"/>
                                        </p:tgtEl>
                                        <p:attrNameLst>
                                          <p:attrName>style.visibility</p:attrName>
                                        </p:attrNameLst>
                                      </p:cBhvr>
                                      <p:to>
                                        <p:strVal val="visible"/>
                                      </p:to>
                                    </p:set>
                                    <p:animEffect transition="in" filter="blinds(horizontal)">
                                      <p:cBhvr>
                                        <p:cTn id="91" dur="500"/>
                                        <p:tgtEl>
                                          <p:spTgt spid="2458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24628"/>
                                        </p:tgtEl>
                                        <p:attrNameLst>
                                          <p:attrName>style.visibility</p:attrName>
                                        </p:attrNameLst>
                                      </p:cBhvr>
                                      <p:to>
                                        <p:strVal val="visible"/>
                                      </p:to>
                                    </p:set>
                                    <p:animEffect transition="in" filter="blinds(horizontal)">
                                      <p:cBhvr>
                                        <p:cTn id="94" dur="500"/>
                                        <p:tgtEl>
                                          <p:spTgt spid="24628"/>
                                        </p:tgtEl>
                                      </p:cBhvr>
                                    </p:animEffect>
                                  </p:childTnLst>
                                </p:cTn>
                              </p:par>
                              <p:par>
                                <p:cTn id="95" presetID="3" presetClass="entr" presetSubtype="10" fill="hold" nodeType="withEffect">
                                  <p:stCondLst>
                                    <p:cond delay="0"/>
                                  </p:stCondLst>
                                  <p:childTnLst>
                                    <p:set>
                                      <p:cBhvr>
                                        <p:cTn id="96" dur="1" fill="hold">
                                          <p:stCondLst>
                                            <p:cond delay="0"/>
                                          </p:stCondLst>
                                        </p:cTn>
                                        <p:tgtEl>
                                          <p:spTgt spid="24631"/>
                                        </p:tgtEl>
                                        <p:attrNameLst>
                                          <p:attrName>style.visibility</p:attrName>
                                        </p:attrNameLst>
                                      </p:cBhvr>
                                      <p:to>
                                        <p:strVal val="visible"/>
                                      </p:to>
                                    </p:set>
                                    <p:animEffect transition="in" filter="blinds(horizontal)">
                                      <p:cBhvr>
                                        <p:cTn id="97" dur="500"/>
                                        <p:tgtEl>
                                          <p:spTgt spid="24631"/>
                                        </p:tgtEl>
                                      </p:cBhvr>
                                    </p:animEffect>
                                  </p:childTnLst>
                                </p:cTn>
                              </p:par>
                              <p:par>
                                <p:cTn id="98" presetID="3" presetClass="entr" presetSubtype="10" fill="hold" nodeType="withEffect">
                                  <p:stCondLst>
                                    <p:cond delay="0"/>
                                  </p:stCondLst>
                                  <p:childTnLst>
                                    <p:set>
                                      <p:cBhvr>
                                        <p:cTn id="99" dur="1" fill="hold">
                                          <p:stCondLst>
                                            <p:cond delay="0"/>
                                          </p:stCondLst>
                                        </p:cTn>
                                        <p:tgtEl>
                                          <p:spTgt spid="24631"/>
                                        </p:tgtEl>
                                        <p:attrNameLst>
                                          <p:attrName>style.visibility</p:attrName>
                                        </p:attrNameLst>
                                      </p:cBhvr>
                                      <p:to>
                                        <p:strVal val="visible"/>
                                      </p:to>
                                    </p:set>
                                    <p:animEffect transition="in" filter="blinds(horizontal)">
                                      <p:cBhvr>
                                        <p:cTn id="100" dur="500"/>
                                        <p:tgtEl>
                                          <p:spTgt spid="24631"/>
                                        </p:tgtEl>
                                      </p:cBhvr>
                                    </p:animEffect>
                                  </p:childTnLst>
                                </p:cTn>
                              </p:par>
                              <p:par>
                                <p:cTn id="101" presetID="3" presetClass="entr" presetSubtype="10" fill="hold" nodeType="withEffect">
                                  <p:stCondLst>
                                    <p:cond delay="0"/>
                                  </p:stCondLst>
                                  <p:childTnLst>
                                    <p:set>
                                      <p:cBhvr>
                                        <p:cTn id="102" dur="1" fill="hold">
                                          <p:stCondLst>
                                            <p:cond delay="0"/>
                                          </p:stCondLst>
                                        </p:cTn>
                                        <p:tgtEl>
                                          <p:spTgt spid="24632"/>
                                        </p:tgtEl>
                                        <p:attrNameLst>
                                          <p:attrName>style.visibility</p:attrName>
                                        </p:attrNameLst>
                                      </p:cBhvr>
                                      <p:to>
                                        <p:strVal val="visible"/>
                                      </p:to>
                                    </p:set>
                                    <p:animEffect transition="in" filter="blinds(horizontal)">
                                      <p:cBhvr>
                                        <p:cTn id="103" dur="500"/>
                                        <p:tgtEl>
                                          <p:spTgt spid="24632"/>
                                        </p:tgtEl>
                                      </p:cBhvr>
                                    </p:animEffect>
                                  </p:childTnLst>
                                </p:cTn>
                              </p:par>
                              <p:par>
                                <p:cTn id="104" presetID="3" presetClass="entr" presetSubtype="10" fill="hold" nodeType="withEffect">
                                  <p:stCondLst>
                                    <p:cond delay="0"/>
                                  </p:stCondLst>
                                  <p:childTnLst>
                                    <p:set>
                                      <p:cBhvr>
                                        <p:cTn id="105" dur="1" fill="hold">
                                          <p:stCondLst>
                                            <p:cond delay="0"/>
                                          </p:stCondLst>
                                        </p:cTn>
                                        <p:tgtEl>
                                          <p:spTgt spid="24633"/>
                                        </p:tgtEl>
                                        <p:attrNameLst>
                                          <p:attrName>style.visibility</p:attrName>
                                        </p:attrNameLst>
                                      </p:cBhvr>
                                      <p:to>
                                        <p:strVal val="visible"/>
                                      </p:to>
                                    </p:set>
                                    <p:animEffect transition="in" filter="blinds(horizontal)">
                                      <p:cBhvr>
                                        <p:cTn id="106" dur="500"/>
                                        <p:tgtEl>
                                          <p:spTgt spid="24633"/>
                                        </p:tgtEl>
                                      </p:cBhvr>
                                    </p:animEffect>
                                  </p:childTnLst>
                                </p:cTn>
                              </p:par>
                              <p:par>
                                <p:cTn id="107" presetID="3" presetClass="entr" presetSubtype="10" fill="hold" nodeType="withEffect">
                                  <p:stCondLst>
                                    <p:cond delay="0"/>
                                  </p:stCondLst>
                                  <p:childTnLst>
                                    <p:set>
                                      <p:cBhvr>
                                        <p:cTn id="108" dur="1" fill="hold">
                                          <p:stCondLst>
                                            <p:cond delay="0"/>
                                          </p:stCondLst>
                                        </p:cTn>
                                        <p:tgtEl>
                                          <p:spTgt spid="24634"/>
                                        </p:tgtEl>
                                        <p:attrNameLst>
                                          <p:attrName>style.visibility</p:attrName>
                                        </p:attrNameLst>
                                      </p:cBhvr>
                                      <p:to>
                                        <p:strVal val="visible"/>
                                      </p:to>
                                    </p:set>
                                    <p:animEffect transition="in" filter="blinds(horizontal)">
                                      <p:cBhvr>
                                        <p:cTn id="109" dur="500"/>
                                        <p:tgtEl>
                                          <p:spTgt spid="24634"/>
                                        </p:tgtEl>
                                      </p:cBhvr>
                                    </p:animEffect>
                                  </p:childTnLst>
                                </p:cTn>
                              </p:par>
                              <p:par>
                                <p:cTn id="110" presetID="3" presetClass="entr" presetSubtype="10" fill="hold" nodeType="withEffect">
                                  <p:stCondLst>
                                    <p:cond delay="0"/>
                                  </p:stCondLst>
                                  <p:childTnLst>
                                    <p:set>
                                      <p:cBhvr>
                                        <p:cTn id="111" dur="1" fill="hold">
                                          <p:stCondLst>
                                            <p:cond delay="0"/>
                                          </p:stCondLst>
                                        </p:cTn>
                                        <p:tgtEl>
                                          <p:spTgt spid="24640"/>
                                        </p:tgtEl>
                                        <p:attrNameLst>
                                          <p:attrName>style.visibility</p:attrName>
                                        </p:attrNameLst>
                                      </p:cBhvr>
                                      <p:to>
                                        <p:strVal val="visible"/>
                                      </p:to>
                                    </p:set>
                                    <p:animEffect transition="in" filter="blinds(horizontal)">
                                      <p:cBhvr>
                                        <p:cTn id="112" dur="500"/>
                                        <p:tgtEl>
                                          <p:spTgt spid="2464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4592"/>
                                        </p:tgtEl>
                                        <p:attrNameLst>
                                          <p:attrName>style.visibility</p:attrName>
                                        </p:attrNameLst>
                                      </p:cBhvr>
                                      <p:to>
                                        <p:strVal val="visible"/>
                                      </p:to>
                                    </p:set>
                                    <p:animEffect transition="in" filter="blinds(horizontal)">
                                      <p:cBhvr>
                                        <p:cTn id="117"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6" grpId="0"/>
      <p:bldP spid="24588" grpId="0"/>
      <p:bldP spid="24592" grpId="0"/>
      <p:bldP spid="24600" grpId="0" animBg="1"/>
      <p:bldP spid="24601" grpId="0" animBg="1"/>
      <p:bldP spid="24602" grpId="0" animBg="1"/>
      <p:bldP spid="24603" grpId="0" animBg="1"/>
      <p:bldP spid="24626" grpId="0" animBg="1"/>
      <p:bldP spid="24627" grpId="0" animBg="1"/>
      <p:bldP spid="24628" grpId="0" animBg="1"/>
      <p:bldP spid="24629" grpId="0" animBg="1"/>
      <p:bldP spid="24630" grpId="0" animBg="1"/>
      <p:bldP spid="24637" grpId="0" animBg="1"/>
      <p:bldP spid="2463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p:txBody>
          <a:bodyPr/>
          <a:lstStyle/>
          <a:p>
            <a:pPr>
              <a:defRPr/>
            </a:pPr>
            <a:r>
              <a:rPr lang="en-US" sz="2800" smtClean="0">
                <a:latin typeface="Arial" charset="0"/>
              </a:rPr>
              <a:t>Summary: Security and Access Control</a:t>
            </a:r>
          </a:p>
        </p:txBody>
      </p:sp>
      <p:sp>
        <p:nvSpPr>
          <p:cNvPr id="389123" name="Rectangle 3"/>
          <p:cNvSpPr>
            <a:spLocks noGrp="1" noChangeArrowheads="1"/>
          </p:cNvSpPr>
          <p:nvPr>
            <p:ph type="body" idx="4294967295"/>
          </p:nvPr>
        </p:nvSpPr>
        <p:spPr/>
        <p:txBody>
          <a:bodyPr/>
          <a:lstStyle/>
          <a:p>
            <a:pPr>
              <a:lnSpc>
                <a:spcPct val="90000"/>
              </a:lnSpc>
              <a:defRPr/>
            </a:pPr>
            <a:r>
              <a:rPr lang="en-US" sz="2400" smtClean="0">
                <a:latin typeface="Arial" charset="0"/>
              </a:rPr>
              <a:t>Definition of Collaboration Workflow Model for Coordinated Collaboration</a:t>
            </a:r>
          </a:p>
          <a:p>
            <a:pPr>
              <a:lnSpc>
                <a:spcPct val="90000"/>
              </a:lnSpc>
              <a:defRPr/>
            </a:pPr>
            <a:r>
              <a:rPr lang="en-US" sz="2400" smtClean="0">
                <a:latin typeface="Arial" charset="0"/>
              </a:rPr>
              <a:t>Definition of an Collaboration Obligation Model for Role/User Participation and Permission Activation</a:t>
            </a:r>
          </a:p>
          <a:p>
            <a:pPr>
              <a:lnSpc>
                <a:spcPct val="90000"/>
              </a:lnSpc>
              <a:defRPr/>
            </a:pPr>
            <a:r>
              <a:rPr lang="en-US" sz="2400" smtClean="0">
                <a:latin typeface="Arial" charset="0"/>
              </a:rPr>
              <a:t>Definition of a Collaboration Team Model for Role/User Participation</a:t>
            </a:r>
          </a:p>
          <a:p>
            <a:pPr>
              <a:lnSpc>
                <a:spcPct val="90000"/>
              </a:lnSpc>
              <a:defRPr/>
            </a:pPr>
            <a:r>
              <a:rPr lang="en-US" sz="2400" smtClean="0">
                <a:latin typeface="Arial" charset="0"/>
              </a:rPr>
              <a:t>Definition of Secure Collaboration Model</a:t>
            </a:r>
          </a:p>
          <a:p>
            <a:pPr>
              <a:lnSpc>
                <a:spcPct val="90000"/>
              </a:lnSpc>
              <a:defRPr/>
            </a:pPr>
            <a:r>
              <a:rPr lang="en-US" sz="2400" smtClean="0">
                <a:latin typeface="Arial" charset="0"/>
              </a:rPr>
              <a:t>Definition of a Collaboration Lifetime Model</a:t>
            </a:r>
          </a:p>
          <a:p>
            <a:pPr>
              <a:lnSpc>
                <a:spcPct val="90000"/>
              </a:lnSpc>
              <a:buFont typeface="Wingdings" pitchFamily="2" charset="2"/>
              <a:buNone/>
              <a:defRPr/>
            </a:pPr>
            <a:endParaRPr lang="en-US" sz="2400" smtClean="0">
              <a:latin typeface="Arial" charset="0"/>
            </a:endParaRPr>
          </a:p>
        </p:txBody>
      </p:sp>
      <p:sp>
        <p:nvSpPr>
          <p:cNvPr id="53862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BD0A6497-449D-4756-9B4F-F63685BB4AC4}" type="slidenum">
              <a:rPr lang="en-US" altLang="en-US" sz="1200">
                <a:solidFill>
                  <a:srgbClr val="000000"/>
                </a:solidFill>
                <a:latin typeface="Arial" charset="0"/>
              </a:rPr>
              <a:pPr algn="r" eaLnBrk="1" hangingPunct="1"/>
              <a:t>70</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idx="4294967295"/>
          </p:nvPr>
        </p:nvSpPr>
        <p:spPr/>
        <p:txBody>
          <a:bodyPr/>
          <a:lstStyle/>
          <a:p>
            <a:pPr>
              <a:defRPr/>
            </a:pPr>
            <a:r>
              <a:rPr lang="en-US" sz="2800" smtClean="0">
                <a:latin typeface="Arial" charset="0"/>
              </a:rPr>
              <a:t>Summary: Secure Software Engineering</a:t>
            </a:r>
          </a:p>
        </p:txBody>
      </p:sp>
      <p:sp>
        <p:nvSpPr>
          <p:cNvPr id="391171" name="Rectangle 3"/>
          <p:cNvSpPr>
            <a:spLocks noGrp="1" noChangeArrowheads="1"/>
          </p:cNvSpPr>
          <p:nvPr>
            <p:ph type="body" idx="4294967295"/>
          </p:nvPr>
        </p:nvSpPr>
        <p:spPr/>
        <p:txBody>
          <a:bodyPr/>
          <a:lstStyle/>
          <a:p>
            <a:pPr>
              <a:defRPr/>
            </a:pPr>
            <a:r>
              <a:rPr lang="en-US" sz="2400" smtClean="0">
                <a:latin typeface="Arial" charset="0"/>
              </a:rPr>
              <a:t>Extension of the Unified Modeling Language (UML) Meta Model with COD/AWF</a:t>
            </a:r>
          </a:p>
          <a:p>
            <a:pPr>
              <a:defRPr/>
            </a:pPr>
            <a:r>
              <a:rPr lang="en-US" sz="2400" smtClean="0">
                <a:latin typeface="Arial" charset="0"/>
              </a:rPr>
              <a:t>Definition of new UML Diagram for Collaboration Workflows</a:t>
            </a:r>
          </a:p>
          <a:p>
            <a:pPr>
              <a:defRPr/>
            </a:pPr>
            <a:r>
              <a:rPr lang="en-US" sz="2400" smtClean="0">
                <a:latin typeface="Arial" charset="0"/>
              </a:rPr>
              <a:t>Definition of new UML Diagram for Collaboration Teams</a:t>
            </a:r>
          </a:p>
          <a:p>
            <a:pPr>
              <a:defRPr/>
            </a:pPr>
            <a:r>
              <a:rPr lang="en-US" sz="2400" smtClean="0">
                <a:latin typeface="Arial" charset="0"/>
              </a:rPr>
              <a:t>Definition of new UML Diagrams for Collaboration Obligations</a:t>
            </a:r>
          </a:p>
          <a:p>
            <a:pPr>
              <a:defRPr/>
            </a:pPr>
            <a:r>
              <a:rPr lang="en-US" sz="2400" smtClean="0">
                <a:latin typeface="Arial" charset="0"/>
              </a:rPr>
              <a:t>Extending existing UML Role Slice Diagrams for Collaboration Security</a:t>
            </a:r>
          </a:p>
        </p:txBody>
      </p:sp>
      <p:sp>
        <p:nvSpPr>
          <p:cNvPr id="539652"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0CED699D-A693-4F06-9C5A-988687BF6585}" type="slidenum">
              <a:rPr lang="en-US" altLang="en-US" sz="1200">
                <a:solidFill>
                  <a:srgbClr val="000000"/>
                </a:solidFill>
                <a:latin typeface="Arial" charset="0"/>
              </a:rPr>
              <a:pPr algn="r" eaLnBrk="1" hangingPunct="1"/>
              <a:t>71</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p:txBody>
          <a:bodyPr/>
          <a:lstStyle/>
          <a:p>
            <a:pPr>
              <a:defRPr/>
            </a:pPr>
            <a:r>
              <a:rPr lang="en-US" sz="2800" smtClean="0">
                <a:latin typeface="Arial" charset="0"/>
              </a:rPr>
              <a:t>Summary: Security Enforcement Code Gen</a:t>
            </a:r>
          </a:p>
        </p:txBody>
      </p:sp>
      <p:sp>
        <p:nvSpPr>
          <p:cNvPr id="393219" name="Rectangle 3"/>
          <p:cNvSpPr>
            <a:spLocks noGrp="1" noChangeArrowheads="1"/>
          </p:cNvSpPr>
          <p:nvPr>
            <p:ph type="body" idx="4294967295"/>
          </p:nvPr>
        </p:nvSpPr>
        <p:spPr/>
        <p:txBody>
          <a:bodyPr/>
          <a:lstStyle/>
          <a:p>
            <a:pPr>
              <a:lnSpc>
                <a:spcPct val="90000"/>
              </a:lnSpc>
              <a:defRPr/>
            </a:pPr>
            <a:r>
              <a:rPr lang="en-US" smtClean="0">
                <a:latin typeface="Arial" charset="0"/>
              </a:rPr>
              <a:t>Utilizing Java Meta Model capabilities to encode: </a:t>
            </a:r>
          </a:p>
          <a:p>
            <a:pPr lvl="1">
              <a:lnSpc>
                <a:spcPct val="90000"/>
              </a:lnSpc>
              <a:defRPr/>
            </a:pPr>
            <a:r>
              <a:rPr lang="en-US" smtClean="0">
                <a:latin typeface="Arial" charset="0"/>
              </a:rPr>
              <a:t>Collaboration Workflow Policies</a:t>
            </a:r>
          </a:p>
          <a:p>
            <a:pPr lvl="1">
              <a:lnSpc>
                <a:spcPct val="90000"/>
              </a:lnSpc>
              <a:defRPr/>
            </a:pPr>
            <a:r>
              <a:rPr lang="en-US" smtClean="0">
                <a:latin typeface="Arial" charset="0"/>
              </a:rPr>
              <a:t>Collaboration Team Policies</a:t>
            </a:r>
          </a:p>
          <a:p>
            <a:pPr lvl="1">
              <a:lnSpc>
                <a:spcPct val="90000"/>
              </a:lnSpc>
              <a:defRPr/>
            </a:pPr>
            <a:r>
              <a:rPr lang="en-US" smtClean="0">
                <a:latin typeface="Arial" charset="0"/>
              </a:rPr>
              <a:t>Collaboration Obligation Policies</a:t>
            </a:r>
          </a:p>
          <a:p>
            <a:pPr lvl="1">
              <a:lnSpc>
                <a:spcPct val="90000"/>
              </a:lnSpc>
              <a:defRPr/>
            </a:pPr>
            <a:r>
              <a:rPr lang="en-US" smtClean="0">
                <a:latin typeface="Arial" charset="0"/>
              </a:rPr>
              <a:t>Collaboration Security</a:t>
            </a:r>
          </a:p>
          <a:p>
            <a:pPr>
              <a:lnSpc>
                <a:spcPct val="90000"/>
              </a:lnSpc>
              <a:defRPr/>
            </a:pPr>
            <a:r>
              <a:rPr lang="en-US" smtClean="0">
                <a:latin typeface="Arial" charset="0"/>
              </a:rPr>
              <a:t>Utilizing Java Meta Programming capabilities to enforce COD/AWF policies</a:t>
            </a:r>
          </a:p>
          <a:p>
            <a:pPr lvl="1">
              <a:lnSpc>
                <a:spcPct val="90000"/>
              </a:lnSpc>
              <a:defRPr/>
            </a:pPr>
            <a:r>
              <a:rPr lang="en-US" smtClean="0">
                <a:latin typeface="Arial" charset="0"/>
              </a:rPr>
              <a:t>Definition of a COD/AWF Authorization Algorithm</a:t>
            </a:r>
          </a:p>
          <a:p>
            <a:pPr>
              <a:lnSpc>
                <a:spcPct val="90000"/>
              </a:lnSpc>
              <a:defRPr/>
            </a:pPr>
            <a:endParaRPr lang="en-US" smtClean="0">
              <a:latin typeface="Arial" charset="0"/>
            </a:endParaRPr>
          </a:p>
        </p:txBody>
      </p:sp>
      <p:sp>
        <p:nvSpPr>
          <p:cNvPr id="540676"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D77932D4-30C5-4C22-930C-585D5FE8BD4B}" type="slidenum">
              <a:rPr lang="en-US" altLang="en-US" sz="1200">
                <a:solidFill>
                  <a:srgbClr val="000000"/>
                </a:solidFill>
                <a:latin typeface="Arial" charset="0"/>
              </a:rPr>
              <a:pPr algn="r" eaLnBrk="1" hangingPunct="1"/>
              <a:t>72</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p:txBody>
          <a:bodyPr/>
          <a:lstStyle/>
          <a:p>
            <a:pPr>
              <a:defRPr/>
            </a:pPr>
            <a:r>
              <a:rPr lang="en-US" smtClean="0">
                <a:latin typeface="Arial" charset="0"/>
              </a:rPr>
              <a:t>Research Contributions</a:t>
            </a:r>
          </a:p>
        </p:txBody>
      </p:sp>
      <p:sp>
        <p:nvSpPr>
          <p:cNvPr id="456707" name="Rectangle 3"/>
          <p:cNvSpPr>
            <a:spLocks noGrp="1" noChangeArrowheads="1"/>
          </p:cNvSpPr>
          <p:nvPr>
            <p:ph type="body" idx="4294967295"/>
          </p:nvPr>
        </p:nvSpPr>
        <p:spPr>
          <a:xfrm>
            <a:off x="152400" y="762000"/>
            <a:ext cx="8763000" cy="5791200"/>
          </a:xfrm>
        </p:spPr>
        <p:txBody>
          <a:bodyPr/>
          <a:lstStyle/>
          <a:p>
            <a:pPr>
              <a:defRPr/>
            </a:pPr>
            <a:r>
              <a:rPr lang="en-US" b="1" smtClean="0">
                <a:latin typeface="Arial" charset="0"/>
              </a:rPr>
              <a:t>Security and Access Control Models:</a:t>
            </a:r>
            <a:r>
              <a:rPr lang="en-US" smtClean="0">
                <a:latin typeface="Arial" charset="0"/>
              </a:rPr>
              <a:t> </a:t>
            </a:r>
          </a:p>
          <a:p>
            <a:pPr lvl="1">
              <a:defRPr/>
            </a:pPr>
            <a:r>
              <a:rPr lang="en-US" smtClean="0">
                <a:latin typeface="Arial" charset="0"/>
              </a:rPr>
              <a:t>COD/AWF to RBAC - never been done </a:t>
            </a:r>
          </a:p>
          <a:p>
            <a:pPr lvl="1">
              <a:defRPr/>
            </a:pPr>
            <a:r>
              <a:rPr lang="en-US" smtClean="0">
                <a:latin typeface="Arial" charset="0"/>
              </a:rPr>
              <a:t>First access control model with COD/AWF </a:t>
            </a:r>
          </a:p>
          <a:p>
            <a:pPr lvl="1">
              <a:defRPr/>
            </a:pPr>
            <a:r>
              <a:rPr lang="en-US" smtClean="0">
                <a:latin typeface="Arial" charset="0"/>
              </a:rPr>
              <a:t>COD Constraints complement RBAC SOD</a:t>
            </a:r>
          </a:p>
          <a:p>
            <a:pPr>
              <a:defRPr/>
            </a:pPr>
            <a:r>
              <a:rPr lang="en-US" b="1" smtClean="0">
                <a:latin typeface="Arial" charset="0"/>
              </a:rPr>
              <a:t>Secure Software Engineering Paradigm </a:t>
            </a:r>
          </a:p>
          <a:p>
            <a:pPr lvl="1">
              <a:defRPr/>
            </a:pPr>
            <a:r>
              <a:rPr lang="en-US" smtClean="0">
                <a:latin typeface="Arial" charset="0"/>
              </a:rPr>
              <a:t>Ext. Prior Work (Pavlich) on UML with RBAC </a:t>
            </a:r>
          </a:p>
          <a:p>
            <a:pPr lvl="1">
              <a:defRPr/>
            </a:pPr>
            <a:r>
              <a:rPr lang="en-US" smtClean="0">
                <a:latin typeface="Arial" charset="0"/>
              </a:rPr>
              <a:t>Ext. UML Activity Diagram for Coord. Collab.</a:t>
            </a:r>
          </a:p>
          <a:p>
            <a:pPr lvl="1">
              <a:defRPr/>
            </a:pPr>
            <a:r>
              <a:rPr lang="en-US" smtClean="0">
                <a:latin typeface="Arial" charset="0"/>
              </a:rPr>
              <a:t>Two new UML Diagrams for Obl. and Teams.</a:t>
            </a:r>
          </a:p>
          <a:p>
            <a:pPr>
              <a:defRPr/>
            </a:pPr>
            <a:r>
              <a:rPr lang="en-US" b="1" smtClean="0">
                <a:latin typeface="Arial" charset="0"/>
              </a:rPr>
              <a:t>Security Enforcement Code Generation</a:t>
            </a:r>
          </a:p>
          <a:p>
            <a:pPr lvl="1">
              <a:defRPr/>
            </a:pPr>
            <a:r>
              <a:rPr lang="en-US" smtClean="0">
                <a:latin typeface="Arial" charset="0"/>
              </a:rPr>
              <a:t>Code Templates as Initial Step in Auto Enforcement Code Generation</a:t>
            </a:r>
          </a:p>
          <a:p>
            <a:pPr lvl="1">
              <a:defRPr/>
            </a:pPr>
            <a:r>
              <a:rPr lang="en-US" smtClean="0">
                <a:latin typeface="Arial" charset="0"/>
              </a:rPr>
              <a:t>Java Meta Programming and Annotations</a:t>
            </a:r>
          </a:p>
        </p:txBody>
      </p:sp>
      <p:sp>
        <p:nvSpPr>
          <p:cNvPr id="541700"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0CC6140D-1BCB-44E6-A818-BD4ECAA2E4CE}" type="slidenum">
              <a:rPr lang="en-US" altLang="en-US" sz="1200">
                <a:solidFill>
                  <a:srgbClr val="000000"/>
                </a:solidFill>
                <a:latin typeface="Arial" charset="0"/>
              </a:rPr>
              <a:pPr algn="r" eaLnBrk="1" hangingPunct="1"/>
              <a:t>73</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idx="4294967295"/>
          </p:nvPr>
        </p:nvSpPr>
        <p:spPr/>
        <p:txBody>
          <a:bodyPr/>
          <a:lstStyle/>
          <a:p>
            <a:pPr>
              <a:defRPr/>
            </a:pPr>
            <a:r>
              <a:rPr lang="en-US" smtClean="0">
                <a:latin typeface="Arial" charset="0"/>
              </a:rPr>
              <a:t>Future Research</a:t>
            </a:r>
          </a:p>
        </p:txBody>
      </p:sp>
      <p:sp>
        <p:nvSpPr>
          <p:cNvPr id="397315" name="Rectangle 3"/>
          <p:cNvSpPr>
            <a:spLocks noGrp="1" noChangeArrowheads="1"/>
          </p:cNvSpPr>
          <p:nvPr>
            <p:ph type="body" idx="4294967295"/>
          </p:nvPr>
        </p:nvSpPr>
        <p:spPr/>
        <p:txBody>
          <a:bodyPr/>
          <a:lstStyle/>
          <a:p>
            <a:pPr>
              <a:defRPr/>
            </a:pPr>
            <a:r>
              <a:rPr lang="en-US" b="1" smtClean="0">
                <a:latin typeface="Arial" charset="0"/>
              </a:rPr>
              <a:t>Improving Code Generation Process</a:t>
            </a:r>
          </a:p>
          <a:p>
            <a:pPr lvl="1">
              <a:defRPr/>
            </a:pPr>
            <a:r>
              <a:rPr lang="en-US" smtClean="0">
                <a:latin typeface="Arial" charset="0"/>
              </a:rPr>
              <a:t>COD/AWF Requirements Evolution</a:t>
            </a:r>
          </a:p>
          <a:p>
            <a:pPr lvl="1">
              <a:defRPr/>
            </a:pPr>
            <a:r>
              <a:rPr lang="en-US" smtClean="0">
                <a:latin typeface="Arial" charset="0"/>
              </a:rPr>
              <a:t>More Automated to Translate Code Templates to Working Software</a:t>
            </a:r>
          </a:p>
          <a:p>
            <a:pPr>
              <a:defRPr/>
            </a:pPr>
            <a:r>
              <a:rPr lang="en-US" b="1" smtClean="0">
                <a:latin typeface="Arial" charset="0"/>
              </a:rPr>
              <a:t>Design Time Analysis</a:t>
            </a:r>
            <a:r>
              <a:rPr lang="en-US" smtClean="0">
                <a:latin typeface="Arial" charset="0"/>
              </a:rPr>
              <a:t> </a:t>
            </a:r>
          </a:p>
          <a:p>
            <a:pPr lvl="1">
              <a:defRPr/>
            </a:pPr>
            <a:r>
              <a:rPr lang="en-US" sz="2400" smtClean="0">
                <a:latin typeface="Arial" charset="0"/>
              </a:rPr>
              <a:t>Collaboration Constraints vs. Security Constraints</a:t>
            </a:r>
          </a:p>
          <a:p>
            <a:pPr lvl="1">
              <a:defRPr/>
            </a:pPr>
            <a:r>
              <a:rPr lang="en-US" sz="2400" smtClean="0">
                <a:latin typeface="Arial" charset="0"/>
              </a:rPr>
              <a:t>Collaboration Constraints vs. Collaboration Resources</a:t>
            </a:r>
          </a:p>
          <a:p>
            <a:pPr>
              <a:defRPr/>
            </a:pPr>
            <a:r>
              <a:rPr lang="en-US" b="1" smtClean="0">
                <a:latin typeface="Arial" charset="0"/>
              </a:rPr>
              <a:t>Runtime Analysis</a:t>
            </a:r>
          </a:p>
          <a:p>
            <a:pPr lvl="1">
              <a:defRPr/>
            </a:pPr>
            <a:r>
              <a:rPr lang="en-US" sz="2400" smtClean="0">
                <a:latin typeface="Arial" charset="0"/>
              </a:rPr>
              <a:t>Collaboration Constraints vs. Security Constraints</a:t>
            </a:r>
          </a:p>
          <a:p>
            <a:pPr lvl="1">
              <a:defRPr/>
            </a:pPr>
            <a:r>
              <a:rPr lang="en-US" sz="2400" smtClean="0">
                <a:latin typeface="Arial" charset="0"/>
              </a:rPr>
              <a:t>Collaboration Constraints vs. Collaboration Resources</a:t>
            </a:r>
            <a:endParaRPr lang="en-US" b="1" smtClean="0">
              <a:latin typeface="Arial" charset="0"/>
            </a:endParaRPr>
          </a:p>
        </p:txBody>
      </p:sp>
      <p:sp>
        <p:nvSpPr>
          <p:cNvPr id="54272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3A6D32EC-3BFE-45F2-90FC-6A083B8503C1}" type="slidenum">
              <a:rPr lang="en-US" altLang="en-US" sz="1200">
                <a:solidFill>
                  <a:srgbClr val="000000"/>
                </a:solidFill>
                <a:latin typeface="Arial" charset="0"/>
              </a:rPr>
              <a:pPr algn="r" eaLnBrk="1" hangingPunct="1"/>
              <a:t>74</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itle 1"/>
          <p:cNvSpPr>
            <a:spLocks noGrp="1"/>
          </p:cNvSpPr>
          <p:nvPr>
            <p:ph type="title" idx="4294967295"/>
          </p:nvPr>
        </p:nvSpPr>
        <p:spPr/>
        <p:txBody>
          <a:bodyPr/>
          <a:lstStyle/>
          <a:p>
            <a:pPr eaLnBrk="1" hangingPunct="1">
              <a:defRPr/>
            </a:pPr>
            <a:r>
              <a:rPr lang="en-US" smtClean="0">
                <a:latin typeface="Arial" charset="0"/>
              </a:rPr>
              <a:t>Previous Research</a:t>
            </a:r>
          </a:p>
        </p:txBody>
      </p:sp>
      <p:sp>
        <p:nvSpPr>
          <p:cNvPr id="399363" name="Content Placeholder 2"/>
          <p:cNvSpPr>
            <a:spLocks noGrp="1"/>
          </p:cNvSpPr>
          <p:nvPr>
            <p:ph idx="4294967295"/>
          </p:nvPr>
        </p:nvSpPr>
        <p:spPr/>
        <p:txBody>
          <a:bodyPr/>
          <a:lstStyle/>
          <a:p>
            <a:pPr marL="609600" indent="-609600">
              <a:buFont typeface="Wingdings" pitchFamily="2" charset="2"/>
              <a:buNone/>
              <a:defRPr/>
            </a:pPr>
            <a:r>
              <a:rPr lang="en-US" sz="1400" smtClean="0">
                <a:latin typeface="Arial" charset="0"/>
              </a:rPr>
              <a:t>[1] Solomon Berhe, Steven A. Demurjian, Swapna S. Gokhale, Jaime A. Pavlich-Mariscal, Rishi Saripalle: </a:t>
            </a:r>
            <a:r>
              <a:rPr lang="en-US" sz="1400" b="1" smtClean="0">
                <a:latin typeface="Arial" charset="0"/>
              </a:rPr>
              <a:t>Leveraging UML for Security Engineering and Enforcement in a Collaboration on Duty and Adaptive Workflow Model That Extends NIST RBAC</a:t>
            </a:r>
            <a:r>
              <a:rPr lang="en-US" sz="1400" smtClean="0">
                <a:latin typeface="Arial" charset="0"/>
              </a:rPr>
              <a:t>. DBSec 2011: 293-300</a:t>
            </a:r>
          </a:p>
          <a:p>
            <a:pPr marL="609600" indent="-609600">
              <a:buFont typeface="Wingdings" pitchFamily="2" charset="2"/>
              <a:buNone/>
              <a:defRPr/>
            </a:pPr>
            <a:r>
              <a:rPr lang="en-US" sz="1400" smtClean="0">
                <a:latin typeface="Arial" charset="0"/>
              </a:rPr>
              <a:t>[2] Berhe, S., Demurjian, S., Saripalle, R., Agresta, T., Liu, J., Cusano, A., Fequiere, A, and Gedarovich, J., “</a:t>
            </a:r>
            <a:r>
              <a:rPr lang="en-US" sz="1400" b="1" smtClean="0">
                <a:latin typeface="Arial" charset="0"/>
              </a:rPr>
              <a:t>Secure, Obligated and Coordinated Collaboration in Health Care for the Patient-Centered Medical Home</a:t>
            </a:r>
            <a:r>
              <a:rPr lang="en-US" sz="1400" smtClean="0">
                <a:latin typeface="Arial" charset="0"/>
              </a:rPr>
              <a:t>,” accepted, to appear in </a:t>
            </a:r>
            <a:r>
              <a:rPr lang="en-US" sz="1400" i="1" smtClean="0">
                <a:latin typeface="Arial" charset="0"/>
              </a:rPr>
              <a:t>Proceedings of AMIA 2010 Annual Symposium,</a:t>
            </a:r>
            <a:r>
              <a:rPr lang="en-US" sz="1400" smtClean="0">
                <a:latin typeface="Arial" charset="0"/>
              </a:rPr>
              <a:t> November 2010.</a:t>
            </a:r>
          </a:p>
          <a:p>
            <a:pPr marL="609600" indent="-609600">
              <a:buFont typeface="Wingdings" pitchFamily="2" charset="2"/>
              <a:buNone/>
              <a:defRPr/>
            </a:pPr>
            <a:r>
              <a:rPr lang="en-US" sz="1400" smtClean="0">
                <a:latin typeface="Arial" charset="0"/>
              </a:rPr>
              <a:t>[3] Doan, T., Demurjian, S., Michel, L., and Berhe, S. “</a:t>
            </a:r>
            <a:r>
              <a:rPr lang="en-US" sz="1400" b="1" smtClean="0">
                <a:latin typeface="Arial" charset="0"/>
              </a:rPr>
              <a:t>Integrating Access Control into UML for Secure Software Modeling and Analysis</a:t>
            </a:r>
            <a:r>
              <a:rPr lang="en-US" sz="1400" smtClean="0">
                <a:latin typeface="Arial" charset="0"/>
              </a:rPr>
              <a:t>”, in: </a:t>
            </a:r>
            <a:r>
              <a:rPr lang="en-US" sz="1400" i="1" smtClean="0">
                <a:latin typeface="Arial" charset="0"/>
              </a:rPr>
              <a:t>International Journal of Secure Software Engineering,</a:t>
            </a:r>
            <a:r>
              <a:rPr lang="en-US" sz="1400" smtClean="0">
                <a:latin typeface="Arial" charset="0"/>
              </a:rPr>
              <a:t> IGI Global, Vol. 1, No. 1, Jan.-March 2010, pp. 1-19.</a:t>
            </a:r>
          </a:p>
          <a:p>
            <a:pPr marL="609600" indent="-609600">
              <a:buFont typeface="Wingdings" pitchFamily="2" charset="2"/>
              <a:buNone/>
              <a:defRPr/>
            </a:pPr>
            <a:r>
              <a:rPr lang="en-US" sz="1400" smtClean="0">
                <a:latin typeface="Arial" charset="0"/>
              </a:rPr>
              <a:t>[4] Berhe, S., Demurjian, S., and Agresta, T. “</a:t>
            </a:r>
            <a:r>
              <a:rPr lang="en-US" sz="1400" b="1" smtClean="0">
                <a:latin typeface="Arial" charset="0"/>
              </a:rPr>
              <a:t>Emerging Trends in Health Care Delivery: Towards Collaborative Security for NIST RBAC</a:t>
            </a:r>
            <a:r>
              <a:rPr lang="en-US" sz="1400" smtClean="0">
                <a:latin typeface="Arial" charset="0"/>
              </a:rPr>
              <a:t>”, in </a:t>
            </a:r>
            <a:r>
              <a:rPr lang="en-US" sz="1400" i="1" smtClean="0">
                <a:latin typeface="Arial" charset="0"/>
              </a:rPr>
              <a:t>Research Directions  in Data and Applications Security XXIII, </a:t>
            </a:r>
            <a:r>
              <a:rPr lang="en-US" sz="1400" smtClean="0">
                <a:latin typeface="Arial" charset="0"/>
              </a:rPr>
              <a:t>E. Gudes and J. Viadya (eds.), LNCS 5645, Springer, July 2009, pp. 283-290</a:t>
            </a:r>
            <a:r>
              <a:rPr lang="en-US" sz="1400" i="1" smtClean="0">
                <a:latin typeface="Arial" charset="0"/>
              </a:rPr>
              <a:t>.</a:t>
            </a:r>
            <a:endParaRPr lang="en-US" sz="1400" smtClean="0">
              <a:latin typeface="Arial" charset="0"/>
            </a:endParaRPr>
          </a:p>
          <a:p>
            <a:pPr marL="609600" indent="-609600">
              <a:buFont typeface="Wingdings" pitchFamily="2" charset="2"/>
              <a:buNone/>
              <a:defRPr/>
            </a:pPr>
            <a:r>
              <a:rPr lang="en-US" sz="1400" smtClean="0">
                <a:latin typeface="Arial" charset="0"/>
              </a:rPr>
              <a:t>[5] Demurjian, S., Ren, H., Berhe, S., Devineni, M., Vegad, S., and Polineni, K., “Chapter 24: </a:t>
            </a:r>
            <a:r>
              <a:rPr lang="en-US" sz="1400" b="1" smtClean="0">
                <a:latin typeface="Arial" charset="0"/>
              </a:rPr>
              <a:t>Improving the Information Security of Collaborative Web Portals via Fine-Grained Role-Based Access Control</a:t>
            </a:r>
            <a:r>
              <a:rPr lang="en-US" sz="1400" smtClean="0">
                <a:latin typeface="Arial" charset="0"/>
              </a:rPr>
              <a:t>”, in </a:t>
            </a:r>
            <a:r>
              <a:rPr lang="en-US" sz="1400" i="1" smtClean="0">
                <a:latin typeface="Arial" charset="0"/>
              </a:rPr>
              <a:t>Handbook of Research on Web 2.0, 3.0 and X.0: Technologies, Business and Social Applications</a:t>
            </a:r>
            <a:r>
              <a:rPr lang="en-US" sz="1400" smtClean="0">
                <a:latin typeface="Arial" charset="0"/>
              </a:rPr>
              <a:t>, S. Murugesan (ed.), a volume of the </a:t>
            </a:r>
            <a:r>
              <a:rPr lang="en-US" sz="1400" i="1" smtClean="0">
                <a:latin typeface="Arial" charset="0"/>
              </a:rPr>
              <a:t>Advances in E-Business Research Series, </a:t>
            </a:r>
            <a:r>
              <a:rPr lang="en-US" sz="1400" smtClean="0">
                <a:latin typeface="Arial" charset="0"/>
              </a:rPr>
              <a:t>IGI Global, Apr. 2008, pp. 430-448.</a:t>
            </a:r>
          </a:p>
          <a:p>
            <a:pPr marL="609600" indent="-609600">
              <a:buFont typeface="Wingdings" pitchFamily="2" charset="2"/>
              <a:buNone/>
              <a:defRPr/>
            </a:pPr>
            <a:r>
              <a:rPr lang="en-US" sz="1400" smtClean="0">
                <a:latin typeface="Arial" charset="0"/>
              </a:rPr>
              <a:t>[6] Berhe, S., Demurjian, S., Ren, H., Devineni, M., Vegad, S., and Polineni, K., “</a:t>
            </a:r>
            <a:r>
              <a:rPr lang="en-US" sz="1400" b="1" smtClean="0">
                <a:latin typeface="Arial" charset="0"/>
              </a:rPr>
              <a:t>Axon-An Adaptive Collaborative Web Portal</a:t>
            </a:r>
            <a:r>
              <a:rPr lang="en-US" sz="1400" smtClean="0">
                <a:latin typeface="Arial" charset="0"/>
              </a:rPr>
              <a:t>” </a:t>
            </a:r>
            <a:r>
              <a:rPr lang="en-US" sz="1400" i="1" smtClean="0">
                <a:latin typeface="Arial" charset="0"/>
              </a:rPr>
              <a:t>Proc. of Intl. Wksp. on Adaptation and Evolution in Web Systems Engineering (AEWSE2008),</a:t>
            </a:r>
            <a:r>
              <a:rPr lang="en-US" sz="1400" smtClean="0">
                <a:latin typeface="Arial" charset="0"/>
              </a:rPr>
              <a:t> pp. 81-88,</a:t>
            </a:r>
            <a:r>
              <a:rPr lang="en-US" sz="1400" i="1" smtClean="0">
                <a:latin typeface="Arial" charset="0"/>
              </a:rPr>
              <a:t> </a:t>
            </a:r>
            <a:r>
              <a:rPr lang="en-US" sz="1400" smtClean="0">
                <a:latin typeface="Arial" charset="0"/>
              </a:rPr>
              <a:t>July 2008.</a:t>
            </a:r>
          </a:p>
          <a:p>
            <a:pPr marL="609600" indent="-609600" eaLnBrk="1" hangingPunct="1">
              <a:buFont typeface="Arial" charset="0"/>
              <a:buNone/>
              <a:defRPr/>
            </a:pPr>
            <a:endParaRPr lang="en-US" sz="1400" smtClean="0">
              <a:latin typeface="Arial" charset="0"/>
            </a:endParaRPr>
          </a:p>
        </p:txBody>
      </p:sp>
      <p:sp>
        <p:nvSpPr>
          <p:cNvPr id="543748"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2DBA84FE-F2C6-4758-A158-4EAC95BF29C2}" type="slidenum">
              <a:rPr lang="en-US" altLang="en-US" sz="1200">
                <a:solidFill>
                  <a:srgbClr val="000000"/>
                </a:solidFill>
                <a:latin typeface="Arial" charset="0"/>
              </a:rPr>
              <a:pPr algn="r" eaLnBrk="1" hangingPunct="1"/>
              <a:t>75</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idx="4294967295"/>
          </p:nvPr>
        </p:nvSpPr>
        <p:spPr/>
        <p:txBody>
          <a:bodyPr/>
          <a:lstStyle/>
          <a:p>
            <a:pPr>
              <a:defRPr/>
            </a:pPr>
            <a:r>
              <a:rPr lang="en-US" smtClean="0">
                <a:latin typeface="Arial" charset="0"/>
              </a:rPr>
              <a:t>Related Research</a:t>
            </a:r>
          </a:p>
        </p:txBody>
      </p:sp>
      <p:sp>
        <p:nvSpPr>
          <p:cNvPr id="401411" name="Content Placeholder 2"/>
          <p:cNvSpPr>
            <a:spLocks noGrp="1"/>
          </p:cNvSpPr>
          <p:nvPr>
            <p:ph idx="4294967295"/>
          </p:nvPr>
        </p:nvSpPr>
        <p:spPr/>
        <p:txBody>
          <a:bodyPr/>
          <a:lstStyle/>
          <a:p>
            <a:pPr marL="609600" indent="-609600">
              <a:buFont typeface="Wingdings" pitchFamily="2" charset="2"/>
              <a:buNone/>
              <a:defRPr/>
            </a:pPr>
            <a:r>
              <a:rPr lang="en-US" sz="1400" smtClean="0">
                <a:latin typeface="Arial" charset="0"/>
              </a:rPr>
              <a:t>[7] Rishi Saripalle, Steven Demurjian, Solomon Berhe. "</a:t>
            </a:r>
            <a:r>
              <a:rPr lang="en-US" sz="1400" b="1" smtClean="0">
                <a:latin typeface="Arial" charset="0"/>
              </a:rPr>
              <a:t>Towards a Software Design Process for Ontologies</a:t>
            </a:r>
            <a:r>
              <a:rPr lang="en-US" sz="1400" smtClean="0">
                <a:latin typeface="Arial" charset="0"/>
              </a:rPr>
              <a:t>.", Accepted to International Conference on Software and Intelligent Information (ICSII 2011), October 21-23, 2011, Puerto Rico, USA </a:t>
            </a:r>
          </a:p>
          <a:p>
            <a:pPr marL="609600" indent="-609600">
              <a:buFont typeface="Wingdings" pitchFamily="2" charset="2"/>
              <a:buNone/>
              <a:defRPr/>
            </a:pPr>
            <a:r>
              <a:rPr lang="en-US" sz="1400" smtClean="0">
                <a:latin typeface="Arial" charset="0"/>
              </a:rPr>
              <a:t>[8] Demurjian, S., Saripalle, R., and Berhe, S., “</a:t>
            </a:r>
            <a:r>
              <a:rPr lang="en-US" sz="1400" b="1" smtClean="0">
                <a:latin typeface="Arial" charset="0"/>
              </a:rPr>
              <a:t>An Integrated Ontology Framework for Health Information Exchange</a:t>
            </a:r>
            <a:r>
              <a:rPr lang="en-US" sz="1400" smtClean="0">
                <a:latin typeface="Arial" charset="0"/>
              </a:rPr>
              <a:t>,” </a:t>
            </a:r>
            <a:r>
              <a:rPr lang="en-US" sz="1400" i="1" smtClean="0">
                <a:latin typeface="Arial" charset="0"/>
              </a:rPr>
              <a:t>Proceedings of 21</a:t>
            </a:r>
            <a:r>
              <a:rPr lang="en-US" sz="1400" i="1" baseline="30000" smtClean="0">
                <a:latin typeface="Arial" charset="0"/>
              </a:rPr>
              <a:t>st</a:t>
            </a:r>
            <a:r>
              <a:rPr lang="en-US" sz="1400" i="1" smtClean="0">
                <a:latin typeface="Arial" charset="0"/>
              </a:rPr>
              <a:t> International Conference on Software Engineering and Knowledge Engineering (SEKE09</a:t>
            </a:r>
            <a:r>
              <a:rPr lang="en-US" sz="1400" smtClean="0">
                <a:latin typeface="Arial" charset="0"/>
              </a:rPr>
              <a:t>), pp. 575-580, July 2009.</a:t>
            </a:r>
          </a:p>
          <a:p>
            <a:pPr marL="609600" indent="-609600">
              <a:buFont typeface="Wingdings" pitchFamily="2" charset="2"/>
              <a:buNone/>
              <a:defRPr/>
            </a:pPr>
            <a:r>
              <a:rPr lang="en-US" sz="1400" smtClean="0">
                <a:latin typeface="Arial" charset="0"/>
              </a:rPr>
              <a:t>[9] Maynard, M. Doan, T., Berhe, S., and Demurjian, S., “</a:t>
            </a:r>
            <a:r>
              <a:rPr lang="en-US" sz="1400" b="1" smtClean="0">
                <a:latin typeface="Arial" charset="0"/>
              </a:rPr>
              <a:t>Ontology-Driven Architecture for an Archive Information System: A Case Study at the Roper Center</a:t>
            </a:r>
            <a:r>
              <a:rPr lang="en-US" sz="1400" smtClean="0">
                <a:latin typeface="Arial" charset="0"/>
              </a:rPr>
              <a:t>,” </a:t>
            </a:r>
            <a:r>
              <a:rPr lang="en-US" sz="1400" i="1" smtClean="0">
                <a:latin typeface="Arial" charset="0"/>
              </a:rPr>
              <a:t>Proc. of Intl. Workshop on 'Ontology-Driven Software Engineering</a:t>
            </a:r>
            <a:r>
              <a:rPr lang="en-US" sz="1400" smtClean="0">
                <a:latin typeface="Arial" charset="0"/>
              </a:rPr>
              <a:t>, co-located with OOPSLA 2009, October 2009. </a:t>
            </a:r>
          </a:p>
          <a:p>
            <a:pPr marL="609600" indent="-609600">
              <a:buFont typeface="Wingdings" pitchFamily="2" charset="2"/>
              <a:buNone/>
              <a:defRPr/>
            </a:pPr>
            <a:r>
              <a:rPr lang="en-US" sz="1400" smtClean="0">
                <a:latin typeface="Arial" charset="0"/>
              </a:rPr>
              <a:t>[10] M. Price, S. Demurjian, H. Sen, M. Saleem, S. Berhe </a:t>
            </a:r>
            <a:r>
              <a:rPr lang="en-US" sz="1400" b="1" smtClean="0">
                <a:latin typeface="Arial" charset="0"/>
              </a:rPr>
              <a:t>"Data Verification Using Model-Driven Architecture"</a:t>
            </a:r>
            <a:r>
              <a:rPr lang="en-US" sz="1400" smtClean="0">
                <a:latin typeface="Arial" charset="0"/>
              </a:rPr>
              <a:t/>
            </a:r>
            <a:br>
              <a:rPr lang="en-US" sz="1400" smtClean="0">
                <a:latin typeface="Arial" charset="0"/>
              </a:rPr>
            </a:br>
            <a:r>
              <a:rPr lang="en-US" sz="1400" i="1" smtClean="0">
                <a:latin typeface="Arial" charset="0"/>
              </a:rPr>
              <a:t>Proc. of ACM/IEEE 10th International Conference on Model Driven Engineering</a:t>
            </a:r>
            <a:r>
              <a:rPr lang="en-US" sz="1400" smtClean="0">
                <a:latin typeface="Arial" charset="0"/>
              </a:rPr>
              <a:t> 2007 - Nashville, TN, USA </a:t>
            </a:r>
          </a:p>
        </p:txBody>
      </p:sp>
      <p:sp>
        <p:nvSpPr>
          <p:cNvPr id="544772"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93B1F3E9-1F46-4BE0-A56A-BBBCC74B224E}" type="slidenum">
              <a:rPr lang="en-US" altLang="en-US" sz="1200">
                <a:solidFill>
                  <a:srgbClr val="000000"/>
                </a:solidFill>
                <a:latin typeface="Arial" charset="0"/>
              </a:rPr>
              <a:pPr algn="r" eaLnBrk="1" hangingPunct="1"/>
              <a:t>76</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idx="4294967295"/>
          </p:nvPr>
        </p:nvSpPr>
        <p:spPr/>
        <p:txBody>
          <a:bodyPr/>
          <a:lstStyle/>
          <a:p>
            <a:pPr>
              <a:defRPr/>
            </a:pPr>
            <a:r>
              <a:rPr lang="en-US" smtClean="0">
                <a:latin typeface="Arial" charset="0"/>
              </a:rPr>
              <a:t>Acknowledgement</a:t>
            </a:r>
          </a:p>
        </p:txBody>
      </p:sp>
      <p:sp>
        <p:nvSpPr>
          <p:cNvPr id="409603" name="Rectangle 3"/>
          <p:cNvSpPr>
            <a:spLocks noGrp="1" noChangeArrowheads="1"/>
          </p:cNvSpPr>
          <p:nvPr>
            <p:ph type="body" idx="4294967295"/>
          </p:nvPr>
        </p:nvSpPr>
        <p:spPr/>
        <p:txBody>
          <a:bodyPr/>
          <a:lstStyle/>
          <a:p>
            <a:pPr>
              <a:lnSpc>
                <a:spcPct val="90000"/>
              </a:lnSpc>
              <a:buClr>
                <a:srgbClr val="FFCC99"/>
              </a:buClr>
              <a:buSzPct val="45000"/>
              <a:buFont typeface="Wingdings" pitchFamily="2" charset="2"/>
              <a:buChar char=""/>
              <a:defRPr/>
            </a:pPr>
            <a:r>
              <a:rPr lang="en-US" b="1" smtClean="0">
                <a:latin typeface="Arial" charset="0"/>
              </a:rPr>
              <a:t>COD/AWF Developer Team – MS Students</a:t>
            </a:r>
          </a:p>
          <a:p>
            <a:pPr lvl="1">
              <a:lnSpc>
                <a:spcPct val="90000"/>
              </a:lnSpc>
              <a:buClr>
                <a:srgbClr val="FFCC99"/>
              </a:buClr>
              <a:buSzPct val="45000"/>
              <a:buFont typeface="Wingdings" pitchFamily="2" charset="2"/>
              <a:buChar char=""/>
              <a:defRPr/>
            </a:pPr>
            <a:r>
              <a:rPr lang="en-US" smtClean="0">
                <a:latin typeface="Arial" charset="0"/>
              </a:rPr>
              <a:t>Antonio Cusano</a:t>
            </a:r>
          </a:p>
          <a:p>
            <a:pPr lvl="1">
              <a:lnSpc>
                <a:spcPct val="90000"/>
              </a:lnSpc>
              <a:buClr>
                <a:srgbClr val="FFCC99"/>
              </a:buClr>
              <a:buSzPct val="45000"/>
              <a:buFont typeface="Wingdings" pitchFamily="2" charset="2"/>
              <a:buChar char=""/>
              <a:defRPr/>
            </a:pPr>
            <a:r>
              <a:rPr lang="en-US" smtClean="0">
                <a:latin typeface="Arial" charset="0"/>
              </a:rPr>
              <a:t>Andal Frequire  </a:t>
            </a:r>
          </a:p>
          <a:p>
            <a:pPr lvl="1">
              <a:lnSpc>
                <a:spcPct val="90000"/>
              </a:lnSpc>
              <a:buClr>
                <a:srgbClr val="FFCC99"/>
              </a:buClr>
              <a:buSzPct val="45000"/>
              <a:buFont typeface="Wingdings" pitchFamily="2" charset="2"/>
              <a:buChar char=""/>
              <a:defRPr/>
            </a:pPr>
            <a:r>
              <a:rPr lang="en-US" smtClean="0">
                <a:latin typeface="Arial" charset="0"/>
              </a:rPr>
              <a:t>Jim Gedarovich </a:t>
            </a:r>
          </a:p>
          <a:p>
            <a:pPr lvl="1">
              <a:lnSpc>
                <a:spcPct val="90000"/>
              </a:lnSpc>
              <a:buClr>
                <a:srgbClr val="FFCC99"/>
              </a:buClr>
              <a:buSzPct val="45000"/>
              <a:buFont typeface="Wingdings" pitchFamily="2" charset="2"/>
              <a:buChar char=""/>
              <a:defRPr/>
            </a:pPr>
            <a:r>
              <a:rPr lang="en-US" smtClean="0">
                <a:latin typeface="Arial" charset="0"/>
              </a:rPr>
              <a:t>Jing Liu </a:t>
            </a:r>
          </a:p>
          <a:p>
            <a:pPr>
              <a:lnSpc>
                <a:spcPct val="90000"/>
              </a:lnSpc>
              <a:buClr>
                <a:srgbClr val="FFCC99"/>
              </a:buClr>
              <a:buSzPct val="45000"/>
              <a:buFont typeface="Wingdings" pitchFamily="2" charset="2"/>
              <a:buChar char=""/>
              <a:defRPr/>
            </a:pPr>
            <a:r>
              <a:rPr lang="en-US" b="1" smtClean="0">
                <a:latin typeface="Arial" charset="0"/>
              </a:rPr>
              <a:t>COD/AWF Research Collaborators</a:t>
            </a:r>
          </a:p>
          <a:p>
            <a:pPr lvl="1">
              <a:lnSpc>
                <a:spcPct val="90000"/>
              </a:lnSpc>
              <a:buClr>
                <a:srgbClr val="FFCC99"/>
              </a:buClr>
              <a:buSzPct val="45000"/>
              <a:buFont typeface="Wingdings" pitchFamily="2" charset="2"/>
              <a:buChar char=""/>
              <a:defRPr/>
            </a:pPr>
            <a:r>
              <a:rPr lang="en-US" smtClean="0">
                <a:latin typeface="Arial" charset="0"/>
              </a:rPr>
              <a:t>Prof. Steven A. Demurjian </a:t>
            </a:r>
          </a:p>
          <a:p>
            <a:pPr lvl="1">
              <a:lnSpc>
                <a:spcPct val="90000"/>
              </a:lnSpc>
              <a:buClr>
                <a:srgbClr val="FFCC99"/>
              </a:buClr>
              <a:buSzPct val="45000"/>
              <a:buFont typeface="Wingdings" pitchFamily="2" charset="2"/>
              <a:buChar char=""/>
              <a:defRPr/>
            </a:pPr>
            <a:r>
              <a:rPr lang="en-US" smtClean="0">
                <a:latin typeface="Arial" charset="0"/>
              </a:rPr>
              <a:t>Prof. Thomas Agresta</a:t>
            </a:r>
          </a:p>
          <a:p>
            <a:pPr lvl="1">
              <a:lnSpc>
                <a:spcPct val="90000"/>
              </a:lnSpc>
              <a:buClr>
                <a:srgbClr val="FFCC99"/>
              </a:buClr>
              <a:buSzPct val="45000"/>
              <a:buFont typeface="Wingdings" pitchFamily="2" charset="2"/>
              <a:buChar char=""/>
              <a:defRPr/>
            </a:pPr>
            <a:r>
              <a:rPr lang="en-US" smtClean="0">
                <a:latin typeface="Arial" charset="0"/>
              </a:rPr>
              <a:t>Prof. Swapna Gokhale</a:t>
            </a:r>
          </a:p>
          <a:p>
            <a:pPr lvl="1">
              <a:lnSpc>
                <a:spcPct val="90000"/>
              </a:lnSpc>
              <a:buClr>
                <a:srgbClr val="FFCC99"/>
              </a:buClr>
              <a:buSzPct val="45000"/>
              <a:buFont typeface="Wingdings" pitchFamily="2" charset="2"/>
              <a:buChar char=""/>
              <a:defRPr/>
            </a:pPr>
            <a:r>
              <a:rPr lang="en-US" smtClean="0">
                <a:latin typeface="Arial" charset="0"/>
              </a:rPr>
              <a:t>Prof. S. Rajasekaran</a:t>
            </a:r>
          </a:p>
          <a:p>
            <a:pPr lvl="1">
              <a:lnSpc>
                <a:spcPct val="90000"/>
              </a:lnSpc>
              <a:buClr>
                <a:srgbClr val="FFCC99"/>
              </a:buClr>
              <a:buSzPct val="45000"/>
              <a:buFont typeface="Wingdings" pitchFamily="2" charset="2"/>
              <a:buChar char=""/>
              <a:defRPr/>
            </a:pPr>
            <a:r>
              <a:rPr lang="en-US" smtClean="0">
                <a:latin typeface="Arial" charset="0"/>
              </a:rPr>
              <a:t>Prof. Jaime Maricial-Pavlich</a:t>
            </a:r>
          </a:p>
          <a:p>
            <a:pPr lvl="1">
              <a:lnSpc>
                <a:spcPct val="90000"/>
              </a:lnSpc>
              <a:buClr>
                <a:srgbClr val="FFCC99"/>
              </a:buClr>
              <a:buSzPct val="45000"/>
              <a:buFont typeface="Wingdings" pitchFamily="2" charset="2"/>
              <a:buChar char=""/>
              <a:defRPr/>
            </a:pPr>
            <a:r>
              <a:rPr lang="en-US" smtClean="0">
                <a:latin typeface="Arial" charset="0"/>
              </a:rPr>
              <a:t>Rishi Saripalle, Ph.D. Student</a:t>
            </a:r>
          </a:p>
        </p:txBody>
      </p:sp>
      <p:sp>
        <p:nvSpPr>
          <p:cNvPr id="545796"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B0862818-9765-4679-9520-E2AA7D2EF172}" type="slidenum">
              <a:rPr lang="en-US" altLang="en-US" sz="1200">
                <a:solidFill>
                  <a:srgbClr val="000000"/>
                </a:solidFill>
                <a:latin typeface="Arial" charset="0"/>
              </a:rPr>
              <a:pPr algn="r" eaLnBrk="1" hangingPunct="1"/>
              <a:t>77</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1"/>
          <p:cNvSpPr>
            <a:spLocks noChangeArrowheads="1"/>
          </p:cNvSpPr>
          <p:nvPr/>
        </p:nvSpPr>
        <p:spPr bwMode="auto">
          <a:xfrm>
            <a:off x="4038600" y="4114800"/>
            <a:ext cx="4724400" cy="1752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39" name="Rectangle 30"/>
          <p:cNvSpPr>
            <a:spLocks noChangeArrowheads="1"/>
          </p:cNvSpPr>
          <p:nvPr/>
        </p:nvSpPr>
        <p:spPr bwMode="auto">
          <a:xfrm>
            <a:off x="6715125" y="5086350"/>
            <a:ext cx="1981200" cy="685800"/>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253954" name="Rectangle 2"/>
          <p:cNvSpPr>
            <a:spLocks noGrp="1" noChangeArrowheads="1"/>
          </p:cNvSpPr>
          <p:nvPr>
            <p:ph type="title" idx="4294967295"/>
          </p:nvPr>
        </p:nvSpPr>
        <p:spPr/>
        <p:txBody>
          <a:bodyPr/>
          <a:lstStyle/>
          <a:p>
            <a:pPr>
              <a:defRPr/>
            </a:pPr>
            <a:r>
              <a:rPr lang="en-US" smtClean="0">
                <a:latin typeface="Arial" charset="0"/>
              </a:rPr>
              <a:t>Research </a:t>
            </a:r>
            <a:r>
              <a:rPr lang="en-US" smtClean="0">
                <a:solidFill>
                  <a:srgbClr val="3366CC"/>
                </a:solidFill>
                <a:latin typeface="Arial" charset="0"/>
              </a:rPr>
              <a:t>Contributions</a:t>
            </a:r>
            <a:r>
              <a:rPr lang="en-US" smtClean="0">
                <a:latin typeface="Arial" charset="0"/>
              </a:rPr>
              <a:t> and </a:t>
            </a:r>
            <a:r>
              <a:rPr lang="en-US" smtClean="0">
                <a:solidFill>
                  <a:srgbClr val="FF0000"/>
                </a:solidFill>
                <a:latin typeface="Arial" charset="0"/>
              </a:rPr>
              <a:t>Objectives</a:t>
            </a:r>
            <a:r>
              <a:rPr lang="en-US" smtClean="0">
                <a:latin typeface="Arial" charset="0"/>
              </a:rPr>
              <a:t> </a:t>
            </a:r>
          </a:p>
        </p:txBody>
      </p:sp>
      <p:sp>
        <p:nvSpPr>
          <p:cNvPr id="475141" name="Rectangle 4"/>
          <p:cNvSpPr>
            <a:spLocks noChangeArrowheads="1"/>
          </p:cNvSpPr>
          <p:nvPr/>
        </p:nvSpPr>
        <p:spPr bwMode="auto">
          <a:xfrm>
            <a:off x="533400" y="1752600"/>
            <a:ext cx="3505200" cy="1752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42" name="Rectangle 5"/>
          <p:cNvSpPr>
            <a:spLocks noChangeArrowheads="1"/>
          </p:cNvSpPr>
          <p:nvPr/>
        </p:nvSpPr>
        <p:spPr bwMode="auto">
          <a:xfrm>
            <a:off x="914400" y="2838450"/>
            <a:ext cx="2514600" cy="5334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43" name="Text Box 7"/>
          <p:cNvSpPr txBox="1">
            <a:spLocks noChangeArrowheads="1"/>
          </p:cNvSpPr>
          <p:nvPr/>
        </p:nvSpPr>
        <p:spPr bwMode="auto">
          <a:xfrm>
            <a:off x="1049338" y="2914650"/>
            <a:ext cx="2303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NIST RBAC Model</a:t>
            </a:r>
          </a:p>
        </p:txBody>
      </p:sp>
      <p:sp>
        <p:nvSpPr>
          <p:cNvPr id="475144" name="Rectangle 9"/>
          <p:cNvSpPr>
            <a:spLocks noChangeArrowheads="1"/>
          </p:cNvSpPr>
          <p:nvPr/>
        </p:nvSpPr>
        <p:spPr bwMode="auto">
          <a:xfrm>
            <a:off x="685800" y="1828800"/>
            <a:ext cx="3276600" cy="723900"/>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FF0000"/>
                </a:solidFill>
              </a:rPr>
              <a:t>Collaboration on Duty/</a:t>
            </a:r>
          </a:p>
          <a:p>
            <a:pPr eaLnBrk="1" hangingPunct="1"/>
            <a:r>
              <a:rPr lang="en-US" altLang="en-US" sz="2000">
                <a:solidFill>
                  <a:srgbClr val="FF0000"/>
                </a:solidFill>
              </a:rPr>
              <a:t>Adaptive Workflow Model</a:t>
            </a:r>
          </a:p>
        </p:txBody>
      </p:sp>
      <p:sp>
        <p:nvSpPr>
          <p:cNvPr id="475145" name="Text Box 6"/>
          <p:cNvSpPr txBox="1">
            <a:spLocks noChangeArrowheads="1"/>
          </p:cNvSpPr>
          <p:nvPr/>
        </p:nvSpPr>
        <p:spPr bwMode="auto">
          <a:xfrm>
            <a:off x="6867525" y="5086350"/>
            <a:ext cx="1736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FF0000"/>
                </a:solidFill>
              </a:rPr>
              <a:t>Enforcement</a:t>
            </a:r>
          </a:p>
          <a:p>
            <a:pPr eaLnBrk="1" hangingPunct="1"/>
            <a:r>
              <a:rPr lang="en-US" altLang="en-US" sz="2000">
                <a:solidFill>
                  <a:srgbClr val="FF0000"/>
                </a:solidFill>
              </a:rPr>
              <a:t>Algorithm</a:t>
            </a:r>
          </a:p>
        </p:txBody>
      </p:sp>
      <p:sp>
        <p:nvSpPr>
          <p:cNvPr id="475146" name="Text Box 10"/>
          <p:cNvSpPr txBox="1">
            <a:spLocks noChangeArrowheads="1"/>
          </p:cNvSpPr>
          <p:nvPr/>
        </p:nvSpPr>
        <p:spPr bwMode="auto">
          <a:xfrm>
            <a:off x="457200" y="838200"/>
            <a:ext cx="3276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Security and Access Control Models</a:t>
            </a:r>
          </a:p>
        </p:txBody>
      </p:sp>
      <p:sp>
        <p:nvSpPr>
          <p:cNvPr id="475147" name="Rectangle 11"/>
          <p:cNvSpPr>
            <a:spLocks noChangeArrowheads="1"/>
          </p:cNvSpPr>
          <p:nvPr/>
        </p:nvSpPr>
        <p:spPr bwMode="auto">
          <a:xfrm>
            <a:off x="5162550" y="1752600"/>
            <a:ext cx="3219450" cy="1752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48" name="Rectangle 12"/>
          <p:cNvSpPr>
            <a:spLocks noChangeArrowheads="1"/>
          </p:cNvSpPr>
          <p:nvPr/>
        </p:nvSpPr>
        <p:spPr bwMode="auto">
          <a:xfrm>
            <a:off x="5257800" y="2819400"/>
            <a:ext cx="2971800" cy="5334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49" name="Text Box 16"/>
          <p:cNvSpPr txBox="1">
            <a:spLocks noChangeArrowheads="1"/>
          </p:cNvSpPr>
          <p:nvPr/>
        </p:nvSpPr>
        <p:spPr bwMode="auto">
          <a:xfrm>
            <a:off x="5181600" y="838200"/>
            <a:ext cx="3200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Secure Software Engineering</a:t>
            </a:r>
          </a:p>
        </p:txBody>
      </p:sp>
      <p:sp>
        <p:nvSpPr>
          <p:cNvPr id="475150" name="AutoShape 17"/>
          <p:cNvSpPr>
            <a:spLocks noChangeArrowheads="1"/>
          </p:cNvSpPr>
          <p:nvPr/>
        </p:nvSpPr>
        <p:spPr bwMode="auto">
          <a:xfrm>
            <a:off x="4114800" y="2362200"/>
            <a:ext cx="1066800" cy="457200"/>
          </a:xfrm>
          <a:prstGeom prst="rightArrow">
            <a:avLst>
              <a:gd name="adj1" fmla="val 50000"/>
              <a:gd name="adj2" fmla="val 58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51" name="Text Box 18"/>
          <p:cNvSpPr txBox="1">
            <a:spLocks noChangeArrowheads="1"/>
          </p:cNvSpPr>
          <p:nvPr/>
        </p:nvSpPr>
        <p:spPr bwMode="auto">
          <a:xfrm>
            <a:off x="5562600" y="2914650"/>
            <a:ext cx="2360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Role Slice Diagram</a:t>
            </a:r>
          </a:p>
        </p:txBody>
      </p:sp>
      <p:sp>
        <p:nvSpPr>
          <p:cNvPr id="475152" name="Rectangle 19"/>
          <p:cNvSpPr>
            <a:spLocks noChangeArrowheads="1"/>
          </p:cNvSpPr>
          <p:nvPr/>
        </p:nvSpPr>
        <p:spPr bwMode="auto">
          <a:xfrm>
            <a:off x="5238750" y="1866900"/>
            <a:ext cx="2990850" cy="685800"/>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53" name="Text Box 20"/>
          <p:cNvSpPr txBox="1">
            <a:spLocks noChangeArrowheads="1"/>
          </p:cNvSpPr>
          <p:nvPr/>
        </p:nvSpPr>
        <p:spPr bwMode="auto">
          <a:xfrm>
            <a:off x="5181600" y="1847850"/>
            <a:ext cx="320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FF0000"/>
                </a:solidFill>
              </a:rPr>
              <a:t>Extended and New UML </a:t>
            </a:r>
          </a:p>
          <a:p>
            <a:pPr eaLnBrk="1" hangingPunct="1"/>
            <a:r>
              <a:rPr lang="en-US" altLang="en-US" sz="2000">
                <a:solidFill>
                  <a:srgbClr val="FF0000"/>
                </a:solidFill>
              </a:rPr>
              <a:t>Diagrams for COD/AWF</a:t>
            </a:r>
          </a:p>
        </p:txBody>
      </p:sp>
      <p:sp>
        <p:nvSpPr>
          <p:cNvPr id="475154" name="Rectangle 22"/>
          <p:cNvSpPr>
            <a:spLocks noChangeArrowheads="1"/>
          </p:cNvSpPr>
          <p:nvPr/>
        </p:nvSpPr>
        <p:spPr bwMode="auto">
          <a:xfrm>
            <a:off x="4133850" y="5080000"/>
            <a:ext cx="2362200" cy="7239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55" name="Text Box 23"/>
          <p:cNvSpPr txBox="1">
            <a:spLocks noChangeArrowheads="1"/>
          </p:cNvSpPr>
          <p:nvPr/>
        </p:nvSpPr>
        <p:spPr bwMode="auto">
          <a:xfrm>
            <a:off x="4133850" y="5137150"/>
            <a:ext cx="2400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RBAC Enforcement</a:t>
            </a:r>
          </a:p>
          <a:p>
            <a:pPr eaLnBrk="1" hangingPunct="1"/>
            <a:r>
              <a:rPr lang="en-US" altLang="en-US" sz="2000" b="0">
                <a:solidFill>
                  <a:srgbClr val="000000"/>
                </a:solidFill>
              </a:rPr>
              <a:t>Policy Code</a:t>
            </a:r>
          </a:p>
        </p:txBody>
      </p:sp>
      <p:sp>
        <p:nvSpPr>
          <p:cNvPr id="475156" name="Rectangle 24"/>
          <p:cNvSpPr>
            <a:spLocks noChangeArrowheads="1"/>
          </p:cNvSpPr>
          <p:nvPr/>
        </p:nvSpPr>
        <p:spPr bwMode="auto">
          <a:xfrm>
            <a:off x="4114800" y="4229100"/>
            <a:ext cx="4572000" cy="685800"/>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FF0000"/>
                </a:solidFill>
              </a:rPr>
              <a:t>COD/AWF Policy Code via </a:t>
            </a:r>
          </a:p>
          <a:p>
            <a:pPr eaLnBrk="1" hangingPunct="1"/>
            <a:r>
              <a:rPr lang="en-US" altLang="en-US" sz="2000">
                <a:solidFill>
                  <a:srgbClr val="FF0000"/>
                </a:solidFill>
              </a:rPr>
              <a:t>Java Meta-Programming</a:t>
            </a:r>
            <a:endParaRPr lang="en-US" altLang="en-US" sz="2800">
              <a:solidFill>
                <a:srgbClr val="FF0000"/>
              </a:solidFill>
            </a:endParaRPr>
          </a:p>
        </p:txBody>
      </p:sp>
      <p:sp>
        <p:nvSpPr>
          <p:cNvPr id="475157" name="AutoShape 26"/>
          <p:cNvSpPr>
            <a:spLocks noChangeArrowheads="1"/>
          </p:cNvSpPr>
          <p:nvPr/>
        </p:nvSpPr>
        <p:spPr bwMode="auto">
          <a:xfrm rot="5400000">
            <a:off x="6334125" y="3552825"/>
            <a:ext cx="514350" cy="533400"/>
          </a:xfrm>
          <a:prstGeom prst="right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58" name="Rectangle 33"/>
          <p:cNvSpPr>
            <a:spLocks noChangeArrowheads="1"/>
          </p:cNvSpPr>
          <p:nvPr/>
        </p:nvSpPr>
        <p:spPr bwMode="auto">
          <a:xfrm>
            <a:off x="533400" y="4095750"/>
            <a:ext cx="2819400" cy="1752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59" name="Rectangle 34"/>
          <p:cNvSpPr>
            <a:spLocks noChangeArrowheads="1"/>
          </p:cNvSpPr>
          <p:nvPr/>
        </p:nvSpPr>
        <p:spPr bwMode="auto">
          <a:xfrm>
            <a:off x="685800" y="5010150"/>
            <a:ext cx="2514600" cy="70485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60" name="Text Box 35"/>
          <p:cNvSpPr txBox="1">
            <a:spLocks noChangeArrowheads="1"/>
          </p:cNvSpPr>
          <p:nvPr/>
        </p:nvSpPr>
        <p:spPr bwMode="auto">
          <a:xfrm>
            <a:off x="914400" y="5038725"/>
            <a:ext cx="2025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b="0">
                <a:solidFill>
                  <a:srgbClr val="000000"/>
                </a:solidFill>
              </a:rPr>
              <a:t>Google Health +</a:t>
            </a:r>
          </a:p>
          <a:p>
            <a:pPr eaLnBrk="1" hangingPunct="1"/>
            <a:r>
              <a:rPr lang="en-US" altLang="en-US" sz="2000" b="0">
                <a:solidFill>
                  <a:srgbClr val="000000"/>
                </a:solidFill>
              </a:rPr>
              <a:t>Google Wave</a:t>
            </a:r>
          </a:p>
        </p:txBody>
      </p:sp>
      <p:sp>
        <p:nvSpPr>
          <p:cNvPr id="475161" name="Rectangle 36"/>
          <p:cNvSpPr>
            <a:spLocks noChangeArrowheads="1"/>
          </p:cNvSpPr>
          <p:nvPr/>
        </p:nvSpPr>
        <p:spPr bwMode="auto">
          <a:xfrm>
            <a:off x="685800" y="4210050"/>
            <a:ext cx="2514600" cy="685800"/>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62" name="Text Box 38"/>
          <p:cNvSpPr txBox="1">
            <a:spLocks noChangeArrowheads="1"/>
          </p:cNvSpPr>
          <p:nvPr/>
        </p:nvSpPr>
        <p:spPr bwMode="auto">
          <a:xfrm>
            <a:off x="647700" y="4191000"/>
            <a:ext cx="2705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FF0000"/>
                </a:solidFill>
              </a:rPr>
              <a:t>Health Care Example</a:t>
            </a:r>
          </a:p>
        </p:txBody>
      </p:sp>
      <p:sp>
        <p:nvSpPr>
          <p:cNvPr id="475163" name="AutoShape 39"/>
          <p:cNvSpPr>
            <a:spLocks noChangeArrowheads="1"/>
          </p:cNvSpPr>
          <p:nvPr/>
        </p:nvSpPr>
        <p:spPr bwMode="auto">
          <a:xfrm rot="10800000">
            <a:off x="3390900" y="4781550"/>
            <a:ext cx="609600" cy="514350"/>
          </a:xfrm>
          <a:prstGeom prst="rightArrow">
            <a:avLst>
              <a:gd name="adj1" fmla="val 50000"/>
              <a:gd name="adj2" fmla="val 2963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endParaRPr lang="en-US" altLang="en-US" sz="2800">
              <a:solidFill>
                <a:srgbClr val="000000"/>
              </a:solidFill>
            </a:endParaRPr>
          </a:p>
        </p:txBody>
      </p:sp>
      <p:sp>
        <p:nvSpPr>
          <p:cNvPr id="475164" name="Text Box 41"/>
          <p:cNvSpPr txBox="1">
            <a:spLocks noChangeArrowheads="1"/>
          </p:cNvSpPr>
          <p:nvPr/>
        </p:nvSpPr>
        <p:spPr bwMode="auto">
          <a:xfrm>
            <a:off x="4038600" y="5943600"/>
            <a:ext cx="4953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Security Enforcement Code Generation</a:t>
            </a:r>
          </a:p>
        </p:txBody>
      </p:sp>
      <p:sp>
        <p:nvSpPr>
          <p:cNvPr id="475165" name="Text Box 42"/>
          <p:cNvSpPr txBox="1">
            <a:spLocks noChangeArrowheads="1"/>
          </p:cNvSpPr>
          <p:nvPr/>
        </p:nvSpPr>
        <p:spPr bwMode="auto">
          <a:xfrm>
            <a:off x="533400" y="6003925"/>
            <a:ext cx="335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eaLnBrk="1" hangingPunct="1"/>
            <a:r>
              <a:rPr lang="en-US" altLang="en-US" sz="2000">
                <a:solidFill>
                  <a:srgbClr val="3366CC"/>
                </a:solidFill>
              </a:rPr>
              <a:t>Proof-of-Concept</a:t>
            </a:r>
          </a:p>
          <a:p>
            <a:pPr eaLnBrk="1" hangingPunct="1"/>
            <a:r>
              <a:rPr lang="en-US" altLang="en-US" sz="2000">
                <a:solidFill>
                  <a:srgbClr val="3366CC"/>
                </a:solidFill>
              </a:rPr>
              <a:t>Prototype</a:t>
            </a:r>
          </a:p>
        </p:txBody>
      </p:sp>
      <p:sp>
        <p:nvSpPr>
          <p:cNvPr id="475166"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3DF6236E-881B-4836-9CFE-B86BD8B563D8}" type="slidenum">
              <a:rPr lang="en-US" altLang="en-US" sz="1200">
                <a:solidFill>
                  <a:srgbClr val="000000"/>
                </a:solidFill>
                <a:latin typeface="Arial" charset="0"/>
              </a:rPr>
              <a:pPr algn="r" eaLnBrk="1" hangingPunct="1"/>
              <a:t>8</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idx="4294967295"/>
          </p:nvPr>
        </p:nvSpPr>
        <p:spPr/>
        <p:txBody>
          <a:bodyPr/>
          <a:lstStyle/>
          <a:p>
            <a:pPr>
              <a:defRPr/>
            </a:pPr>
            <a:r>
              <a:rPr lang="en-US" smtClean="0">
                <a:latin typeface="Arial" charset="0"/>
              </a:rPr>
              <a:t>Research Contributions</a:t>
            </a:r>
          </a:p>
        </p:txBody>
      </p:sp>
      <p:sp>
        <p:nvSpPr>
          <p:cNvPr id="316419" name="Rectangle 3"/>
          <p:cNvSpPr>
            <a:spLocks noGrp="1" noChangeArrowheads="1"/>
          </p:cNvSpPr>
          <p:nvPr>
            <p:ph type="body" idx="4294967295"/>
          </p:nvPr>
        </p:nvSpPr>
        <p:spPr>
          <a:xfrm>
            <a:off x="152400" y="762000"/>
            <a:ext cx="8763000" cy="5791200"/>
          </a:xfrm>
        </p:spPr>
        <p:txBody>
          <a:bodyPr/>
          <a:lstStyle/>
          <a:p>
            <a:pPr>
              <a:defRPr/>
            </a:pPr>
            <a:r>
              <a:rPr lang="en-US" dirty="0" smtClean="0">
                <a:latin typeface="Arial" charset="0"/>
              </a:rPr>
              <a:t>Security and Access Control Models: </a:t>
            </a:r>
          </a:p>
          <a:p>
            <a:pPr lvl="1">
              <a:defRPr/>
            </a:pPr>
            <a:r>
              <a:rPr lang="en-US" dirty="0" smtClean="0">
                <a:latin typeface="Arial" charset="0"/>
              </a:rPr>
              <a:t>COD/AWF to RBAC - never been done </a:t>
            </a:r>
          </a:p>
          <a:p>
            <a:pPr lvl="1">
              <a:defRPr/>
            </a:pPr>
            <a:r>
              <a:rPr lang="en-US" dirty="0" smtClean="0">
                <a:latin typeface="Arial" charset="0"/>
              </a:rPr>
              <a:t>First access control model with COD/AWF </a:t>
            </a:r>
          </a:p>
          <a:p>
            <a:pPr lvl="1">
              <a:defRPr/>
            </a:pPr>
            <a:r>
              <a:rPr lang="en-US" dirty="0" smtClean="0">
                <a:latin typeface="Arial" charset="0"/>
              </a:rPr>
              <a:t>COD Constraints complement RBAC SOD</a:t>
            </a:r>
          </a:p>
          <a:p>
            <a:pPr>
              <a:defRPr/>
            </a:pPr>
            <a:r>
              <a:rPr lang="en-US" dirty="0" smtClean="0">
                <a:latin typeface="Arial" charset="0"/>
              </a:rPr>
              <a:t>Secure Software Engineering Paradigm </a:t>
            </a:r>
          </a:p>
          <a:p>
            <a:pPr lvl="1">
              <a:defRPr/>
            </a:pPr>
            <a:r>
              <a:rPr lang="en-US" dirty="0" smtClean="0">
                <a:latin typeface="Arial" charset="0"/>
              </a:rPr>
              <a:t>Ext. Prior Work (</a:t>
            </a:r>
            <a:r>
              <a:rPr lang="en-US" dirty="0" err="1" smtClean="0">
                <a:latin typeface="Arial" charset="0"/>
              </a:rPr>
              <a:t>Pavlich</a:t>
            </a:r>
            <a:r>
              <a:rPr lang="en-US" dirty="0" smtClean="0">
                <a:latin typeface="Arial" charset="0"/>
              </a:rPr>
              <a:t>) on UML with RBAC </a:t>
            </a:r>
          </a:p>
          <a:p>
            <a:pPr lvl="1">
              <a:defRPr/>
            </a:pPr>
            <a:r>
              <a:rPr lang="en-US" dirty="0" smtClean="0">
                <a:latin typeface="Arial" charset="0"/>
              </a:rPr>
              <a:t>Ext. UML Activity Diagram for </a:t>
            </a:r>
            <a:r>
              <a:rPr lang="en-US" dirty="0" err="1" smtClean="0">
                <a:latin typeface="Arial" charset="0"/>
              </a:rPr>
              <a:t>Coord</a:t>
            </a:r>
            <a:r>
              <a:rPr lang="en-US" dirty="0" smtClean="0">
                <a:latin typeface="Arial" charset="0"/>
              </a:rPr>
              <a:t>. </a:t>
            </a:r>
            <a:r>
              <a:rPr lang="en-US" dirty="0" err="1" smtClean="0">
                <a:latin typeface="Arial" charset="0"/>
              </a:rPr>
              <a:t>Collab</a:t>
            </a:r>
            <a:r>
              <a:rPr lang="en-US" dirty="0" smtClean="0">
                <a:latin typeface="Arial" charset="0"/>
              </a:rPr>
              <a:t>.</a:t>
            </a:r>
          </a:p>
          <a:p>
            <a:pPr lvl="1">
              <a:defRPr/>
            </a:pPr>
            <a:r>
              <a:rPr lang="en-US" dirty="0" smtClean="0">
                <a:latin typeface="Arial" charset="0"/>
              </a:rPr>
              <a:t>Two new UML Diagrams for Obl. and Teams.</a:t>
            </a:r>
          </a:p>
          <a:p>
            <a:pPr>
              <a:defRPr/>
            </a:pPr>
            <a:r>
              <a:rPr lang="en-US" dirty="0" smtClean="0">
                <a:latin typeface="Arial" charset="0"/>
              </a:rPr>
              <a:t>Security Enforcement Code Generation</a:t>
            </a:r>
          </a:p>
          <a:p>
            <a:pPr lvl="1">
              <a:defRPr/>
            </a:pPr>
            <a:r>
              <a:rPr lang="en-US" dirty="0" smtClean="0">
                <a:latin typeface="Arial" charset="0"/>
              </a:rPr>
              <a:t>Code Templates as Initial Step in Auto Enforcement Code Generation</a:t>
            </a:r>
          </a:p>
          <a:p>
            <a:pPr lvl="1">
              <a:defRPr/>
            </a:pPr>
            <a:r>
              <a:rPr lang="en-US" dirty="0" smtClean="0">
                <a:latin typeface="Arial" charset="0"/>
              </a:rPr>
              <a:t>Java Meta Programming and Annotations</a:t>
            </a:r>
          </a:p>
        </p:txBody>
      </p:sp>
      <p:sp>
        <p:nvSpPr>
          <p:cNvPr id="476164" name="Rectangle 5"/>
          <p:cNvSpPr txBox="1">
            <a:spLocks noChangeArrowheads="1"/>
          </p:cNvSpPr>
          <p:nvPr/>
        </p:nvSpPr>
        <p:spPr bwMode="auto">
          <a:xfrm>
            <a:off x="6553200" y="64770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Monospac821 BT" pitchFamily="49" charset="0"/>
              </a:defRPr>
            </a:lvl1pPr>
            <a:lvl2pPr marL="742950" indent="-285750" eaLnBrk="0" hangingPunct="0">
              <a:defRPr sz="3200" b="1">
                <a:solidFill>
                  <a:schemeClr val="tx1"/>
                </a:solidFill>
                <a:latin typeface="Monospac821 BT" pitchFamily="49" charset="0"/>
              </a:defRPr>
            </a:lvl2pPr>
            <a:lvl3pPr marL="1143000" indent="-228600" eaLnBrk="0" hangingPunct="0">
              <a:defRPr sz="3200" b="1">
                <a:solidFill>
                  <a:schemeClr val="tx1"/>
                </a:solidFill>
                <a:latin typeface="Monospac821 BT" pitchFamily="49" charset="0"/>
              </a:defRPr>
            </a:lvl3pPr>
            <a:lvl4pPr marL="1600200" indent="-228600" eaLnBrk="0" hangingPunct="0">
              <a:defRPr sz="3200" b="1">
                <a:solidFill>
                  <a:schemeClr val="tx1"/>
                </a:solidFill>
                <a:latin typeface="Monospac821 BT" pitchFamily="49" charset="0"/>
              </a:defRPr>
            </a:lvl4pPr>
            <a:lvl5pPr marL="2057400" indent="-228600" eaLnBrk="0" hangingPunct="0">
              <a:defRPr sz="3200" b="1">
                <a:solidFill>
                  <a:schemeClr val="tx1"/>
                </a:solidFill>
                <a:latin typeface="Monospac821 BT" pitchFamily="49" charset="0"/>
              </a:defRPr>
            </a:lvl5pPr>
            <a:lvl6pPr marL="2514600" indent="-228600" algn="ctr" eaLnBrk="0" fontAlgn="base" hangingPunct="0">
              <a:spcBef>
                <a:spcPct val="0"/>
              </a:spcBef>
              <a:spcAft>
                <a:spcPct val="0"/>
              </a:spcAft>
              <a:defRPr sz="3200" b="1">
                <a:solidFill>
                  <a:schemeClr val="tx1"/>
                </a:solidFill>
                <a:latin typeface="Monospac821 BT" pitchFamily="49" charset="0"/>
              </a:defRPr>
            </a:lvl6pPr>
            <a:lvl7pPr marL="2971800" indent="-228600" algn="ctr" eaLnBrk="0" fontAlgn="base" hangingPunct="0">
              <a:spcBef>
                <a:spcPct val="0"/>
              </a:spcBef>
              <a:spcAft>
                <a:spcPct val="0"/>
              </a:spcAft>
              <a:defRPr sz="3200" b="1">
                <a:solidFill>
                  <a:schemeClr val="tx1"/>
                </a:solidFill>
                <a:latin typeface="Monospac821 BT" pitchFamily="49" charset="0"/>
              </a:defRPr>
            </a:lvl7pPr>
            <a:lvl8pPr marL="3429000" indent="-228600" algn="ctr" eaLnBrk="0" fontAlgn="base" hangingPunct="0">
              <a:spcBef>
                <a:spcPct val="0"/>
              </a:spcBef>
              <a:spcAft>
                <a:spcPct val="0"/>
              </a:spcAft>
              <a:defRPr sz="3200" b="1">
                <a:solidFill>
                  <a:schemeClr val="tx1"/>
                </a:solidFill>
                <a:latin typeface="Monospac821 BT" pitchFamily="49" charset="0"/>
              </a:defRPr>
            </a:lvl8pPr>
            <a:lvl9pPr marL="3886200" indent="-228600" algn="ctr" eaLnBrk="0" fontAlgn="base" hangingPunct="0">
              <a:spcBef>
                <a:spcPct val="0"/>
              </a:spcBef>
              <a:spcAft>
                <a:spcPct val="0"/>
              </a:spcAft>
              <a:defRPr sz="3200" b="1">
                <a:solidFill>
                  <a:schemeClr val="tx1"/>
                </a:solidFill>
                <a:latin typeface="Monospac821 BT" pitchFamily="49" charset="0"/>
              </a:defRPr>
            </a:lvl9pPr>
          </a:lstStyle>
          <a:p>
            <a:pPr algn="r" eaLnBrk="1" hangingPunct="1"/>
            <a:fld id="{0919C688-F8AD-4753-A2E2-2D9BB548FBA2}" type="slidenum">
              <a:rPr lang="en-US" altLang="en-US" sz="1200">
                <a:solidFill>
                  <a:srgbClr val="000000"/>
                </a:solidFill>
                <a:latin typeface="Arial" charset="0"/>
              </a:rPr>
              <a:pPr algn="r" eaLnBrk="1" hangingPunct="1"/>
              <a:t>9</a:t>
            </a:fld>
            <a:endParaRPr lang="en-US" altLang="en-US" sz="1200">
              <a:solidFill>
                <a:srgbClr val="000000"/>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Monospac821 BT" pitchFamily="4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Monospac821 BT" pitchFamily="49"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Monospac821 BT" pitchFamily="4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Monospac821 BT" pitchFamily="49"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3_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6130</TotalTime>
  <Words>5562</Words>
  <Application>Microsoft Office PowerPoint</Application>
  <PresentationFormat>On-screen Show (4:3)</PresentationFormat>
  <Paragraphs>1283</Paragraphs>
  <Slides>77</Slides>
  <Notes>62</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77</vt:i4>
      </vt:variant>
    </vt:vector>
  </HeadingPairs>
  <TitlesOfParts>
    <vt:vector size="83" baseType="lpstr">
      <vt:lpstr>Blank Presentation</vt:lpstr>
      <vt:lpstr>2_Blank Presentation</vt:lpstr>
      <vt:lpstr>3_Pixel</vt:lpstr>
      <vt:lpstr>Photo Editor Photo</vt:lpstr>
      <vt:lpstr>Presentation</vt:lpstr>
      <vt:lpstr>Equation</vt:lpstr>
      <vt:lpstr>Collaborative RBAC Security </vt:lpstr>
      <vt:lpstr>A Framework for Secure, Obligated, Coordinated and Dynamic Collaboration that Extends NIST RBAC</vt:lpstr>
      <vt:lpstr>Introduction &amp; Motivation</vt:lpstr>
      <vt:lpstr>Introduction &amp; Motivation</vt:lpstr>
      <vt:lpstr>Introduction &amp; Motivation</vt:lpstr>
      <vt:lpstr>Introduction &amp; Motivation</vt:lpstr>
      <vt:lpstr>Dimensions of Collaboration in Health Care</vt:lpstr>
      <vt:lpstr>Research Contributions and Objectives </vt:lpstr>
      <vt:lpstr>Research Contributions</vt:lpstr>
      <vt:lpstr>Background: Health Care Scenario</vt:lpstr>
      <vt:lpstr>Background: UML Use Case Diagram</vt:lpstr>
      <vt:lpstr>Background: UML Class Diagram</vt:lpstr>
      <vt:lpstr>Background: UML Activity Diagram</vt:lpstr>
      <vt:lpstr>Background: NIST RBAC</vt:lpstr>
      <vt:lpstr>Background: Pavlich Role Slices in UML</vt:lpstr>
      <vt:lpstr>Background: Secure Subsystem</vt:lpstr>
      <vt:lpstr>Background: Role Slice Diagram</vt:lpstr>
      <vt:lpstr>Background: Role Slice Diagram</vt:lpstr>
      <vt:lpstr>What is a Collaboration?</vt:lpstr>
      <vt:lpstr>Conceptual View of Collaboration</vt:lpstr>
      <vt:lpstr>What is a Collaboration Step?</vt:lpstr>
      <vt:lpstr>What is in the Triage Step?</vt:lpstr>
      <vt:lpstr>What is in the Test Step?</vt:lpstr>
      <vt:lpstr>What is a Collaboration Workflow?</vt:lpstr>
      <vt:lpstr>What Happens at Runtime?</vt:lpstr>
      <vt:lpstr>What Happens at Runtime?</vt:lpstr>
      <vt:lpstr>What Happens at Runtime?</vt:lpstr>
      <vt:lpstr>Full Runtime View</vt:lpstr>
      <vt:lpstr>Secure Software Engineering</vt:lpstr>
      <vt:lpstr>What are Four Collaboration Diagrams?</vt:lpstr>
      <vt:lpstr>Incorporate Secure SWE Process</vt:lpstr>
      <vt:lpstr>Secure Enforcement Code Generation</vt:lpstr>
      <vt:lpstr>Security Enforcement Code</vt:lpstr>
      <vt:lpstr>Secure Enforcement Code Generation</vt:lpstr>
      <vt:lpstr>Remainder of this Presentation</vt:lpstr>
      <vt:lpstr>PowerPoint Presentation</vt:lpstr>
      <vt:lpstr>COD Model - Extending NIST RBAC2</vt:lpstr>
      <vt:lpstr>COD/AWF Lifetime Constraints</vt:lpstr>
      <vt:lpstr>COD/AWF Access Control Model</vt:lpstr>
      <vt:lpstr>COD/AWF Access Control Model</vt:lpstr>
      <vt:lpstr>COD/AWF Access Control Model</vt:lpstr>
      <vt:lpstr>COD/AWF Access Control Model</vt:lpstr>
      <vt:lpstr>COD/AWF Access Control Model</vt:lpstr>
      <vt:lpstr>COD/AWF Team Set</vt:lpstr>
      <vt:lpstr>COD/AWF Obligations Constraints</vt:lpstr>
      <vt:lpstr>COD/AWF Obligations Constraints</vt:lpstr>
      <vt:lpstr>COD/AWF Collaboration Step</vt:lpstr>
      <vt:lpstr>COD/AWF Workflow Model/Full Collab</vt:lpstr>
      <vt:lpstr>COD/AWF ER Scenario Revisited</vt:lpstr>
      <vt:lpstr>Related work Influencing COD/AWF</vt:lpstr>
      <vt:lpstr>Secure Software Engineering</vt:lpstr>
      <vt:lpstr>Employ MDA Approach with UML Meta Model</vt:lpstr>
      <vt:lpstr>COD/AWF UML Design Separation of Concerns</vt:lpstr>
      <vt:lpstr>COD/AWF UML Extended Activity Diagram</vt:lpstr>
      <vt:lpstr>COD/AWF UML Team Slice Diagram</vt:lpstr>
      <vt:lpstr>COD/AWF UML Extended Role Slice Diagram</vt:lpstr>
      <vt:lpstr>COD/AWF UML Obligation Slice Diagram</vt:lpstr>
      <vt:lpstr>Incorporate Secure SWE Process</vt:lpstr>
      <vt:lpstr>Secure Enforcement Code Generation</vt:lpstr>
      <vt:lpstr>Visual to Code Mapping of COD/AWF Policies</vt:lpstr>
      <vt:lpstr>Workflow Slice to Workflow Code Mapping</vt:lpstr>
      <vt:lpstr>Team Slice to Team Code Mapping</vt:lpstr>
      <vt:lpstr>Ext. Role Slice to Ext. Role Code Mapping</vt:lpstr>
      <vt:lpstr>Obligation Slice to Obligation Code Mapping</vt:lpstr>
      <vt:lpstr>COD/AWF Policy Authorization Algorithm.</vt:lpstr>
      <vt:lpstr>Proof of Concept Prototype Effort</vt:lpstr>
      <vt:lpstr>Prototyping Efforts - Google Wave and Google Health</vt:lpstr>
      <vt:lpstr>Prototyping Efforts - Google Wave and Google Health</vt:lpstr>
      <vt:lpstr>Prototype Efforts - Architecture</vt:lpstr>
      <vt:lpstr>Summary: Security and Access Control</vt:lpstr>
      <vt:lpstr>Summary: Secure Software Engineering</vt:lpstr>
      <vt:lpstr>Summary: Security Enforcement Code Gen</vt:lpstr>
      <vt:lpstr>Research Contributions</vt:lpstr>
      <vt:lpstr>Future Research</vt:lpstr>
      <vt:lpstr>Previous Research</vt:lpstr>
      <vt:lpstr>Related Research</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Steven A. Demurjian</dc:creator>
  <cp:lastModifiedBy>Image Creation</cp:lastModifiedBy>
  <cp:revision>1358</cp:revision>
  <cp:lastPrinted>2003-04-09T20:28:48Z</cp:lastPrinted>
  <dcterms:created xsi:type="dcterms:W3CDTF">1997-11-12T07:36:58Z</dcterms:created>
  <dcterms:modified xsi:type="dcterms:W3CDTF">2016-03-29T18:58:12Z</dcterms:modified>
</cp:coreProperties>
</file>