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1066" r:id="rId3"/>
    <p:sldId id="953" r:id="rId4"/>
    <p:sldId id="954" r:id="rId5"/>
    <p:sldId id="955" r:id="rId6"/>
    <p:sldId id="956" r:id="rId7"/>
    <p:sldId id="957" r:id="rId8"/>
    <p:sldId id="958" r:id="rId9"/>
    <p:sldId id="959" r:id="rId10"/>
    <p:sldId id="960" r:id="rId11"/>
    <p:sldId id="961" r:id="rId12"/>
    <p:sldId id="1050" r:id="rId13"/>
    <p:sldId id="1051" r:id="rId14"/>
    <p:sldId id="962" r:id="rId15"/>
    <p:sldId id="964" r:id="rId16"/>
    <p:sldId id="963" r:id="rId17"/>
    <p:sldId id="965" r:id="rId18"/>
    <p:sldId id="970" r:id="rId19"/>
    <p:sldId id="969" r:id="rId20"/>
    <p:sldId id="971" r:id="rId21"/>
    <p:sldId id="966" r:id="rId22"/>
    <p:sldId id="1053" r:id="rId23"/>
    <p:sldId id="967" r:id="rId24"/>
    <p:sldId id="979" r:id="rId25"/>
    <p:sldId id="968" r:id="rId26"/>
    <p:sldId id="972" r:id="rId27"/>
    <p:sldId id="980" r:id="rId28"/>
    <p:sldId id="973" r:id="rId29"/>
    <p:sldId id="974" r:id="rId30"/>
    <p:sldId id="981" r:id="rId31"/>
    <p:sldId id="975" r:id="rId32"/>
    <p:sldId id="976" r:id="rId33"/>
    <p:sldId id="977" r:id="rId34"/>
    <p:sldId id="986" r:id="rId35"/>
    <p:sldId id="1008" r:id="rId36"/>
    <p:sldId id="982" r:id="rId37"/>
    <p:sldId id="984" r:id="rId38"/>
    <p:sldId id="985" r:id="rId39"/>
    <p:sldId id="987" r:id="rId40"/>
    <p:sldId id="1012" r:id="rId41"/>
    <p:sldId id="988" r:id="rId42"/>
    <p:sldId id="1009" r:id="rId43"/>
    <p:sldId id="1010" r:id="rId44"/>
    <p:sldId id="990" r:id="rId45"/>
    <p:sldId id="1013" r:id="rId46"/>
    <p:sldId id="1014" r:id="rId47"/>
    <p:sldId id="992" r:id="rId48"/>
    <p:sldId id="993" r:id="rId49"/>
    <p:sldId id="994" r:id="rId50"/>
    <p:sldId id="995" r:id="rId51"/>
    <p:sldId id="996" r:id="rId52"/>
    <p:sldId id="1011" r:id="rId53"/>
    <p:sldId id="997" r:id="rId54"/>
    <p:sldId id="999" r:id="rId55"/>
    <p:sldId id="1000" r:id="rId56"/>
    <p:sldId id="1001" r:id="rId57"/>
    <p:sldId id="1002" r:id="rId58"/>
    <p:sldId id="1003" r:id="rId59"/>
    <p:sldId id="1004" r:id="rId60"/>
    <p:sldId id="1006" r:id="rId61"/>
    <p:sldId id="1007" r:id="rId62"/>
    <p:sldId id="978" r:id="rId63"/>
    <p:sldId id="1015" r:id="rId64"/>
    <p:sldId id="1016" r:id="rId65"/>
    <p:sldId id="1017" r:id="rId66"/>
    <p:sldId id="1067" r:id="rId67"/>
    <p:sldId id="1089" r:id="rId68"/>
    <p:sldId id="1090" r:id="rId69"/>
    <p:sldId id="1092" r:id="rId70"/>
    <p:sldId id="1018" r:id="rId71"/>
    <p:sldId id="1019" r:id="rId72"/>
    <p:sldId id="1020" r:id="rId73"/>
    <p:sldId id="1021" r:id="rId74"/>
    <p:sldId id="1023" r:id="rId75"/>
    <p:sldId id="1024" r:id="rId76"/>
    <p:sldId id="1061" r:id="rId77"/>
    <p:sldId id="1026" r:id="rId78"/>
    <p:sldId id="1027" r:id="rId79"/>
    <p:sldId id="1084" r:id="rId80"/>
    <p:sldId id="1054" r:id="rId81"/>
    <p:sldId id="1062" r:id="rId82"/>
    <p:sldId id="1055" r:id="rId83"/>
    <p:sldId id="1063" r:id="rId84"/>
    <p:sldId id="1085" r:id="rId85"/>
    <p:sldId id="1030" r:id="rId86"/>
    <p:sldId id="1086" r:id="rId87"/>
    <p:sldId id="1036" r:id="rId88"/>
    <p:sldId id="1087" r:id="rId89"/>
    <p:sldId id="1037" r:id="rId90"/>
    <p:sldId id="1088" r:id="rId91"/>
    <p:sldId id="1038" r:id="rId92"/>
    <p:sldId id="1058" r:id="rId93"/>
    <p:sldId id="1039" r:id="rId94"/>
    <p:sldId id="1064" r:id="rId95"/>
    <p:sldId id="1040" r:id="rId96"/>
    <p:sldId id="1041" r:id="rId97"/>
    <p:sldId id="1042" r:id="rId98"/>
    <p:sldId id="1082" r:id="rId99"/>
    <p:sldId id="1076" r:id="rId100"/>
    <p:sldId id="1077" r:id="rId101"/>
    <p:sldId id="1078" r:id="rId102"/>
    <p:sldId id="1079" r:id="rId103"/>
    <p:sldId id="1080" r:id="rId104"/>
    <p:sldId id="1081" r:id="rId105"/>
    <p:sldId id="1043" r:id="rId106"/>
    <p:sldId id="1065" r:id="rId107"/>
    <p:sldId id="1046" r:id="rId108"/>
    <p:sldId id="1047" r:id="rId109"/>
    <p:sldId id="1048" r:id="rId110"/>
    <p:sldId id="1049" r:id="rId111"/>
    <p:sldId id="1083" r:id="rId112"/>
    <p:sldId id="864" r:id="rId113"/>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Courier New" pitchFamily="49" charset="0"/>
        <a:ea typeface="+mn-ea"/>
        <a:cs typeface="+mn-cs"/>
      </a:defRPr>
    </a:lvl1pPr>
    <a:lvl2pPr marL="457200" algn="l" rtl="0" fontAlgn="base">
      <a:spcBef>
        <a:spcPct val="0"/>
      </a:spcBef>
      <a:spcAft>
        <a:spcPct val="0"/>
      </a:spcAft>
      <a:defRPr sz="1600" b="1" kern="1200">
        <a:solidFill>
          <a:schemeClr val="tx1"/>
        </a:solidFill>
        <a:latin typeface="Courier New" pitchFamily="49" charset="0"/>
        <a:ea typeface="+mn-ea"/>
        <a:cs typeface="+mn-cs"/>
      </a:defRPr>
    </a:lvl2pPr>
    <a:lvl3pPr marL="914400" algn="l" rtl="0" fontAlgn="base">
      <a:spcBef>
        <a:spcPct val="0"/>
      </a:spcBef>
      <a:spcAft>
        <a:spcPct val="0"/>
      </a:spcAft>
      <a:defRPr sz="1600" b="1" kern="1200">
        <a:solidFill>
          <a:schemeClr val="tx1"/>
        </a:solidFill>
        <a:latin typeface="Courier New" pitchFamily="49" charset="0"/>
        <a:ea typeface="+mn-ea"/>
        <a:cs typeface="+mn-cs"/>
      </a:defRPr>
    </a:lvl3pPr>
    <a:lvl4pPr marL="1371600" algn="l" rtl="0" fontAlgn="base">
      <a:spcBef>
        <a:spcPct val="0"/>
      </a:spcBef>
      <a:spcAft>
        <a:spcPct val="0"/>
      </a:spcAft>
      <a:defRPr sz="1600" b="1" kern="1200">
        <a:solidFill>
          <a:schemeClr val="tx1"/>
        </a:solidFill>
        <a:latin typeface="Courier New" pitchFamily="49" charset="0"/>
        <a:ea typeface="+mn-ea"/>
        <a:cs typeface="+mn-cs"/>
      </a:defRPr>
    </a:lvl4pPr>
    <a:lvl5pPr marL="1828800" algn="l" rtl="0" fontAlgn="base">
      <a:spcBef>
        <a:spcPct val="0"/>
      </a:spcBef>
      <a:spcAft>
        <a:spcPct val="0"/>
      </a:spcAft>
      <a:defRPr sz="1600" b="1" kern="1200">
        <a:solidFill>
          <a:schemeClr val="tx1"/>
        </a:solidFill>
        <a:latin typeface="Courier New" pitchFamily="49" charset="0"/>
        <a:ea typeface="+mn-ea"/>
        <a:cs typeface="+mn-cs"/>
      </a:defRPr>
    </a:lvl5pPr>
    <a:lvl6pPr marL="2286000" algn="l" defTabSz="914400" rtl="0" eaLnBrk="1" latinLnBrk="0" hangingPunct="1">
      <a:defRPr sz="1600" b="1" kern="1200">
        <a:solidFill>
          <a:schemeClr val="tx1"/>
        </a:solidFill>
        <a:latin typeface="Courier New" pitchFamily="49" charset="0"/>
        <a:ea typeface="+mn-ea"/>
        <a:cs typeface="+mn-cs"/>
      </a:defRPr>
    </a:lvl6pPr>
    <a:lvl7pPr marL="2743200" algn="l" defTabSz="914400" rtl="0" eaLnBrk="1" latinLnBrk="0" hangingPunct="1">
      <a:defRPr sz="1600" b="1" kern="1200">
        <a:solidFill>
          <a:schemeClr val="tx1"/>
        </a:solidFill>
        <a:latin typeface="Courier New" pitchFamily="49" charset="0"/>
        <a:ea typeface="+mn-ea"/>
        <a:cs typeface="+mn-cs"/>
      </a:defRPr>
    </a:lvl7pPr>
    <a:lvl8pPr marL="3200400" algn="l" defTabSz="914400" rtl="0" eaLnBrk="1" latinLnBrk="0" hangingPunct="1">
      <a:defRPr sz="1600" b="1" kern="1200">
        <a:solidFill>
          <a:schemeClr val="tx1"/>
        </a:solidFill>
        <a:latin typeface="Courier New" pitchFamily="49" charset="0"/>
        <a:ea typeface="+mn-ea"/>
        <a:cs typeface="+mn-cs"/>
      </a:defRPr>
    </a:lvl8pPr>
    <a:lvl9pPr marL="3657600" algn="l" defTabSz="914400" rtl="0" eaLnBrk="1" latinLnBrk="0" hangingPunct="1">
      <a:defRPr sz="1600" b="1"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a:srgbClr val="66FFFF"/>
    <a:srgbClr val="FFCC99"/>
    <a:srgbClr val="CCCCFF"/>
    <a:srgbClr val="CCECFF"/>
    <a:srgbClr val="FFFFCC"/>
    <a:srgbClr val="99CC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7" autoAdjust="0"/>
    <p:restoredTop sz="98556" autoAdjust="0"/>
  </p:normalViewPr>
  <p:slideViewPr>
    <p:cSldViewPr>
      <p:cViewPr>
        <p:scale>
          <a:sx n="62" d="100"/>
          <a:sy n="62" d="100"/>
        </p:scale>
        <p:origin x="-1728" y="-11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02"/>
    </p:cViewPr>
  </p:sorterViewPr>
  <p:notesViewPr>
    <p:cSldViewPr>
      <p:cViewPr varScale="1">
        <p:scale>
          <a:sx n="37" d="100"/>
          <a:sy n="37" d="100"/>
        </p:scale>
        <p:origin x="-888"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viewProps" Target="viewProps.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slide" Target="slides/slide101.xml" /><Relationship Id="rId110" Type="http://schemas.openxmlformats.org/officeDocument/2006/relationships/slide" Target="slides/slide109.xml" /><Relationship Id="rId115" Type="http://schemas.openxmlformats.org/officeDocument/2006/relationships/handoutMaster" Target="handoutMasters/handoutMaster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notesMaster" Target="notesMasters/notesMaster1.xml" /><Relationship Id="rId119" Type="http://schemas.openxmlformats.org/officeDocument/2006/relationships/tableStyles" Target="tableStyle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38475"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lvl1pPr defTabSz="955675" eaLnBrk="0" hangingPunct="0">
              <a:defRPr sz="1200" b="0">
                <a:effectLst/>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1925" y="-1588"/>
            <a:ext cx="3038475"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lvl1pPr algn="r" defTabSz="955675" eaLnBrk="0" hangingPunct="0">
              <a:defRPr sz="1200" b="0">
                <a:effectLst/>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b" anchorCtr="0" compatLnSpc="1">
            <a:prstTxWarp prst="textNoShape">
              <a:avLst/>
            </a:prstTxWarp>
          </a:bodyPr>
          <a:lstStyle>
            <a:lvl1pPr defTabSz="955675" eaLnBrk="0" hangingPunct="0">
              <a:defRPr sz="1200" b="0">
                <a:effectLst/>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71925" y="8831263"/>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b" anchorCtr="0" compatLnSpc="1">
            <a:prstTxWarp prst="textNoShape">
              <a:avLst/>
            </a:prstTxWarp>
          </a:bodyPr>
          <a:lstStyle>
            <a:lvl1pPr algn="r" defTabSz="955675" eaLnBrk="0" hangingPunct="0">
              <a:defRPr sz="1200" b="0">
                <a:effectLst/>
                <a:latin typeface="Times New Roman" pitchFamily="18" charset="0"/>
              </a:defRPr>
            </a:lvl1pPr>
          </a:lstStyle>
          <a:p>
            <a:pPr>
              <a:defRPr/>
            </a:pPr>
            <a:fld id="{7C16E035-BA70-474A-9053-1BBAC3361B67}" type="slidenum">
              <a:rPr lang="en-US"/>
              <a:pPr>
                <a:defRPr/>
              </a:pPr>
              <a:t>‹#›</a:t>
            </a:fld>
            <a:endParaRPr lang="en-US"/>
          </a:p>
        </p:txBody>
      </p:sp>
    </p:spTree>
    <p:extLst>
      <p:ext uri="{BB962C8B-B14F-4D97-AF65-F5344CB8AC3E}">
        <p14:creationId xmlns:p14="http://schemas.microsoft.com/office/powerpoint/2010/main" val="294526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38475"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lvl1pPr defTabSz="955675" eaLnBrk="0" hangingPunct="0">
              <a:defRPr sz="1200" b="0">
                <a:effectLst/>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1588"/>
            <a:ext cx="3038475"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lvl1pPr algn="r" defTabSz="955675" eaLnBrk="0" hangingPunct="0">
              <a:defRPr sz="1200" b="0">
                <a:effectLst/>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79513" y="698500"/>
            <a:ext cx="4651375" cy="34845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263"/>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b" anchorCtr="0" compatLnSpc="1">
            <a:prstTxWarp prst="textNoShape">
              <a:avLst/>
            </a:prstTxWarp>
          </a:bodyPr>
          <a:lstStyle>
            <a:lvl1pPr defTabSz="955675" eaLnBrk="0" hangingPunct="0">
              <a:defRPr sz="1200" b="0">
                <a:effectLst/>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971925" y="8831263"/>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b" anchorCtr="0" compatLnSpc="1">
            <a:prstTxWarp prst="textNoShape">
              <a:avLst/>
            </a:prstTxWarp>
          </a:bodyPr>
          <a:lstStyle>
            <a:lvl1pPr algn="r" defTabSz="955675" eaLnBrk="0" hangingPunct="0">
              <a:defRPr sz="1200" b="0">
                <a:effectLst/>
                <a:latin typeface="Times New Roman" pitchFamily="18" charset="0"/>
              </a:defRPr>
            </a:lvl1pPr>
          </a:lstStyle>
          <a:p>
            <a:pPr>
              <a:defRPr/>
            </a:pPr>
            <a:fld id="{7EB70238-C223-48E5-842D-3D96B58C23B0}" type="slidenum">
              <a:rPr lang="en-US"/>
              <a:pPr>
                <a:defRPr/>
              </a:pPr>
              <a:t>‹#›</a:t>
            </a:fld>
            <a:endParaRPr lang="en-US"/>
          </a:p>
        </p:txBody>
      </p:sp>
    </p:spTree>
    <p:extLst>
      <p:ext uri="{BB962C8B-B14F-4D97-AF65-F5344CB8AC3E}">
        <p14:creationId xmlns:p14="http://schemas.microsoft.com/office/powerpoint/2010/main" val="3198776076"/>
      </p:ext>
    </p:extLst>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848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Times New Roman" pitchFamily="18" charset="0"/>
              </a:defRPr>
            </a:lvl1pPr>
            <a:lvl2pPr marL="742950" indent="-285750" defTabSz="955675" eaLnBrk="0" hangingPunct="0">
              <a:spcBef>
                <a:spcPct val="30000"/>
              </a:spcBef>
              <a:defRPr sz="1200">
                <a:solidFill>
                  <a:schemeClr val="tx1"/>
                </a:solidFill>
                <a:latin typeface="Times New Roman" pitchFamily="18" charset="0"/>
              </a:defRPr>
            </a:lvl2pPr>
            <a:lvl3pPr marL="1143000" indent="-228600" defTabSz="955675" eaLnBrk="0" hangingPunct="0">
              <a:spcBef>
                <a:spcPct val="30000"/>
              </a:spcBef>
              <a:defRPr sz="1200">
                <a:solidFill>
                  <a:schemeClr val="tx1"/>
                </a:solidFill>
                <a:latin typeface="Times New Roman" pitchFamily="18" charset="0"/>
              </a:defRPr>
            </a:lvl3pPr>
            <a:lvl4pPr marL="1600200" indent="-228600" defTabSz="955675" eaLnBrk="0" hangingPunct="0">
              <a:spcBef>
                <a:spcPct val="30000"/>
              </a:spcBef>
              <a:defRPr sz="1200">
                <a:solidFill>
                  <a:schemeClr val="tx1"/>
                </a:solidFill>
                <a:latin typeface="Times New Roman" pitchFamily="18" charset="0"/>
              </a:defRPr>
            </a:lvl4pPr>
            <a:lvl5pPr marL="2057400" indent="-228600" defTabSz="955675" eaLnBrk="0" hangingPunct="0">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E43C6C-2A6F-47A1-AB35-053C5BE95ABA}" type="slidenum">
              <a:rPr lang="en-US" altLang="en-US" smtClean="0"/>
              <a:pPr>
                <a:spcBef>
                  <a:spcPct val="0"/>
                </a:spcBef>
              </a:pPr>
              <a:t>3</a:t>
            </a:fld>
            <a:endParaRPr lang="en-US" altLang="en-US"/>
          </a:p>
        </p:txBody>
      </p:sp>
      <p:sp>
        <p:nvSpPr>
          <p:cNvPr id="98307" name="Rectangle 2"/>
          <p:cNvSpPr>
            <a:spLocks noGrp="1" noRot="1" noChangeAspect="1" noChangeArrowheads="1" noTextEdit="1"/>
          </p:cNvSpPr>
          <p:nvPr>
            <p:ph type="sldImg"/>
          </p:nvPr>
        </p:nvSpPr>
        <p:spPr>
          <a:xfrm>
            <a:off x="1182688" y="698500"/>
            <a:ext cx="4645025" cy="3484563"/>
          </a:xfrm>
          <a:ln/>
        </p:spPr>
      </p:sp>
      <p:sp>
        <p:nvSpPr>
          <p:cNvPr id="983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8578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7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0"/>
            <a:ext cx="215265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0"/>
            <a:ext cx="630555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61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94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146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685800"/>
            <a:ext cx="41910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685800"/>
            <a:ext cx="41910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78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8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11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0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04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16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vmlDrawing" Target="../drawings/vmlDrawing1.v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oleObject" Target="../embeddings/oleObject1.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33400" y="609600"/>
            <a:ext cx="8610600" cy="76200"/>
          </a:xfrm>
          <a:prstGeom prst="rect">
            <a:avLst/>
          </a:prstGeom>
          <a:gradFill rotWithShape="0">
            <a:gsLst>
              <a:gs pos="0">
                <a:srgbClr val="FF3300"/>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27" name="Rectangle 3"/>
          <p:cNvSpPr>
            <a:spLocks noGrp="1" noChangeArrowheads="1"/>
          </p:cNvSpPr>
          <p:nvPr>
            <p:ph type="title"/>
          </p:nvPr>
        </p:nvSpPr>
        <p:spPr bwMode="auto">
          <a:xfrm>
            <a:off x="533400" y="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5"/>
          <p:cNvSpPr>
            <a:spLocks noChangeArrowheads="1"/>
          </p:cNvSpPr>
          <p:nvPr/>
        </p:nvSpPr>
        <p:spPr bwMode="auto">
          <a:xfrm>
            <a:off x="8001000" y="6629400"/>
            <a:ext cx="114300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7250" eaLnBrk="0" hangingPunct="0">
              <a:defRPr sz="1600" b="1">
                <a:solidFill>
                  <a:schemeClr val="tx1"/>
                </a:solidFill>
                <a:latin typeface="Courier New" pitchFamily="49" charset="0"/>
              </a:defRPr>
            </a:lvl1pPr>
            <a:lvl2pPr marL="742950" indent="-285750" defTabSz="857250" eaLnBrk="0" hangingPunct="0">
              <a:defRPr sz="1600" b="1">
                <a:solidFill>
                  <a:schemeClr val="tx1"/>
                </a:solidFill>
                <a:latin typeface="Courier New" pitchFamily="49" charset="0"/>
              </a:defRPr>
            </a:lvl2pPr>
            <a:lvl3pPr marL="1143000" indent="-228600" defTabSz="857250" eaLnBrk="0" hangingPunct="0">
              <a:defRPr sz="1600" b="1">
                <a:solidFill>
                  <a:schemeClr val="tx1"/>
                </a:solidFill>
                <a:latin typeface="Courier New" pitchFamily="49" charset="0"/>
              </a:defRPr>
            </a:lvl3pPr>
            <a:lvl4pPr marL="1600200" indent="-228600" defTabSz="857250" eaLnBrk="0" hangingPunct="0">
              <a:defRPr sz="1600" b="1">
                <a:solidFill>
                  <a:schemeClr val="tx1"/>
                </a:solidFill>
                <a:latin typeface="Courier New" pitchFamily="49" charset="0"/>
              </a:defRPr>
            </a:lvl4pPr>
            <a:lvl5pPr marL="2057400" indent="-228600" defTabSz="857250" eaLnBrk="0" hangingPunct="0">
              <a:defRPr sz="1600" b="1">
                <a:solidFill>
                  <a:schemeClr val="tx1"/>
                </a:solidFill>
                <a:latin typeface="Courier New" pitchFamily="49" charset="0"/>
              </a:defRPr>
            </a:lvl5pPr>
            <a:lvl6pPr marL="2514600" indent="-228600" defTabSz="857250" eaLnBrk="0" fontAlgn="base" hangingPunct="0">
              <a:spcBef>
                <a:spcPct val="0"/>
              </a:spcBef>
              <a:spcAft>
                <a:spcPct val="0"/>
              </a:spcAft>
              <a:defRPr sz="1600" b="1">
                <a:solidFill>
                  <a:schemeClr val="tx1"/>
                </a:solidFill>
                <a:latin typeface="Courier New" pitchFamily="49" charset="0"/>
              </a:defRPr>
            </a:lvl6pPr>
            <a:lvl7pPr marL="2971800" indent="-228600" defTabSz="857250" eaLnBrk="0" fontAlgn="base" hangingPunct="0">
              <a:spcBef>
                <a:spcPct val="0"/>
              </a:spcBef>
              <a:spcAft>
                <a:spcPct val="0"/>
              </a:spcAft>
              <a:defRPr sz="1600" b="1">
                <a:solidFill>
                  <a:schemeClr val="tx1"/>
                </a:solidFill>
                <a:latin typeface="Courier New" pitchFamily="49" charset="0"/>
              </a:defRPr>
            </a:lvl7pPr>
            <a:lvl8pPr marL="3429000" indent="-228600" defTabSz="857250" eaLnBrk="0" fontAlgn="base" hangingPunct="0">
              <a:spcBef>
                <a:spcPct val="0"/>
              </a:spcBef>
              <a:spcAft>
                <a:spcPct val="0"/>
              </a:spcAft>
              <a:defRPr sz="1600" b="1">
                <a:solidFill>
                  <a:schemeClr val="tx1"/>
                </a:solidFill>
                <a:latin typeface="Courier New" pitchFamily="49" charset="0"/>
              </a:defRPr>
            </a:lvl8pPr>
            <a:lvl9pPr marL="3886200" indent="-228600" defTabSz="857250" eaLnBrk="0" fontAlgn="base" hangingPunct="0">
              <a:spcBef>
                <a:spcPct val="0"/>
              </a:spcBef>
              <a:spcAft>
                <a:spcPct val="0"/>
              </a:spcAft>
              <a:defRPr sz="1600" b="1">
                <a:solidFill>
                  <a:schemeClr val="tx1"/>
                </a:solidFill>
                <a:latin typeface="Courier New" pitchFamily="49" charset="0"/>
              </a:defRPr>
            </a:lvl9pPr>
          </a:lstStyle>
          <a:p>
            <a:pPr algn="r">
              <a:defRPr/>
            </a:pPr>
            <a:r>
              <a:rPr lang="en-US" altLang="en-US" sz="900" b="0">
                <a:latin typeface="Times New Roman" pitchFamily="18" charset="0"/>
              </a:rPr>
              <a:t>AAHIE-</a:t>
            </a:r>
            <a:fld id="{DE99AE97-0E99-42A6-9D40-5E5B5B2A2655}" type="slidenum">
              <a:rPr lang="en-US" altLang="en-US" sz="900" b="0" smtClean="0">
                <a:latin typeface="Times New Roman" pitchFamily="18" charset="0"/>
              </a:rPr>
              <a:pPr algn="r">
                <a:defRPr/>
              </a:pPr>
              <a:t>‹#›</a:t>
            </a:fld>
            <a:endParaRPr lang="en-US" altLang="en-US" sz="900" b="0">
              <a:latin typeface="Times New Roman" pitchFamily="18" charset="0"/>
            </a:endParaRPr>
          </a:p>
        </p:txBody>
      </p:sp>
      <p:sp>
        <p:nvSpPr>
          <p:cNvPr id="1033" name="Rectangle 9"/>
          <p:cNvSpPr>
            <a:spLocks noGrp="1" noChangeArrowheads="1"/>
          </p:cNvSpPr>
          <p:nvPr>
            <p:ph type="body" idx="1"/>
          </p:nvPr>
        </p:nvSpPr>
        <p:spPr bwMode="auto">
          <a:xfrm>
            <a:off x="609600" y="685800"/>
            <a:ext cx="8534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 asd gasd glak fdas af lkajds laksdjf hasldkf asdkj h</a:t>
            </a:r>
          </a:p>
          <a:p>
            <a:pPr lvl="1"/>
            <a:r>
              <a:rPr lang="en-US"/>
              <a:t>Second level asdf ias;df has;dlf as;df asd fasdf asdf asd  af sdfs  fdsasdf sa</a:t>
            </a:r>
          </a:p>
          <a:p>
            <a:pPr lvl="2"/>
            <a:r>
              <a:rPr lang="en-US"/>
              <a:t>Third level</a:t>
            </a:r>
          </a:p>
          <a:p>
            <a:pPr lvl="3"/>
            <a:r>
              <a:rPr lang="en-US"/>
              <a:t>Fourth level</a:t>
            </a:r>
          </a:p>
          <a:p>
            <a:pPr lvl="4"/>
            <a:r>
              <a:rPr lang="en-US"/>
              <a:t>Fifth level</a:t>
            </a:r>
          </a:p>
        </p:txBody>
      </p:sp>
      <p:sp>
        <p:nvSpPr>
          <p:cNvPr id="1034" name="Rectangle 10"/>
          <p:cNvSpPr>
            <a:spLocks noChangeArrowheads="1"/>
          </p:cNvSpPr>
          <p:nvPr/>
        </p:nvSpPr>
        <p:spPr bwMode="auto">
          <a:xfrm rot="10800000" flipH="1" flipV="1">
            <a:off x="0" y="0"/>
            <a:ext cx="609600" cy="6858000"/>
          </a:xfrm>
          <a:prstGeom prst="rect">
            <a:avLst/>
          </a:prstGeom>
          <a:gradFill rotWithShape="0">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ctr" eaLnBrk="0" hangingPunct="0">
              <a:lnSpc>
                <a:spcPct val="120000"/>
              </a:lnSpc>
              <a:defRPr/>
            </a:pPr>
            <a:endParaRPr lang="en-US" sz="2000">
              <a:solidFill>
                <a:schemeClr val="bg1"/>
              </a:solidFill>
              <a:latin typeface="Times New Roman" pitchFamily="18" charset="0"/>
            </a:endParaRPr>
          </a:p>
        </p:txBody>
      </p:sp>
      <p:graphicFrame>
        <p:nvGraphicFramePr>
          <p:cNvPr id="1031" name="Object 11"/>
          <p:cNvGraphicFramePr>
            <a:graphicFrameLocks noChangeAspect="1"/>
          </p:cNvGraphicFramePr>
          <p:nvPr/>
        </p:nvGraphicFramePr>
        <p:xfrm>
          <a:off x="0" y="0"/>
          <a:ext cx="554038" cy="990600"/>
        </p:xfrm>
        <a:graphic>
          <a:graphicData uri="http://schemas.openxmlformats.org/presentationml/2006/ole">
            <mc:AlternateContent xmlns:mc="http://schemas.openxmlformats.org/markup-compatibility/2006">
              <mc:Choice xmlns:v="urn:schemas-microsoft-com:vml" Requires="v">
                <p:oleObj spid="_x0000_s1025" name="Photo Editor Photo" r:id="rId14" imgW="1209524" imgH="1895238" progId="MSPhotoEd.3">
                  <p:embed/>
                </p:oleObj>
              </mc:Choice>
              <mc:Fallback>
                <p:oleObj name="Photo Editor Photo" r:id="rId14" imgW="1209524" imgH="1895238" progId="MSPhotoEd.3">
                  <p:embed/>
                  <p:pic>
                    <p:nvPicPr>
                      <p:cNvPr id="103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5540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12"/>
          <p:cNvSpPr txBox="1">
            <a:spLocks noChangeArrowheads="1"/>
          </p:cNvSpPr>
          <p:nvPr/>
        </p:nvSpPr>
        <p:spPr bwMode="auto">
          <a:xfrm>
            <a:off x="-8839" y="1066800"/>
            <a:ext cx="646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Courier New" pitchFamily="49" charset="0"/>
              </a:defRPr>
            </a:lvl1pPr>
            <a:lvl2pPr marL="742950" indent="-285750" eaLnBrk="0" hangingPunct="0">
              <a:defRPr sz="1600" b="1">
                <a:solidFill>
                  <a:schemeClr val="tx1"/>
                </a:solidFill>
                <a:latin typeface="Courier New" pitchFamily="49" charset="0"/>
              </a:defRPr>
            </a:lvl2pPr>
            <a:lvl3pPr marL="1143000" indent="-228600" eaLnBrk="0" hangingPunct="0">
              <a:defRPr sz="1600" b="1">
                <a:solidFill>
                  <a:schemeClr val="tx1"/>
                </a:solidFill>
                <a:latin typeface="Courier New" pitchFamily="49" charset="0"/>
              </a:defRPr>
            </a:lvl3pPr>
            <a:lvl4pPr marL="1600200" indent="-228600" eaLnBrk="0" hangingPunct="0">
              <a:defRPr sz="1600" b="1">
                <a:solidFill>
                  <a:schemeClr val="tx1"/>
                </a:solidFill>
                <a:latin typeface="Courier New" pitchFamily="49" charset="0"/>
              </a:defRPr>
            </a:lvl4pPr>
            <a:lvl5pPr marL="2057400" indent="-228600" eaLnBrk="0" hangingPunct="0">
              <a:defRPr sz="1600" b="1">
                <a:solidFill>
                  <a:schemeClr val="tx1"/>
                </a:solidFill>
                <a:latin typeface="Courier New" pitchFamily="49" charset="0"/>
              </a:defRPr>
            </a:lvl5pPr>
            <a:lvl6pPr marL="2514600" indent="-228600" eaLnBrk="0" fontAlgn="base" hangingPunct="0">
              <a:spcBef>
                <a:spcPct val="0"/>
              </a:spcBef>
              <a:spcAft>
                <a:spcPct val="0"/>
              </a:spcAft>
              <a:defRPr sz="1600" b="1">
                <a:solidFill>
                  <a:schemeClr val="tx1"/>
                </a:solidFill>
                <a:latin typeface="Courier New" pitchFamily="49" charset="0"/>
              </a:defRPr>
            </a:lvl6pPr>
            <a:lvl7pPr marL="2971800" indent="-228600" eaLnBrk="0" fontAlgn="base" hangingPunct="0">
              <a:spcBef>
                <a:spcPct val="0"/>
              </a:spcBef>
              <a:spcAft>
                <a:spcPct val="0"/>
              </a:spcAft>
              <a:defRPr sz="1600" b="1">
                <a:solidFill>
                  <a:schemeClr val="tx1"/>
                </a:solidFill>
                <a:latin typeface="Courier New" pitchFamily="49" charset="0"/>
              </a:defRPr>
            </a:lvl7pPr>
            <a:lvl8pPr marL="3429000" indent="-228600" eaLnBrk="0" fontAlgn="base" hangingPunct="0">
              <a:spcBef>
                <a:spcPct val="0"/>
              </a:spcBef>
              <a:spcAft>
                <a:spcPct val="0"/>
              </a:spcAft>
              <a:defRPr sz="1600" b="1">
                <a:solidFill>
                  <a:schemeClr val="tx1"/>
                </a:solidFill>
                <a:latin typeface="Courier New" pitchFamily="49" charset="0"/>
              </a:defRPr>
            </a:lvl8pPr>
            <a:lvl9pPr marL="3886200" indent="-228600" eaLnBrk="0" fontAlgn="base" hangingPunct="0">
              <a:spcBef>
                <a:spcPct val="0"/>
              </a:spcBef>
              <a:spcAft>
                <a:spcPct val="0"/>
              </a:spcAft>
              <a:defRPr sz="1600" b="1">
                <a:solidFill>
                  <a:schemeClr val="tx1"/>
                </a:solidFill>
                <a:latin typeface="Courier New" pitchFamily="49" charset="0"/>
              </a:defRPr>
            </a:lvl9pPr>
          </a:lstStyle>
          <a:p>
            <a:pPr algn="ctr" eaLnBrk="1" hangingPunct="1">
              <a:defRPr/>
            </a:pPr>
            <a:r>
              <a:rPr lang="en-US" altLang="en-US" sz="1800" dirty="0">
                <a:latin typeface="Times New Roman" pitchFamily="18" charset="0"/>
              </a:rPr>
              <a:t>CSE</a:t>
            </a:r>
          </a:p>
          <a:p>
            <a:pPr algn="ctr" eaLnBrk="1" hangingPunct="1">
              <a:defRPr/>
            </a:pPr>
            <a:r>
              <a:rPr lang="en-US" altLang="en-US" sz="1800" dirty="0">
                <a:latin typeface="Times New Roman" pitchFamily="18" charset="0"/>
              </a:rPr>
              <a:t>4095</a:t>
            </a:r>
          </a:p>
          <a:p>
            <a:pPr algn="ctr" eaLnBrk="1" hangingPunct="1">
              <a:defRPr/>
            </a:pPr>
            <a:r>
              <a:rPr lang="en-US" altLang="en-US" sz="1800" dirty="0">
                <a:latin typeface="Times New Roman" pitchFamily="18" charset="0"/>
              </a:rPr>
              <a:t>5810</a:t>
            </a:r>
            <a:endParaRPr lang="en-US" altLang="en-US" sz="2400" dirty="0">
              <a:latin typeface="Monospac821 BT" pitchFamily="49"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2pPr>
      <a:lvl3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3pPr>
      <a:lvl4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4pPr>
      <a:lvl5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5pPr>
      <a:lvl6pPr marL="4572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6pPr>
      <a:lvl7pPr marL="9144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7pPr>
      <a:lvl8pPr marL="13716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8pPr>
      <a:lvl9pPr marL="18288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9pPr>
    </p:titleStyle>
    <p:bodyStyle>
      <a:lvl1pPr marL="523875" indent="-523875" algn="l" rtl="0" eaLnBrk="0" fontAlgn="base" hangingPunct="0">
        <a:lnSpc>
          <a:spcPct val="89000"/>
        </a:lnSpc>
        <a:spcBef>
          <a:spcPct val="10000"/>
        </a:spcBef>
        <a:spcAft>
          <a:spcPct val="0"/>
        </a:spcAft>
        <a:buClr>
          <a:srgbClr val="FF3300"/>
        </a:buClr>
        <a:buSzPct val="75000"/>
        <a:buFont typeface="Wingdings" pitchFamily="2" charset="2"/>
        <a:buChar char="m"/>
        <a:tabLst>
          <a:tab pos="1025525" algn="l"/>
        </a:tabLst>
        <a:defRPr sz="2800">
          <a:solidFill>
            <a:schemeClr val="tx1"/>
          </a:solidFill>
          <a:effectLst>
            <a:outerShdw blurRad="38100" dist="38100" dir="2700000" algn="tl">
              <a:srgbClr val="C0C0C0"/>
            </a:outerShdw>
          </a:effectLst>
          <a:latin typeface="+mn-lt"/>
          <a:ea typeface="+mn-ea"/>
          <a:cs typeface="+mn-cs"/>
        </a:defRPr>
      </a:lvl1pPr>
      <a:lvl2pPr marL="1025525" indent="-387350" algn="l" rtl="0" eaLnBrk="0" fontAlgn="base" hangingPunct="0">
        <a:lnSpc>
          <a:spcPct val="80000"/>
        </a:lnSpc>
        <a:spcBef>
          <a:spcPct val="20000"/>
        </a:spcBef>
        <a:spcAft>
          <a:spcPct val="0"/>
        </a:spcAft>
        <a:buSzPct val="69000"/>
        <a:buFont typeface="Wingdings" pitchFamily="2" charset="2"/>
        <a:buChar char="q"/>
        <a:tabLst>
          <a:tab pos="1025525" algn="l"/>
        </a:tabLst>
        <a:defRPr sz="2800">
          <a:solidFill>
            <a:schemeClr val="accent2"/>
          </a:solidFill>
          <a:latin typeface="+mn-lt"/>
        </a:defRPr>
      </a:lvl2pPr>
      <a:lvl3pPr marL="1477963" indent="-338138" algn="l" rtl="0" eaLnBrk="0" fontAlgn="base" hangingPunct="0">
        <a:spcBef>
          <a:spcPct val="20000"/>
        </a:spcBef>
        <a:spcAft>
          <a:spcPct val="0"/>
        </a:spcAft>
        <a:buFont typeface="Wingdings" pitchFamily="2" charset="2"/>
        <a:buChar char="Ø"/>
        <a:tabLst>
          <a:tab pos="1025525" algn="l"/>
        </a:tabLst>
        <a:defRPr sz="2400">
          <a:solidFill>
            <a:srgbClr val="FF3300"/>
          </a:solidFill>
          <a:latin typeface="+mn-lt"/>
        </a:defRPr>
      </a:lvl3pPr>
      <a:lvl4pPr marL="1820863" indent="-228600" algn="l" rtl="0" eaLnBrk="0" fontAlgn="base" hangingPunct="0">
        <a:spcBef>
          <a:spcPct val="20000"/>
        </a:spcBef>
        <a:spcAft>
          <a:spcPct val="0"/>
        </a:spcAft>
        <a:buChar char="–"/>
        <a:tabLst>
          <a:tab pos="1025525" algn="l"/>
        </a:tabLst>
        <a:defRPr sz="2000">
          <a:solidFill>
            <a:schemeClr val="tx1"/>
          </a:solidFill>
          <a:latin typeface="+mn-lt"/>
        </a:defRPr>
      </a:lvl4pPr>
      <a:lvl5pPr marL="2163763" indent="-228600" algn="l" rtl="0" eaLnBrk="0" fontAlgn="base" hangingPunct="0">
        <a:spcBef>
          <a:spcPct val="20000"/>
        </a:spcBef>
        <a:spcAft>
          <a:spcPct val="0"/>
        </a:spcAft>
        <a:buChar char="»"/>
        <a:tabLst>
          <a:tab pos="1025525" algn="l"/>
        </a:tabLst>
        <a:defRPr sz="2000">
          <a:solidFill>
            <a:schemeClr val="tx1"/>
          </a:solidFill>
          <a:latin typeface="+mn-lt"/>
        </a:defRPr>
      </a:lvl5pPr>
      <a:lvl6pPr marL="2620963" indent="-228600" algn="l" rtl="0" fontAlgn="base">
        <a:spcBef>
          <a:spcPct val="20000"/>
        </a:spcBef>
        <a:spcAft>
          <a:spcPct val="0"/>
        </a:spcAft>
        <a:buChar char="»"/>
        <a:tabLst>
          <a:tab pos="1025525" algn="l"/>
        </a:tabLst>
        <a:defRPr sz="2000">
          <a:solidFill>
            <a:schemeClr val="tx1"/>
          </a:solidFill>
          <a:latin typeface="+mn-lt"/>
        </a:defRPr>
      </a:lvl6pPr>
      <a:lvl7pPr marL="3078163" indent="-228600" algn="l" rtl="0" fontAlgn="base">
        <a:spcBef>
          <a:spcPct val="20000"/>
        </a:spcBef>
        <a:spcAft>
          <a:spcPct val="0"/>
        </a:spcAft>
        <a:buChar char="»"/>
        <a:tabLst>
          <a:tab pos="1025525" algn="l"/>
        </a:tabLst>
        <a:defRPr sz="2000">
          <a:solidFill>
            <a:schemeClr val="tx1"/>
          </a:solidFill>
          <a:latin typeface="+mn-lt"/>
        </a:defRPr>
      </a:lvl7pPr>
      <a:lvl8pPr marL="3535363" indent="-228600" algn="l" rtl="0" fontAlgn="base">
        <a:spcBef>
          <a:spcPct val="20000"/>
        </a:spcBef>
        <a:spcAft>
          <a:spcPct val="0"/>
        </a:spcAft>
        <a:buChar char="»"/>
        <a:tabLst>
          <a:tab pos="1025525" algn="l"/>
        </a:tabLst>
        <a:defRPr sz="2000">
          <a:solidFill>
            <a:schemeClr val="tx1"/>
          </a:solidFill>
          <a:latin typeface="+mn-lt"/>
        </a:defRPr>
      </a:lvl8pPr>
      <a:lvl9pPr marL="3992563" indent="-228600" algn="l" rtl="0" fontAlgn="base">
        <a:spcBef>
          <a:spcPct val="20000"/>
        </a:spcBef>
        <a:spcAft>
          <a:spcPct val="0"/>
        </a:spcAft>
        <a:buChar char="»"/>
        <a:tabLst>
          <a:tab pos="10255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hyperlink" Target="http://www.openehr.org/home.html" TargetMode="Externa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image" Target="../media/image39.wmf" /><Relationship Id="rId1" Type="http://schemas.openxmlformats.org/officeDocument/2006/relationships/slideLayout" Target="../slideLayouts/slideLayout6.xml" /></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bin" /><Relationship Id="rId2" Type="http://schemas.openxmlformats.org/officeDocument/2006/relationships/slideLayout" Target="../slideLayouts/slideLayout6.xml" /><Relationship Id="rId1" Type="http://schemas.openxmlformats.org/officeDocument/2006/relationships/vmlDrawing" Target="../drawings/vmlDrawing3.vml" /><Relationship Id="rId4" Type="http://schemas.openxmlformats.org/officeDocument/2006/relationships/image" Target="../media/image40.emf" /></Relationships>
</file>

<file path=ppt/slides/_rels/slide107.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6.xml" /></Relationships>
</file>

<file path=ppt/slides/_rels/slide108.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6.xml" /></Relationships>
</file>

<file path=ppt/slides/_rels/slide109.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6.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wmf"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wmf"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1.wmf" /><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2.wmf"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3.wmf" /><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2" Type="http://schemas.openxmlformats.org/officeDocument/2006/relationships/image" Target="../media/image14.wmf"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wmf" /><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2" Type="http://schemas.openxmlformats.org/officeDocument/2006/relationships/image" Target="../media/image15.wmf"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8.wmf" /><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2" Type="http://schemas.openxmlformats.org/officeDocument/2006/relationships/image" Target="../media/image19.wmf"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6.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6.xml" /></Relationships>
</file>

<file path=ppt/slides/_rels/slide65.xml.rels><?xml version="1.0" encoding="UTF-8" standalone="yes"?>
<Relationships xmlns="http://schemas.openxmlformats.org/package/2006/relationships"><Relationship Id="rId2" Type="http://schemas.openxmlformats.org/officeDocument/2006/relationships/image" Target="../media/image22.wmf"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hyperlink" Target="https://sdcse.engr.uconn.edu/cse5810/mohammedcloudsecurity.pptx" TargetMode="Externa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6.xml" /></Relationships>
</file>

<file path=ppt/slides/_rels/slide6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6.xml" /></Relationships>
</file>

<file path=ppt/slides/_rels/slide69.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6.xml" /><Relationship Id="rId1" Type="http://schemas.openxmlformats.org/officeDocument/2006/relationships/vmlDrawing" Target="../drawings/vmlDrawing2.vml" /><Relationship Id="rId4" Type="http://schemas.openxmlformats.org/officeDocument/2006/relationships/image" Target="../media/image3.emf"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25.wmf" /><Relationship Id="rId1" Type="http://schemas.openxmlformats.org/officeDocument/2006/relationships/slideLayout" Target="../slideLayouts/slideLayout6.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6.xml" /></Relationships>
</file>

<file path=ppt/slides/_rels/slide7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6.xml" /></Relationships>
</file>

<file path=ppt/slides/_rels/slide78.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6.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6.xml" /></Relationships>
</file>

<file path=ppt/slides/_rels/slide81.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6.xml" /></Relationships>
</file>

<file path=ppt/slides/_rels/slide82.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6.xml" /></Relationships>
</file>

<file path=ppt/slides/_rels/slide83.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6.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6.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6.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6.xml" /></Relationships>
</file>

<file path=ppt/slides/_rels/slide92.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6.xml" /></Relationships>
</file>

<file path=ppt/slides/_rels/slide93.xml.rels><?xml version="1.0" encoding="UTF-8" standalone="yes"?>
<Relationships xmlns="http://schemas.openxmlformats.org/package/2006/relationships"><Relationship Id="rId2" Type="http://schemas.openxmlformats.org/officeDocument/2006/relationships/image" Target="../media/image36.wmf" /><Relationship Id="rId1" Type="http://schemas.openxmlformats.org/officeDocument/2006/relationships/slideLayout" Target="../slideLayouts/slideLayout6.xml" /></Relationships>
</file>

<file path=ppt/slides/_rels/slide94.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6.xml" /></Relationships>
</file>

<file path=ppt/slides/_rels/slide95.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6.xml" /></Relationships>
</file>

<file path=ppt/slides/_rels/slide96.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6.xml" /></Relationships>
</file>

<file path=ppt/slides/_rels/slide97.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6.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0"/>
            <a:ext cx="8610600" cy="609600"/>
          </a:xfrm>
          <a:noFill/>
        </p:spPr>
        <p:txBody>
          <a:bodyPr/>
          <a:lstStyle/>
          <a:p>
            <a:pPr eaLnBrk="1" hangingPunct="1">
              <a:lnSpc>
                <a:spcPct val="110000"/>
              </a:lnSpc>
            </a:pPr>
            <a:r>
              <a:rPr lang="en-US" sz="3200" b="1">
                <a:effectLst/>
                <a:latin typeface="Times New Roman" panose="02020603050405020304" pitchFamily="18" charset="0"/>
                <a:ea typeface="Times New Roman" panose="02020603050405020304" pitchFamily="18" charset="0"/>
              </a:rPr>
              <a:t>A Hybrid HIE Architecture (HHIEA) </a:t>
            </a:r>
            <a:endParaRPr lang="en-US" altLang="en-US" sz="3200" b="1">
              <a:effectLst/>
            </a:endParaRPr>
          </a:p>
        </p:txBody>
      </p:sp>
      <p:sp>
        <p:nvSpPr>
          <p:cNvPr id="2051" name="Rectangle 3"/>
          <p:cNvSpPr>
            <a:spLocks noChangeArrowheads="1"/>
          </p:cNvSpPr>
          <p:nvPr/>
        </p:nvSpPr>
        <p:spPr bwMode="auto">
          <a:xfrm>
            <a:off x="1525322" y="1752600"/>
            <a:ext cx="7041095" cy="230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89000"/>
              </a:lnSpc>
              <a:spcBef>
                <a:spcPct val="10000"/>
              </a:spcBef>
              <a:buClr>
                <a:srgbClr val="FF3300"/>
              </a:buClr>
              <a:buSzPct val="75000"/>
              <a:buFont typeface="Wingdings" pitchFamily="2" charset="2"/>
              <a:buChar char="m"/>
              <a:defRPr sz="2800">
                <a:solidFill>
                  <a:schemeClr val="tx1"/>
                </a:solidFill>
                <a:latin typeface="Times New Roman" pitchFamily="18" charset="0"/>
              </a:defRPr>
            </a:lvl1pPr>
            <a:lvl2pPr marL="742950" indent="-285750" eaLnBrk="0" hangingPunct="0">
              <a:lnSpc>
                <a:spcPct val="80000"/>
              </a:lnSpc>
              <a:spcBef>
                <a:spcPct val="20000"/>
              </a:spcBef>
              <a:buSzPct val="69000"/>
              <a:buFont typeface="Wingdings" pitchFamily="2" charset="2"/>
              <a:buChar char="q"/>
              <a:defRPr sz="2800">
                <a:solidFill>
                  <a:schemeClr val="accent2"/>
                </a:solidFill>
                <a:latin typeface="Times New Roman" pitchFamily="18" charset="0"/>
              </a:defRPr>
            </a:lvl2pPr>
            <a:lvl3pPr marL="1143000" indent="-228600" eaLnBrk="0" hangingPunct="0">
              <a:spcBef>
                <a:spcPct val="20000"/>
              </a:spcBef>
              <a:buFont typeface="Wingdings" pitchFamily="2" charset="2"/>
              <a:buChar char="Ø"/>
              <a:defRPr sz="2400">
                <a:solidFill>
                  <a:srgbClr val="FF3300"/>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lang="en-US" altLang="en-US" sz="2400"/>
              <a:t>Timoteus Ziminski and Prof. Steven A. Demurjian</a:t>
            </a:r>
          </a:p>
          <a:p>
            <a:pPr algn="ctr" eaLnBrk="1" hangingPunct="1">
              <a:lnSpc>
                <a:spcPct val="100000"/>
              </a:lnSpc>
              <a:spcBef>
                <a:spcPct val="0"/>
              </a:spcBef>
              <a:buClrTx/>
              <a:buSzTx/>
              <a:buFontTx/>
              <a:buNone/>
            </a:pPr>
            <a:r>
              <a:rPr lang="en-US" altLang="en-US" sz="2400"/>
              <a:t>Eugene Sanzi, Mohammed Baihan, Thomas Agresta</a:t>
            </a:r>
          </a:p>
          <a:p>
            <a:pPr algn="ctr" eaLnBrk="1" hangingPunct="1">
              <a:lnSpc>
                <a:spcPct val="100000"/>
              </a:lnSpc>
              <a:spcBef>
                <a:spcPct val="0"/>
              </a:spcBef>
              <a:buClrTx/>
              <a:buSzTx/>
              <a:buFontTx/>
              <a:buNone/>
            </a:pPr>
            <a:r>
              <a:rPr lang="en-US" altLang="en-US" sz="2400" b="0"/>
              <a:t>Computer Science &amp; Engineering Department</a:t>
            </a:r>
          </a:p>
          <a:p>
            <a:pPr algn="ctr" eaLnBrk="1" hangingPunct="1">
              <a:lnSpc>
                <a:spcPct val="100000"/>
              </a:lnSpc>
              <a:spcBef>
                <a:spcPct val="0"/>
              </a:spcBef>
              <a:buClrTx/>
              <a:buSzTx/>
              <a:buFontTx/>
              <a:buNone/>
            </a:pPr>
            <a:r>
              <a:rPr lang="en-US" altLang="en-US" sz="2400" b="0"/>
              <a:t>The University of Connecticut</a:t>
            </a:r>
          </a:p>
          <a:p>
            <a:pPr algn="ctr" eaLnBrk="1" hangingPunct="1">
              <a:lnSpc>
                <a:spcPct val="100000"/>
              </a:lnSpc>
              <a:spcBef>
                <a:spcPct val="0"/>
              </a:spcBef>
              <a:buClrTx/>
              <a:buSzTx/>
              <a:buFontTx/>
              <a:buNone/>
            </a:pPr>
            <a:r>
              <a:rPr lang="en-US" altLang="en-US" sz="2400" b="0"/>
              <a:t>371 Fairfield Road, Box U-255</a:t>
            </a:r>
          </a:p>
          <a:p>
            <a:pPr algn="ctr" eaLnBrk="1" hangingPunct="1">
              <a:lnSpc>
                <a:spcPct val="100000"/>
              </a:lnSpc>
              <a:spcBef>
                <a:spcPct val="0"/>
              </a:spcBef>
              <a:buClrTx/>
              <a:buSzTx/>
              <a:buFontTx/>
              <a:buNone/>
            </a:pPr>
            <a:r>
              <a:rPr lang="en-US" altLang="en-US" sz="2400" b="0"/>
              <a:t>Storrs, CT 06269-2155</a:t>
            </a:r>
          </a:p>
        </p:txBody>
      </p:sp>
      <p:sp>
        <p:nvSpPr>
          <p:cNvPr id="2052" name="Text Box 7"/>
          <p:cNvSpPr txBox="1">
            <a:spLocks noChangeArrowheads="1"/>
          </p:cNvSpPr>
          <p:nvPr/>
        </p:nvSpPr>
        <p:spPr bwMode="auto">
          <a:xfrm>
            <a:off x="2839566" y="4006835"/>
            <a:ext cx="4552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9000"/>
              </a:lnSpc>
              <a:spcBef>
                <a:spcPct val="10000"/>
              </a:spcBef>
              <a:buClr>
                <a:srgbClr val="FF3300"/>
              </a:buClr>
              <a:buSzPct val="75000"/>
              <a:buFont typeface="Wingdings" pitchFamily="2" charset="2"/>
              <a:buChar char="m"/>
              <a:defRPr sz="2800">
                <a:solidFill>
                  <a:schemeClr val="tx1"/>
                </a:solidFill>
                <a:latin typeface="Times New Roman" pitchFamily="18" charset="0"/>
              </a:defRPr>
            </a:lvl1pPr>
            <a:lvl2pPr marL="742950" indent="-285750" eaLnBrk="0" hangingPunct="0">
              <a:lnSpc>
                <a:spcPct val="80000"/>
              </a:lnSpc>
              <a:spcBef>
                <a:spcPct val="20000"/>
              </a:spcBef>
              <a:buSzPct val="69000"/>
              <a:buFont typeface="Wingdings" pitchFamily="2" charset="2"/>
              <a:buChar char="q"/>
              <a:defRPr sz="2800">
                <a:solidFill>
                  <a:schemeClr val="accent2"/>
                </a:solidFill>
                <a:latin typeface="Times New Roman" pitchFamily="18" charset="0"/>
              </a:defRPr>
            </a:lvl2pPr>
            <a:lvl3pPr marL="1143000" indent="-228600" eaLnBrk="0" hangingPunct="0">
              <a:spcBef>
                <a:spcPct val="20000"/>
              </a:spcBef>
              <a:buFont typeface="Wingdings" pitchFamily="2" charset="2"/>
              <a:buChar char="Ø"/>
              <a:defRPr sz="2400">
                <a:solidFill>
                  <a:srgbClr val="FF3300"/>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lang="en-US" altLang="en-US" sz="1800">
                <a:latin typeface="Courier New" pitchFamily="49" charset="0"/>
              </a:rPr>
              <a:t> steve@engr.uconn.edu</a:t>
            </a:r>
          </a:p>
          <a:p>
            <a:pPr algn="ctr" eaLnBrk="1" hangingPunct="1">
              <a:lnSpc>
                <a:spcPct val="100000"/>
              </a:lnSpc>
              <a:spcBef>
                <a:spcPct val="0"/>
              </a:spcBef>
              <a:buClrTx/>
              <a:buSzTx/>
              <a:buFontTx/>
              <a:buNone/>
            </a:pPr>
            <a:r>
              <a:rPr lang="en-US" altLang="en-US" sz="1800">
                <a:latin typeface="Courier New" pitchFamily="49" charset="0"/>
              </a:rPr>
              <a:t>http://www.engr.uconn.edu/~steve</a:t>
            </a:r>
          </a:p>
          <a:p>
            <a:pPr algn="ctr" eaLnBrk="1" hangingPunct="1">
              <a:lnSpc>
                <a:spcPct val="100000"/>
              </a:lnSpc>
              <a:spcBef>
                <a:spcPct val="0"/>
              </a:spcBef>
              <a:buClrTx/>
              <a:buSzTx/>
              <a:buFontTx/>
              <a:buNone/>
            </a:pPr>
            <a:r>
              <a:rPr lang="en-US" altLang="en-US" sz="1800">
                <a:latin typeface="Courier New" pitchFamily="49" charset="0"/>
              </a:rPr>
              <a:t>(860) 486 - 4818</a:t>
            </a:r>
          </a:p>
        </p:txBody>
      </p:sp>
      <p:sp>
        <p:nvSpPr>
          <p:cNvPr id="2053" name="Text Box 8"/>
          <p:cNvSpPr txBox="1">
            <a:spLocks noChangeArrowheads="1"/>
          </p:cNvSpPr>
          <p:nvPr/>
        </p:nvSpPr>
        <p:spPr bwMode="auto">
          <a:xfrm>
            <a:off x="1143000" y="5410200"/>
            <a:ext cx="70294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9000"/>
              </a:lnSpc>
              <a:spcBef>
                <a:spcPct val="10000"/>
              </a:spcBef>
              <a:buClr>
                <a:srgbClr val="FF3300"/>
              </a:buClr>
              <a:buSzPct val="75000"/>
              <a:buFont typeface="Wingdings" pitchFamily="2" charset="2"/>
              <a:buChar char="m"/>
              <a:defRPr sz="2800">
                <a:solidFill>
                  <a:schemeClr val="tx1"/>
                </a:solidFill>
                <a:latin typeface="Times New Roman" pitchFamily="18" charset="0"/>
              </a:defRPr>
            </a:lvl1pPr>
            <a:lvl2pPr marL="742950" indent="-285750" eaLnBrk="0" hangingPunct="0">
              <a:lnSpc>
                <a:spcPct val="80000"/>
              </a:lnSpc>
              <a:spcBef>
                <a:spcPct val="20000"/>
              </a:spcBef>
              <a:buSzPct val="69000"/>
              <a:buFont typeface="Wingdings" pitchFamily="2" charset="2"/>
              <a:buChar char="q"/>
              <a:defRPr sz="2800">
                <a:solidFill>
                  <a:schemeClr val="accent2"/>
                </a:solidFill>
                <a:latin typeface="Times New Roman" pitchFamily="18" charset="0"/>
              </a:defRPr>
            </a:lvl2pPr>
            <a:lvl3pPr marL="1143000" indent="-228600" eaLnBrk="0" hangingPunct="0">
              <a:spcBef>
                <a:spcPct val="20000"/>
              </a:spcBef>
              <a:buFont typeface="Wingdings" pitchFamily="2" charset="2"/>
              <a:buChar char="Ø"/>
              <a:defRPr sz="2400">
                <a:solidFill>
                  <a:srgbClr val="FF3300"/>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600">
                <a:latin typeface="Courier New" pitchFamily="49" charset="0"/>
              </a:rPr>
              <a:t>T. Ziminski, “A Study of Architectural Alternatives for </a:t>
            </a:r>
          </a:p>
          <a:p>
            <a:pPr eaLnBrk="1" hangingPunct="1">
              <a:lnSpc>
                <a:spcPct val="100000"/>
              </a:lnSpc>
              <a:spcBef>
                <a:spcPct val="0"/>
              </a:spcBef>
              <a:buClrTx/>
              <a:buSzTx/>
              <a:buFontTx/>
              <a:buNone/>
            </a:pPr>
            <a:r>
              <a:rPr lang="en-US" altLang="en-US" sz="1600">
                <a:latin typeface="Courier New" pitchFamily="49" charset="0"/>
              </a:rPr>
              <a:t>Integrating Health Care Data and Systems,” </a:t>
            </a:r>
          </a:p>
          <a:p>
            <a:pPr eaLnBrk="1" hangingPunct="1">
              <a:lnSpc>
                <a:spcPct val="100000"/>
              </a:lnSpc>
              <a:spcBef>
                <a:spcPct val="0"/>
              </a:spcBef>
              <a:buClrTx/>
              <a:buSzTx/>
              <a:buFontTx/>
              <a:buNone/>
            </a:pPr>
            <a:r>
              <a:rPr lang="en-US" altLang="en-US" sz="1600">
                <a:latin typeface="Courier New" pitchFamily="49" charset="0"/>
              </a:rPr>
              <a:t>Technische Universitat, Dortmund, Germany, </a:t>
            </a:r>
          </a:p>
          <a:p>
            <a:pPr eaLnBrk="1" hangingPunct="1">
              <a:lnSpc>
                <a:spcPct val="100000"/>
              </a:lnSpc>
              <a:spcBef>
                <a:spcPct val="0"/>
              </a:spcBef>
              <a:buClrTx/>
              <a:buSzTx/>
              <a:buFontTx/>
              <a:buNone/>
            </a:pPr>
            <a:r>
              <a:rPr lang="en-US" altLang="en-US" sz="1600">
                <a:latin typeface="Courier New" pitchFamily="49" charset="0"/>
              </a:rPr>
              <a:t>MS Thesis, June 2009, co-advised with Dr. J. Rehof.</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p:txBody>
          <a:bodyPr/>
          <a:lstStyle/>
          <a:p>
            <a:pPr eaLnBrk="1" hangingPunct="1">
              <a:defRPr/>
            </a:pPr>
            <a:r>
              <a:rPr lang="en-US"/>
              <a:t>Syntactic Interoperability</a:t>
            </a:r>
          </a:p>
        </p:txBody>
      </p:sp>
      <p:sp>
        <p:nvSpPr>
          <p:cNvPr id="1037315" name="Rectangle 3"/>
          <p:cNvSpPr>
            <a:spLocks noGrp="1" noChangeArrowheads="1"/>
          </p:cNvSpPr>
          <p:nvPr>
            <p:ph type="body" idx="1"/>
          </p:nvPr>
        </p:nvSpPr>
        <p:spPr/>
        <p:txBody>
          <a:bodyPr/>
          <a:lstStyle/>
          <a:p>
            <a:pPr eaLnBrk="1" hangingPunct="1">
              <a:defRPr/>
            </a:pPr>
            <a:r>
              <a:rPr lang="en-US"/>
              <a:t>Defined as the Ability to read and Write the Same File Formats and Communicate over Same Protocols</a:t>
            </a:r>
          </a:p>
          <a:p>
            <a:pPr eaLnBrk="1" hangingPunct="1">
              <a:defRPr/>
            </a:pPr>
            <a:r>
              <a:rPr lang="en-US"/>
              <a:t>Available Solutions Include:</a:t>
            </a:r>
          </a:p>
          <a:p>
            <a:pPr lvl="1" eaLnBrk="1" hangingPunct="1">
              <a:defRPr/>
            </a:pPr>
            <a:r>
              <a:rPr lang="en-US"/>
              <a:t>Custom Adapter Interfaces</a:t>
            </a:r>
          </a:p>
          <a:p>
            <a:pPr lvl="1" eaLnBrk="1" hangingPunct="1">
              <a:defRPr/>
            </a:pPr>
            <a:r>
              <a:rPr lang="en-US"/>
              <a:t>XML</a:t>
            </a:r>
          </a:p>
          <a:p>
            <a:pPr lvl="1" eaLnBrk="1" hangingPunct="1">
              <a:defRPr/>
            </a:pPr>
            <a:r>
              <a:rPr lang="en-US"/>
              <a:t>Web Services</a:t>
            </a:r>
          </a:p>
          <a:p>
            <a:pPr lvl="1" eaLnBrk="1" hangingPunct="1">
              <a:defRPr/>
            </a:pPr>
            <a:r>
              <a:rPr lang="en-US"/>
              <a:t>Cloud Computing</a:t>
            </a:r>
          </a:p>
          <a:p>
            <a:pPr lvl="1" eaLnBrk="1" hangingPunct="1">
              <a:defRPr/>
            </a:pPr>
            <a:r>
              <a:rPr lang="en-US"/>
              <a:t>Standards and their Usage	</a:t>
            </a:r>
          </a:p>
          <a:p>
            <a:pPr lvl="2" eaLnBrk="1" hangingPunct="1">
              <a:defRPr/>
            </a:pPr>
            <a:r>
              <a:rPr lang="en-US"/>
              <a:t>CDA and HL7</a:t>
            </a:r>
          </a:p>
          <a:p>
            <a:pPr lvl="2" eaLnBrk="1" hangingPunct="1">
              <a:defRPr/>
            </a:pPr>
            <a:r>
              <a:rPr lang="en-US"/>
              <a:t>OpenEHR (</a:t>
            </a:r>
            <a:r>
              <a:rPr lang="en-US">
                <a:hlinkClick r:id="rId2"/>
              </a:rPr>
              <a:t>http://www.openehr.org/home.html</a:t>
            </a:r>
            <a:r>
              <a:rPr lang="en-US"/>
              <a:t>)</a:t>
            </a:r>
          </a:p>
          <a:p>
            <a:pPr lvl="2" eaLnBrk="1" hangingPunct="1">
              <a:defRPr/>
            </a:pPr>
            <a:r>
              <a:rPr lang="en-US"/>
              <a:t>Continuity of Care Record (CCR http://www.ccrstandard.com/)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effectLst/>
                <a:latin typeface="Times New Roman" panose="02020603050405020304" pitchFamily="18" charset="0"/>
                <a:ea typeface="Times New Roman" panose="02020603050405020304" pitchFamily="18" charset="0"/>
              </a:rPr>
              <a:t>Publisher/Subscriber</a:t>
            </a:r>
            <a:r>
              <a:rPr lang="en-US"/>
              <a:t>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Health service bus is equipped with a publish/subscribe</a:t>
            </a:r>
          </a:p>
          <a:p>
            <a:r>
              <a:rPr lang="en-US">
                <a:effectLst/>
                <a:latin typeface="Times New Roman" panose="02020603050405020304" pitchFamily="18" charset="0"/>
                <a:ea typeface="Times New Roman" panose="02020603050405020304" pitchFamily="18" charset="0"/>
              </a:rPr>
              <a:t>Infrastructure for the administration of message feeds, and the means to dispatch messages containing arbitrary data</a:t>
            </a:r>
          </a:p>
          <a:p>
            <a:r>
              <a:rPr lang="en-US">
                <a:effectLst/>
                <a:latin typeface="Times New Roman" panose="02020603050405020304" pitchFamily="18" charset="0"/>
              </a:rPr>
              <a:t>Resolves Event Driven Tasks</a:t>
            </a:r>
          </a:p>
          <a:p>
            <a:pPr lvl="1"/>
            <a:r>
              <a:rPr lang="en-US" sz="2400">
                <a:effectLst/>
                <a:latin typeface="Times New Roman" panose="02020603050405020304" pitchFamily="18" charset="0"/>
                <a:ea typeface="Times New Roman" panose="02020603050405020304" pitchFamily="18" charset="0"/>
              </a:rPr>
              <a:t>Community Practice – State Agency, Local Hospital – State Agency</a:t>
            </a:r>
          </a:p>
          <a:p>
            <a:pPr lvl="1"/>
            <a:r>
              <a:rPr lang="en-US" sz="2400">
                <a:latin typeface="Times New Roman" panose="02020603050405020304" pitchFamily="18" charset="0"/>
                <a:ea typeface="Times New Roman" panose="02020603050405020304" pitchFamily="18" charset="0"/>
              </a:rPr>
              <a:t>University</a:t>
            </a:r>
            <a:r>
              <a:rPr lang="en-US" sz="2400">
                <a:effectLst/>
                <a:latin typeface="Times New Roman" panose="02020603050405020304" pitchFamily="18" charset="0"/>
                <a:ea typeface="Times New Roman" panose="02020603050405020304" pitchFamily="18" charset="0"/>
              </a:rPr>
              <a:t> Health Center – State Agency, Pharmaceutical Research Center – Local Hospital</a:t>
            </a:r>
          </a:p>
          <a:p>
            <a:pPr lvl="1"/>
            <a:r>
              <a:rPr lang="en-US" sz="2400">
                <a:latin typeface="Times New Roman" panose="02020603050405020304" pitchFamily="18" charset="0"/>
                <a:ea typeface="Times New Roman" panose="02020603050405020304" pitchFamily="18" charset="0"/>
              </a:rPr>
              <a:t>Pharmaceutical</a:t>
            </a:r>
            <a:r>
              <a:rPr lang="en-US" sz="2400">
                <a:effectLst/>
                <a:latin typeface="Times New Roman" panose="02020603050405020304" pitchFamily="18" charset="0"/>
                <a:ea typeface="Times New Roman" panose="02020603050405020304" pitchFamily="18" charset="0"/>
              </a:rPr>
              <a:t> Research Center – Community Practice</a:t>
            </a:r>
          </a:p>
          <a:p>
            <a:pPr lvl="1"/>
            <a:r>
              <a:rPr lang="en-US" sz="2400">
                <a:latin typeface="Times New Roman" panose="02020603050405020304" pitchFamily="18" charset="0"/>
                <a:ea typeface="Times New Roman" panose="02020603050405020304" pitchFamily="18" charset="0"/>
              </a:rPr>
              <a:t>University</a:t>
            </a:r>
            <a:r>
              <a:rPr lang="en-US" sz="2400">
                <a:effectLst/>
                <a:latin typeface="Times New Roman" panose="02020603050405020304" pitchFamily="18" charset="0"/>
                <a:ea typeface="Times New Roman" panose="02020603050405020304" pitchFamily="18" charset="0"/>
              </a:rPr>
              <a:t> Health Center - Pharmaceutical Research Center</a:t>
            </a:r>
          </a:p>
          <a:p>
            <a:pPr lvl="1"/>
            <a:endParaRPr lang="en-US" sz="2400"/>
          </a:p>
        </p:txBody>
      </p:sp>
    </p:spTree>
    <p:extLst>
      <p:ext uri="{BB962C8B-B14F-4D97-AF65-F5344CB8AC3E}">
        <p14:creationId xmlns:p14="http://schemas.microsoft.com/office/powerpoint/2010/main" val="4239983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effectLst/>
                <a:latin typeface="Times New Roman" panose="02020603050405020304" pitchFamily="18" charset="0"/>
                <a:ea typeface="Times New Roman" panose="02020603050405020304" pitchFamily="18" charset="0"/>
              </a:rPr>
              <a:t>Cloud Computing</a:t>
            </a:r>
            <a:r>
              <a:rPr lang="en-US"/>
              <a:t>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HHIEA contains multiple components that are suitable to benefit from the cloud computing abstraction</a:t>
            </a:r>
          </a:p>
          <a:p>
            <a:r>
              <a:rPr lang="en-US">
                <a:effectLst/>
                <a:latin typeface="Times New Roman" panose="02020603050405020304" pitchFamily="18" charset="0"/>
                <a:ea typeface="Times New Roman" panose="02020603050405020304" pitchFamily="18" charset="0"/>
              </a:rPr>
              <a:t>Edge server infrastructure can run on a cloud infrastructure with an adequate deployment model</a:t>
            </a:r>
          </a:p>
          <a:p>
            <a:r>
              <a:rPr lang="en-US">
                <a:effectLst/>
                <a:latin typeface="Times New Roman" panose="02020603050405020304" pitchFamily="18" charset="0"/>
                <a:ea typeface="Times New Roman" panose="02020603050405020304" pitchFamily="18" charset="0"/>
              </a:rPr>
              <a:t>benefit from </a:t>
            </a:r>
          </a:p>
          <a:p>
            <a:pPr lvl="1"/>
            <a:r>
              <a:rPr lang="en-US">
                <a:effectLst/>
                <a:latin typeface="Times New Roman" panose="02020603050405020304" pitchFamily="18" charset="0"/>
                <a:ea typeface="Times New Roman" panose="02020603050405020304" pitchFamily="18" charset="0"/>
              </a:rPr>
              <a:t>Elasticity (i.e., on-the-fly relocation of resources to replicas that experience increased system load) </a:t>
            </a:r>
          </a:p>
          <a:p>
            <a:pPr lvl="1"/>
            <a:r>
              <a:rPr lang="en-US">
                <a:effectLst/>
                <a:latin typeface="Times New Roman" panose="02020603050405020304" pitchFamily="18" charset="0"/>
                <a:ea typeface="Times New Roman" panose="02020603050405020304" pitchFamily="18" charset="0"/>
              </a:rPr>
              <a:t>Low up-front cost (i.e., decrease of initial implementation barriers). </a:t>
            </a:r>
          </a:p>
          <a:p>
            <a:r>
              <a:rPr lang="en-US">
                <a:effectLst/>
                <a:latin typeface="Times New Roman" panose="02020603050405020304" pitchFamily="18" charset="0"/>
                <a:ea typeface="Times New Roman" panose="02020603050405020304" pitchFamily="18" charset="0"/>
              </a:rPr>
              <a:t>Further targets for the cloud model are the installed data warehouses as well as any of the dedicated HITs (e.g., EHRs, PHRs, PMSs, etc. that are integrated).</a:t>
            </a:r>
          </a:p>
          <a:p>
            <a:pPr lvl="1"/>
            <a:endParaRPr lang="en-US"/>
          </a:p>
        </p:txBody>
      </p:sp>
    </p:spTree>
    <p:extLst>
      <p:ext uri="{BB962C8B-B14F-4D97-AF65-F5344CB8AC3E}">
        <p14:creationId xmlns:p14="http://schemas.microsoft.com/office/powerpoint/2010/main" val="1543163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t>Grid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HHIEA  provides all of the means for </a:t>
            </a:r>
          </a:p>
          <a:p>
            <a:pPr lvl="1"/>
            <a:r>
              <a:rPr lang="en-US">
                <a:effectLst/>
                <a:latin typeface="Times New Roman" panose="02020603050405020304" pitchFamily="18" charset="0"/>
                <a:ea typeface="Times New Roman" panose="02020603050405020304" pitchFamily="18" charset="0"/>
              </a:rPr>
              <a:t>Execution of grid applications: </a:t>
            </a:r>
          </a:p>
          <a:p>
            <a:pPr lvl="1"/>
            <a:r>
              <a:rPr lang="en-US">
                <a:effectLst/>
                <a:latin typeface="Times New Roman" panose="02020603050405020304" pitchFamily="18" charset="0"/>
                <a:ea typeface="Times New Roman" panose="02020603050405020304" pitchFamily="18" charset="0"/>
              </a:rPr>
              <a:t>Grid service discovery</a:t>
            </a:r>
          </a:p>
          <a:p>
            <a:pPr lvl="1"/>
            <a:r>
              <a:rPr lang="en-US">
                <a:effectLst/>
                <a:latin typeface="Times New Roman" panose="02020603050405020304" pitchFamily="18" charset="0"/>
                <a:ea typeface="Times New Roman" panose="02020603050405020304" pitchFamily="18" charset="0"/>
              </a:rPr>
              <a:t>Grid service descriptions</a:t>
            </a:r>
          </a:p>
          <a:p>
            <a:pPr lvl="1"/>
            <a:r>
              <a:rPr lang="en-US">
                <a:effectLst/>
                <a:latin typeface="Times New Roman" panose="02020603050405020304" pitchFamily="18" charset="0"/>
                <a:ea typeface="Times New Roman" panose="02020603050405020304" pitchFamily="18" charset="0"/>
              </a:rPr>
              <a:t>Secure virtual domain with point-to-point messaginG</a:t>
            </a:r>
          </a:p>
          <a:p>
            <a:r>
              <a:rPr lang="en-US">
                <a:effectLst/>
                <a:latin typeface="Times New Roman" panose="02020603050405020304" pitchFamily="18" charset="0"/>
                <a:ea typeface="Times New Roman" panose="02020603050405020304" pitchFamily="18" charset="0"/>
              </a:rPr>
              <a:t>Resolves links related to applications requiring large amounts of computational or data storage resources</a:t>
            </a:r>
          </a:p>
          <a:p>
            <a:pPr lvl="1"/>
            <a:r>
              <a:rPr lang="en-US">
                <a:effectLst/>
                <a:latin typeface="Times New Roman" panose="02020603050405020304" pitchFamily="18" charset="0"/>
                <a:ea typeface="Times New Roman" panose="02020603050405020304" pitchFamily="18" charset="0"/>
              </a:rPr>
              <a:t>Local Hospital – University Supercomputer Center </a:t>
            </a:r>
          </a:p>
          <a:p>
            <a:pPr lvl="1"/>
            <a:r>
              <a:rPr lang="en-US">
                <a:effectLst/>
                <a:latin typeface="Times New Roman" panose="02020603050405020304" pitchFamily="18" charset="0"/>
                <a:ea typeface="Times New Roman" panose="02020603050405020304" pitchFamily="18" charset="0"/>
              </a:rPr>
              <a:t>University Health Center – University Supercomputer Center</a:t>
            </a:r>
          </a:p>
          <a:p>
            <a:pPr lvl="1"/>
            <a:endParaRPr lang="en-US">
              <a:effectLst/>
              <a:latin typeface="Times New Roman" panose="02020603050405020304" pitchFamily="18" charset="0"/>
              <a:ea typeface="Times New Roman" panose="02020603050405020304" pitchFamily="18" charset="0"/>
            </a:endParaRPr>
          </a:p>
          <a:p>
            <a:pPr lvl="1"/>
            <a:endParaRPr lang="en-US"/>
          </a:p>
        </p:txBody>
      </p:sp>
    </p:spTree>
    <p:extLst>
      <p:ext uri="{BB962C8B-B14F-4D97-AF65-F5344CB8AC3E}">
        <p14:creationId xmlns:p14="http://schemas.microsoft.com/office/powerpoint/2010/main" val="3117601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t>Data Warehouse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Proposed infrastructure effectively supports reporting, and transfer of arbitrary healthcare data</a:t>
            </a:r>
          </a:p>
          <a:p>
            <a:r>
              <a:rPr lang="en-US">
                <a:effectLst/>
                <a:latin typeface="Times New Roman" panose="02020603050405020304" pitchFamily="18" charset="0"/>
                <a:ea typeface="Times New Roman" panose="02020603050405020304" pitchFamily="18" charset="0"/>
              </a:rPr>
              <a:t>Warehouses can be installed at HIT sources such as Stage Agency and Pharmaceutical Research Center. </a:t>
            </a:r>
          </a:p>
          <a:p>
            <a:r>
              <a:rPr lang="en-US">
                <a:effectLst/>
                <a:latin typeface="Times New Roman" panose="02020603050405020304" pitchFamily="18" charset="0"/>
                <a:ea typeface="Times New Roman" panose="02020603050405020304" pitchFamily="18" charset="0"/>
              </a:rPr>
              <a:t>Creation of  warehouse can occur through </a:t>
            </a:r>
          </a:p>
          <a:p>
            <a:pPr lvl="1"/>
            <a:r>
              <a:rPr lang="en-US">
                <a:effectLst/>
                <a:latin typeface="Times New Roman" panose="02020603050405020304" pitchFamily="18" charset="0"/>
                <a:ea typeface="Times New Roman" panose="02020603050405020304" pitchFamily="18" charset="0"/>
              </a:rPr>
              <a:t>Incremental event-driven reporting  </a:t>
            </a:r>
          </a:p>
          <a:p>
            <a:pPr lvl="1"/>
            <a:r>
              <a:rPr lang="en-US">
                <a:effectLst/>
                <a:latin typeface="Times New Roman" panose="02020603050405020304" pitchFamily="18" charset="0"/>
                <a:ea typeface="Times New Roman" panose="02020603050405020304" pitchFamily="18" charset="0"/>
              </a:rPr>
              <a:t>Publish/subscribe  </a:t>
            </a:r>
          </a:p>
          <a:p>
            <a:pPr lvl="1"/>
            <a:r>
              <a:rPr lang="en-US">
                <a:effectLst/>
                <a:latin typeface="Times New Roman" panose="02020603050405020304" pitchFamily="18" charset="0"/>
                <a:ea typeface="Times New Roman" panose="02020603050405020304" pitchFamily="18" charset="0"/>
              </a:rPr>
              <a:t>Mass extraction of data from data suppliers (HIT sources) of the HIE via an adequate service</a:t>
            </a:r>
          </a:p>
          <a:p>
            <a:r>
              <a:rPr lang="en-US">
                <a:effectLst/>
                <a:latin typeface="Times New Roman" panose="02020603050405020304" pitchFamily="18" charset="0"/>
                <a:ea typeface="Times New Roman" panose="02020603050405020304" pitchFamily="18" charset="0"/>
              </a:rPr>
              <a:t>Access of  data warehouses can be either limited to  governing HIT source or  available to the whole HIE via service</a:t>
            </a:r>
          </a:p>
          <a:p>
            <a:pPr lvl="1"/>
            <a:endParaRPr lang="en-US">
              <a:effectLst/>
              <a:latin typeface="Times New Roman" panose="02020603050405020304" pitchFamily="18" charset="0"/>
              <a:ea typeface="Times New Roman" panose="02020603050405020304" pitchFamily="18" charset="0"/>
            </a:endParaRPr>
          </a:p>
          <a:p>
            <a:pPr lvl="1"/>
            <a:endParaRPr lang="en-US"/>
          </a:p>
        </p:txBody>
      </p:sp>
    </p:spTree>
    <p:extLst>
      <p:ext uri="{BB962C8B-B14F-4D97-AF65-F5344CB8AC3E}">
        <p14:creationId xmlns:p14="http://schemas.microsoft.com/office/powerpoint/2010/main" val="6978929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t>FHIR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FHIR’s focus on modern API design and ease of implementation makes </a:t>
            </a:r>
          </a:p>
          <a:p>
            <a:r>
              <a:rPr lang="en-US">
                <a:effectLst/>
                <a:latin typeface="Times New Roman" panose="02020603050405020304" pitchFamily="18" charset="0"/>
                <a:ea typeface="Times New Roman" panose="02020603050405020304" pitchFamily="18" charset="0"/>
              </a:rPr>
              <a:t>Excellent choice for usage at relevant locations in the HHIEA that need to exchange healthcare records </a:t>
            </a:r>
          </a:p>
          <a:p>
            <a:r>
              <a:rPr lang="en-US">
                <a:effectLst/>
                <a:latin typeface="Times New Roman" panose="02020603050405020304" pitchFamily="18" charset="0"/>
                <a:ea typeface="Times New Roman" panose="02020603050405020304" pitchFamily="18" charset="0"/>
              </a:rPr>
              <a:t>Candidates for  HHIEA</a:t>
            </a:r>
          </a:p>
          <a:p>
            <a:pPr lvl="1"/>
            <a:r>
              <a:rPr lang="en-US">
                <a:effectLst/>
                <a:latin typeface="Times New Roman" panose="02020603050405020304" pitchFamily="18" charset="0"/>
                <a:ea typeface="Times New Roman" panose="02020603050405020304" pitchFamily="18" charset="0"/>
              </a:rPr>
              <a:t>Community Practice – Virtual Chart, Local Hospital – Virtual Chart, and PHR – Virtual Chart </a:t>
            </a:r>
          </a:p>
          <a:p>
            <a:pPr lvl="1"/>
            <a:r>
              <a:rPr lang="en-US">
                <a:effectLst/>
                <a:latin typeface="Times New Roman" panose="02020603050405020304" pitchFamily="18" charset="0"/>
                <a:ea typeface="Times New Roman" panose="02020603050405020304" pitchFamily="18" charset="0"/>
              </a:rPr>
              <a:t>Links for gathering and aggregating medical records &amp; event driven reporting of medical cases</a:t>
            </a:r>
          </a:p>
          <a:p>
            <a:r>
              <a:rPr lang="en-US">
                <a:effectLst/>
                <a:latin typeface="Times New Roman" panose="02020603050405020304" pitchFamily="18" charset="0"/>
                <a:ea typeface="Times New Roman" panose="02020603050405020304" pitchFamily="18" charset="0"/>
              </a:rPr>
              <a:t>Examples are State Agency and the Pharmaceutical Research Center. </a:t>
            </a:r>
          </a:p>
          <a:p>
            <a:r>
              <a:rPr lang="en-US">
                <a:effectLst/>
                <a:latin typeface="Times New Roman" panose="02020603050405020304" pitchFamily="18" charset="0"/>
                <a:ea typeface="Times New Roman" panose="02020603050405020304" pitchFamily="18" charset="0"/>
              </a:rPr>
              <a:t>Implementations can serve FHIR resources in XML or JSON format either as payload messages of the SOA infrastructure and/or provide immediate access over adequate RESTful APIs.</a:t>
            </a:r>
          </a:p>
          <a:p>
            <a:pPr lvl="1"/>
            <a:endParaRPr lang="en-US"/>
          </a:p>
        </p:txBody>
      </p:sp>
    </p:spTree>
    <p:extLst>
      <p:ext uri="{BB962C8B-B14F-4D97-AF65-F5344CB8AC3E}">
        <p14:creationId xmlns:p14="http://schemas.microsoft.com/office/powerpoint/2010/main" val="39085070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pPr eaLnBrk="1" hangingPunct="1">
              <a:defRPr/>
            </a:pPr>
            <a:r>
              <a:rPr lang="en-US"/>
              <a:t>Hybrid Architecture: Applied to Real Setting</a:t>
            </a:r>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89386" y="-696614"/>
            <a:ext cx="6096000" cy="901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pPr eaLnBrk="1" hangingPunct="1">
              <a:defRPr/>
            </a:pPr>
            <a:r>
              <a:rPr lang="en-US" dirty="0"/>
              <a:t>Hybrid Architecture: with FHIR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17895421"/>
              </p:ext>
            </p:extLst>
          </p:nvPr>
        </p:nvGraphicFramePr>
        <p:xfrm>
          <a:off x="0" y="0"/>
          <a:ext cx="9056327" cy="6705600"/>
        </p:xfrm>
        <a:graphic>
          <a:graphicData uri="http://schemas.openxmlformats.org/presentationml/2006/ole">
            <mc:AlternateContent xmlns:mc="http://schemas.openxmlformats.org/markup-compatibility/2006">
              <mc:Choice xmlns:v="urn:schemas-microsoft-com:vml" Requires="v">
                <p:oleObj spid="_x0000_s7169" name="Visio" r:id="rId3" imgW="10414641" imgH="7700400" progId="Visio.Drawing.11">
                  <p:embed/>
                </p:oleObj>
              </mc:Choice>
              <mc:Fallback>
                <p:oleObj name="Visio" r:id="rId3" imgW="10414641" imgH="7700400" progId="Visio.Drawing.11">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56327" cy="6705600"/>
                      </a:xfrm>
                      <a:prstGeom prst="rect">
                        <a:avLst/>
                      </a:prstGeom>
                      <a:noFill/>
                    </p:spPr>
                  </p:pic>
                </p:oleObj>
              </mc:Fallback>
            </mc:AlternateContent>
          </a:graphicData>
        </a:graphic>
      </p:graphicFrame>
    </p:spTree>
    <p:extLst>
      <p:ext uri="{BB962C8B-B14F-4D97-AF65-F5344CB8AC3E}">
        <p14:creationId xmlns:p14="http://schemas.microsoft.com/office/powerpoint/2010/main" val="23930345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p:txBody>
          <a:bodyPr/>
          <a:lstStyle/>
          <a:p>
            <a:pPr eaLnBrk="1" hangingPunct="1">
              <a:defRPr/>
            </a:pPr>
            <a:r>
              <a:rPr lang="en-US"/>
              <a:t>Hybrid Architecture: Applied to Real Setting</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777" b="51830"/>
          <a:stretch/>
        </p:blipFill>
        <p:spPr bwMode="auto">
          <a:xfrm>
            <a:off x="761999" y="685800"/>
            <a:ext cx="771436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pPr eaLnBrk="1" hangingPunct="1">
              <a:defRPr/>
            </a:pPr>
            <a:r>
              <a:rPr lang="en-US"/>
              <a:t>Hybrid Architecture: Applied to Real Setting</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0000"/>
          <a:stretch/>
        </p:blipFill>
        <p:spPr bwMode="auto">
          <a:xfrm>
            <a:off x="685800" y="1829989"/>
            <a:ext cx="6934200" cy="513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pPr eaLnBrk="1" hangingPunct="1">
              <a:defRPr/>
            </a:pPr>
            <a:r>
              <a:rPr lang="en-US"/>
              <a:t>Hybrid Architecture: Applied to Real Setting</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27" b="42965"/>
          <a:stretch/>
        </p:blipFill>
        <p:spPr bwMode="auto">
          <a:xfrm>
            <a:off x="1066800" y="533400"/>
            <a:ext cx="742543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lstStyle/>
          <a:p>
            <a:pPr eaLnBrk="1" hangingPunct="1">
              <a:defRPr/>
            </a:pPr>
            <a:r>
              <a:rPr lang="en-US"/>
              <a:t>Semantic Interoperability </a:t>
            </a:r>
          </a:p>
        </p:txBody>
      </p:sp>
      <p:sp>
        <p:nvSpPr>
          <p:cNvPr id="1038339" name="Rectangle 3"/>
          <p:cNvSpPr>
            <a:spLocks noGrp="1" noChangeArrowheads="1"/>
          </p:cNvSpPr>
          <p:nvPr>
            <p:ph type="body" idx="1"/>
          </p:nvPr>
        </p:nvSpPr>
        <p:spPr/>
        <p:txBody>
          <a:bodyPr/>
          <a:lstStyle/>
          <a:p>
            <a:pPr eaLnBrk="1" hangingPunct="1">
              <a:defRPr/>
            </a:pPr>
            <a:r>
              <a:rPr lang="en-US"/>
              <a:t>Defined as </a:t>
            </a:r>
            <a:r>
              <a:rPr lang="en-US">
                <a:effectLst/>
              </a:rPr>
              <a:t>ability of systems to exchange data and interpret information while automatically allowing said information to be used across the systems without user intervention and without additional agreements between the communicating parties</a:t>
            </a:r>
          </a:p>
          <a:p>
            <a:pPr eaLnBrk="1" hangingPunct="1">
              <a:defRPr/>
            </a:pPr>
            <a:r>
              <a:rPr lang="en-US">
                <a:effectLst/>
              </a:rPr>
              <a:t>Must Understand the Data to be Integrated</a:t>
            </a:r>
          </a:p>
          <a:p>
            <a:pPr lvl="1" eaLnBrk="1" hangingPunct="1">
              <a:defRPr/>
            </a:pPr>
            <a:r>
              <a:rPr lang="en-US"/>
              <a:t>In a PHR – Patient may refer to “Stroke”</a:t>
            </a:r>
          </a:p>
          <a:p>
            <a:pPr lvl="1" eaLnBrk="1" hangingPunct="1">
              <a:defRPr/>
            </a:pPr>
            <a:r>
              <a:rPr lang="en-US"/>
              <a:t>In an EMR – Provider may indicate “cerebrovascular incident”</a:t>
            </a:r>
          </a:p>
          <a:p>
            <a:pPr lvl="1" eaLnBrk="1" hangingPunct="1">
              <a:defRPr/>
            </a:pPr>
            <a:r>
              <a:rPr lang="en-US"/>
              <a:t>These need to be Reconciled Semantically</a:t>
            </a:r>
          </a:p>
          <a:p>
            <a:pPr eaLnBrk="1" hangingPunct="1">
              <a:defRPr/>
            </a:pPr>
            <a:r>
              <a:rPr lang="en-US">
                <a:effectLst/>
              </a:rPr>
              <a:t>Available Technologies Include:</a:t>
            </a:r>
          </a:p>
          <a:p>
            <a:pPr lvl="1" eaLnBrk="1" hangingPunct="1">
              <a:defRPr/>
            </a:pPr>
            <a:r>
              <a:rPr lang="en-US"/>
              <a:t>SNOMED</a:t>
            </a:r>
          </a:p>
          <a:p>
            <a:pPr lvl="1" eaLnBrk="1" hangingPunct="1">
              <a:defRPr/>
            </a:pPr>
            <a:r>
              <a:rPr lang="en-US"/>
              <a:t>LOINC</a:t>
            </a:r>
          </a:p>
          <a:p>
            <a:pPr lvl="1" eaLnBrk="1" hangingPunct="1">
              <a:defRPr/>
            </a:pPr>
            <a:r>
              <a:rPr lang="en-US"/>
              <a:t>NDC</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pPr eaLnBrk="1" hangingPunct="1">
              <a:defRPr/>
            </a:pPr>
            <a:r>
              <a:rPr lang="en-US"/>
              <a:t>Hybrid Architecture: Applied to Real Setting</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0441"/>
          <a:stretch/>
        </p:blipFill>
        <p:spPr bwMode="auto">
          <a:xfrm>
            <a:off x="1524000" y="914400"/>
            <a:ext cx="6324600" cy="55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8F24-D57A-B447-9D69-2A7E3CA94100}"/>
              </a:ext>
            </a:extLst>
          </p:cNvPr>
          <p:cNvSpPr>
            <a:spLocks noGrp="1"/>
          </p:cNvSpPr>
          <p:nvPr>
            <p:ph type="title"/>
          </p:nvPr>
        </p:nvSpPr>
        <p:spPr/>
        <p:txBody>
          <a:bodyPr/>
          <a:lstStyle/>
          <a:p>
            <a:r>
              <a:rPr lang="en-US"/>
              <a:t>Emerging Trends</a:t>
            </a:r>
          </a:p>
        </p:txBody>
      </p:sp>
      <p:sp>
        <p:nvSpPr>
          <p:cNvPr id="3" name="Content Placeholder 2">
            <a:extLst>
              <a:ext uri="{FF2B5EF4-FFF2-40B4-BE49-F238E27FC236}">
                <a16:creationId xmlns:a16="http://schemas.microsoft.com/office/drawing/2014/main" id="{8944BB46-0DED-2F4A-8E58-4D8620C1E73E}"/>
              </a:ext>
            </a:extLst>
          </p:cNvPr>
          <p:cNvSpPr>
            <a:spLocks noGrp="1"/>
          </p:cNvSpPr>
          <p:nvPr>
            <p:ph idx="1"/>
          </p:nvPr>
        </p:nvSpPr>
        <p:spPr>
          <a:xfrm>
            <a:off x="590978" y="685799"/>
            <a:ext cx="8553021" cy="652065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r>
              <a:rPr lang="en-US" sz="2400">
                <a:effectLst/>
                <a:latin typeface="Times New Roman" panose="02020603050405020304" pitchFamily="18" charset="0"/>
                <a:ea typeface="Times New Roman" panose="02020603050405020304" pitchFamily="18" charset="0"/>
              </a:rPr>
              <a:t>Modularization of healthcare applications </a:t>
            </a:r>
          </a:p>
          <a:p>
            <a:pPr lvl="1"/>
            <a:r>
              <a:rPr lang="en-US" sz="2400">
                <a:effectLst/>
                <a:latin typeface="Times New Roman" panose="02020603050405020304" pitchFamily="18" charset="0"/>
                <a:ea typeface="Times New Roman" panose="02020603050405020304" pitchFamily="18" charset="0"/>
              </a:rPr>
              <a:t>Smart and open mhealth</a:t>
            </a:r>
          </a:p>
          <a:p>
            <a:r>
              <a:rPr lang="en-US" sz="2400">
                <a:effectLst/>
                <a:latin typeface="Times New Roman" panose="02020603050405020304" pitchFamily="18" charset="0"/>
                <a:ea typeface="Times New Roman" panose="02020603050405020304" pitchFamily="18" charset="0"/>
              </a:rPr>
              <a:t>Integration of genomic testing and  EHRs Requires</a:t>
            </a:r>
          </a:p>
          <a:p>
            <a:pPr lvl="1"/>
            <a:r>
              <a:rPr lang="en-US" sz="2400">
                <a:effectLst/>
                <a:latin typeface="Times New Roman" panose="02020603050405020304" pitchFamily="18" charset="0"/>
                <a:ea typeface="Times New Roman" panose="02020603050405020304" pitchFamily="18" charset="0"/>
              </a:rPr>
              <a:t>Safety and privacy preserving access to the data </a:t>
            </a:r>
          </a:p>
          <a:p>
            <a:pPr lvl="1"/>
            <a:r>
              <a:rPr lang="en-US" sz="2400">
                <a:effectLst/>
                <a:latin typeface="Times New Roman" panose="02020603050405020304" pitchFamily="18" charset="0"/>
                <a:ea typeface="Times New Roman" panose="02020603050405020304" pitchFamily="18" charset="0"/>
              </a:rPr>
              <a:t>Preparation of the data by establishing common formats and extraction procedures</a:t>
            </a:r>
          </a:p>
          <a:p>
            <a:r>
              <a:rPr lang="en-US" sz="2400">
                <a:effectLst/>
                <a:latin typeface="Times New Roman" panose="02020603050405020304" pitchFamily="18" charset="0"/>
                <a:ea typeface="Times New Roman" panose="02020603050405020304" pitchFamily="18" charset="0"/>
              </a:rPr>
              <a:t>EHRs have to be redesigned to </a:t>
            </a:r>
          </a:p>
          <a:p>
            <a:pPr lvl="1"/>
            <a:r>
              <a:rPr lang="en-US" sz="2400">
                <a:effectLst/>
                <a:latin typeface="Times New Roman" panose="02020603050405020304" pitchFamily="18" charset="0"/>
                <a:ea typeface="Times New Roman" panose="02020603050405020304" pitchFamily="18" charset="0"/>
              </a:rPr>
              <a:t>Match genomics enabled workflows </a:t>
            </a:r>
          </a:p>
          <a:p>
            <a:pPr lvl="1"/>
            <a:r>
              <a:rPr lang="en-US" sz="2400">
                <a:latin typeface="Times New Roman" panose="02020603050405020304" pitchFamily="18" charset="0"/>
                <a:ea typeface="Times New Roman" panose="02020603050405020304" pitchFamily="18" charset="0"/>
              </a:rPr>
              <a:t>Support preemptive</a:t>
            </a:r>
            <a:r>
              <a:rPr lang="en-US" sz="2400">
                <a:effectLst/>
                <a:latin typeface="Times New Roman" panose="02020603050405020304" pitchFamily="18" charset="0"/>
                <a:ea typeface="Times New Roman" panose="02020603050405020304" pitchFamily="18" charset="0"/>
              </a:rPr>
              <a:t> ordering of tests based on a patient’s health history and health markers</a:t>
            </a:r>
          </a:p>
          <a:p>
            <a:pPr lvl="1"/>
            <a:r>
              <a:rPr lang="en-US" sz="2400">
                <a:effectLst/>
                <a:latin typeface="Times New Roman" panose="02020603050405020304" pitchFamily="18" charset="0"/>
                <a:ea typeface="Times New Roman" panose="02020603050405020304" pitchFamily="18" charset="0"/>
              </a:rPr>
              <a:t>process genetic test results of frequently large and highly complex data sets</a:t>
            </a:r>
          </a:p>
          <a:p>
            <a:r>
              <a:rPr lang="en-US" sz="2400">
                <a:effectLst/>
                <a:latin typeface="Times New Roman" panose="02020603050405020304" pitchFamily="18" charset="0"/>
                <a:ea typeface="Times New Roman" panose="02020603050405020304" pitchFamily="18" charset="0"/>
              </a:rPr>
              <a:t>Leverage/extend FHIR to support first two trends </a:t>
            </a:r>
          </a:p>
          <a:p>
            <a:pPr lvl="1"/>
            <a:r>
              <a:rPr lang="en-US" sz="2400">
                <a:effectLst/>
                <a:latin typeface="Times New Roman" panose="02020603050405020304" pitchFamily="18" charset="0"/>
                <a:ea typeface="Times New Roman" panose="02020603050405020304" pitchFamily="18" charset="0"/>
              </a:rPr>
              <a:t>SMART on FHIR Genomics adds genomic capabilities to FHIR with the intent to integrate genomic and clinical data. </a:t>
            </a:r>
            <a:endParaRPr lang="en-US" sz="2400">
              <a:effectLst/>
              <a:latin typeface="Times New Roman" panose="02020603050405020304" pitchFamily="18" charset="0"/>
            </a:endParaRPr>
          </a:p>
        </p:txBody>
      </p:sp>
    </p:spTree>
    <p:extLst>
      <p:ext uri="{BB962C8B-B14F-4D97-AF65-F5344CB8AC3E}">
        <p14:creationId xmlns:p14="http://schemas.microsoft.com/office/powerpoint/2010/main" val="18344968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pPr eaLnBrk="1" hangingPunct="1">
              <a:defRPr/>
            </a:pPr>
            <a:r>
              <a:rPr lang="en-US"/>
              <a:t>Concluding Remarks</a:t>
            </a:r>
          </a:p>
        </p:txBody>
      </p:sp>
      <p:sp>
        <p:nvSpPr>
          <p:cNvPr id="615427" name="Rectangle 3"/>
          <p:cNvSpPr>
            <a:spLocks noGrp="1" noChangeArrowheads="1"/>
          </p:cNvSpPr>
          <p:nvPr>
            <p:ph type="body" idx="1"/>
          </p:nvPr>
        </p:nvSpPr>
        <p:spPr/>
        <p:txBody>
          <a:bodyPr/>
          <a:lstStyle/>
          <a:p>
            <a:pPr eaLnBrk="1" hangingPunct="1">
              <a:defRPr/>
            </a:pPr>
            <a:r>
              <a:rPr lang="en-US"/>
              <a:t>Presented a Detailed Study of Architectures and their Potential Utilization for Connecting HIT Products for HIE</a:t>
            </a:r>
          </a:p>
          <a:p>
            <a:pPr eaLnBrk="1" hangingPunct="1">
              <a:defRPr/>
            </a:pPr>
            <a:r>
              <a:rPr lang="en-US"/>
              <a:t>Reviewed General Styles (Centralized, Replicated, Federated)</a:t>
            </a:r>
          </a:p>
          <a:p>
            <a:pPr eaLnBrk="1" hangingPunct="1">
              <a:defRPr/>
            </a:pPr>
            <a:r>
              <a:rPr lang="en-US"/>
              <a:t>Examined/Compared Architectural Styles in Detail</a:t>
            </a:r>
          </a:p>
          <a:p>
            <a:pPr lvl="1" eaLnBrk="1" hangingPunct="1">
              <a:defRPr/>
            </a:pPr>
            <a:r>
              <a:rPr lang="en-US"/>
              <a:t>Data Warehouses and SOA</a:t>
            </a:r>
          </a:p>
          <a:p>
            <a:pPr lvl="1" eaLnBrk="1" hangingPunct="1">
              <a:defRPr/>
            </a:pPr>
            <a:r>
              <a:rPr lang="en-US"/>
              <a:t>Grid Computing and Publish/Subscriber</a:t>
            </a:r>
          </a:p>
          <a:p>
            <a:pPr eaLnBrk="1" hangingPunct="1">
              <a:defRPr/>
            </a:pPr>
            <a:r>
              <a:rPr lang="en-US"/>
              <a:t>Proposed Hybrid Architecture</a:t>
            </a:r>
          </a:p>
          <a:p>
            <a:pPr lvl="1" eaLnBrk="1" hangingPunct="1">
              <a:defRPr/>
            </a:pPr>
            <a:r>
              <a:rPr lang="en-US"/>
              <a:t>Combined Features Across Styles to Leverage Each of their Strengths and Limit Weaknesses</a:t>
            </a:r>
          </a:p>
          <a:p>
            <a:pPr lvl="1" eaLnBrk="1" hangingPunct="1">
              <a:defRPr/>
            </a:pPr>
            <a:r>
              <a:rPr lang="en-US"/>
              <a:t>Demonstrated High-Level Architecture</a:t>
            </a:r>
          </a:p>
          <a:p>
            <a:pPr lvl="1" eaLnBrk="1" hangingPunct="1">
              <a:defRPr/>
            </a:pPr>
            <a:r>
              <a:rPr lang="en-US"/>
              <a:t>Illustrated Applicability at System (HIT) Level</a:t>
            </a:r>
          </a:p>
          <a:p>
            <a:pPr lvl="1"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EVA Transformation</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819150"/>
            <a:ext cx="700087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CDA vs. Semantic Interoperability</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2581275"/>
            <a:ext cx="70961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ChangeArrowheads="1"/>
          </p:cNvSpPr>
          <p:nvPr>
            <p:ph type="title"/>
          </p:nvPr>
        </p:nvSpPr>
        <p:spPr/>
        <p:txBody>
          <a:bodyPr/>
          <a:lstStyle/>
          <a:p>
            <a:pPr eaLnBrk="1" hangingPunct="1">
              <a:defRPr/>
            </a:pPr>
            <a:r>
              <a:rPr lang="en-US"/>
              <a:t>Relevant Security Issues</a:t>
            </a:r>
          </a:p>
        </p:txBody>
      </p:sp>
      <p:sp>
        <p:nvSpPr>
          <p:cNvPr id="14339" name="Rectangle 3"/>
          <p:cNvSpPr>
            <a:spLocks noGrp="1" noChangeArrowheads="1"/>
          </p:cNvSpPr>
          <p:nvPr>
            <p:ph type="body" idx="1"/>
          </p:nvPr>
        </p:nvSpPr>
        <p:spPr/>
        <p:txBody>
          <a:bodyPr/>
          <a:lstStyle/>
          <a:p>
            <a:pPr eaLnBrk="1" hangingPunct="1"/>
            <a:r>
              <a:rPr lang="en-US" altLang="en-US">
                <a:effectLst/>
              </a:rPr>
              <a:t>Health Insurance Portability and Accountability Act (HIPAA)</a:t>
            </a:r>
          </a:p>
          <a:p>
            <a:pPr lvl="1" eaLnBrk="1" hangingPunct="1"/>
            <a:r>
              <a:rPr lang="en-US" altLang="en-US"/>
              <a:t>Access to Medical Records: Physicians, clinics, hospitals, and other entities or persons collecting patient data must provide patients access to their medical records upon request within 30 days.</a:t>
            </a:r>
          </a:p>
          <a:p>
            <a:pPr lvl="1" eaLnBrk="1" hangingPunct="1"/>
            <a:r>
              <a:rPr lang="en-US" altLang="en-US"/>
              <a:t>Notice of Privacy Practices: Health care providers must inform patients about the way they are going to use medical information and the way in which said information is protected.</a:t>
            </a:r>
          </a:p>
          <a:p>
            <a:pPr lvl="1" eaLnBrk="1" hangingPunct="1"/>
            <a:r>
              <a:rPr lang="en-US" altLang="en-US"/>
              <a:t>Limits on Use of Personal Medical Records: HIPAA has strict rules in terms of sharing a patient's information. Medical records are not allowed to be forwarded to third parties, such as banks or insurance companies, if not directly concerning health 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pPr eaLnBrk="1" hangingPunct="1">
              <a:defRPr/>
            </a:pPr>
            <a:r>
              <a:rPr lang="en-US"/>
              <a:t>Relevant Security Issues</a:t>
            </a:r>
          </a:p>
        </p:txBody>
      </p:sp>
      <p:sp>
        <p:nvSpPr>
          <p:cNvPr id="15363" name="Rectangle 3"/>
          <p:cNvSpPr>
            <a:spLocks noGrp="1" noChangeArrowheads="1"/>
          </p:cNvSpPr>
          <p:nvPr>
            <p:ph type="body" idx="1"/>
          </p:nvPr>
        </p:nvSpPr>
        <p:spPr/>
        <p:txBody>
          <a:bodyPr/>
          <a:lstStyle/>
          <a:p>
            <a:pPr eaLnBrk="1" hangingPunct="1"/>
            <a:r>
              <a:rPr lang="en-US" altLang="en-US">
                <a:effectLst/>
              </a:rPr>
              <a:t>Health Insurance Portability and Accountability Act (HIPAA)</a:t>
            </a:r>
          </a:p>
          <a:p>
            <a:pPr lvl="1" eaLnBrk="1" hangingPunct="1"/>
            <a:r>
              <a:rPr lang="en-US" altLang="en-US"/>
              <a:t>Prohibition on Marketing: Sharing medical data for marketing purposes must be explicitly authorized by the patient concerned.</a:t>
            </a:r>
          </a:p>
          <a:p>
            <a:pPr lvl="1" eaLnBrk="1" hangingPunct="1"/>
            <a:r>
              <a:rPr lang="en-US" altLang="en-US"/>
              <a:t>Confidential Communication: Any communication containing medical information must be secured with adequate technologies.</a:t>
            </a:r>
          </a:p>
          <a:p>
            <a:pPr lvl="1" eaLnBrk="1" hangingPunct="1"/>
            <a:r>
              <a:rPr lang="en-US" altLang="en-US"/>
              <a:t>Complaints: Patients must be provided with the ability to le a formal complaint if any of the above regulations are violated.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p:txBody>
          <a:bodyPr/>
          <a:lstStyle/>
          <a:p>
            <a:pPr eaLnBrk="1" hangingPunct="1">
              <a:defRPr/>
            </a:pPr>
            <a:r>
              <a:rPr lang="en-US"/>
              <a:t>Architectural Alternatives</a:t>
            </a:r>
          </a:p>
        </p:txBody>
      </p:sp>
      <p:sp>
        <p:nvSpPr>
          <p:cNvPr id="1040387" name="Rectangle 3"/>
          <p:cNvSpPr>
            <a:spLocks noGrp="1" noChangeArrowheads="1"/>
          </p:cNvSpPr>
          <p:nvPr>
            <p:ph type="body" idx="1"/>
          </p:nvPr>
        </p:nvSpPr>
        <p:spPr/>
        <p:txBody>
          <a:bodyPr/>
          <a:lstStyle/>
          <a:p>
            <a:pPr eaLnBrk="1" hangingPunct="1">
              <a:defRPr/>
            </a:pPr>
            <a:r>
              <a:rPr lang="en-US"/>
              <a:t>Present Potential Architectural Solutions:</a:t>
            </a:r>
          </a:p>
          <a:p>
            <a:pPr lvl="1" eaLnBrk="1" hangingPunct="1">
              <a:defRPr/>
            </a:pPr>
            <a:r>
              <a:rPr lang="en-US"/>
              <a:t>Data Warehouse</a:t>
            </a:r>
          </a:p>
          <a:p>
            <a:pPr lvl="1" eaLnBrk="1" hangingPunct="1">
              <a:defRPr/>
            </a:pPr>
            <a:r>
              <a:rPr lang="en-US"/>
              <a:t>Service-Oriented Architectures</a:t>
            </a:r>
          </a:p>
          <a:p>
            <a:pPr lvl="1" eaLnBrk="1" hangingPunct="1">
              <a:defRPr/>
            </a:pPr>
            <a:r>
              <a:rPr lang="en-US"/>
              <a:t>Grid Computing</a:t>
            </a:r>
          </a:p>
          <a:p>
            <a:pPr lvl="1" eaLnBrk="1" hangingPunct="1">
              <a:defRPr/>
            </a:pPr>
            <a:r>
              <a:rPr lang="en-US"/>
              <a:t>Publisher-Subscriber Paradigm</a:t>
            </a:r>
          </a:p>
          <a:p>
            <a:pPr eaLnBrk="1" hangingPunct="1">
              <a:defRPr/>
            </a:pPr>
            <a:r>
              <a:rPr lang="en-US"/>
              <a:t>Compare and Contrast</a:t>
            </a:r>
          </a:p>
          <a:p>
            <a:pPr eaLnBrk="1" hangingPunct="1">
              <a:defRPr/>
            </a:pPr>
            <a:r>
              <a:rPr lang="en-US"/>
              <a:t>Objective:</a:t>
            </a:r>
          </a:p>
          <a:p>
            <a:pPr lvl="1" eaLnBrk="1" hangingPunct="1">
              <a:defRPr/>
            </a:pPr>
            <a:r>
              <a:rPr lang="en-US"/>
              <a:t>Understand their Capabilities in Support of HIE</a:t>
            </a:r>
          </a:p>
          <a:p>
            <a:pPr eaLnBrk="1" hangingPunct="1">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pPr eaLnBrk="1" hangingPunct="1">
              <a:defRPr/>
            </a:pPr>
            <a:r>
              <a:rPr lang="en-US"/>
              <a:t>Background – Nodes of Health Care Domain</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32961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pPr eaLnBrk="1" hangingPunct="1">
              <a:defRPr/>
            </a:pPr>
            <a:r>
              <a:rPr lang="en-US"/>
              <a:t>Background – Three Logical Layers</a:t>
            </a:r>
          </a:p>
        </p:txBody>
      </p:sp>
      <p:sp>
        <p:nvSpPr>
          <p:cNvPr id="1048579" name="Rectangle 3"/>
          <p:cNvSpPr>
            <a:spLocks noGrp="1" noChangeArrowheads="1"/>
          </p:cNvSpPr>
          <p:nvPr>
            <p:ph type="body" idx="1"/>
          </p:nvPr>
        </p:nvSpPr>
        <p:spPr/>
        <p:txBody>
          <a:bodyPr/>
          <a:lstStyle/>
          <a:p>
            <a:pPr eaLnBrk="1" hangingPunct="1">
              <a:defRPr/>
            </a:pPr>
            <a:r>
              <a:rPr lang="en-US"/>
              <a:t>Security Layer</a:t>
            </a:r>
          </a:p>
          <a:p>
            <a:pPr lvl="1" eaLnBrk="1" hangingPunct="1">
              <a:defRPr/>
            </a:pPr>
            <a:r>
              <a:rPr lang="en-US"/>
              <a:t>Implements Identification and Authorization</a:t>
            </a:r>
          </a:p>
          <a:p>
            <a:pPr lvl="1" eaLnBrk="1" hangingPunct="1">
              <a:defRPr/>
            </a:pPr>
            <a:r>
              <a:rPr lang="en-US"/>
              <a:t>Towards Security, Safety, and Privacy</a:t>
            </a:r>
          </a:p>
          <a:p>
            <a:pPr lvl="1" eaLnBrk="1" hangingPunct="1">
              <a:defRPr/>
            </a:pPr>
            <a:r>
              <a:rPr lang="en-US"/>
              <a:t>Secure Transmission (encryption, https)</a:t>
            </a:r>
          </a:p>
          <a:p>
            <a:pPr lvl="1" eaLnBrk="1" hangingPunct="1">
              <a:defRPr/>
            </a:pPr>
            <a:r>
              <a:rPr lang="en-US"/>
              <a:t>Access Control (RBAC, DAC, MAC)	</a:t>
            </a:r>
          </a:p>
          <a:p>
            <a:pPr eaLnBrk="1" hangingPunct="1">
              <a:defRPr/>
            </a:pPr>
            <a:r>
              <a:rPr lang="en-US"/>
              <a:t>Interoperability Layer</a:t>
            </a:r>
          </a:p>
          <a:p>
            <a:pPr lvl="1" eaLnBrk="1" hangingPunct="1">
              <a:defRPr/>
            </a:pPr>
            <a:r>
              <a:rPr lang="en-US"/>
              <a:t>Syntactic Sublayer Encapsulates Data Transformations</a:t>
            </a:r>
          </a:p>
          <a:p>
            <a:pPr lvl="1" eaLnBrk="1" hangingPunct="1">
              <a:defRPr/>
            </a:pPr>
            <a:r>
              <a:rPr lang="en-US"/>
              <a:t>Semantic Sublayer provides Ontology Level Meaning for Effective Interoperation</a:t>
            </a:r>
          </a:p>
          <a:p>
            <a:pPr eaLnBrk="1" hangingPunct="1">
              <a:defRPr/>
            </a:pPr>
            <a:r>
              <a:rPr lang="en-US"/>
              <a:t>Administrative Layer</a:t>
            </a:r>
          </a:p>
          <a:p>
            <a:pPr lvl="1" eaLnBrk="1" hangingPunct="1">
              <a:defRPr/>
            </a:pPr>
            <a:r>
              <a:rPr lang="en-US"/>
              <a:t>Track Data Usage Towards Legal Requirements</a:t>
            </a:r>
          </a:p>
          <a:p>
            <a:pPr lvl="1" eaLnBrk="1" hangingPunct="1">
              <a:defRPr/>
            </a:pPr>
            <a:r>
              <a:rPr lang="en-US"/>
              <a:t>Monitor System and its Usage by Stakeholders</a:t>
            </a:r>
          </a:p>
          <a:p>
            <a:pPr lvl="1" eaLnBrk="1" hangingPunct="1">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pPr eaLnBrk="1" hangingPunct="1">
              <a:defRPr/>
            </a:pPr>
            <a:r>
              <a:rPr lang="en-US"/>
              <a:t>Security, Interop, and Admin Layers</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81534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AA6C-9084-364F-9E9D-69358F2F1F90}"/>
              </a:ext>
            </a:extLst>
          </p:cNvPr>
          <p:cNvSpPr>
            <a:spLocks noGrp="1"/>
          </p:cNvSpPr>
          <p:nvPr>
            <p:ph type="title"/>
          </p:nvPr>
        </p:nvSpPr>
        <p:spPr/>
        <p:txBody>
          <a:bodyPr/>
          <a:lstStyle/>
          <a:p>
            <a:r>
              <a:rPr lang="en-US"/>
              <a:t>HHIEA Solution - A Five Step Process</a:t>
            </a:r>
          </a:p>
        </p:txBody>
      </p:sp>
      <p:sp>
        <p:nvSpPr>
          <p:cNvPr id="3" name="Content Placeholder 2">
            <a:extLst>
              <a:ext uri="{FF2B5EF4-FFF2-40B4-BE49-F238E27FC236}">
                <a16:creationId xmlns:a16="http://schemas.microsoft.com/office/drawing/2014/main" id="{05FC53BE-F9A6-8442-AB93-B3196FDC47EC}"/>
              </a:ext>
            </a:extLst>
          </p:cNvPr>
          <p:cNvSpPr>
            <a:spLocks noGrp="1"/>
          </p:cNvSpPr>
          <p:nvPr>
            <p:ph idx="1"/>
          </p:nvPr>
        </p:nvSpPr>
        <p:spPr/>
        <p:txBody>
          <a:bodyPr/>
          <a:lstStyle/>
          <a:p>
            <a:pPr>
              <a:buFont typeface="+mj-lt"/>
              <a:buAutoNum type="arabicPeriod"/>
            </a:pPr>
            <a:r>
              <a:rPr lang="en-US">
                <a:effectLst/>
                <a:latin typeface="Times New Roman" panose="02020603050405020304" pitchFamily="18" charset="0"/>
                <a:ea typeface="Times New Roman" panose="02020603050405020304" pitchFamily="18" charset="0"/>
              </a:rPr>
              <a:t>Overview software architectural alternatives for structuring an HIE system that integrates multiple HITs </a:t>
            </a:r>
          </a:p>
          <a:p>
            <a:pPr>
              <a:buFont typeface="+mj-lt"/>
              <a:buAutoNum type="arabicPeriod"/>
            </a:pPr>
            <a:r>
              <a:rPr lang="en-US">
                <a:effectLst/>
                <a:latin typeface="Times New Roman" panose="02020603050405020304" pitchFamily="18" charset="0"/>
                <a:ea typeface="Times New Roman" panose="02020603050405020304" pitchFamily="18" charset="0"/>
              </a:rPr>
              <a:t>Describe a detailed and realistic regional healthcare scenario with: </a:t>
            </a:r>
          </a:p>
          <a:p>
            <a:pPr lvl="1"/>
            <a:r>
              <a:rPr lang="en-US">
                <a:effectLst/>
                <a:latin typeface="Times New Roman" panose="02020603050405020304" pitchFamily="18" charset="0"/>
                <a:ea typeface="Times New Roman" panose="02020603050405020304" pitchFamily="18" charset="0"/>
              </a:rPr>
              <a:t>A sole-provider practice, a community practice, local and regional hospitals, testing laboratories (blood, scanning, etc.), pharmacies, a university academic medical center, etc.</a:t>
            </a:r>
          </a:p>
          <a:p>
            <a:pPr>
              <a:buFont typeface="+mj-lt"/>
              <a:buAutoNum type="arabicPeriod"/>
            </a:pPr>
            <a:r>
              <a:rPr lang="en-US">
                <a:effectLst/>
                <a:latin typeface="Times New Roman" panose="02020603050405020304" pitchFamily="18" charset="0"/>
                <a:ea typeface="Times New Roman" panose="02020603050405020304" pitchFamily="18" charset="0"/>
              </a:rPr>
              <a:t>Examine the interplay and integration of the software architectural alternatives with the FHIR standard </a:t>
            </a:r>
          </a:p>
          <a:p>
            <a:pPr>
              <a:buFont typeface="+mj-lt"/>
              <a:buAutoNum type="arabicPeriod"/>
            </a:pPr>
            <a:r>
              <a:rPr lang="en-US">
                <a:effectLst/>
                <a:latin typeface="Times New Roman" panose="02020603050405020304" pitchFamily="18" charset="0"/>
                <a:ea typeface="Times New Roman" panose="02020603050405020304" pitchFamily="18" charset="0"/>
              </a:rPr>
              <a:t>Present a hybrid HIE architecture (HHIEA)   with identified alternatives combined with FHIR</a:t>
            </a:r>
          </a:p>
          <a:p>
            <a:pPr>
              <a:buFont typeface="+mj-lt"/>
              <a:buAutoNum type="arabicPeriod"/>
            </a:pPr>
            <a:r>
              <a:rPr lang="en-US">
                <a:effectLst/>
                <a:latin typeface="Times New Roman" panose="02020603050405020304" pitchFamily="18" charset="0"/>
                <a:ea typeface="Times New Roman" panose="02020603050405020304" pitchFamily="18" charset="0"/>
              </a:rPr>
              <a:t>Map  HHIEA into  scenario demonstrating the realization of the architecture</a:t>
            </a:r>
            <a:endParaRPr lang="en-US"/>
          </a:p>
        </p:txBody>
      </p:sp>
    </p:spTree>
    <p:extLst>
      <p:ext uri="{BB962C8B-B14F-4D97-AF65-F5344CB8AC3E}">
        <p14:creationId xmlns:p14="http://schemas.microsoft.com/office/powerpoint/2010/main" val="20644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pPr eaLnBrk="1" hangingPunct="1">
              <a:defRPr/>
            </a:pPr>
            <a:r>
              <a:rPr lang="en-US"/>
              <a:t>Security, Interop, and Admin Layers</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896938"/>
            <a:ext cx="7402513"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pPr eaLnBrk="1" hangingPunct="1">
              <a:defRPr/>
            </a:pPr>
            <a:r>
              <a:rPr lang="en-US"/>
              <a:t>Three Architectural Styles</a:t>
            </a:r>
          </a:p>
        </p:txBody>
      </p:sp>
      <p:sp>
        <p:nvSpPr>
          <p:cNvPr id="1043459" name="Rectangle 3"/>
          <p:cNvSpPr>
            <a:spLocks noGrp="1" noChangeArrowheads="1"/>
          </p:cNvSpPr>
          <p:nvPr>
            <p:ph type="body" idx="1"/>
          </p:nvPr>
        </p:nvSpPr>
        <p:spPr/>
        <p:txBody>
          <a:bodyPr/>
          <a:lstStyle/>
          <a:p>
            <a:pPr eaLnBrk="1" hangingPunct="1">
              <a:defRPr/>
            </a:pPr>
            <a:r>
              <a:rPr lang="en-US"/>
              <a:t>Overall, there are Three Major Architectural Styles Which are Considered</a:t>
            </a:r>
          </a:p>
          <a:p>
            <a:pPr lvl="1" eaLnBrk="1" hangingPunct="1">
              <a:defRPr/>
            </a:pPr>
            <a:r>
              <a:rPr lang="en-US"/>
              <a:t>Federation:</a:t>
            </a:r>
          </a:p>
          <a:p>
            <a:pPr lvl="2" eaLnBrk="1" hangingPunct="1">
              <a:defRPr/>
            </a:pPr>
            <a:r>
              <a:rPr lang="en-US"/>
              <a:t>Data Remains at Source Nodes</a:t>
            </a:r>
          </a:p>
          <a:p>
            <a:pPr lvl="1" eaLnBrk="1" hangingPunct="1">
              <a:defRPr/>
            </a:pPr>
            <a:r>
              <a:rPr lang="en-US"/>
              <a:t>Centralization:</a:t>
            </a:r>
          </a:p>
          <a:p>
            <a:pPr lvl="2" eaLnBrk="1" hangingPunct="1">
              <a:defRPr/>
            </a:pPr>
            <a:r>
              <a:rPr lang="en-US"/>
              <a:t>Data is Brought to Central Repository for Sources</a:t>
            </a:r>
          </a:p>
          <a:p>
            <a:pPr lvl="1" eaLnBrk="1" hangingPunct="1">
              <a:defRPr/>
            </a:pPr>
            <a:r>
              <a:rPr lang="en-US"/>
              <a:t>Replication</a:t>
            </a:r>
          </a:p>
          <a:p>
            <a:pPr lvl="2" eaLnBrk="1" hangingPunct="1">
              <a:defRPr/>
            </a:pPr>
            <a:r>
              <a:rPr lang="en-US"/>
              <a:t>Data is Offloaded to a Replica</a:t>
            </a:r>
          </a:p>
          <a:p>
            <a:pPr eaLnBrk="1" hangingPunct="1">
              <a:defRPr/>
            </a:pPr>
            <a:r>
              <a:rPr lang="en-US"/>
              <a:t>These High-Level Styles Cut Across Multiple Architectural Solutions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Architectures in Context</a:t>
            </a:r>
          </a:p>
        </p:txBody>
      </p:sp>
      <p:pic>
        <p:nvPicPr>
          <p:cNvPr id="2050" name="Picture 2" descr="Figure02-FederationReplicationCentr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066800"/>
            <a:ext cx="875095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7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pPr eaLnBrk="1" hangingPunct="1">
              <a:defRPr/>
            </a:pPr>
            <a:r>
              <a:rPr lang="en-US"/>
              <a:t>Federated Architectural Style</a:t>
            </a:r>
          </a:p>
        </p:txBody>
      </p:sp>
      <p:sp>
        <p:nvSpPr>
          <p:cNvPr id="1044483" name="Rectangle 3"/>
          <p:cNvSpPr>
            <a:spLocks noGrp="1" noChangeArrowheads="1"/>
          </p:cNvSpPr>
          <p:nvPr>
            <p:ph type="body" idx="1"/>
          </p:nvPr>
        </p:nvSpPr>
        <p:spPr/>
        <p:txBody>
          <a:bodyPr/>
          <a:lstStyle/>
          <a:p>
            <a:pPr eaLnBrk="1" hangingPunct="1">
              <a:defRPr/>
            </a:pPr>
            <a:r>
              <a:rPr lang="en-US"/>
              <a:t>As Previously Illustrated for Security, Interop, and Admin Layer Figure </a:t>
            </a:r>
          </a:p>
          <a:p>
            <a:pPr eaLnBrk="1" hangingPunct="1">
              <a:defRPr/>
            </a:pPr>
            <a:r>
              <a:rPr lang="en-US"/>
              <a:t>Data Remains at the Source Nodes and is Remotely Accessible</a:t>
            </a:r>
          </a:p>
          <a:p>
            <a:pPr eaLnBrk="1" hangingPunct="1">
              <a:defRPr/>
            </a:pPr>
            <a:r>
              <a:rPr lang="en-US"/>
              <a:t>Global Query Issued</a:t>
            </a:r>
          </a:p>
          <a:p>
            <a:pPr lvl="1" eaLnBrk="1" hangingPunct="1">
              <a:defRPr/>
            </a:pPr>
            <a:r>
              <a:rPr lang="en-US"/>
              <a:t>Processed at Remote Nodes</a:t>
            </a:r>
          </a:p>
          <a:p>
            <a:pPr lvl="1" eaLnBrk="1" hangingPunct="1">
              <a:defRPr/>
            </a:pPr>
            <a:r>
              <a:rPr lang="en-US"/>
              <a:t>Results Combined in Final Step</a:t>
            </a:r>
          </a:p>
          <a:p>
            <a:pPr eaLnBrk="1" hangingPunct="1">
              <a:defRPr/>
            </a:pPr>
            <a:r>
              <a:rPr lang="en-US"/>
              <a:t>Each Node Does its Own Security, Interop, and Amin.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pPr eaLnBrk="1" hangingPunct="1">
              <a:defRPr/>
            </a:pPr>
            <a:r>
              <a:rPr lang="en-US"/>
              <a:t>Federated Architectural Style</a:t>
            </a:r>
          </a:p>
        </p:txBody>
      </p:sp>
      <p:sp>
        <p:nvSpPr>
          <p:cNvPr id="1059843" name="Rectangle 3"/>
          <p:cNvSpPr>
            <a:spLocks noGrp="1" noChangeArrowheads="1"/>
          </p:cNvSpPr>
          <p:nvPr>
            <p:ph type="body" idx="1"/>
          </p:nvPr>
        </p:nvSpPr>
        <p:spPr/>
        <p:txBody>
          <a:bodyPr/>
          <a:lstStyle/>
          <a:p>
            <a:pPr eaLnBrk="1" hangingPunct="1">
              <a:defRPr/>
            </a:pPr>
            <a:r>
              <a:rPr lang="en-US"/>
              <a:t>Advantages</a:t>
            </a:r>
          </a:p>
          <a:p>
            <a:pPr lvl="1" eaLnBrk="1" hangingPunct="1">
              <a:defRPr/>
            </a:pPr>
            <a:r>
              <a:rPr lang="en-US"/>
              <a:t>Lightweight – Need a Central Node to Receive and Route Global Query and Combine Remote Results</a:t>
            </a:r>
          </a:p>
          <a:p>
            <a:pPr lvl="1" eaLnBrk="1" hangingPunct="1">
              <a:defRPr/>
            </a:pPr>
            <a:r>
              <a:rPr lang="en-US"/>
              <a:t>Sharing and Control at Remote Nodes</a:t>
            </a:r>
          </a:p>
          <a:p>
            <a:pPr lvl="1" eaLnBrk="1" hangingPunct="1">
              <a:defRPr/>
            </a:pPr>
            <a:r>
              <a:rPr lang="en-US"/>
              <a:t>Data Always Current and Up-To-Date</a:t>
            </a:r>
          </a:p>
          <a:p>
            <a:pPr lvl="1" eaLnBrk="1" hangingPunct="1">
              <a:defRPr/>
            </a:pPr>
            <a:r>
              <a:rPr lang="en-US"/>
              <a:t>Easy to Add Additional Nodes</a:t>
            </a:r>
          </a:p>
          <a:p>
            <a:pPr eaLnBrk="1" hangingPunct="1">
              <a:defRPr/>
            </a:pPr>
            <a:r>
              <a:rPr lang="en-US"/>
              <a:t>Disadvantages</a:t>
            </a:r>
          </a:p>
          <a:p>
            <a:pPr lvl="1" eaLnBrk="1" hangingPunct="1">
              <a:defRPr/>
            </a:pPr>
            <a:r>
              <a:rPr lang="en-US"/>
              <a:t>Global Queries Can Impact Remote Performance</a:t>
            </a:r>
          </a:p>
          <a:p>
            <a:pPr lvl="1" eaLnBrk="1" hangingPunct="1">
              <a:defRPr/>
            </a:pPr>
            <a:r>
              <a:rPr lang="en-US"/>
              <a:t>One Remote Node May Turn into Bottleneck</a:t>
            </a:r>
          </a:p>
          <a:p>
            <a:pPr lvl="1" eaLnBrk="1" hangingPunct="1">
              <a:defRPr/>
            </a:pPr>
            <a:r>
              <a:rPr lang="en-US"/>
              <a:t>Remote Node Failure Means Loss of Data</a:t>
            </a:r>
          </a:p>
          <a:p>
            <a:pPr lvl="1" eaLnBrk="1" hangingPunct="1">
              <a:defRPr/>
            </a:pPr>
            <a:r>
              <a:rPr lang="en-US"/>
              <a:t>Lack of Coherent Location for Global Security Policy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pPr eaLnBrk="1" hangingPunct="1">
              <a:defRPr/>
            </a:pPr>
            <a:r>
              <a:rPr lang="en-US"/>
              <a:t>Centralized Architectural Style</a:t>
            </a:r>
          </a:p>
        </p:txBody>
      </p:sp>
      <p:sp>
        <p:nvSpPr>
          <p:cNvPr id="1045507" name="Rectangle 3"/>
          <p:cNvSpPr>
            <a:spLocks noGrp="1" noChangeArrowheads="1"/>
          </p:cNvSpPr>
          <p:nvPr>
            <p:ph type="body" idx="1"/>
          </p:nvPr>
        </p:nvSpPr>
        <p:spPr/>
        <p:txBody>
          <a:bodyPr/>
          <a:lstStyle/>
          <a:p>
            <a:pPr eaLnBrk="1" hangingPunct="1">
              <a:defRPr/>
            </a:pPr>
            <a:r>
              <a:rPr lang="en-US"/>
              <a:t>Data is Taken from Multiple Remote Locations into a Centralized Store or Repository</a:t>
            </a:r>
          </a:p>
          <a:p>
            <a:pPr eaLnBrk="1" hangingPunct="1">
              <a:defRPr/>
            </a:pPr>
            <a:r>
              <a:rPr lang="en-US"/>
              <a:t>Remote Stakeholders (who are the Data Providers) Must Agree What to Share </a:t>
            </a:r>
          </a:p>
          <a:p>
            <a:pPr eaLnBrk="1" hangingPunct="1">
              <a:defRPr/>
            </a:pPr>
            <a:r>
              <a:rPr lang="en-US"/>
              <a:t>Need Techniques to Link Data from Different Sources and Reconcile Conflicts</a:t>
            </a:r>
          </a:p>
          <a:p>
            <a:pPr eaLnBrk="1" hangingPunct="1">
              <a:defRPr/>
            </a:pPr>
            <a:r>
              <a:rPr lang="en-US"/>
              <a:t>Data Repository Requires:</a:t>
            </a:r>
          </a:p>
          <a:p>
            <a:pPr lvl="1" eaLnBrk="1" hangingPunct="1">
              <a:defRPr/>
            </a:pPr>
            <a:r>
              <a:rPr lang="en-US"/>
              <a:t>Initial Creation</a:t>
            </a:r>
          </a:p>
          <a:p>
            <a:pPr lvl="1" eaLnBrk="1" hangingPunct="1">
              <a:defRPr/>
            </a:pPr>
            <a:r>
              <a:rPr lang="en-US"/>
              <a:t>Constant Updates for Accuracy of Results</a:t>
            </a:r>
          </a:p>
          <a:p>
            <a:pPr eaLnBrk="1" hangingPunct="1">
              <a:defRPr/>
            </a:pPr>
            <a:r>
              <a:rPr lang="en-US"/>
              <a:t>No Need for Global Query</a:t>
            </a:r>
          </a:p>
          <a:p>
            <a:pPr eaLnBrk="1" hangingPunct="1">
              <a:defRPr/>
            </a:pPr>
            <a:r>
              <a:rPr lang="en-US"/>
              <a:t>Need to Establish a Centralized Security Policy that May Supercede Remote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pPr eaLnBrk="1" hangingPunct="1">
              <a:defRPr/>
            </a:pPr>
            <a:r>
              <a:rPr lang="en-US"/>
              <a:t>Centralized Architectural Style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85113"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pPr eaLnBrk="1" hangingPunct="1">
              <a:defRPr/>
            </a:pPr>
            <a:r>
              <a:rPr lang="en-US"/>
              <a:t>Centralized Architectural Style</a:t>
            </a:r>
          </a:p>
        </p:txBody>
      </p:sp>
      <p:sp>
        <p:nvSpPr>
          <p:cNvPr id="1060867" name="Rectangle 3"/>
          <p:cNvSpPr>
            <a:spLocks noGrp="1" noChangeArrowheads="1"/>
          </p:cNvSpPr>
          <p:nvPr>
            <p:ph type="body" idx="1"/>
          </p:nvPr>
        </p:nvSpPr>
        <p:spPr/>
        <p:txBody>
          <a:bodyPr/>
          <a:lstStyle/>
          <a:p>
            <a:pPr eaLnBrk="1" hangingPunct="1">
              <a:defRPr/>
            </a:pPr>
            <a:r>
              <a:rPr lang="en-US"/>
              <a:t>Advantages</a:t>
            </a:r>
          </a:p>
          <a:p>
            <a:pPr lvl="1" eaLnBrk="1" hangingPunct="1">
              <a:defRPr/>
            </a:pPr>
            <a:r>
              <a:rPr lang="en-US"/>
              <a:t>Performance and Query Processing More Controlled</a:t>
            </a:r>
          </a:p>
          <a:p>
            <a:pPr lvl="1" eaLnBrk="1" hangingPunct="1">
              <a:defRPr/>
            </a:pPr>
            <a:r>
              <a:rPr lang="en-US"/>
              <a:t>Availability Not Dependent on Remote Nodes</a:t>
            </a:r>
          </a:p>
          <a:p>
            <a:pPr lvl="1" eaLnBrk="1" hangingPunct="1">
              <a:defRPr/>
            </a:pPr>
            <a:r>
              <a:rPr lang="en-US"/>
              <a:t>Less Impact on Remote Node Performance</a:t>
            </a:r>
          </a:p>
          <a:p>
            <a:pPr lvl="1" eaLnBrk="1" hangingPunct="1">
              <a:defRPr/>
            </a:pPr>
            <a:r>
              <a:rPr lang="en-US"/>
              <a:t>Single Location for Syntactic and Semantic Interop</a:t>
            </a:r>
          </a:p>
          <a:p>
            <a:pPr lvl="1" eaLnBrk="1" hangingPunct="1">
              <a:defRPr/>
            </a:pPr>
            <a:r>
              <a:rPr lang="en-US"/>
              <a:t>Centralized Data and Access Control and Admin</a:t>
            </a:r>
          </a:p>
          <a:p>
            <a:pPr eaLnBrk="1" hangingPunct="1">
              <a:defRPr/>
            </a:pPr>
            <a:r>
              <a:rPr lang="en-US"/>
              <a:t>Disadvantages</a:t>
            </a:r>
          </a:p>
          <a:p>
            <a:pPr lvl="1" eaLnBrk="1" hangingPunct="1">
              <a:defRPr/>
            </a:pPr>
            <a:r>
              <a:rPr lang="en-US"/>
              <a:t>Adds Extra Local to Maintain Currency of Data Repository (Updates from Remote Nodes)</a:t>
            </a:r>
          </a:p>
          <a:p>
            <a:pPr lvl="1" eaLnBrk="1" hangingPunct="1">
              <a:defRPr/>
            </a:pPr>
            <a:r>
              <a:rPr lang="en-US"/>
              <a:t>Repository is Incredibly Large Volume</a:t>
            </a:r>
          </a:p>
          <a:p>
            <a:pPr lvl="1" eaLnBrk="1" hangingPunct="1">
              <a:defRPr/>
            </a:pPr>
            <a:r>
              <a:rPr lang="en-US"/>
              <a:t>Potential for Bottleneck and Single Point of Failure of Centralized Node</a:t>
            </a:r>
          </a:p>
          <a:p>
            <a:pPr lvl="1" eaLnBrk="1" hangingPunct="1">
              <a:defRPr/>
            </a:pPr>
            <a:r>
              <a:rPr lang="en-US"/>
              <a:t>If Central is Hacked, Data from All Remotes Impacted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pPr eaLnBrk="1" hangingPunct="1">
              <a:defRPr/>
            </a:pPr>
            <a:r>
              <a:rPr lang="en-US"/>
              <a:t>Replicated Architectural Style</a:t>
            </a:r>
          </a:p>
        </p:txBody>
      </p:sp>
      <p:sp>
        <p:nvSpPr>
          <p:cNvPr id="1051651" name="Rectangle 3"/>
          <p:cNvSpPr>
            <a:spLocks noGrp="1" noChangeArrowheads="1"/>
          </p:cNvSpPr>
          <p:nvPr>
            <p:ph type="body" idx="1"/>
          </p:nvPr>
        </p:nvSpPr>
        <p:spPr/>
        <p:txBody>
          <a:bodyPr/>
          <a:lstStyle/>
          <a:p>
            <a:pPr eaLnBrk="1" hangingPunct="1">
              <a:defRPr/>
            </a:pPr>
            <a:r>
              <a:rPr lang="en-US"/>
              <a:t>Objective is to Move or Offload Data to be Shared into Essentially a Federated Solution</a:t>
            </a:r>
          </a:p>
          <a:p>
            <a:pPr eaLnBrk="1" hangingPunct="1">
              <a:defRPr/>
            </a:pPr>
            <a:r>
              <a:rPr lang="en-US"/>
              <a:t>Offloading Process Limits Load on Remote Nodes</a:t>
            </a:r>
          </a:p>
          <a:p>
            <a:pPr eaLnBrk="1" hangingPunct="1">
              <a:defRPr/>
            </a:pPr>
            <a:r>
              <a:rPr lang="en-US"/>
              <a:t>Remote Nodes Determine Frequency of Updates</a:t>
            </a:r>
          </a:p>
          <a:p>
            <a:pPr eaLnBrk="1" hangingPunct="1">
              <a:defRPr/>
            </a:pPr>
            <a:r>
              <a:rPr lang="en-US"/>
              <a:t>Security of Remote Nodes Insured</a:t>
            </a:r>
          </a:p>
          <a:p>
            <a:pPr eaLnBrk="1" hangingPunct="1">
              <a:defRPr/>
            </a:pPr>
            <a:r>
              <a:rPr lang="en-US"/>
              <a:t>Intent it to:</a:t>
            </a:r>
          </a:p>
          <a:p>
            <a:pPr lvl="1" eaLnBrk="1" hangingPunct="1">
              <a:defRPr/>
            </a:pPr>
            <a:r>
              <a:rPr lang="en-US"/>
              <a:t>Create Edge Servers that Interact with Remote Nodes</a:t>
            </a:r>
          </a:p>
          <a:p>
            <a:pPr lvl="1" eaLnBrk="1" hangingPunct="1">
              <a:defRPr/>
            </a:pPr>
            <a:r>
              <a:rPr lang="en-US"/>
              <a:t>Remote Nodes Push Information Through Edge Servers into Repository</a:t>
            </a:r>
          </a:p>
          <a:p>
            <a:pPr lvl="1" eaLnBrk="1" hangingPunct="1">
              <a:defRPr/>
            </a:pPr>
            <a:r>
              <a:rPr lang="en-US"/>
              <a:t>Edge Server/Repository Pairs are Federated</a:t>
            </a:r>
          </a:p>
          <a:p>
            <a:pPr eaLnBrk="1" hangingPunct="1">
              <a:defRPr/>
            </a:pPr>
            <a:r>
              <a:rPr lang="en-US"/>
              <a:t>Suggest a “</a:t>
            </a:r>
            <a:r>
              <a:rPr lang="en-US">
                <a:solidFill>
                  <a:srgbClr val="FF0000"/>
                </a:solidFill>
              </a:rPr>
              <a:t>Common</a:t>
            </a:r>
            <a:r>
              <a:rPr lang="en-US"/>
              <a:t>” Data Format for Edge Servers so that Destination Data Across Federation is Consistent (</a:t>
            </a:r>
            <a:r>
              <a:rPr lang="en-US">
                <a:solidFill>
                  <a:srgbClr val="FF0000"/>
                </a:solidFill>
              </a:rPr>
              <a:t>work from 2010 no FHIR!</a:t>
            </a:r>
            <a:r>
              <a:rPr lang="en-US"/>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pPr eaLnBrk="1" hangingPunct="1">
              <a:defRPr/>
            </a:pPr>
            <a:r>
              <a:rPr lang="en-US"/>
              <a:t>Replicated Architectural Style</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t="2524"/>
          <a:stretch>
            <a:fillRect/>
          </a:stretch>
        </p:blipFill>
        <p:spPr bwMode="auto">
          <a:xfrm>
            <a:off x="914400" y="762000"/>
            <a:ext cx="7724775"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pPr eaLnBrk="1" hangingPunct="1">
              <a:defRPr/>
            </a:pPr>
            <a:r>
              <a:rPr lang="en-US"/>
              <a:t>Overview of Presentation</a:t>
            </a:r>
          </a:p>
        </p:txBody>
      </p:sp>
      <p:sp>
        <p:nvSpPr>
          <p:cNvPr id="773123" name="Rectangle 3"/>
          <p:cNvSpPr>
            <a:spLocks noGrp="1" noChangeArrowheads="1"/>
          </p:cNvSpPr>
          <p:nvPr>
            <p:ph type="body" idx="1"/>
          </p:nvPr>
        </p:nvSpPr>
        <p:spPr/>
        <p:txBody>
          <a:bodyPr/>
          <a:lstStyle/>
          <a:p>
            <a:pPr eaLnBrk="1" hangingPunct="1">
              <a:defRPr/>
            </a:pPr>
            <a:r>
              <a:rPr lang="en-US"/>
              <a:t>Health Information Technology Integration Mandates Approaches for Health Information Exchange</a:t>
            </a:r>
          </a:p>
          <a:p>
            <a:pPr eaLnBrk="1" hangingPunct="1">
              <a:defRPr/>
            </a:pPr>
            <a:r>
              <a:rPr lang="en-US"/>
              <a:t>Need to Share Data Across Health Care Process</a:t>
            </a:r>
          </a:p>
          <a:p>
            <a:pPr eaLnBrk="1" hangingPunct="1">
              <a:defRPr/>
            </a:pPr>
            <a:r>
              <a:rPr lang="en-US"/>
              <a:t>Consider Large-Scale Systems Integration Solution</a:t>
            </a:r>
          </a:p>
          <a:p>
            <a:pPr lvl="1" eaLnBrk="1" hangingPunct="1">
              <a:defRPr/>
            </a:pPr>
            <a:r>
              <a:rPr lang="en-US">
                <a:effectLst/>
                <a:ea typeface="Times New Roman" panose="02020603050405020304" pitchFamily="18" charset="0"/>
                <a:cs typeface="Times New Roman" panose="02020603050405020304" pitchFamily="18" charset="0"/>
              </a:rPr>
              <a:t>Federation vs. Replication vs. Centralization</a:t>
            </a:r>
            <a:endParaRPr lang="en-US"/>
          </a:p>
          <a:p>
            <a:pPr eaLnBrk="1" hangingPunct="1">
              <a:defRPr/>
            </a:pPr>
            <a:r>
              <a:rPr lang="en-US"/>
              <a:t>Assess Architectural Solutions:</a:t>
            </a:r>
          </a:p>
          <a:p>
            <a:pPr lvl="1" eaLnBrk="1" hangingPunct="1">
              <a:defRPr/>
            </a:pPr>
            <a:r>
              <a:rPr lang="en-US"/>
              <a:t>Data Warehouse</a:t>
            </a:r>
          </a:p>
          <a:p>
            <a:pPr lvl="1" eaLnBrk="1" hangingPunct="1">
              <a:defRPr/>
            </a:pPr>
            <a:r>
              <a:rPr lang="en-US"/>
              <a:t>Service-Oriented Architectures</a:t>
            </a:r>
          </a:p>
          <a:p>
            <a:pPr lvl="1" eaLnBrk="1" hangingPunct="1">
              <a:defRPr/>
            </a:pPr>
            <a:r>
              <a:rPr lang="en-US"/>
              <a:t>Grid Computing</a:t>
            </a:r>
          </a:p>
          <a:p>
            <a:pPr lvl="1" eaLnBrk="1" hangingPunct="1">
              <a:defRPr/>
            </a:pPr>
            <a:r>
              <a:rPr lang="en-US"/>
              <a:t>Publisher-Subscriber Paradigm</a:t>
            </a:r>
          </a:p>
          <a:p>
            <a:pPr eaLnBrk="1" hangingPunct="1">
              <a:defRPr/>
            </a:pPr>
            <a:r>
              <a:rPr lang="en-US"/>
              <a:t>Cloud Computing and FHIR</a:t>
            </a:r>
          </a:p>
          <a:p>
            <a:pPr eaLnBrk="1" hangingPunct="1">
              <a:defRPr/>
            </a:pPr>
            <a:r>
              <a:rPr lang="en-US"/>
              <a:t>Propose A Hybrid </a:t>
            </a:r>
            <a:r>
              <a:rPr lang="en-US" sz="1800" i="1">
                <a:effectLst/>
                <a:latin typeface="Times New Roman" panose="02020603050405020304" pitchFamily="18" charset="0"/>
                <a:ea typeface="Times New Roman" panose="02020603050405020304" pitchFamily="18" charset="0"/>
              </a:rPr>
              <a:t> </a:t>
            </a:r>
            <a:r>
              <a:rPr lang="en-US">
                <a:effectLst/>
                <a:latin typeface="Times New Roman" panose="02020603050405020304" pitchFamily="18" charset="0"/>
                <a:ea typeface="Times New Roman" panose="02020603050405020304" pitchFamily="18" charset="0"/>
              </a:rPr>
              <a:t>HIE Architecture (HHIEA) </a:t>
            </a:r>
            <a:endParaRPr lang="en-US"/>
          </a:p>
          <a:p>
            <a:pPr eaLnBrk="1" hangingPunct="1">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pPr eaLnBrk="1" hangingPunct="1">
              <a:defRPr/>
            </a:pPr>
            <a:r>
              <a:rPr lang="en-US"/>
              <a:t>Replicated Architectural Style</a:t>
            </a:r>
          </a:p>
        </p:txBody>
      </p:sp>
      <p:sp>
        <p:nvSpPr>
          <p:cNvPr id="1061891" name="Rectangle 3"/>
          <p:cNvSpPr>
            <a:spLocks noGrp="1" noChangeArrowheads="1"/>
          </p:cNvSpPr>
          <p:nvPr>
            <p:ph type="body" idx="1"/>
          </p:nvPr>
        </p:nvSpPr>
        <p:spPr/>
        <p:txBody>
          <a:bodyPr/>
          <a:lstStyle/>
          <a:p>
            <a:pPr eaLnBrk="1" hangingPunct="1">
              <a:defRPr/>
            </a:pPr>
            <a:r>
              <a:rPr lang="en-US"/>
              <a:t>Advantages</a:t>
            </a:r>
          </a:p>
          <a:p>
            <a:pPr lvl="1" eaLnBrk="1" hangingPunct="1">
              <a:defRPr/>
            </a:pPr>
            <a:r>
              <a:rPr lang="en-US"/>
              <a:t>Remotes Control Data and Currency; are Isolated</a:t>
            </a:r>
          </a:p>
          <a:p>
            <a:pPr lvl="1" eaLnBrk="1" hangingPunct="1">
              <a:defRPr/>
            </a:pPr>
            <a:r>
              <a:rPr lang="en-US"/>
              <a:t>No Impact on Remotes for Queries </a:t>
            </a:r>
          </a:p>
          <a:p>
            <a:pPr lvl="1" eaLnBrk="1" hangingPunct="1">
              <a:defRPr/>
            </a:pPr>
            <a:r>
              <a:rPr lang="en-US"/>
              <a:t>Data Integration at Edge Server – No Impact on Remotes</a:t>
            </a:r>
          </a:p>
          <a:p>
            <a:pPr eaLnBrk="1" hangingPunct="1">
              <a:defRPr/>
            </a:pPr>
            <a:r>
              <a:rPr lang="en-US"/>
              <a:t>Disadvantages</a:t>
            </a:r>
          </a:p>
          <a:p>
            <a:pPr lvl="1" eaLnBrk="1" hangingPunct="1">
              <a:defRPr/>
            </a:pPr>
            <a:r>
              <a:rPr lang="en-US"/>
              <a:t>If No Common Data Format for Edge Servers/Replicas than Querying Difficult</a:t>
            </a:r>
          </a:p>
          <a:p>
            <a:pPr lvl="1" eaLnBrk="1" hangingPunct="1">
              <a:defRPr/>
            </a:pPr>
            <a:r>
              <a:rPr lang="en-US"/>
              <a:t>Replicas are Not Current (perhaps 1 day old)</a:t>
            </a:r>
          </a:p>
          <a:p>
            <a:pPr lvl="1" eaLnBrk="1" hangingPunct="1">
              <a:defRPr/>
            </a:pPr>
            <a:r>
              <a:rPr lang="en-US"/>
              <a:t>Security More Complex</a:t>
            </a:r>
          </a:p>
          <a:p>
            <a:pPr lvl="1" eaLnBrk="1" hangingPunct="1">
              <a:defRPr/>
            </a:pPr>
            <a:endParaRPr lang="en-US"/>
          </a:p>
          <a:p>
            <a:pPr lvl="1" eaLnBrk="1" hangingPunct="1">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pPr eaLnBrk="1" hangingPunct="1">
              <a:defRPr/>
            </a:pPr>
            <a:r>
              <a:rPr lang="en-US"/>
              <a:t>Evaluating Architectural Alternatives</a:t>
            </a:r>
          </a:p>
        </p:txBody>
      </p:sp>
      <p:sp>
        <p:nvSpPr>
          <p:cNvPr id="1053699" name="Rectangle 3"/>
          <p:cNvSpPr>
            <a:spLocks noGrp="1" noChangeArrowheads="1"/>
          </p:cNvSpPr>
          <p:nvPr>
            <p:ph type="body" idx="1"/>
          </p:nvPr>
        </p:nvSpPr>
        <p:spPr/>
        <p:txBody>
          <a:bodyPr/>
          <a:lstStyle/>
          <a:p>
            <a:pPr eaLnBrk="1" hangingPunct="1">
              <a:defRPr/>
            </a:pPr>
            <a:r>
              <a:rPr lang="en-US"/>
              <a:t>Consider Four Styles</a:t>
            </a:r>
          </a:p>
          <a:p>
            <a:pPr lvl="1" eaLnBrk="1" hangingPunct="1">
              <a:defRPr/>
            </a:pPr>
            <a:r>
              <a:rPr lang="en-US"/>
              <a:t>Data Warehouse</a:t>
            </a:r>
          </a:p>
          <a:p>
            <a:pPr lvl="1" eaLnBrk="1" hangingPunct="1">
              <a:defRPr/>
            </a:pPr>
            <a:r>
              <a:rPr lang="en-US"/>
              <a:t>Service-Oriented Architectures</a:t>
            </a:r>
          </a:p>
          <a:p>
            <a:pPr lvl="1" eaLnBrk="1" hangingPunct="1">
              <a:defRPr/>
            </a:pPr>
            <a:r>
              <a:rPr lang="en-US"/>
              <a:t>Grid Computing</a:t>
            </a:r>
          </a:p>
          <a:p>
            <a:pPr lvl="1" eaLnBrk="1" hangingPunct="1">
              <a:defRPr/>
            </a:pPr>
            <a:r>
              <a:rPr lang="en-US"/>
              <a:t>Publisher-Subscriber Paradigm</a:t>
            </a:r>
          </a:p>
          <a:p>
            <a:pPr eaLnBrk="1" hangingPunct="1">
              <a:defRPr/>
            </a:pPr>
            <a:r>
              <a:rPr lang="en-US"/>
              <a:t>For Each Style, we Detail:</a:t>
            </a:r>
          </a:p>
          <a:p>
            <a:pPr lvl="1" eaLnBrk="1" hangingPunct="1">
              <a:defRPr/>
            </a:pPr>
            <a:r>
              <a:rPr lang="en-US"/>
              <a:t>Application to HIE</a:t>
            </a:r>
          </a:p>
          <a:p>
            <a:pPr lvl="1" eaLnBrk="1" hangingPunct="1">
              <a:defRPr/>
            </a:pPr>
            <a:r>
              <a:rPr lang="en-US"/>
              <a:t>Relevant Use Cases</a:t>
            </a:r>
          </a:p>
          <a:p>
            <a:pPr lvl="1" eaLnBrk="1" hangingPunct="1">
              <a:defRPr/>
            </a:pPr>
            <a:r>
              <a:rPr lang="en-US"/>
              <a:t>Variants and Technologies </a:t>
            </a:r>
          </a:p>
          <a:p>
            <a:pPr lvl="1" eaLnBrk="1" hangingPunct="1">
              <a:defRPr/>
            </a:pPr>
            <a:r>
              <a:rPr lang="en-US"/>
              <a:t>Evaluation</a:t>
            </a:r>
          </a:p>
          <a:p>
            <a:pPr eaLnBrk="1" hangingPunct="1">
              <a:defRPr/>
            </a:pPr>
            <a:r>
              <a:rPr lang="en-US"/>
              <a:t>We Finish with an Overall Evaluation</a:t>
            </a:r>
          </a:p>
          <a:p>
            <a:pPr eaLnBrk="1" hangingPunct="1">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pPr eaLnBrk="1" hangingPunct="1">
              <a:defRPr/>
            </a:pPr>
            <a:r>
              <a:rPr lang="en-US"/>
              <a:t>Data Warehouse Architecture</a:t>
            </a:r>
          </a:p>
        </p:txBody>
      </p:sp>
      <p:sp>
        <p:nvSpPr>
          <p:cNvPr id="1054723" name="Rectangle 3"/>
          <p:cNvSpPr>
            <a:spLocks noGrp="1" noChangeArrowheads="1"/>
          </p:cNvSpPr>
          <p:nvPr>
            <p:ph type="body" idx="1"/>
          </p:nvPr>
        </p:nvSpPr>
        <p:spPr/>
        <p:txBody>
          <a:bodyPr/>
          <a:lstStyle/>
          <a:p>
            <a:pPr eaLnBrk="1" hangingPunct="1">
              <a:defRPr/>
            </a:pPr>
            <a:r>
              <a:rPr lang="en-US"/>
              <a:t>Provides Means to Collect Data from Multiple Sources that Offers Uniform View and Different Dimensions of Querying and Analysis</a:t>
            </a:r>
          </a:p>
          <a:p>
            <a:pPr eaLnBrk="1" hangingPunct="1">
              <a:defRPr/>
            </a:pPr>
            <a:r>
              <a:rPr lang="en-US">
                <a:effectLst/>
              </a:rPr>
              <a:t>“Data Warehouse is a subject-oriented, integrated, time-variant, and nonvolatile collection of data in support of managements decision making process.”</a:t>
            </a:r>
          </a:p>
          <a:p>
            <a:pPr lvl="1" eaLnBrk="1" hangingPunct="1">
              <a:defRPr/>
            </a:pPr>
            <a:r>
              <a:rPr lang="en-US"/>
              <a:t>Subject-Oriented Means Targeted to Stakeholder</a:t>
            </a:r>
          </a:p>
          <a:p>
            <a:pPr lvl="1" eaLnBrk="1" hangingPunct="1">
              <a:defRPr/>
            </a:pPr>
            <a:r>
              <a:rPr lang="en-US"/>
              <a:t>Integrated Means Common Schema from Sources</a:t>
            </a:r>
          </a:p>
          <a:p>
            <a:pPr lvl="1" eaLnBrk="1" hangingPunct="1">
              <a:defRPr/>
            </a:pPr>
            <a:r>
              <a:rPr lang="en-US"/>
              <a:t>Time-Invariant means Long-Term Storage</a:t>
            </a:r>
          </a:p>
          <a:p>
            <a:pPr lvl="1" eaLnBrk="1" hangingPunct="1">
              <a:defRPr/>
            </a:pPr>
            <a:r>
              <a:rPr lang="en-US"/>
              <a:t>Nonvolatile Means Data Never Goes Away</a:t>
            </a:r>
          </a:p>
          <a:p>
            <a:pPr eaLnBrk="1" hangingPunct="1">
              <a:defRPr/>
            </a:pPr>
            <a:r>
              <a:rPr lang="en-US">
                <a:effectLst/>
              </a:rPr>
              <a:t>A Nationwide Data Warehouse Could be Used for:</a:t>
            </a:r>
          </a:p>
          <a:p>
            <a:pPr lvl="1" eaLnBrk="1" hangingPunct="1">
              <a:buFont typeface="Wingdings" pitchFamily="2" charset="2"/>
              <a:buNone/>
              <a:defRPr/>
            </a:pPr>
            <a:r>
              <a:rPr lang="en-US"/>
              <a:t>	Maintaining central patient EHRs, a nationwide registryfor disease control and discovery, data mining, and generating survey data for research applications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pPr eaLnBrk="1" hangingPunct="1">
              <a:defRPr/>
            </a:pPr>
            <a:r>
              <a:rPr lang="en-US"/>
              <a:t>Data Warehouse: Application to HIE</a:t>
            </a:r>
          </a:p>
        </p:txBody>
      </p:sp>
      <p:sp>
        <p:nvSpPr>
          <p:cNvPr id="1055747" name="Rectangle 3"/>
          <p:cNvSpPr>
            <a:spLocks noGrp="1" noChangeArrowheads="1"/>
          </p:cNvSpPr>
          <p:nvPr>
            <p:ph type="body" idx="1"/>
          </p:nvPr>
        </p:nvSpPr>
        <p:spPr/>
        <p:txBody>
          <a:bodyPr/>
          <a:lstStyle/>
          <a:p>
            <a:pPr eaLnBrk="1" hangingPunct="1">
              <a:defRPr/>
            </a:pPr>
            <a:r>
              <a:rPr lang="en-US"/>
              <a:t>Three Main Tasks	</a:t>
            </a:r>
          </a:p>
          <a:p>
            <a:pPr lvl="1" eaLnBrk="1" hangingPunct="1">
              <a:defRPr/>
            </a:pPr>
            <a:r>
              <a:rPr lang="en-US"/>
              <a:t>Obtain Relevant Medical Data froM Sources</a:t>
            </a:r>
          </a:p>
          <a:p>
            <a:pPr lvl="1" eaLnBrk="1" hangingPunct="1">
              <a:defRPr/>
            </a:pPr>
            <a:r>
              <a:rPr lang="en-US"/>
              <a:t>Extract and Integrated into Repository</a:t>
            </a:r>
          </a:p>
          <a:p>
            <a:pPr lvl="1" eaLnBrk="1" hangingPunct="1">
              <a:defRPr/>
            </a:pPr>
            <a:r>
              <a:rPr lang="en-US"/>
              <a:t>Make Available via Query Interface</a:t>
            </a:r>
          </a:p>
          <a:p>
            <a:pPr eaLnBrk="1" hangingPunct="1">
              <a:defRPr/>
            </a:pPr>
            <a:r>
              <a:rPr lang="en-US"/>
              <a:t>Subtasks include:</a:t>
            </a:r>
          </a:p>
          <a:p>
            <a:pPr lvl="1" eaLnBrk="1" hangingPunct="1">
              <a:defRPr/>
            </a:pPr>
            <a:r>
              <a:rPr lang="en-US"/>
              <a:t>Converting the data into a common format that is suitable for the data warehouse.</a:t>
            </a:r>
          </a:p>
          <a:p>
            <a:pPr lvl="1" eaLnBrk="1" hangingPunct="1">
              <a:defRPr/>
            </a:pPr>
            <a:r>
              <a:rPr lang="en-US"/>
              <a:t>Cleaning the data of irregularities such as data entry errors.</a:t>
            </a:r>
          </a:p>
          <a:p>
            <a:pPr lvl="1" eaLnBrk="1" hangingPunct="1">
              <a:defRPr/>
            </a:pPr>
            <a:r>
              <a:rPr lang="en-US"/>
              <a:t>Integration of the data sets to suit the data model of the data warehouse.</a:t>
            </a:r>
          </a:p>
          <a:p>
            <a:pPr lvl="1" eaLnBrk="1" hangingPunct="1">
              <a:defRPr/>
            </a:pPr>
            <a:r>
              <a:rPr lang="en-US"/>
              <a:t>Transformation of the data through summarizing and creating new attributes.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p:txBody>
          <a:bodyPr/>
          <a:lstStyle/>
          <a:p>
            <a:pPr eaLnBrk="1" hangingPunct="1">
              <a:defRPr/>
            </a:pPr>
            <a:r>
              <a:rPr lang="en-US"/>
              <a:t>Data Warehouse: Architecture</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04125"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8613"/>
            <a:ext cx="7643813"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pPr eaLnBrk="1" hangingPunct="1">
              <a:defRPr/>
            </a:pPr>
            <a:r>
              <a:rPr lang="en-US"/>
              <a:t>Data Warehouse: Relevant Use Cases</a:t>
            </a:r>
          </a:p>
        </p:txBody>
      </p:sp>
      <p:sp>
        <p:nvSpPr>
          <p:cNvPr id="1062915" name="Rectangle 3"/>
          <p:cNvSpPr>
            <a:spLocks noGrp="1" noChangeArrowheads="1"/>
          </p:cNvSpPr>
          <p:nvPr>
            <p:ph type="body" idx="1"/>
          </p:nvPr>
        </p:nvSpPr>
        <p:spPr/>
        <p:txBody>
          <a:bodyPr/>
          <a:lstStyle/>
          <a:p>
            <a:pPr eaLnBrk="1" hangingPunct="1">
              <a:defRPr/>
            </a:pPr>
            <a:r>
              <a:rPr lang="en-US"/>
              <a:t>Flow of Storage</a:t>
            </a:r>
          </a:p>
          <a:p>
            <a:pPr lvl="1" eaLnBrk="1" hangingPunct="1">
              <a:buFont typeface="Wingdings" pitchFamily="2" charset="2"/>
              <a:buNone/>
              <a:defRPr/>
            </a:pPr>
            <a:r>
              <a:rPr lang="en-US"/>
              <a:t>1. Perform authentication and authorization.</a:t>
            </a:r>
          </a:p>
          <a:p>
            <a:pPr lvl="1" eaLnBrk="1" hangingPunct="1">
              <a:buFont typeface="Wingdings" pitchFamily="2" charset="2"/>
              <a:buNone/>
              <a:defRPr/>
            </a:pPr>
            <a:r>
              <a:rPr lang="en-US"/>
              <a:t>2. Retrieve global patient ID from patient ID module.</a:t>
            </a:r>
          </a:p>
          <a:p>
            <a:pPr lvl="1" eaLnBrk="1" hangingPunct="1">
              <a:buFont typeface="Wingdings" pitchFamily="2" charset="2"/>
              <a:buNone/>
              <a:defRPr/>
            </a:pPr>
            <a:r>
              <a:rPr lang="en-US"/>
              <a:t>3. Store patient information with global patient ID.</a:t>
            </a:r>
          </a:p>
          <a:p>
            <a:pPr eaLnBrk="1" hangingPunct="1">
              <a:defRPr/>
            </a:pPr>
            <a:r>
              <a:rPr lang="en-US"/>
              <a:t>Processing of Storage</a:t>
            </a:r>
          </a:p>
          <a:p>
            <a:pPr lvl="1" eaLnBrk="1" hangingPunct="1">
              <a:buFont typeface="Wingdings" pitchFamily="2" charset="2"/>
              <a:buNone/>
              <a:defRPr/>
            </a:pPr>
            <a:r>
              <a:rPr lang="en-US"/>
              <a:t>1. Create compliant medical record.</a:t>
            </a:r>
          </a:p>
          <a:p>
            <a:pPr lvl="1" eaLnBrk="1" hangingPunct="1">
              <a:buFont typeface="Wingdings" pitchFamily="2" charset="2"/>
              <a:buNone/>
              <a:defRPr/>
            </a:pPr>
            <a:r>
              <a:rPr lang="en-US"/>
              <a:t>2. Update audit records in the access logging module.</a:t>
            </a:r>
          </a:p>
          <a:p>
            <a:pPr lvl="1" eaLnBrk="1" hangingPunct="1">
              <a:buFont typeface="Wingdings" pitchFamily="2" charset="2"/>
              <a:buNone/>
              <a:defRPr/>
            </a:pPr>
            <a:r>
              <a:rPr lang="en-US"/>
              <a:t>3. Store record to repository.</a:t>
            </a:r>
          </a:p>
          <a:p>
            <a:pPr eaLnBrk="1" hangingPunct="1">
              <a:defRPr/>
            </a:pPr>
            <a:r>
              <a:rPr lang="en-US"/>
              <a:t>Query Process</a:t>
            </a:r>
          </a:p>
          <a:p>
            <a:pPr lvl="1" eaLnBrk="1" hangingPunct="1">
              <a:buFont typeface="Wingdings" pitchFamily="2" charset="2"/>
              <a:buNone/>
              <a:defRPr/>
            </a:pPr>
            <a:r>
              <a:rPr lang="en-US"/>
              <a:t>1. Update audit records in the access logging module.</a:t>
            </a:r>
          </a:p>
          <a:p>
            <a:pPr lvl="1" eaLnBrk="1" hangingPunct="1">
              <a:buFont typeface="Wingdings" pitchFamily="2" charset="2"/>
              <a:buNone/>
              <a:defRPr/>
            </a:pPr>
            <a:r>
              <a:rPr lang="en-US"/>
              <a:t>2. Process the received query in query engine and determine related repositories.</a:t>
            </a:r>
          </a:p>
          <a:p>
            <a:pPr lvl="1" eaLnBrk="1" hangingPunct="1">
              <a:buFont typeface="Wingdings" pitchFamily="2" charset="2"/>
              <a:buNone/>
              <a:defRPr/>
            </a:pPr>
            <a:r>
              <a:rPr lang="en-US"/>
              <a:t>3. Retrieve data from repositories/assemble result set.</a:t>
            </a:r>
          </a:p>
          <a:p>
            <a:pPr lvl="1" eaLnBrk="1" hangingPunct="1">
              <a:buFont typeface="Wingdings" pitchFamily="2" charset="2"/>
              <a:buNone/>
              <a:defRPr/>
            </a:pPr>
            <a:r>
              <a:rPr lang="en-US"/>
              <a:t>4. Return result set to node.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pPr eaLnBrk="1" hangingPunct="1">
              <a:defRPr/>
            </a:pPr>
            <a:r>
              <a:rPr lang="en-US"/>
              <a:t>Data Warehouse: Variants/Technologies</a:t>
            </a:r>
          </a:p>
        </p:txBody>
      </p:sp>
      <p:sp>
        <p:nvSpPr>
          <p:cNvPr id="1064963" name="Rectangle 3"/>
          <p:cNvSpPr>
            <a:spLocks noGrp="1" noChangeArrowheads="1"/>
          </p:cNvSpPr>
          <p:nvPr>
            <p:ph type="body" idx="1"/>
          </p:nvPr>
        </p:nvSpPr>
        <p:spPr/>
        <p:txBody>
          <a:bodyPr/>
          <a:lstStyle/>
          <a:p>
            <a:pPr eaLnBrk="1" hangingPunct="1">
              <a:defRPr/>
            </a:pPr>
            <a:r>
              <a:rPr lang="en-US"/>
              <a:t>Variants:</a:t>
            </a:r>
          </a:p>
          <a:p>
            <a:pPr lvl="1" eaLnBrk="1" hangingPunct="1">
              <a:defRPr/>
            </a:pPr>
            <a:r>
              <a:rPr lang="en-US"/>
              <a:t>Real-Time or Near Real-Time Required</a:t>
            </a:r>
          </a:p>
          <a:p>
            <a:pPr lvl="1" eaLnBrk="1" hangingPunct="1">
              <a:defRPr/>
            </a:pPr>
            <a:r>
              <a:rPr lang="en-US"/>
              <a:t>Need to Obtain results in Timely Fashion to Facilitate Patient Care</a:t>
            </a:r>
          </a:p>
          <a:p>
            <a:pPr lvl="1" eaLnBrk="1" hangingPunct="1">
              <a:defRPr/>
            </a:pPr>
            <a:r>
              <a:rPr lang="en-US"/>
              <a:t>This is a Challenge for Data Warehouses Which are Often More Batch-Like for Data Analyses</a:t>
            </a:r>
          </a:p>
          <a:p>
            <a:pPr eaLnBrk="1" hangingPunct="1">
              <a:defRPr/>
            </a:pPr>
            <a:r>
              <a:rPr lang="en-US"/>
              <a:t>Technologies:</a:t>
            </a:r>
          </a:p>
          <a:p>
            <a:pPr lvl="1" eaLnBrk="1" hangingPunct="1">
              <a:defRPr/>
            </a:pPr>
            <a:r>
              <a:rPr lang="en-US"/>
              <a:t>Off the Shelf Products Available</a:t>
            </a:r>
          </a:p>
          <a:p>
            <a:pPr lvl="1" eaLnBrk="1" hangingPunct="1">
              <a:defRPr/>
            </a:pPr>
            <a:r>
              <a:rPr lang="en-US"/>
              <a:t>IBM, Oracle, MS, SAP</a:t>
            </a:r>
          </a:p>
          <a:p>
            <a:pPr lvl="1" eaLnBrk="1" hangingPunct="1">
              <a:defRPr/>
            </a:pPr>
            <a:r>
              <a:rPr lang="en-US"/>
              <a:t>SAD Enterprise Miner, IBM DB2 Intelligent Minder, Angoss KnowledgeSEEKER</a:t>
            </a:r>
          </a:p>
          <a:p>
            <a:pPr lvl="1" eaLnBrk="1" hangingPunct="1">
              <a:defRPr/>
            </a:pPr>
            <a:r>
              <a:rPr lang="en-US"/>
              <a:t>Some Open Source Solutions: Infobright's IEE, Multifactor Dimensionality Reduction Software Package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p:txBody>
          <a:bodyPr/>
          <a:lstStyle/>
          <a:p>
            <a:pPr eaLnBrk="1" hangingPunct="1">
              <a:defRPr/>
            </a:pPr>
            <a:r>
              <a:rPr lang="en-US"/>
              <a:t>Data Warehouse: Evaluation</a:t>
            </a:r>
          </a:p>
        </p:txBody>
      </p:sp>
      <p:sp>
        <p:nvSpPr>
          <p:cNvPr id="1065987" name="Rectangle 3"/>
          <p:cNvSpPr>
            <a:spLocks noGrp="1" noChangeArrowheads="1"/>
          </p:cNvSpPr>
          <p:nvPr>
            <p:ph type="body" idx="1"/>
          </p:nvPr>
        </p:nvSpPr>
        <p:spPr/>
        <p:txBody>
          <a:bodyPr/>
          <a:lstStyle/>
          <a:p>
            <a:pPr eaLnBrk="1" hangingPunct="1">
              <a:defRPr/>
            </a:pPr>
            <a:r>
              <a:rPr lang="en-US"/>
              <a:t>Issues : </a:t>
            </a:r>
            <a:r>
              <a:rPr lang="en-US">
                <a:effectLst/>
              </a:rPr>
              <a:t>optimization, predictable performance, administration of security and interoperability, 24/7 availability, data consistency, etc.</a:t>
            </a:r>
          </a:p>
          <a:p>
            <a:pPr eaLnBrk="1" hangingPunct="1">
              <a:defRPr/>
            </a:pPr>
            <a:r>
              <a:rPr lang="en-US">
                <a:effectLst/>
              </a:rPr>
              <a:t>Three Main Factors:</a:t>
            </a:r>
          </a:p>
          <a:p>
            <a:pPr lvl="1" eaLnBrk="1" hangingPunct="1">
              <a:defRPr/>
            </a:pPr>
            <a:r>
              <a:rPr lang="en-US"/>
              <a:t>Node Performance: Is Warehouse Fast Enough?</a:t>
            </a:r>
          </a:p>
          <a:p>
            <a:pPr lvl="1" eaLnBrk="1" hangingPunct="1">
              <a:defRPr/>
            </a:pPr>
            <a:r>
              <a:rPr lang="en-US"/>
              <a:t>Data Actuality: Is Medical Data Up to Date? </a:t>
            </a:r>
          </a:p>
          <a:p>
            <a:pPr lvl="1" eaLnBrk="1" hangingPunct="1">
              <a:defRPr/>
            </a:pPr>
            <a:r>
              <a:rPr lang="en-US"/>
              <a:t>Dimensions of HIE: </a:t>
            </a:r>
          </a:p>
          <a:p>
            <a:pPr lvl="2" eaLnBrk="1" hangingPunct="1">
              <a:defRPr/>
            </a:pPr>
            <a:r>
              <a:rPr lang="en-US"/>
              <a:t>Warehouse Must Manage Communications</a:t>
            </a:r>
          </a:p>
          <a:p>
            <a:pPr lvl="2" eaLnBrk="1" hangingPunct="1">
              <a:defRPr/>
            </a:pPr>
            <a:r>
              <a:rPr lang="en-US"/>
              <a:t>Enormous Number of Source Nodes</a:t>
            </a:r>
          </a:p>
          <a:p>
            <a:pPr eaLnBrk="1" hangingPunct="1">
              <a:defRPr/>
            </a:pPr>
            <a:r>
              <a:rPr lang="en-US">
                <a:effectLst/>
              </a:rPr>
              <a:t>Warehouse Well Suited for Data that: stable over time (patient data in EHRs), data aggregations for high-level decision making (such as outcome analysis), data mining, and for an emergency summary application (such as tracking a pandemic event).</a:t>
            </a:r>
          </a:p>
          <a:p>
            <a:pPr lvl="1" eaLnBrk="1" hangingPunct="1">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a:lstStyle/>
          <a:p>
            <a:pPr eaLnBrk="1" hangingPunct="1">
              <a:defRPr/>
            </a:pPr>
            <a:r>
              <a:rPr lang="en-US"/>
              <a:t>Service-Oriented Architecture</a:t>
            </a:r>
          </a:p>
        </p:txBody>
      </p:sp>
      <p:sp>
        <p:nvSpPr>
          <p:cNvPr id="1068035" name="Rectangle 3"/>
          <p:cNvSpPr>
            <a:spLocks noGrp="1" noChangeArrowheads="1"/>
          </p:cNvSpPr>
          <p:nvPr>
            <p:ph type="body" idx="1"/>
          </p:nvPr>
        </p:nvSpPr>
        <p:spPr/>
        <p:txBody>
          <a:bodyPr/>
          <a:lstStyle/>
          <a:p>
            <a:pPr eaLnBrk="1" hangingPunct="1">
              <a:defRPr/>
            </a:pPr>
            <a:r>
              <a:rPr lang="en-US"/>
              <a:t>Loosely coupled APIs that are Black Boxes and Available as Interfaces (e.g., Web Services)</a:t>
            </a:r>
          </a:p>
          <a:p>
            <a:pPr eaLnBrk="1" hangingPunct="1">
              <a:defRPr/>
            </a:pPr>
            <a:r>
              <a:rPr lang="en-US"/>
              <a:t>SOA is Architectural Pattern with</a:t>
            </a:r>
          </a:p>
          <a:p>
            <a:pPr lvl="1" eaLnBrk="1" hangingPunct="1">
              <a:defRPr/>
            </a:pPr>
            <a:r>
              <a:rPr lang="en-US"/>
              <a:t>Loose Coupling (Independent Components)</a:t>
            </a:r>
          </a:p>
          <a:p>
            <a:pPr lvl="1" eaLnBrk="1" hangingPunct="1">
              <a:defRPr/>
            </a:pPr>
            <a:r>
              <a:rPr lang="en-US"/>
              <a:t>Published Services with Each Service Akin toa  Method</a:t>
            </a:r>
          </a:p>
          <a:p>
            <a:pPr lvl="1" eaLnBrk="1" hangingPunct="1">
              <a:defRPr/>
            </a:pPr>
            <a:r>
              <a:rPr lang="en-US"/>
              <a:t>Hide the Implementation Details</a:t>
            </a:r>
          </a:p>
          <a:p>
            <a:pPr lvl="1" eaLnBrk="1" hangingPunct="1">
              <a:defRPr/>
            </a:pPr>
            <a:r>
              <a:rPr lang="en-US"/>
              <a:t>Well Defined Service Definition (Signature)</a:t>
            </a:r>
          </a:p>
          <a:p>
            <a:pPr lvl="1" eaLnBrk="1" hangingPunct="1">
              <a:defRPr/>
            </a:pPr>
            <a:r>
              <a:rPr lang="en-US"/>
              <a:t>Services Use/Used By Other Services</a:t>
            </a:r>
          </a:p>
          <a:p>
            <a:pPr eaLnBrk="1" hangingPunct="1">
              <a:defRPr/>
            </a:pPr>
            <a:r>
              <a:rPr lang="en-US"/>
              <a:t>Long History:</a:t>
            </a:r>
          </a:p>
          <a:p>
            <a:pPr lvl="1" eaLnBrk="1" hangingPunct="1">
              <a:defRPr/>
            </a:pPr>
            <a:r>
              <a:rPr lang="en-US"/>
              <a:t>DCOM, CORBA (1980s)</a:t>
            </a:r>
          </a:p>
          <a:p>
            <a:pPr lvl="1" eaLnBrk="1" hangingPunct="1">
              <a:defRPr/>
            </a:pPr>
            <a:r>
              <a:rPr lang="en-US"/>
              <a:t>Java, Jini (1990s)</a:t>
            </a:r>
          </a:p>
          <a:p>
            <a:pPr lvl="1" eaLnBrk="1" hangingPunct="1">
              <a:defRPr/>
            </a:pPr>
            <a:r>
              <a:rPr lang="en-US"/>
              <a:t>Web Services (2000s)</a:t>
            </a:r>
          </a:p>
          <a:p>
            <a:pPr lvl="1" eaLnBrk="1" hangingPunct="1">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pPr eaLnBrk="1" hangingPunct="1">
              <a:defRPr/>
            </a:pPr>
            <a:r>
              <a:rPr lang="en-US"/>
              <a:t>Motivating the Problem - Stakeholders</a:t>
            </a: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5344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pPr eaLnBrk="1" hangingPunct="1">
              <a:defRPr/>
            </a:pPr>
            <a:r>
              <a:rPr lang="en-US"/>
              <a:t>Service-Oriented : Architecture</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117600"/>
            <a:ext cx="48641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pPr eaLnBrk="1" hangingPunct="1">
              <a:defRPr/>
            </a:pPr>
            <a:r>
              <a:rPr lang="en-US"/>
              <a:t>Service-Oriented : Application to HIE</a:t>
            </a:r>
          </a:p>
        </p:txBody>
      </p:sp>
      <p:sp>
        <p:nvSpPr>
          <p:cNvPr id="1069059" name="Rectangle 3"/>
          <p:cNvSpPr>
            <a:spLocks noGrp="1" noChangeArrowheads="1"/>
          </p:cNvSpPr>
          <p:nvPr>
            <p:ph type="body" idx="1"/>
          </p:nvPr>
        </p:nvSpPr>
        <p:spPr/>
        <p:txBody>
          <a:bodyPr/>
          <a:lstStyle/>
          <a:p>
            <a:pPr eaLnBrk="1" hangingPunct="1">
              <a:defRPr/>
            </a:pPr>
            <a:r>
              <a:rPr lang="en-US"/>
              <a:t>Assume Number of Components that Represent:</a:t>
            </a:r>
          </a:p>
          <a:p>
            <a:pPr lvl="1" eaLnBrk="1" hangingPunct="1">
              <a:defRPr/>
            </a:pPr>
            <a:r>
              <a:rPr lang="en-US"/>
              <a:t>Medical Service Registry (MSR)</a:t>
            </a:r>
          </a:p>
          <a:p>
            <a:pPr lvl="1" eaLnBrk="1" hangingPunct="1">
              <a:defRPr/>
            </a:pPr>
            <a:r>
              <a:rPr lang="en-US"/>
              <a:t>Patient ID Component (PIC): Master Patient Index</a:t>
            </a:r>
          </a:p>
          <a:p>
            <a:pPr lvl="1" eaLnBrk="1" hangingPunct="1">
              <a:defRPr/>
            </a:pPr>
            <a:r>
              <a:rPr lang="en-US"/>
              <a:t>Medical Record Locator (MRL)</a:t>
            </a:r>
          </a:p>
          <a:p>
            <a:pPr lvl="1" eaLnBrk="1" hangingPunct="1">
              <a:defRPr/>
            </a:pPr>
            <a:r>
              <a:rPr lang="en-US"/>
              <a:t>These Services Interact with One Another to Deliver Patient Data to Service Requestor (Client)	</a:t>
            </a:r>
          </a:p>
          <a:p>
            <a:pPr eaLnBrk="1" hangingPunct="1">
              <a:defRPr/>
            </a:pPr>
            <a:r>
              <a:rPr lang="en-US"/>
              <a:t>Implementation Perspective:</a:t>
            </a:r>
          </a:p>
          <a:p>
            <a:pPr lvl="1" eaLnBrk="1" hangingPunct="1">
              <a:defRPr/>
            </a:pPr>
            <a:r>
              <a:rPr lang="en-US"/>
              <a:t>PIC is Index, MRL Holds References to Medical records (contained in EMRs and Elsewhere)</a:t>
            </a:r>
          </a:p>
          <a:p>
            <a:pPr lvl="1" eaLnBrk="1" hangingPunct="1">
              <a:defRPr/>
            </a:pPr>
            <a:r>
              <a:rPr lang="en-US"/>
              <a:t>MSR is for Administration Across Multiple Nodes (Each with Own Services)</a:t>
            </a:r>
          </a:p>
          <a:p>
            <a:pPr lvl="1" eaLnBrk="1" hangingPunct="1">
              <a:defRPr/>
            </a:pPr>
            <a:r>
              <a:rPr lang="en-US"/>
              <a:t>No Central Administration – Interoperability is “Behind the Scenes” </a:t>
            </a:r>
          </a:p>
          <a:p>
            <a:pPr lvl="1" eaLnBrk="1" hangingPunct="1">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pPr eaLnBrk="1" hangingPunct="1">
              <a:defRPr/>
            </a:pPr>
            <a:r>
              <a:rPr lang="en-US"/>
              <a:t>Service-Oriented : Application to HIE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6106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A7163D4-B1D5-A249-A326-FDD65EE04568}"/>
              </a:ext>
            </a:extLst>
          </p:cNvPr>
          <p:cNvSpPr txBox="1"/>
          <p:nvPr/>
        </p:nvSpPr>
        <p:spPr>
          <a:xfrm>
            <a:off x="2598067" y="3940277"/>
            <a:ext cx="4481266" cy="954107"/>
          </a:xfrm>
          <a:prstGeom prst="rect">
            <a:avLst/>
          </a:prstGeom>
          <a:solidFill>
            <a:schemeClr val="accent6">
              <a:lumMod val="20000"/>
              <a:lumOff val="80000"/>
            </a:schemeClr>
          </a:solidFill>
        </p:spPr>
        <p:txBody>
          <a:bodyPr wrap="square" rtlCol="0">
            <a:spAutoFit/>
          </a:bodyPr>
          <a:lstStyle/>
          <a:p>
            <a:pPr algn="ctr"/>
            <a:r>
              <a:rPr lang="en-US" sz="2800"/>
              <a:t>SOAP would be replaced with FHIR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p:txBody>
          <a:bodyPr/>
          <a:lstStyle/>
          <a:p>
            <a:pPr eaLnBrk="1" hangingPunct="1">
              <a:defRPr/>
            </a:pPr>
            <a:r>
              <a:rPr lang="en-US"/>
              <a:t>Service-Oriented : Application to HIE</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55100"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pPr eaLnBrk="1" hangingPunct="1">
              <a:defRPr/>
            </a:pPr>
            <a:r>
              <a:rPr lang="en-US"/>
              <a:t>Service-Oriented : Relevant Use Cases</a:t>
            </a:r>
          </a:p>
        </p:txBody>
      </p:sp>
      <p:sp>
        <p:nvSpPr>
          <p:cNvPr id="1071107" name="Rectangle 3"/>
          <p:cNvSpPr>
            <a:spLocks noGrp="1" noChangeArrowheads="1"/>
          </p:cNvSpPr>
          <p:nvPr>
            <p:ph type="body" idx="1"/>
          </p:nvPr>
        </p:nvSpPr>
        <p:spPr/>
        <p:txBody>
          <a:bodyPr/>
          <a:lstStyle/>
          <a:p>
            <a:pPr eaLnBrk="1" hangingPunct="1">
              <a:defRPr/>
            </a:pPr>
            <a:r>
              <a:rPr lang="en-US"/>
              <a:t>Identify Relevant Data:</a:t>
            </a:r>
          </a:p>
          <a:p>
            <a:pPr lvl="1" eaLnBrk="1" hangingPunct="1">
              <a:buFont typeface="Wingdings" pitchFamily="2" charset="2"/>
              <a:buNone/>
              <a:defRPr/>
            </a:pPr>
            <a:r>
              <a:rPr lang="en-US"/>
              <a:t>1. Access Main Component - Authentication and authorization.</a:t>
            </a:r>
          </a:p>
          <a:p>
            <a:pPr lvl="1" eaLnBrk="1" hangingPunct="1">
              <a:buFont typeface="Wingdings" pitchFamily="2" charset="2"/>
              <a:buNone/>
              <a:defRPr/>
            </a:pPr>
            <a:r>
              <a:rPr lang="en-US"/>
              <a:t>2. Retrieve the global patient identifier for the respective patient from the PIC.</a:t>
            </a:r>
          </a:p>
          <a:p>
            <a:pPr lvl="1" eaLnBrk="1" hangingPunct="1">
              <a:buFont typeface="Wingdings" pitchFamily="2" charset="2"/>
              <a:buNone/>
              <a:defRPr/>
            </a:pPr>
            <a:r>
              <a:rPr lang="en-US"/>
              <a:t>3. Store a reference to new patient information, e.g., node location and said identifier, in the MRL.</a:t>
            </a:r>
          </a:p>
          <a:p>
            <a:pPr eaLnBrk="1" hangingPunct="1">
              <a:defRPr/>
            </a:pPr>
            <a:r>
              <a:rPr lang="en-US"/>
              <a:t>Retrieval of Medical Data:</a:t>
            </a:r>
          </a:p>
          <a:p>
            <a:pPr lvl="1" eaLnBrk="1" hangingPunct="1">
              <a:buFont typeface="Wingdings" pitchFamily="2" charset="2"/>
              <a:buNone/>
              <a:defRPr/>
            </a:pPr>
            <a:r>
              <a:rPr lang="en-US"/>
              <a:t>1. Access Main Component - Authentication and authorization.</a:t>
            </a:r>
          </a:p>
          <a:p>
            <a:pPr lvl="1" eaLnBrk="1" hangingPunct="1">
              <a:buFont typeface="Wingdings" pitchFamily="2" charset="2"/>
              <a:buNone/>
              <a:defRPr/>
            </a:pPr>
            <a:r>
              <a:rPr lang="en-US"/>
              <a:t>2. Retrieve the global patient identifier for the respective patient from the PIC.</a:t>
            </a:r>
          </a:p>
          <a:p>
            <a:pPr lvl="1" eaLnBrk="1" hangingPunct="1">
              <a:buFont typeface="Wingdings" pitchFamily="2" charset="2"/>
              <a:buNone/>
              <a:defRPr/>
            </a:pPr>
            <a:r>
              <a:rPr lang="en-US"/>
              <a:t>3. Retrieve, from the MRL, references to patient information related to said patient identifier.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eaLnBrk="1" hangingPunct="1">
              <a:defRPr/>
            </a:pPr>
            <a:r>
              <a:rPr lang="en-US"/>
              <a:t>Service-Oriented : Relevant Use Cases</a:t>
            </a:r>
          </a:p>
        </p:txBody>
      </p:sp>
      <p:sp>
        <p:nvSpPr>
          <p:cNvPr id="1099779" name="Rectangle 3"/>
          <p:cNvSpPr>
            <a:spLocks noGrp="1" noChangeArrowheads="1"/>
          </p:cNvSpPr>
          <p:nvPr>
            <p:ph type="body" idx="1"/>
          </p:nvPr>
        </p:nvSpPr>
        <p:spPr/>
        <p:txBody>
          <a:bodyPr/>
          <a:lstStyle/>
          <a:p>
            <a:pPr eaLnBrk="1" hangingPunct="1">
              <a:defRPr/>
            </a:pPr>
            <a:r>
              <a:rPr lang="en-US"/>
              <a:t>Retrieval of Medical Data:</a:t>
            </a:r>
          </a:p>
          <a:p>
            <a:pPr lvl="1" eaLnBrk="1" hangingPunct="1">
              <a:buFont typeface="Wingdings" pitchFamily="2" charset="2"/>
              <a:buNone/>
              <a:defRPr/>
            </a:pPr>
            <a:r>
              <a:rPr lang="en-US"/>
              <a:t>4. Access the referenced nodes (authentication and authorization).</a:t>
            </a:r>
          </a:p>
          <a:p>
            <a:pPr lvl="1" eaLnBrk="1" hangingPunct="1">
              <a:buFont typeface="Wingdings" pitchFamily="2" charset="2"/>
              <a:buNone/>
              <a:defRPr/>
            </a:pPr>
            <a:r>
              <a:rPr lang="en-US"/>
              <a:t>5. Retrieve sets of patient information from all available nodes.</a:t>
            </a:r>
          </a:p>
          <a:p>
            <a:pPr lvl="1" eaLnBrk="1" hangingPunct="1">
              <a:buFont typeface="Wingdings" pitchFamily="2" charset="2"/>
              <a:buNone/>
              <a:defRPr/>
            </a:pPr>
            <a:r>
              <a:rPr lang="en-US"/>
              <a:t>6. Assemble the retrieved patient information to a global result record.</a:t>
            </a:r>
          </a:p>
          <a:p>
            <a:pPr eaLnBrk="1" hangingPunct="1">
              <a:defRPr/>
            </a:pPr>
            <a:r>
              <a:rPr lang="en-US"/>
              <a:t>Store Medical Data (more Complex):</a:t>
            </a:r>
          </a:p>
          <a:p>
            <a:pPr lvl="1" eaLnBrk="1" hangingPunct="1">
              <a:buFont typeface="Wingdings" pitchFamily="2" charset="2"/>
              <a:buNone/>
              <a:defRPr/>
            </a:pPr>
            <a:r>
              <a:rPr lang="en-US"/>
              <a:t>1. Store the condition in a local record.</a:t>
            </a:r>
          </a:p>
          <a:p>
            <a:pPr lvl="1" eaLnBrk="1" hangingPunct="1">
              <a:buFont typeface="Wingdings" pitchFamily="2" charset="2"/>
              <a:buNone/>
              <a:defRPr/>
            </a:pPr>
            <a:r>
              <a:rPr lang="en-US"/>
              <a:t>2. Store Lipitor as new medication in the said record.</a:t>
            </a:r>
          </a:p>
          <a:p>
            <a:pPr lvl="1" eaLnBrk="1" hangingPunct="1">
              <a:buFont typeface="Wingdings" pitchFamily="2" charset="2"/>
              <a:buNone/>
              <a:defRPr/>
            </a:pPr>
            <a:r>
              <a:rPr lang="en-US"/>
              <a:t>3. Access the main component.</a:t>
            </a:r>
          </a:p>
          <a:p>
            <a:pPr lvl="1" eaLnBrk="1" hangingPunct="1">
              <a:buFont typeface="Wingdings" pitchFamily="2" charset="2"/>
              <a:buNone/>
              <a:defRPr/>
            </a:pPr>
            <a:r>
              <a:rPr lang="en-US"/>
              <a:t>4. Retrieve global patient identifier for the respective patient from the PIC.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pPr eaLnBrk="1" hangingPunct="1">
              <a:defRPr/>
            </a:pPr>
            <a:r>
              <a:rPr lang="en-US"/>
              <a:t>Service-Oriented : Relevant Use Cases</a:t>
            </a:r>
          </a:p>
        </p:txBody>
      </p:sp>
      <p:sp>
        <p:nvSpPr>
          <p:cNvPr id="1100803" name="Rectangle 3"/>
          <p:cNvSpPr>
            <a:spLocks noGrp="1" noChangeArrowheads="1"/>
          </p:cNvSpPr>
          <p:nvPr>
            <p:ph type="body" idx="1"/>
          </p:nvPr>
        </p:nvSpPr>
        <p:spPr/>
        <p:txBody>
          <a:bodyPr/>
          <a:lstStyle/>
          <a:p>
            <a:pPr eaLnBrk="1" hangingPunct="1">
              <a:defRPr/>
            </a:pPr>
            <a:r>
              <a:rPr lang="en-US"/>
              <a:t>Store Medical Data (more Complex):</a:t>
            </a:r>
          </a:p>
          <a:p>
            <a:pPr lvl="1" eaLnBrk="1" hangingPunct="1">
              <a:buFont typeface="Wingdings" pitchFamily="2" charset="2"/>
              <a:buNone/>
              <a:defRPr/>
            </a:pPr>
            <a:r>
              <a:rPr lang="en-US"/>
              <a:t>5. Store a reference to the new patient information in the MRL.</a:t>
            </a:r>
          </a:p>
          <a:p>
            <a:pPr lvl="1" eaLnBrk="1" hangingPunct="1">
              <a:buFont typeface="Wingdings" pitchFamily="2" charset="2"/>
              <a:buNone/>
              <a:defRPr/>
            </a:pPr>
            <a:r>
              <a:rPr lang="en-US"/>
              <a:t>6. Access the remote node “emergency medication and allergy list."</a:t>
            </a:r>
          </a:p>
          <a:p>
            <a:pPr lvl="1" eaLnBrk="1" hangingPunct="1">
              <a:buFont typeface="Wingdings" pitchFamily="2" charset="2"/>
              <a:buNone/>
              <a:defRPr/>
            </a:pPr>
            <a:r>
              <a:rPr lang="en-US"/>
              <a:t>7. Store information about the new medication (Lipitor) into the remote node.</a:t>
            </a:r>
          </a:p>
          <a:p>
            <a:pPr lvl="1" eaLnBrk="1" hangingPunct="1">
              <a:buFont typeface="Wingdings" pitchFamily="2" charset="2"/>
              <a:buNone/>
              <a:defRPr/>
            </a:pPr>
            <a:r>
              <a:rPr lang="en-US"/>
              <a:t>8. Access the remote node health insurance</a:t>
            </a:r>
          </a:p>
          <a:p>
            <a:pPr lvl="1" eaLnBrk="1" hangingPunct="1">
              <a:buFont typeface="Wingdings" pitchFamily="2" charset="2"/>
              <a:buNone/>
              <a:defRPr/>
            </a:pPr>
            <a:r>
              <a:rPr lang="en-US"/>
              <a:t>9. Trigger the billing for the patient billing on the remote node.</a:t>
            </a:r>
          </a:p>
          <a:p>
            <a:pPr lvl="1" eaLnBrk="1" hangingPunct="1">
              <a:buFont typeface="Wingdings" pitchFamily="2" charset="2"/>
              <a:buNone/>
              <a:defRPr/>
            </a:pPr>
            <a:r>
              <a:rPr lang="en-US"/>
              <a:t>10. Access patient's PHR system.</a:t>
            </a:r>
          </a:p>
          <a:p>
            <a:pPr lvl="1" eaLnBrk="1" hangingPunct="1">
              <a:buFont typeface="Wingdings" pitchFamily="2" charset="2"/>
              <a:buNone/>
              <a:defRPr/>
            </a:pPr>
            <a:r>
              <a:rPr lang="en-US"/>
              <a:t>11. Store a medication reminder into the remote system.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pPr eaLnBrk="1" hangingPunct="1">
              <a:defRPr/>
            </a:pPr>
            <a:r>
              <a:rPr lang="en-US"/>
              <a:t>Service-Oriented : Variants/Technologies</a:t>
            </a:r>
          </a:p>
        </p:txBody>
      </p:sp>
      <p:sp>
        <p:nvSpPr>
          <p:cNvPr id="1073155" name="Rectangle 3"/>
          <p:cNvSpPr>
            <a:spLocks noGrp="1" noChangeArrowheads="1"/>
          </p:cNvSpPr>
          <p:nvPr>
            <p:ph type="body" idx="1"/>
          </p:nvPr>
        </p:nvSpPr>
        <p:spPr/>
        <p:txBody>
          <a:bodyPr/>
          <a:lstStyle/>
          <a:p>
            <a:pPr eaLnBrk="1" hangingPunct="1">
              <a:defRPr/>
            </a:pPr>
            <a:r>
              <a:rPr lang="en-US"/>
              <a:t>Variants: Commercial Enterprise Service Bus for SOA</a:t>
            </a:r>
          </a:p>
          <a:p>
            <a:pPr lvl="1" eaLnBrk="1" hangingPunct="1">
              <a:defRPr/>
            </a:pPr>
            <a:r>
              <a:rPr lang="en-US"/>
              <a:t>Sun Microsystems OpenESB</a:t>
            </a:r>
          </a:p>
          <a:p>
            <a:pPr lvl="1" eaLnBrk="1" hangingPunct="1">
              <a:defRPr/>
            </a:pPr>
            <a:r>
              <a:rPr lang="en-US"/>
              <a:t>IBM WebSphere Enterprise Service Bus</a:t>
            </a:r>
          </a:p>
          <a:p>
            <a:pPr lvl="1" eaLnBrk="1" hangingPunct="1">
              <a:defRPr/>
            </a:pPr>
            <a:r>
              <a:rPr lang="en-US"/>
              <a:t>Microsoft BizTalk Server, Oracle ESB</a:t>
            </a:r>
          </a:p>
          <a:p>
            <a:pPr lvl="1" eaLnBrk="1" hangingPunct="1">
              <a:defRPr/>
            </a:pPr>
            <a:r>
              <a:rPr lang="en-US"/>
              <a:t>Apache Software Foundation Synapse ESB</a:t>
            </a:r>
          </a:p>
          <a:p>
            <a:pPr eaLnBrk="1" hangingPunct="1">
              <a:defRPr/>
            </a:pPr>
            <a:r>
              <a:rPr lang="en-US"/>
              <a:t>Technologies:</a:t>
            </a:r>
          </a:p>
          <a:p>
            <a:pPr lvl="1" eaLnBrk="1" hangingPunct="1">
              <a:defRPr/>
            </a:pPr>
            <a:r>
              <a:rPr lang="en-US"/>
              <a:t>http and https, XML</a:t>
            </a:r>
          </a:p>
          <a:p>
            <a:pPr lvl="1" eaLnBrk="1" hangingPunct="1">
              <a:defRPr/>
            </a:pPr>
            <a:r>
              <a:rPr lang="en-US"/>
              <a:t>SOAP, Simple Object Access Protocol</a:t>
            </a:r>
          </a:p>
          <a:p>
            <a:pPr lvl="1" eaLnBrk="1" hangingPunct="1">
              <a:defRPr/>
            </a:pPr>
            <a:r>
              <a:rPr lang="en-US"/>
              <a:t>WSDL, Web Services Description Language</a:t>
            </a:r>
          </a:p>
          <a:p>
            <a:pPr lvl="1" eaLnBrk="1" hangingPunct="1">
              <a:defRPr/>
            </a:pPr>
            <a:r>
              <a:rPr lang="en-US"/>
              <a:t>UDDI, Universal Description, Discovery and Integration</a:t>
            </a:r>
          </a:p>
          <a:p>
            <a:pPr eaLnBrk="1" hangingPunct="1">
              <a:defRPr/>
            </a:pPr>
            <a:r>
              <a:rPr lang="en-US"/>
              <a:t>Models: Model Driven Architecture, UML and its Object Constraint Language, Web Services Business Process Execution Language (WSBPEL)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pPr eaLnBrk="1" hangingPunct="1">
              <a:defRPr/>
            </a:pPr>
            <a:r>
              <a:rPr lang="en-US"/>
              <a:t>Service-Oriented : Evaluation</a:t>
            </a:r>
          </a:p>
        </p:txBody>
      </p:sp>
      <p:sp>
        <p:nvSpPr>
          <p:cNvPr id="1074179" name="Rectangle 3"/>
          <p:cNvSpPr>
            <a:spLocks noGrp="1" noChangeArrowheads="1"/>
          </p:cNvSpPr>
          <p:nvPr>
            <p:ph type="body" idx="1"/>
          </p:nvPr>
        </p:nvSpPr>
        <p:spPr/>
        <p:txBody>
          <a:bodyPr/>
          <a:lstStyle/>
          <a:p>
            <a:pPr eaLnBrk="1" hangingPunct="1">
              <a:defRPr/>
            </a:pPr>
            <a:r>
              <a:rPr lang="en-US"/>
              <a:t>Weaknesses: </a:t>
            </a:r>
          </a:p>
          <a:p>
            <a:pPr lvl="1" eaLnBrk="1" hangingPunct="1">
              <a:defRPr/>
            </a:pPr>
            <a:r>
              <a:rPr lang="en-US"/>
              <a:t>Interoperability Difficult Since Remote Nodes (and Services) are All Independent</a:t>
            </a:r>
          </a:p>
          <a:p>
            <a:pPr lvl="1" eaLnBrk="1" hangingPunct="1">
              <a:defRPr/>
            </a:pPr>
            <a:r>
              <a:rPr lang="en-US"/>
              <a:t>Process of Identifying/Using Services Difficult</a:t>
            </a:r>
          </a:p>
          <a:p>
            <a:pPr lvl="1" eaLnBrk="1" hangingPunct="1">
              <a:defRPr/>
            </a:pPr>
            <a:r>
              <a:rPr lang="en-US"/>
              <a:t>Uneven Load Impacts Performance</a:t>
            </a:r>
          </a:p>
          <a:p>
            <a:pPr lvl="1" eaLnBrk="1" hangingPunct="1">
              <a:defRPr/>
            </a:pPr>
            <a:r>
              <a:rPr lang="en-US"/>
              <a:t>Each Service Must Handle Interop, Security, etc.</a:t>
            </a:r>
          </a:p>
          <a:p>
            <a:pPr eaLnBrk="1" hangingPunct="1">
              <a:defRPr/>
            </a:pPr>
            <a:r>
              <a:rPr lang="en-US"/>
              <a:t>Strengths:</a:t>
            </a:r>
          </a:p>
          <a:p>
            <a:pPr lvl="1" eaLnBrk="1" hangingPunct="1">
              <a:defRPr/>
            </a:pPr>
            <a:r>
              <a:rPr lang="en-US"/>
              <a:t>Uniform Treatment of HIT Resources through a Front-End of Services</a:t>
            </a:r>
          </a:p>
          <a:p>
            <a:pPr lvl="1" eaLnBrk="1" hangingPunct="1">
              <a:defRPr/>
            </a:pPr>
            <a:r>
              <a:rPr lang="en-US"/>
              <a:t>Easily Attached to Legacy Systems</a:t>
            </a:r>
          </a:p>
          <a:p>
            <a:pPr lvl="1" eaLnBrk="1" hangingPunct="1">
              <a:defRPr/>
            </a:pPr>
            <a:r>
              <a:rPr lang="en-US"/>
              <a:t>Uniformity in Access</a:t>
            </a:r>
          </a:p>
          <a:p>
            <a:pPr lvl="1" eaLnBrk="1" hangingPunct="1">
              <a:defRPr/>
            </a:pPr>
            <a:r>
              <a:rPr lang="en-US"/>
              <a:t>Supports Scalability</a:t>
            </a:r>
          </a:p>
          <a:p>
            <a:pPr eaLnBrk="1" hangingPunct="1">
              <a:defRPr/>
            </a:pPr>
            <a:r>
              <a:rPr lang="en-US"/>
              <a:t>From SOA to the Cloud?</a:t>
            </a:r>
          </a:p>
          <a:p>
            <a:pPr eaLnBrk="1" hangingPunct="1">
              <a:defRP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pPr eaLnBrk="1" hangingPunct="1">
              <a:defRPr/>
            </a:pPr>
            <a:r>
              <a:rPr lang="en-US"/>
              <a:t>Grid Architecture</a:t>
            </a:r>
          </a:p>
        </p:txBody>
      </p:sp>
      <p:sp>
        <p:nvSpPr>
          <p:cNvPr id="1075203" name="Rectangle 3"/>
          <p:cNvSpPr>
            <a:spLocks noGrp="1" noChangeArrowheads="1"/>
          </p:cNvSpPr>
          <p:nvPr>
            <p:ph type="body" idx="1"/>
          </p:nvPr>
        </p:nvSpPr>
        <p:spPr/>
        <p:txBody>
          <a:bodyPr/>
          <a:lstStyle/>
          <a:p>
            <a:pPr eaLnBrk="1" hangingPunct="1">
              <a:defRPr/>
            </a:pPr>
            <a:r>
              <a:rPr lang="en-US"/>
              <a:t>Distributed Computing environment where High Demand Resources are Shared and Accessible</a:t>
            </a:r>
          </a:p>
          <a:p>
            <a:pPr eaLnBrk="1" hangingPunct="1">
              <a:defRPr/>
            </a:pPr>
            <a:r>
              <a:rPr lang="en-US"/>
              <a:t>Like SOA, Grid has Service-Based front End </a:t>
            </a:r>
          </a:p>
          <a:p>
            <a:pPr eaLnBrk="1" hangingPunct="1">
              <a:defRPr/>
            </a:pPr>
            <a:r>
              <a:rPr lang="en-US"/>
              <a:t>Grid Typically Brings to Bear Computing Power in terms of CPU Cycles, Memory, Secondary Storage </a:t>
            </a:r>
          </a:p>
          <a:p>
            <a:pPr lvl="1" eaLnBrk="1" hangingPunct="1">
              <a:defRPr/>
            </a:pPr>
            <a:r>
              <a:rPr lang="en-US"/>
              <a:t>Support Large Scale Applications</a:t>
            </a:r>
          </a:p>
          <a:p>
            <a:pPr lvl="1" eaLnBrk="1" hangingPunct="1">
              <a:defRPr/>
            </a:pPr>
            <a:r>
              <a:rPr lang="en-US"/>
              <a:t>Computational Intensive</a:t>
            </a:r>
          </a:p>
          <a:p>
            <a:pPr eaLnBrk="1" hangingPunct="1">
              <a:defRPr/>
            </a:pPr>
            <a:r>
              <a:rPr lang="en-US"/>
              <a:t>Grid Solutions Typically Used for Large-Scale Resource Intensive Applications such as:</a:t>
            </a:r>
          </a:p>
          <a:p>
            <a:pPr lvl="1" eaLnBrk="1" hangingPunct="1">
              <a:defRPr/>
            </a:pPr>
            <a:r>
              <a:rPr lang="en-US"/>
              <a:t>Medical Image Processing/Analysis</a:t>
            </a:r>
          </a:p>
          <a:p>
            <a:pPr lvl="1" eaLnBrk="1" hangingPunct="1">
              <a:defRPr/>
            </a:pPr>
            <a:r>
              <a:rPr lang="en-US"/>
              <a:t>Pharmaceutical Research</a:t>
            </a:r>
          </a:p>
          <a:p>
            <a:pPr lvl="1" eaLnBrk="1" hangingPunct="1">
              <a:defRPr/>
            </a:pPr>
            <a:r>
              <a:rPr lang="en-US"/>
              <a:t>Modeling and Visualization</a:t>
            </a:r>
          </a:p>
          <a:p>
            <a:pPr lvl="1" eaLnBrk="1" hangingPunct="1">
              <a:defRPr/>
            </a:pPr>
            <a:r>
              <a:rPr lang="en-US"/>
              <a:t>Bio and Genome Informatics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pPr eaLnBrk="1" hangingPunct="1">
              <a:defRPr/>
            </a:pPr>
            <a:r>
              <a:rPr lang="en-US"/>
              <a:t>Motivating the Problem</a:t>
            </a:r>
          </a:p>
        </p:txBody>
      </p:sp>
      <p:sp>
        <p:nvSpPr>
          <p:cNvPr id="1030147" name="Rectangle 3"/>
          <p:cNvSpPr>
            <a:spLocks noGrp="1" noChangeArrowheads="1"/>
          </p:cNvSpPr>
          <p:nvPr>
            <p:ph type="body" idx="1"/>
          </p:nvPr>
        </p:nvSpPr>
        <p:spPr/>
        <p:txBody>
          <a:bodyPr/>
          <a:lstStyle/>
          <a:p>
            <a:pPr eaLnBrk="1" hangingPunct="1">
              <a:defRPr/>
            </a:pPr>
            <a:r>
              <a:rPr lang="en-US"/>
              <a:t>Improve Usage and Sharing of Information Could lead to a Reduction in Medical Errors and Associated Deaths (44K to 98K per year)</a:t>
            </a:r>
          </a:p>
          <a:p>
            <a:pPr eaLnBrk="1" hangingPunct="1">
              <a:defRPr/>
            </a:pPr>
            <a:r>
              <a:rPr lang="en-US"/>
              <a:t>Potential Savings of $77 B per Year with HIT</a:t>
            </a:r>
          </a:p>
          <a:p>
            <a:pPr eaLnBrk="1" hangingPunct="1">
              <a:defRPr/>
            </a:pPr>
            <a:r>
              <a:rPr lang="en-US"/>
              <a:t>American Recovery and Reinvestment Act of 2009 has $19 B for HIT Funding</a:t>
            </a:r>
          </a:p>
          <a:p>
            <a:pPr eaLnBrk="1" hangingPunct="1">
              <a:defRPr/>
            </a:pPr>
            <a:r>
              <a:rPr lang="en-US"/>
              <a:t>European Union: Comprehensive Cross-Border Interoperable EHRs by 2015</a:t>
            </a:r>
          </a:p>
          <a:p>
            <a:pPr eaLnBrk="1" hangingPunct="1">
              <a:defRPr/>
            </a:pPr>
            <a:r>
              <a:rPr lang="en-US"/>
              <a:t>German Health Card System with 700M Euro</a:t>
            </a:r>
          </a:p>
          <a:p>
            <a:pPr eaLnBrk="1" hangingPunct="1">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lstStyle/>
          <a:p>
            <a:pPr eaLnBrk="1" hangingPunct="1">
              <a:defRPr/>
            </a:pPr>
            <a:r>
              <a:rPr lang="en-US"/>
              <a:t>Grid : Application to HIE</a:t>
            </a:r>
          </a:p>
        </p:txBody>
      </p:sp>
      <p:sp>
        <p:nvSpPr>
          <p:cNvPr id="1076227" name="Rectangle 3"/>
          <p:cNvSpPr>
            <a:spLocks noGrp="1" noChangeArrowheads="1"/>
          </p:cNvSpPr>
          <p:nvPr>
            <p:ph type="body" idx="1"/>
          </p:nvPr>
        </p:nvSpPr>
        <p:spPr/>
        <p:txBody>
          <a:bodyPr/>
          <a:lstStyle/>
          <a:p>
            <a:pPr eaLnBrk="1" hangingPunct="1">
              <a:defRPr/>
            </a:pPr>
            <a:r>
              <a:rPr lang="en-US"/>
              <a:t>Employ a Central Node Registry that Provides</a:t>
            </a:r>
          </a:p>
          <a:p>
            <a:pPr lvl="1" eaLnBrk="1" hangingPunct="1">
              <a:defRPr/>
            </a:pPr>
            <a:r>
              <a:rPr lang="en-US"/>
              <a:t>Node Lookup (Find Where the Information is, meta-data, and grid Applications)</a:t>
            </a:r>
          </a:p>
          <a:p>
            <a:pPr lvl="1" eaLnBrk="1" hangingPunct="1">
              <a:defRPr/>
            </a:pPr>
            <a:r>
              <a:rPr lang="en-US"/>
              <a:t>Authentication and Verification (Is Requestor Allowed to Perform the Task)</a:t>
            </a:r>
          </a:p>
          <a:p>
            <a:pPr eaLnBrk="1" hangingPunct="1">
              <a:defRPr/>
            </a:pPr>
            <a:r>
              <a:rPr lang="en-US"/>
              <a:t>Communication Leverages Web-Based Solutions (SOAP, WSDL)  </a:t>
            </a:r>
          </a:p>
          <a:p>
            <a:pPr eaLnBrk="1" hangingPunct="1">
              <a:defRPr/>
            </a:pPr>
            <a:r>
              <a:rPr lang="en-US"/>
              <a:t>Grid Layers Encapsulate:</a:t>
            </a:r>
          </a:p>
          <a:p>
            <a:pPr lvl="1" eaLnBrk="1" hangingPunct="1">
              <a:defRPr/>
            </a:pPr>
            <a:r>
              <a:rPr lang="en-US"/>
              <a:t>security and encryption, network connectivity, and grid service proposal/localization</a:t>
            </a:r>
          </a:p>
          <a:p>
            <a:pPr lvl="1" eaLnBrk="1" hangingPunct="1">
              <a:defRPr/>
            </a:pPr>
            <a:r>
              <a:rPr lang="en-US"/>
              <a:t>node identification, access control, and audit tasks in cooperation with the central node registry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pPr eaLnBrk="1" hangingPunct="1">
              <a:defRPr/>
            </a:pPr>
            <a:r>
              <a:rPr lang="en-US"/>
              <a:t>Grid : Architecture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752600"/>
            <a:ext cx="8786812"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pPr eaLnBrk="1" hangingPunct="1">
              <a:defRPr/>
            </a:pPr>
            <a:r>
              <a:rPr lang="en-US"/>
              <a:t>Grid : Architecture</a:t>
            </a:r>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0138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pPr eaLnBrk="1" hangingPunct="1">
              <a:defRPr/>
            </a:pPr>
            <a:r>
              <a:rPr lang="en-US"/>
              <a:t>Grid : Relevant Use Cases</a:t>
            </a:r>
          </a:p>
        </p:txBody>
      </p:sp>
      <p:sp>
        <p:nvSpPr>
          <p:cNvPr id="1078275" name="Rectangle 3"/>
          <p:cNvSpPr>
            <a:spLocks noGrp="1" noChangeArrowheads="1"/>
          </p:cNvSpPr>
          <p:nvPr>
            <p:ph type="body" idx="1"/>
          </p:nvPr>
        </p:nvSpPr>
        <p:spPr/>
        <p:txBody>
          <a:bodyPr/>
          <a:lstStyle/>
          <a:p>
            <a:pPr eaLnBrk="1" hangingPunct="1">
              <a:defRPr/>
            </a:pPr>
            <a:r>
              <a:rPr lang="en-US"/>
              <a:t>Grid Analysis for MRI Image:</a:t>
            </a:r>
          </a:p>
          <a:p>
            <a:pPr lvl="1" eaLnBrk="1" hangingPunct="1">
              <a:buFont typeface="Wingdings" pitchFamily="2" charset="2"/>
              <a:buNone/>
              <a:defRPr/>
            </a:pPr>
            <a:r>
              <a:rPr lang="en-US"/>
              <a:t>1. Access the main node registry (authentication and authorization).</a:t>
            </a:r>
          </a:p>
          <a:p>
            <a:pPr lvl="1" eaLnBrk="1" hangingPunct="1">
              <a:buFont typeface="Wingdings" pitchFamily="2" charset="2"/>
              <a:buNone/>
              <a:defRPr/>
            </a:pPr>
            <a:r>
              <a:rPr lang="en-US"/>
              <a:t>2. Request and retrieve a list of nodes supporting the MRI analysis application from the node registry.</a:t>
            </a:r>
          </a:p>
          <a:p>
            <a:pPr lvl="1" eaLnBrk="1" hangingPunct="1">
              <a:buFont typeface="Wingdings" pitchFamily="2" charset="2"/>
              <a:buNone/>
              <a:defRPr/>
            </a:pPr>
            <a:r>
              <a:rPr lang="en-US"/>
              <a:t>3. Contact the needed number of eligible nodes (authentication and authorization can be implemented with the help of the node registry).</a:t>
            </a:r>
          </a:p>
          <a:p>
            <a:pPr lvl="1" eaLnBrk="1" hangingPunct="1">
              <a:buFont typeface="Wingdings" pitchFamily="2" charset="2"/>
              <a:buNone/>
              <a:defRPr/>
            </a:pPr>
            <a:r>
              <a:rPr lang="en-US"/>
              <a:t>4. Negotiate resource usage with the contacted nodes.</a:t>
            </a:r>
          </a:p>
          <a:p>
            <a:pPr lvl="1" eaLnBrk="1" hangingPunct="1">
              <a:buFont typeface="Wingdings" pitchFamily="2" charset="2"/>
              <a:buNone/>
              <a:defRPr/>
            </a:pPr>
            <a:r>
              <a:rPr lang="en-US"/>
              <a:t>5. Utilize adequate imaging algorithms for dividing the MRI analysis into subtasks and dispatch them to the contacted nodes.</a:t>
            </a:r>
          </a:p>
          <a:p>
            <a:pPr lvl="1" eaLnBrk="1" hangingPunct="1">
              <a:buFont typeface="Wingdings" pitchFamily="2" charset="2"/>
              <a:buNone/>
              <a:defRPr/>
            </a:pPr>
            <a:r>
              <a:rPr lang="en-US"/>
              <a:t>6. Retrieve results from the remotely computing nodes and assemble them, with adequate imaging algorithms, into analysis result.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pPr eaLnBrk="1" hangingPunct="1">
              <a:defRPr/>
            </a:pPr>
            <a:r>
              <a:rPr lang="en-US"/>
              <a:t>Grid : Variants/Technologies</a:t>
            </a:r>
          </a:p>
        </p:txBody>
      </p:sp>
      <p:sp>
        <p:nvSpPr>
          <p:cNvPr id="1080323" name="Rectangle 3"/>
          <p:cNvSpPr>
            <a:spLocks noGrp="1" noChangeArrowheads="1"/>
          </p:cNvSpPr>
          <p:nvPr>
            <p:ph type="body" idx="1"/>
          </p:nvPr>
        </p:nvSpPr>
        <p:spPr/>
        <p:txBody>
          <a:bodyPr/>
          <a:lstStyle/>
          <a:p>
            <a:pPr eaLnBrk="1" hangingPunct="1">
              <a:defRPr/>
            </a:pPr>
            <a:r>
              <a:rPr lang="en-US"/>
              <a:t>Variants:</a:t>
            </a:r>
          </a:p>
          <a:p>
            <a:pPr lvl="1" eaLnBrk="1" hangingPunct="1">
              <a:defRPr/>
            </a:pPr>
            <a:r>
              <a:rPr lang="en-US"/>
              <a:t>Computational Grids: Image, Genomic, Virtual Cell, etc.</a:t>
            </a:r>
          </a:p>
          <a:p>
            <a:pPr lvl="1" eaLnBrk="1" hangingPunct="1">
              <a:defRPr/>
            </a:pPr>
            <a:r>
              <a:rPr lang="en-US"/>
              <a:t>Data Grids: Repositories and Statistical Analyses</a:t>
            </a:r>
          </a:p>
          <a:p>
            <a:pPr lvl="1" eaLnBrk="1" hangingPunct="1">
              <a:defRPr/>
            </a:pPr>
            <a:r>
              <a:rPr lang="en-US"/>
              <a:t>Collaborative Grids: Adding in Ability of Users Interacting on Shared Problems</a:t>
            </a:r>
          </a:p>
          <a:p>
            <a:pPr eaLnBrk="1" hangingPunct="1">
              <a:defRPr/>
            </a:pPr>
            <a:r>
              <a:rPr lang="en-US"/>
              <a:t>Technologies:</a:t>
            </a:r>
          </a:p>
          <a:p>
            <a:pPr lvl="1" eaLnBrk="1" hangingPunct="1">
              <a:defRPr/>
            </a:pPr>
            <a:r>
              <a:rPr lang="en-US"/>
              <a:t>SOAP, WSDL, UDDI, HTTP and XML</a:t>
            </a:r>
          </a:p>
          <a:p>
            <a:pPr lvl="1" eaLnBrk="1" hangingPunct="1">
              <a:defRPr/>
            </a:pPr>
            <a:r>
              <a:rPr lang="en-US"/>
              <a:t>Globus Toolkit</a:t>
            </a:r>
          </a:p>
          <a:p>
            <a:pPr lvl="1" eaLnBrk="1" hangingPunct="1">
              <a:defRPr/>
            </a:pPr>
            <a:r>
              <a:rPr lang="en-US"/>
              <a:t>IBM's Grid Medical Archive</a:t>
            </a:r>
          </a:p>
          <a:p>
            <a:pPr lvl="1" eaLnBrk="1" hangingPunct="1">
              <a:defRPr/>
            </a:pPr>
            <a:r>
              <a:rPr lang="en-US"/>
              <a:t>Sun's Open Cloud Initiative</a:t>
            </a:r>
          </a:p>
          <a:p>
            <a:pPr eaLnBrk="1" hangingPunct="1">
              <a:defRPr/>
            </a:pPr>
            <a:r>
              <a:rPr lang="en-US"/>
              <a:t>From SOA to Grid to Cloud?  Are these Really Same?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pPr eaLnBrk="1" hangingPunct="1">
              <a:defRPr/>
            </a:pPr>
            <a:r>
              <a:rPr lang="en-US"/>
              <a:t>Grid : Evaluation</a:t>
            </a:r>
          </a:p>
        </p:txBody>
      </p:sp>
      <p:sp>
        <p:nvSpPr>
          <p:cNvPr id="1081347" name="Rectangle 3"/>
          <p:cNvSpPr>
            <a:spLocks noGrp="1" noChangeArrowheads="1"/>
          </p:cNvSpPr>
          <p:nvPr>
            <p:ph type="body" idx="1"/>
          </p:nvPr>
        </p:nvSpPr>
        <p:spPr/>
        <p:txBody>
          <a:bodyPr/>
          <a:lstStyle/>
          <a:p>
            <a:pPr eaLnBrk="1" hangingPunct="1">
              <a:defRPr/>
            </a:pPr>
            <a:r>
              <a:rPr lang="en-US"/>
              <a:t>Pros and Cons Mirror Previous SOA Slide</a:t>
            </a:r>
          </a:p>
          <a:p>
            <a:pPr eaLnBrk="1" hangingPunct="1">
              <a:defRPr/>
            </a:pPr>
            <a:r>
              <a:rPr lang="en-US"/>
              <a:t>Difficult to Distinguish Differences</a:t>
            </a:r>
          </a:p>
          <a:p>
            <a:pPr eaLnBrk="1" hangingPunct="1">
              <a:defRPr/>
            </a:pPr>
            <a:r>
              <a:rPr lang="en-US"/>
              <a:t>Main Issue:</a:t>
            </a:r>
          </a:p>
          <a:p>
            <a:pPr lvl="1" eaLnBrk="1" hangingPunct="1">
              <a:defRPr/>
            </a:pPr>
            <a:r>
              <a:rPr lang="en-US"/>
              <a:t>SOA Typically Targeted to Software Applications that are Not Computationally Intensive</a:t>
            </a:r>
          </a:p>
          <a:p>
            <a:pPr lvl="1" eaLnBrk="1" hangingPunct="1">
              <a:defRPr/>
            </a:pPr>
            <a:r>
              <a:rPr lang="en-US"/>
              <a:t>Grid Applications Provide Access to Computational Resources which may be:</a:t>
            </a:r>
          </a:p>
          <a:p>
            <a:pPr lvl="2" eaLnBrk="1" hangingPunct="1">
              <a:defRPr/>
            </a:pPr>
            <a:r>
              <a:rPr lang="en-US"/>
              <a:t>Supercomputer</a:t>
            </a:r>
          </a:p>
          <a:p>
            <a:pPr lvl="2" eaLnBrk="1" hangingPunct="1">
              <a:defRPr/>
            </a:pPr>
            <a:r>
              <a:rPr lang="en-US"/>
              <a:t>Distributed Computer</a:t>
            </a:r>
          </a:p>
          <a:p>
            <a:pPr lvl="2" eaLnBrk="1" hangingPunct="1">
              <a:defRPr/>
            </a:pPr>
            <a:r>
              <a:rPr lang="en-US"/>
              <a:t>CPU Cycles from Idle PC Networks (at Night)</a:t>
            </a:r>
          </a:p>
          <a:p>
            <a:pPr lvl="1" eaLnBrk="1" hangingPunct="1">
              <a:defRPr/>
            </a:pPr>
            <a:r>
              <a:rPr lang="en-US"/>
              <a:t>For Grid, who and how Computing Occurs Invisible to End User</a:t>
            </a:r>
          </a:p>
          <a:p>
            <a:pPr lvl="1" eaLnBrk="1" hangingPunct="1">
              <a:defRPr/>
            </a:pPr>
            <a:r>
              <a:rPr lang="en-US"/>
              <a:t>This Would be Problematic for HIE – Bring together Different Data sources where Grid Federates Different Computational Entities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pPr eaLnBrk="1" hangingPunct="1">
              <a:defRPr/>
            </a:pPr>
            <a:r>
              <a:rPr lang="en-US"/>
              <a:t>Publisher/Subscriber Architecture</a:t>
            </a:r>
          </a:p>
        </p:txBody>
      </p:sp>
      <p:sp>
        <p:nvSpPr>
          <p:cNvPr id="1082371" name="Rectangle 3"/>
          <p:cNvSpPr>
            <a:spLocks noGrp="1" noChangeArrowheads="1"/>
          </p:cNvSpPr>
          <p:nvPr>
            <p:ph type="body" idx="1"/>
          </p:nvPr>
        </p:nvSpPr>
        <p:spPr/>
        <p:txBody>
          <a:bodyPr/>
          <a:lstStyle/>
          <a:p>
            <a:pPr eaLnBrk="1" hangingPunct="1">
              <a:defRPr/>
            </a:pPr>
            <a:r>
              <a:rPr lang="en-US"/>
              <a:t>Senders (publishers) interact with Receivers (subscribers) in a Push/Pull Context:</a:t>
            </a:r>
          </a:p>
          <a:p>
            <a:pPr lvl="1" eaLnBrk="1" hangingPunct="1">
              <a:defRPr/>
            </a:pPr>
            <a:r>
              <a:rPr lang="en-US"/>
              <a:t>Publisher: sends out messages containing relevant data.</a:t>
            </a:r>
          </a:p>
          <a:p>
            <a:pPr lvl="1" eaLnBrk="1" hangingPunct="1">
              <a:defRPr/>
            </a:pPr>
            <a:r>
              <a:rPr lang="en-US"/>
              <a:t>Subscriber: subscribes to one or several feeds, which cover message classes.</a:t>
            </a:r>
          </a:p>
          <a:p>
            <a:pPr lvl="1" eaLnBrk="1" hangingPunct="1">
              <a:defRPr/>
            </a:pPr>
            <a:r>
              <a:rPr lang="en-US"/>
              <a:t>Broker: Optional – mediates between publishers and subscribers)</a:t>
            </a:r>
          </a:p>
          <a:p>
            <a:pPr eaLnBrk="1" hangingPunct="1">
              <a:defRPr/>
            </a:pPr>
            <a:r>
              <a:rPr lang="en-US"/>
              <a:t>For HIE, </a:t>
            </a:r>
            <a:r>
              <a:rPr lang="en-US">
                <a:effectLst/>
              </a:rPr>
              <a:t>a publisher/subscriber architecture used for:  </a:t>
            </a:r>
          </a:p>
          <a:p>
            <a:pPr lvl="1" eaLnBrk="1" hangingPunct="1">
              <a:defRPr/>
            </a:pPr>
            <a:r>
              <a:rPr lang="en-US"/>
              <a:t>Exchange of medical data between the nodes of the domain</a:t>
            </a:r>
          </a:p>
          <a:p>
            <a:pPr lvl="1" eaLnBrk="1" hangingPunct="1">
              <a:defRPr/>
            </a:pPr>
            <a:r>
              <a:rPr lang="en-US"/>
              <a:t>Health status and advisory alerts such as epidemics </a:t>
            </a:r>
          </a:p>
          <a:p>
            <a:pPr lvl="1" eaLnBrk="1" hangingPunct="1">
              <a:defRPr/>
            </a:pPr>
            <a:r>
              <a:rPr lang="en-US"/>
              <a:t>Feedback mechanisms such as drug reaction reporting or recalls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pPr eaLnBrk="1" hangingPunct="1">
              <a:defRPr/>
            </a:pPr>
            <a:r>
              <a:rPr lang="en-US"/>
              <a:t>Publisher/Subscriber : Application to HIE</a:t>
            </a:r>
          </a:p>
        </p:txBody>
      </p:sp>
      <p:sp>
        <p:nvSpPr>
          <p:cNvPr id="1083395" name="Rectangle 3"/>
          <p:cNvSpPr>
            <a:spLocks noGrp="1" noChangeArrowheads="1"/>
          </p:cNvSpPr>
          <p:nvPr>
            <p:ph type="body" idx="1"/>
          </p:nvPr>
        </p:nvSpPr>
        <p:spPr/>
        <p:txBody>
          <a:bodyPr/>
          <a:lstStyle/>
          <a:p>
            <a:pPr eaLnBrk="1" hangingPunct="1">
              <a:defRPr/>
            </a:pPr>
            <a:r>
              <a:rPr lang="en-US"/>
              <a:t>Patient Identification Implements Master Patient Index</a:t>
            </a:r>
          </a:p>
          <a:p>
            <a:pPr eaLnBrk="1" hangingPunct="1">
              <a:defRPr/>
            </a:pPr>
            <a:r>
              <a:rPr lang="en-US"/>
              <a:t>Node Admin and Access Logging to Track Access and Usage of Meta-Data/Data in Detail (auditing)</a:t>
            </a:r>
          </a:p>
          <a:p>
            <a:pPr eaLnBrk="1" hangingPunct="1">
              <a:defRPr/>
            </a:pPr>
            <a:r>
              <a:rPr lang="en-US"/>
              <a:t>Message Feed Admin - What are Data Feeds?</a:t>
            </a:r>
          </a:p>
          <a:p>
            <a:pPr eaLnBrk="1" hangingPunct="1">
              <a:defRPr/>
            </a:pPr>
            <a:r>
              <a:rPr lang="en-US"/>
              <a:t>Subscription Admin – Who Gets Data?</a:t>
            </a:r>
          </a:p>
          <a:p>
            <a:pPr eaLnBrk="1" hangingPunct="1">
              <a:defRPr/>
            </a:pPr>
            <a:r>
              <a:rPr lang="en-US"/>
              <a:t>Publish Service</a:t>
            </a:r>
          </a:p>
          <a:p>
            <a:pPr lvl="1" eaLnBrk="1" hangingPunct="1">
              <a:defRPr/>
            </a:pPr>
            <a:r>
              <a:rPr lang="en-US"/>
              <a:t>Ability to Post Information for Subscribers</a:t>
            </a:r>
          </a:p>
          <a:p>
            <a:pPr lvl="1" eaLnBrk="1" hangingPunct="1">
              <a:defRPr/>
            </a:pPr>
            <a:r>
              <a:rPr lang="en-US"/>
              <a:t>Syntax and Semantic </a:t>
            </a:r>
          </a:p>
          <a:p>
            <a:pPr eaLnBrk="1" hangingPunct="1">
              <a:defRPr/>
            </a:pPr>
            <a:r>
              <a:rPr lang="en-US"/>
              <a:t>Subscription Service</a:t>
            </a:r>
          </a:p>
          <a:p>
            <a:pPr lvl="1" eaLnBrk="1" hangingPunct="1">
              <a:defRPr/>
            </a:pPr>
            <a:r>
              <a:rPr lang="en-US"/>
              <a:t>Ability to Request Certain Data Feeds</a:t>
            </a:r>
          </a:p>
          <a:p>
            <a:pPr lvl="1" eaLnBrk="1" hangingPunct="1">
              <a:defRPr/>
            </a:pPr>
            <a:r>
              <a:rPr lang="en-US"/>
              <a:t>Frequency of When/Where Feeds Delivered</a:t>
            </a:r>
          </a:p>
          <a:p>
            <a:pPr lvl="1" eaLnBrk="1" hangingPunct="1">
              <a:defRPr/>
            </a:pPr>
            <a:endParaRPr lang="en-US"/>
          </a:p>
          <a:p>
            <a:pPr eaLnBrk="1" hangingPunct="1">
              <a:defRPr/>
            </a:pP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pPr eaLnBrk="1" hangingPunct="1">
              <a:defRPr/>
            </a:pPr>
            <a:r>
              <a:rPr lang="en-US"/>
              <a:t>Publisher/Subscriber : Architecture</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9154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pPr eaLnBrk="1" hangingPunct="1">
              <a:defRPr/>
            </a:pPr>
            <a:r>
              <a:rPr lang="en-US"/>
              <a:t>Publisher/Subscriber : Relevant Use Cases</a:t>
            </a:r>
          </a:p>
        </p:txBody>
      </p:sp>
      <p:sp>
        <p:nvSpPr>
          <p:cNvPr id="1085443" name="Rectangle 3"/>
          <p:cNvSpPr>
            <a:spLocks noGrp="1" noChangeArrowheads="1"/>
          </p:cNvSpPr>
          <p:nvPr>
            <p:ph type="body" idx="1"/>
          </p:nvPr>
        </p:nvSpPr>
        <p:spPr/>
        <p:txBody>
          <a:bodyPr/>
          <a:lstStyle/>
          <a:p>
            <a:pPr eaLnBrk="1" hangingPunct="1">
              <a:defRPr/>
            </a:pPr>
            <a:r>
              <a:rPr lang="en-US"/>
              <a:t>Subscription:</a:t>
            </a:r>
          </a:p>
          <a:p>
            <a:pPr lvl="1" eaLnBrk="1" hangingPunct="1">
              <a:buFont typeface="Wingdings" pitchFamily="2" charset="2"/>
              <a:buNone/>
              <a:defRPr/>
            </a:pPr>
            <a:r>
              <a:rPr lang="en-US"/>
              <a:t>1. Access the central subscription service (A&amp;A).</a:t>
            </a:r>
          </a:p>
          <a:p>
            <a:pPr lvl="1" eaLnBrk="1" hangingPunct="1">
              <a:buFont typeface="Wingdings" pitchFamily="2" charset="2"/>
              <a:buNone/>
              <a:defRPr/>
            </a:pPr>
            <a:r>
              <a:rPr lang="en-US"/>
              <a:t>2. Retrieve a list of available message feeds.</a:t>
            </a:r>
          </a:p>
          <a:p>
            <a:pPr lvl="1" eaLnBrk="1" hangingPunct="1">
              <a:buFont typeface="Wingdings" pitchFamily="2" charset="2"/>
              <a:buNone/>
              <a:defRPr/>
            </a:pPr>
            <a:r>
              <a:rPr lang="en-US"/>
              <a:t>3. Subscribe to the message feed(s).</a:t>
            </a:r>
          </a:p>
          <a:p>
            <a:pPr eaLnBrk="1" hangingPunct="1">
              <a:defRPr/>
            </a:pPr>
            <a:r>
              <a:rPr lang="en-US"/>
              <a:t>Publication:</a:t>
            </a:r>
          </a:p>
          <a:p>
            <a:pPr lvl="1" eaLnBrk="1" hangingPunct="1">
              <a:buFont typeface="Wingdings" pitchFamily="2" charset="2"/>
              <a:buNone/>
              <a:defRPr/>
            </a:pPr>
            <a:r>
              <a:rPr lang="en-US"/>
              <a:t>1. Access the central subscription service (A&amp;A).</a:t>
            </a:r>
          </a:p>
          <a:p>
            <a:pPr lvl="1" eaLnBrk="1" hangingPunct="1">
              <a:buFont typeface="Wingdings" pitchFamily="2" charset="2"/>
              <a:buNone/>
              <a:defRPr/>
            </a:pPr>
            <a:r>
              <a:rPr lang="en-US"/>
              <a:t>2. Publish message containing the alert to the ESB.</a:t>
            </a:r>
          </a:p>
          <a:p>
            <a:pPr lvl="1" eaLnBrk="1" hangingPunct="1">
              <a:buFont typeface="Wingdings" pitchFamily="2" charset="2"/>
              <a:buNone/>
              <a:defRPr/>
            </a:pPr>
            <a:r>
              <a:rPr lang="en-US"/>
              <a:t>3. Determine who receives message notification.</a:t>
            </a:r>
          </a:p>
          <a:p>
            <a:pPr lvl="1" eaLnBrk="1" hangingPunct="1">
              <a:buFont typeface="Wingdings" pitchFamily="2" charset="2"/>
              <a:buNone/>
              <a:defRPr/>
            </a:pPr>
            <a:r>
              <a:rPr lang="en-US"/>
              <a:t>4. Notify subscribers of the new message.</a:t>
            </a:r>
          </a:p>
          <a:p>
            <a:pPr eaLnBrk="1" hangingPunct="1">
              <a:defRPr/>
            </a:pPr>
            <a:r>
              <a:rPr lang="en-US"/>
              <a:t>Message Reception</a:t>
            </a:r>
          </a:p>
          <a:p>
            <a:pPr lvl="1" eaLnBrk="1" hangingPunct="1">
              <a:buFont typeface="Wingdings" pitchFamily="2" charset="2"/>
              <a:buNone/>
              <a:defRPr/>
            </a:pPr>
            <a:r>
              <a:rPr lang="en-US"/>
              <a:t>1. Receive Message Notification from Feed.</a:t>
            </a:r>
          </a:p>
          <a:p>
            <a:pPr lvl="1" eaLnBrk="1" hangingPunct="1">
              <a:buFont typeface="Wingdings" pitchFamily="2" charset="2"/>
              <a:buNone/>
              <a:defRPr/>
            </a:pPr>
            <a:r>
              <a:rPr lang="en-US"/>
              <a:t>2. Access the central subscription service (A&amp;A). </a:t>
            </a:r>
          </a:p>
          <a:p>
            <a:pPr lvl="1" eaLnBrk="1" hangingPunct="1">
              <a:buFont typeface="Wingdings" pitchFamily="2" charset="2"/>
              <a:buNone/>
              <a:defRPr/>
            </a:pPr>
            <a:r>
              <a:rPr lang="en-US"/>
              <a:t>3. Retrieve message from the subscription service.</a:t>
            </a:r>
          </a:p>
          <a:p>
            <a:pPr lvl="1" eaLnBrk="1" hangingPunct="1">
              <a:buFont typeface="Wingdings" pitchFamily="2" charset="2"/>
              <a:buNone/>
              <a:defRPr/>
            </a:pPr>
            <a:r>
              <a:rPr lang="en-US"/>
              <a:t>4. Process Message Accordingly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pPr eaLnBrk="1" hangingPunct="1">
              <a:defRPr/>
            </a:pPr>
            <a:r>
              <a:rPr lang="en-US"/>
              <a:t>HIT Systems to Integrate</a:t>
            </a:r>
          </a:p>
        </p:txBody>
      </p:sp>
      <p:sp>
        <p:nvSpPr>
          <p:cNvPr id="6147" name="Rectangle 3"/>
          <p:cNvSpPr>
            <a:spLocks noGrp="1" noChangeArrowheads="1"/>
          </p:cNvSpPr>
          <p:nvPr>
            <p:ph type="body" idx="1"/>
          </p:nvPr>
        </p:nvSpPr>
        <p:spPr/>
        <p:txBody>
          <a:bodyPr/>
          <a:lstStyle/>
          <a:p>
            <a:pPr eaLnBrk="1" hangingPunct="1"/>
            <a:r>
              <a:rPr lang="en-US" altLang="en-US">
                <a:effectLst/>
              </a:rPr>
              <a:t>Practice management systems (PMS) for management of non-medical patient information</a:t>
            </a:r>
          </a:p>
          <a:p>
            <a:pPr eaLnBrk="1" hangingPunct="1"/>
            <a:r>
              <a:rPr lang="en-US" altLang="en-US">
                <a:effectLst/>
              </a:rPr>
              <a:t>Electronic medical records (EMR)</a:t>
            </a:r>
          </a:p>
          <a:p>
            <a:pPr eaLnBrk="1" hangingPunct="1"/>
            <a:r>
              <a:rPr lang="en-US" altLang="en-US">
                <a:effectLst/>
              </a:rPr>
              <a:t>Decision Support Systems (both within and external to EMRs)</a:t>
            </a:r>
          </a:p>
          <a:p>
            <a:pPr eaLnBrk="1" hangingPunct="1"/>
            <a:r>
              <a:rPr lang="en-US" altLang="en-US">
                <a:effectLst/>
              </a:rPr>
              <a:t>Medical laboratory information systems (MLIS)</a:t>
            </a:r>
          </a:p>
          <a:p>
            <a:pPr eaLnBrk="1" hangingPunct="1"/>
            <a:r>
              <a:rPr lang="en-US" altLang="en-US">
                <a:effectLst/>
              </a:rPr>
              <a:t>Personal health records (PHR)</a:t>
            </a:r>
          </a:p>
          <a:p>
            <a:pPr eaLnBrk="1" hangingPunct="1"/>
            <a:r>
              <a:rPr lang="en-US" altLang="en-US">
                <a:effectLst/>
              </a:rPr>
              <a:t>Electronic Prescribing</a:t>
            </a:r>
          </a:p>
          <a:p>
            <a:pPr eaLnBrk="1" hangingPunct="1"/>
            <a:r>
              <a:rPr lang="en-US" altLang="en-US">
                <a:effectLst/>
              </a:rPr>
              <a:t>Patient Portal (Tests, Appointments, Refills)</a:t>
            </a:r>
          </a:p>
          <a:p>
            <a:pPr eaLnBrk="1" hangingPunct="1"/>
            <a:r>
              <a:rPr lang="en-US" altLang="en-US">
                <a:effectLst/>
              </a:rPr>
              <a:t>Billing Systems</a:t>
            </a:r>
          </a:p>
          <a:p>
            <a:pPr eaLnBrk="1" hangingPunct="1"/>
            <a:endParaRPr lang="en-US" altLang="en-US">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pPr eaLnBrk="1" hangingPunct="1">
              <a:defRPr/>
            </a:pPr>
            <a:r>
              <a:rPr lang="en-US"/>
              <a:t>Publisher/Subscriber : Variants/Technologies</a:t>
            </a:r>
          </a:p>
        </p:txBody>
      </p:sp>
      <p:sp>
        <p:nvSpPr>
          <p:cNvPr id="1087491" name="Rectangle 3"/>
          <p:cNvSpPr>
            <a:spLocks noGrp="1" noChangeArrowheads="1"/>
          </p:cNvSpPr>
          <p:nvPr>
            <p:ph type="body" idx="1"/>
          </p:nvPr>
        </p:nvSpPr>
        <p:spPr/>
        <p:txBody>
          <a:bodyPr/>
          <a:lstStyle/>
          <a:p>
            <a:pPr eaLnBrk="1" hangingPunct="1">
              <a:defRPr/>
            </a:pPr>
            <a:r>
              <a:rPr lang="en-US"/>
              <a:t>Variants:</a:t>
            </a:r>
          </a:p>
          <a:p>
            <a:pPr lvl="1" eaLnBrk="1" hangingPunct="1">
              <a:defRPr/>
            </a:pPr>
            <a:r>
              <a:rPr lang="en-US"/>
              <a:t>Implementation of P/S/Broker can Differ Based on </a:t>
            </a:r>
          </a:p>
          <a:p>
            <a:pPr lvl="2" eaLnBrk="1" hangingPunct="1">
              <a:defRPr/>
            </a:pPr>
            <a:r>
              <a:rPr lang="en-US"/>
              <a:t>Who is Allowed to Do What </a:t>
            </a:r>
          </a:p>
          <a:p>
            <a:pPr lvl="2" eaLnBrk="1" hangingPunct="1">
              <a:defRPr/>
            </a:pPr>
            <a:r>
              <a:rPr lang="en-US"/>
              <a:t>How/When Information Pushed/Pulled</a:t>
            </a:r>
          </a:p>
          <a:p>
            <a:pPr lvl="1" eaLnBrk="1" hangingPunct="1">
              <a:defRPr/>
            </a:pPr>
            <a:r>
              <a:rPr lang="en-US"/>
              <a:t>Need to Understand the Ability to Define Feeds (from HIT Products) and Make them Available</a:t>
            </a:r>
          </a:p>
          <a:p>
            <a:pPr eaLnBrk="1" hangingPunct="1">
              <a:defRPr/>
            </a:pPr>
            <a:r>
              <a:rPr lang="en-US"/>
              <a:t>Technologies:</a:t>
            </a:r>
          </a:p>
          <a:p>
            <a:pPr lvl="1" eaLnBrk="1" hangingPunct="1">
              <a:defRPr/>
            </a:pPr>
            <a:r>
              <a:rPr lang="en-US"/>
              <a:t>SOAP, WSDL, UDDI, HTTP and XML</a:t>
            </a:r>
          </a:p>
          <a:p>
            <a:pPr lvl="1" eaLnBrk="1" hangingPunct="1">
              <a:defRPr/>
            </a:pPr>
            <a:r>
              <a:rPr lang="en-US"/>
              <a:t>Implementations Include:</a:t>
            </a:r>
          </a:p>
          <a:p>
            <a:pPr lvl="2" eaLnBrk="1" hangingPunct="1">
              <a:defRPr/>
            </a:pPr>
            <a:r>
              <a:rPr lang="en-US"/>
              <a:t>Apache ActiveMQ </a:t>
            </a:r>
          </a:p>
          <a:p>
            <a:pPr lvl="2" eaLnBrk="1" hangingPunct="1">
              <a:defRPr/>
            </a:pPr>
            <a:r>
              <a:rPr lang="en-US"/>
              <a:t>Oracle Tuxedo </a:t>
            </a:r>
          </a:p>
          <a:p>
            <a:pPr lvl="2" eaLnBrk="1" hangingPunct="1">
              <a:defRPr/>
            </a:pPr>
            <a:r>
              <a:rPr lang="en-US"/>
              <a:t>OpenDDS</a:t>
            </a:r>
          </a:p>
          <a:p>
            <a:pPr eaLnBrk="1" hangingPunct="1">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pPr eaLnBrk="1" hangingPunct="1">
              <a:defRPr/>
            </a:pPr>
            <a:r>
              <a:rPr lang="en-US"/>
              <a:t>Publisher/Subscriber : Evaluation</a:t>
            </a:r>
          </a:p>
        </p:txBody>
      </p:sp>
      <p:sp>
        <p:nvSpPr>
          <p:cNvPr id="1088515" name="Rectangle 3"/>
          <p:cNvSpPr>
            <a:spLocks noGrp="1" noChangeArrowheads="1"/>
          </p:cNvSpPr>
          <p:nvPr>
            <p:ph type="body" idx="1"/>
          </p:nvPr>
        </p:nvSpPr>
        <p:spPr/>
        <p:txBody>
          <a:bodyPr/>
          <a:lstStyle/>
          <a:p>
            <a:pPr eaLnBrk="1" hangingPunct="1">
              <a:defRPr/>
            </a:pPr>
            <a:r>
              <a:rPr lang="en-US"/>
              <a:t>Advantages</a:t>
            </a:r>
          </a:p>
          <a:p>
            <a:pPr lvl="1" eaLnBrk="1" hangingPunct="1">
              <a:defRPr/>
            </a:pPr>
            <a:r>
              <a:rPr lang="en-US"/>
              <a:t>Implements a Federated Approach</a:t>
            </a:r>
          </a:p>
          <a:p>
            <a:pPr lvl="1" eaLnBrk="1" hangingPunct="1">
              <a:defRPr/>
            </a:pPr>
            <a:r>
              <a:rPr lang="en-US"/>
              <a:t>Leaves Responsibility to Providers to Determine What and When to Publish</a:t>
            </a:r>
          </a:p>
          <a:p>
            <a:pPr lvl="1" eaLnBrk="1" hangingPunct="1">
              <a:defRPr/>
            </a:pPr>
            <a:r>
              <a:rPr lang="en-US"/>
              <a:t>Decentralized Security and Administration</a:t>
            </a:r>
          </a:p>
          <a:p>
            <a:pPr eaLnBrk="1" hangingPunct="1">
              <a:defRPr/>
            </a:pPr>
            <a:r>
              <a:rPr lang="en-US"/>
              <a:t>Disadvantages</a:t>
            </a:r>
          </a:p>
          <a:p>
            <a:pPr lvl="1" eaLnBrk="1" hangingPunct="1">
              <a:defRPr/>
            </a:pPr>
            <a:r>
              <a:rPr lang="en-US"/>
              <a:t>No Centralized Means to Control Feeds and Access to Feeds</a:t>
            </a:r>
          </a:p>
          <a:p>
            <a:pPr lvl="1" eaLnBrk="1" hangingPunct="1">
              <a:defRPr/>
            </a:pPr>
            <a:r>
              <a:rPr lang="en-US"/>
              <a:t>What Happens When Feeds Come from Multiple Sources?</a:t>
            </a:r>
          </a:p>
          <a:p>
            <a:pPr lvl="1" eaLnBrk="1" hangingPunct="1">
              <a:defRPr/>
            </a:pPr>
            <a:r>
              <a:rPr lang="en-US"/>
              <a:t>Who Combines Feeds?</a:t>
            </a:r>
          </a:p>
          <a:p>
            <a:pPr eaLnBrk="1" hangingPunct="1">
              <a:defRPr/>
            </a:pPr>
            <a:r>
              <a:rPr lang="en-US"/>
              <a:t>How Might this Related to SmartPlatform?</a:t>
            </a:r>
          </a:p>
          <a:p>
            <a:pPr eaLnBrk="1" hangingPunct="1">
              <a:buFont typeface="Wingdings" pitchFamily="2" charset="2"/>
              <a:buNone/>
              <a:defRPr/>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pPr eaLnBrk="1" hangingPunct="1">
              <a:defRPr/>
            </a:pPr>
            <a:r>
              <a:rPr lang="en-US"/>
              <a:t>Ten Criteria for Four Alternatives</a:t>
            </a:r>
          </a:p>
        </p:txBody>
      </p:sp>
      <p:sp>
        <p:nvSpPr>
          <p:cNvPr id="1056772" name="Rectangle 4"/>
          <p:cNvSpPr>
            <a:spLocks noGrp="1" noChangeArrowheads="1"/>
          </p:cNvSpPr>
          <p:nvPr>
            <p:ph type="body" sz="half" idx="1"/>
          </p:nvPr>
        </p:nvSpPr>
        <p:spPr>
          <a:xfrm>
            <a:off x="609600" y="2209800"/>
            <a:ext cx="4191000" cy="4419600"/>
          </a:xfrm>
        </p:spPr>
        <p:txBody>
          <a:bodyPr/>
          <a:lstStyle/>
          <a:p>
            <a:pPr eaLnBrk="1" hangingPunct="1">
              <a:defRPr/>
            </a:pPr>
            <a:r>
              <a:rPr lang="en-US"/>
              <a:t>Virtual Chart Support</a:t>
            </a:r>
          </a:p>
          <a:p>
            <a:pPr lvl="1" eaLnBrk="1" hangingPunct="1">
              <a:defRPr/>
            </a:pPr>
            <a:r>
              <a:rPr lang="en-US" sz="2800"/>
              <a:t>Storage vs. Retrieval</a:t>
            </a:r>
          </a:p>
          <a:p>
            <a:pPr eaLnBrk="1" hangingPunct="1">
              <a:defRPr/>
            </a:pPr>
            <a:r>
              <a:rPr lang="en-US"/>
              <a:t>Cost Efficiency</a:t>
            </a:r>
          </a:p>
          <a:p>
            <a:pPr lvl="1" eaLnBrk="1" hangingPunct="1">
              <a:defRPr/>
            </a:pPr>
            <a:r>
              <a:rPr lang="en-US" sz="2800"/>
              <a:t>Central Infrastructure vs. Connected Node</a:t>
            </a:r>
          </a:p>
          <a:p>
            <a:pPr eaLnBrk="1" hangingPunct="1">
              <a:defRPr/>
            </a:pPr>
            <a:r>
              <a:rPr lang="en-US"/>
              <a:t>Bottleneck Handling</a:t>
            </a:r>
          </a:p>
          <a:p>
            <a:pPr lvl="1" eaLnBrk="1" hangingPunct="1">
              <a:defRPr/>
            </a:pPr>
            <a:r>
              <a:rPr lang="en-US" sz="2800"/>
              <a:t>Nodes vs. Central Infrastructure</a:t>
            </a:r>
          </a:p>
          <a:p>
            <a:pPr eaLnBrk="1" hangingPunct="1">
              <a:defRPr/>
            </a:pPr>
            <a:r>
              <a:rPr lang="en-US"/>
              <a:t>Data Security</a:t>
            </a:r>
          </a:p>
          <a:p>
            <a:pPr eaLnBrk="1" hangingPunct="1">
              <a:defRPr/>
            </a:pPr>
            <a:r>
              <a:rPr lang="en-US"/>
              <a:t>Privacy</a:t>
            </a:r>
          </a:p>
        </p:txBody>
      </p:sp>
      <p:sp>
        <p:nvSpPr>
          <p:cNvPr id="1056773" name="Rectangle 5"/>
          <p:cNvSpPr>
            <a:spLocks noGrp="1" noChangeArrowheads="1"/>
          </p:cNvSpPr>
          <p:nvPr>
            <p:ph type="body" sz="half" idx="2"/>
          </p:nvPr>
        </p:nvSpPr>
        <p:spPr>
          <a:xfrm>
            <a:off x="4953000" y="2133600"/>
            <a:ext cx="4191000" cy="4419600"/>
          </a:xfrm>
        </p:spPr>
        <p:txBody>
          <a:bodyPr/>
          <a:lstStyle/>
          <a:p>
            <a:pPr eaLnBrk="1" hangingPunct="1">
              <a:defRPr/>
            </a:pPr>
            <a:r>
              <a:rPr lang="en-US"/>
              <a:t>Auditing and Logging</a:t>
            </a:r>
          </a:p>
          <a:p>
            <a:pPr lvl="1" eaLnBrk="1" hangingPunct="1">
              <a:defRPr/>
            </a:pPr>
            <a:r>
              <a:rPr lang="en-US" sz="2800"/>
              <a:t>HIPAA, FERPA</a:t>
            </a:r>
          </a:p>
          <a:p>
            <a:pPr lvl="1" eaLnBrk="1" hangingPunct="1">
              <a:defRPr/>
            </a:pPr>
            <a:r>
              <a:rPr lang="en-US" sz="2800"/>
              <a:t>Others in EU</a:t>
            </a:r>
          </a:p>
          <a:p>
            <a:pPr eaLnBrk="1" hangingPunct="1">
              <a:defRPr/>
            </a:pPr>
            <a:r>
              <a:rPr lang="en-US"/>
              <a:t>Scalability</a:t>
            </a:r>
          </a:p>
          <a:p>
            <a:pPr lvl="1" eaLnBrk="1" hangingPunct="1">
              <a:defRPr/>
            </a:pPr>
            <a:r>
              <a:rPr lang="en-US" sz="2800"/>
              <a:t>Expand/Extend</a:t>
            </a:r>
          </a:p>
          <a:p>
            <a:pPr eaLnBrk="1" hangingPunct="1">
              <a:defRPr/>
            </a:pPr>
            <a:r>
              <a:rPr lang="en-US"/>
              <a:t>Open Source Solutions</a:t>
            </a:r>
          </a:p>
          <a:p>
            <a:pPr eaLnBrk="1" hangingPunct="1">
              <a:defRPr/>
            </a:pPr>
            <a:r>
              <a:rPr lang="en-US"/>
              <a:t>Open Standards</a:t>
            </a:r>
          </a:p>
          <a:p>
            <a:pPr lvl="1" eaLnBrk="1" hangingPunct="1">
              <a:defRPr/>
            </a:pPr>
            <a:r>
              <a:rPr lang="en-US" sz="2800"/>
              <a:t>Use of ODBC, XML, Hibernate, …</a:t>
            </a:r>
          </a:p>
          <a:p>
            <a:pPr eaLnBrk="1" hangingPunct="1">
              <a:defRPr/>
            </a:pPr>
            <a:r>
              <a:rPr lang="en-US"/>
              <a:t>Customization</a:t>
            </a:r>
          </a:p>
        </p:txBody>
      </p:sp>
      <p:sp>
        <p:nvSpPr>
          <p:cNvPr id="1056774" name="Rectangle 6"/>
          <p:cNvSpPr>
            <a:spLocks noChangeArrowheads="1"/>
          </p:cNvSpPr>
          <p:nvPr/>
        </p:nvSpPr>
        <p:spPr bwMode="auto">
          <a:xfrm>
            <a:off x="609600" y="685800"/>
            <a:ext cx="853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523875" indent="-523875">
              <a:lnSpc>
                <a:spcPct val="89000"/>
              </a:lnSpc>
              <a:spcBef>
                <a:spcPct val="10000"/>
              </a:spcBef>
              <a:buClr>
                <a:srgbClr val="FF3300"/>
              </a:buClr>
              <a:buSzPct val="75000"/>
              <a:buFont typeface="Wingdings" pitchFamily="2" charset="2"/>
              <a:buChar char="m"/>
              <a:tabLst>
                <a:tab pos="1025525" algn="l"/>
              </a:tabLst>
              <a:defRPr/>
            </a:pPr>
            <a:r>
              <a:rPr lang="en-US" sz="2800" b="0">
                <a:effectLst>
                  <a:outerShdw blurRad="38100" dist="38100" dir="2700000" algn="tl">
                    <a:srgbClr val="C0C0C0"/>
                  </a:outerShdw>
                </a:effectLst>
                <a:latin typeface="Times New Roman" pitchFamily="18" charset="0"/>
              </a:rPr>
              <a:t>Comparison of Architectural Styles in Context of:</a:t>
            </a:r>
          </a:p>
          <a:p>
            <a:pPr marL="1025525" lvl="1" indent="-387350">
              <a:lnSpc>
                <a:spcPct val="80000"/>
              </a:lnSpc>
              <a:spcBef>
                <a:spcPct val="20000"/>
              </a:spcBef>
              <a:buSzPct val="69000"/>
              <a:buFont typeface="Wingdings" pitchFamily="2" charset="2"/>
              <a:buChar char="q"/>
              <a:tabLst>
                <a:tab pos="1025525" algn="l"/>
              </a:tabLst>
              <a:defRPr/>
            </a:pPr>
            <a:r>
              <a:rPr lang="en-US" sz="2800" b="0">
                <a:solidFill>
                  <a:schemeClr val="accent2"/>
                </a:solidFill>
                <a:latin typeface="Times New Roman" pitchFamily="18" charset="0"/>
              </a:rPr>
              <a:t>Usability, Performance, Security, Privacy</a:t>
            </a:r>
          </a:p>
          <a:p>
            <a:pPr marL="1025525" lvl="1" indent="-387350">
              <a:lnSpc>
                <a:spcPct val="80000"/>
              </a:lnSpc>
              <a:spcBef>
                <a:spcPct val="20000"/>
              </a:spcBef>
              <a:buSzPct val="69000"/>
              <a:buFont typeface="Wingdings" pitchFamily="2" charset="2"/>
              <a:buChar char="q"/>
              <a:tabLst>
                <a:tab pos="1025525" algn="l"/>
              </a:tabLst>
              <a:defRPr/>
            </a:pPr>
            <a:r>
              <a:rPr lang="en-US" sz="2800" b="0">
                <a:solidFill>
                  <a:schemeClr val="accent2"/>
                </a:solidFill>
                <a:latin typeface="Times New Roman" pitchFamily="18" charset="0"/>
              </a:rPr>
              <a:t>Extensibility and Customization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p:txBody>
          <a:bodyPr/>
          <a:lstStyle/>
          <a:p>
            <a:pPr eaLnBrk="1" hangingPunct="1">
              <a:defRPr/>
            </a:pPr>
            <a:r>
              <a:rPr lang="en-US"/>
              <a:t>Qualitative Comparison Measures</a:t>
            </a:r>
          </a:p>
        </p:txBody>
      </p:sp>
      <p:sp>
        <p:nvSpPr>
          <p:cNvPr id="1102851" name="Rectangle 3"/>
          <p:cNvSpPr>
            <a:spLocks noGrp="1" noChangeArrowheads="1"/>
          </p:cNvSpPr>
          <p:nvPr>
            <p:ph type="body" idx="1"/>
          </p:nvPr>
        </p:nvSpPr>
        <p:spPr/>
        <p:txBody>
          <a:bodyPr/>
          <a:lstStyle/>
          <a:p>
            <a:pPr eaLnBrk="1" hangingPunct="1">
              <a:defRPr/>
            </a:pPr>
            <a:r>
              <a:rPr lang="en-US"/>
              <a:t>Six Measures to Evaluate Four Architectural Styles for Each of the 10 Criteria:</a:t>
            </a:r>
          </a:p>
          <a:p>
            <a:pPr lvl="1" eaLnBrk="1" hangingPunct="1">
              <a:defRPr/>
            </a:pPr>
            <a:r>
              <a:rPr lang="en-US"/>
              <a:t>Possible: May Support Criterion</a:t>
            </a:r>
          </a:p>
          <a:p>
            <a:pPr lvl="1" eaLnBrk="1" hangingPunct="1">
              <a:defRPr/>
            </a:pPr>
            <a:r>
              <a:rPr lang="en-US"/>
              <a:t>Supported: Limited Degree of Support</a:t>
            </a:r>
          </a:p>
          <a:p>
            <a:pPr lvl="1" eaLnBrk="1" hangingPunct="1">
              <a:defRPr/>
            </a:pPr>
            <a:r>
              <a:rPr lang="en-US"/>
              <a:t>Strong: Significant Degree of Support</a:t>
            </a:r>
          </a:p>
          <a:p>
            <a:pPr lvl="1" eaLnBrk="1" hangingPunct="1">
              <a:defRPr/>
            </a:pPr>
            <a:r>
              <a:rPr lang="en-US"/>
              <a:t>Very Strong: Very Significant Degree of Support</a:t>
            </a:r>
          </a:p>
          <a:p>
            <a:pPr lvl="1" eaLnBrk="1" hangingPunct="1">
              <a:defRPr/>
            </a:pPr>
            <a:r>
              <a:rPr lang="en-US"/>
              <a:t>Emerging: Potential for Handling Criterion</a:t>
            </a:r>
          </a:p>
          <a:p>
            <a:pPr lvl="1" eaLnBrk="1" hangingPunct="1">
              <a:defRPr/>
            </a:pPr>
            <a:r>
              <a:rPr lang="en-US"/>
              <a:t>Blank: Cannot Determine at this Time</a:t>
            </a:r>
          </a:p>
          <a:p>
            <a:pPr lvl="1" eaLnBrk="1" hangingPunct="1">
              <a:defRPr/>
            </a:pP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pPr eaLnBrk="1" hangingPunct="1">
              <a:defRPr/>
            </a:pPr>
            <a:r>
              <a:rPr lang="en-US"/>
              <a:t>Comparing Architectural Styles</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1663"/>
            <a:ext cx="7162800" cy="62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lstStyle/>
          <a:p>
            <a:pPr eaLnBrk="1" hangingPunct="1">
              <a:defRPr/>
            </a:pPr>
            <a:r>
              <a:rPr lang="en-US"/>
              <a:t>Summary of Measures per Style </a:t>
            </a:r>
          </a:p>
        </p:txBody>
      </p:sp>
      <p:pic>
        <p:nvPicPr>
          <p:cNvPr id="655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1830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B7B1-A7BF-3D4A-9020-29B7859B1C3F}"/>
              </a:ext>
            </a:extLst>
          </p:cNvPr>
          <p:cNvSpPr>
            <a:spLocks noGrp="1"/>
          </p:cNvSpPr>
          <p:nvPr>
            <p:ph type="title"/>
          </p:nvPr>
        </p:nvSpPr>
        <p:spPr/>
        <p:txBody>
          <a:bodyPr/>
          <a:lstStyle/>
          <a:p>
            <a:r>
              <a:rPr lang="en-US"/>
              <a:t>Cloud Computing and FHIR</a:t>
            </a:r>
          </a:p>
        </p:txBody>
      </p:sp>
      <p:sp>
        <p:nvSpPr>
          <p:cNvPr id="3" name="Content Placeholder 2">
            <a:extLst>
              <a:ext uri="{FF2B5EF4-FFF2-40B4-BE49-F238E27FC236}">
                <a16:creationId xmlns:a16="http://schemas.microsoft.com/office/drawing/2014/main" id="{DB0CC7EA-8223-1745-B4A4-FCF2E6A5AFE6}"/>
              </a:ext>
            </a:extLst>
          </p:cNvPr>
          <p:cNvSpPr>
            <a:spLocks noGrp="1"/>
          </p:cNvSpPr>
          <p:nvPr>
            <p:ph idx="1"/>
          </p:nvPr>
        </p:nvSpPr>
        <p:spPr/>
        <p:txBody>
          <a:bodyPr/>
          <a:lstStyle/>
          <a:p>
            <a:r>
              <a:rPr lang="en-US"/>
              <a:t>Recall  Architectural Styles from PhD  of . M. Baihan</a:t>
            </a:r>
          </a:p>
          <a:p>
            <a:r>
              <a:rPr lang="en-US"/>
              <a:t>Let’s review slide 7 to 43 of</a:t>
            </a:r>
          </a:p>
          <a:p>
            <a:pPr lvl="1"/>
            <a:r>
              <a:rPr lang="en-US" sz="2000">
                <a:hlinkClick r:id="rId2"/>
              </a:rPr>
              <a:t>https://sdcse.engr.uconn.edu/cse5810/mohammedcloudsecurity.pptx</a:t>
            </a:r>
            <a:r>
              <a:rPr lang="en-US" sz="2000"/>
              <a:t> </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713793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5951-A024-1740-87BF-42D4D36CB542}"/>
              </a:ext>
            </a:extLst>
          </p:cNvPr>
          <p:cNvSpPr>
            <a:spLocks noGrp="1"/>
          </p:cNvSpPr>
          <p:nvPr>
            <p:ph type="title"/>
          </p:nvPr>
        </p:nvSpPr>
        <p:spPr/>
        <p:txBody>
          <a:bodyPr/>
          <a:lstStyle/>
          <a:p>
            <a:r>
              <a:rPr lang="en-US"/>
              <a:t>Basic architecture</a:t>
            </a:r>
          </a:p>
        </p:txBody>
      </p:sp>
      <p:pic>
        <p:nvPicPr>
          <p:cNvPr id="4" name="Picture 4">
            <a:extLst>
              <a:ext uri="{FF2B5EF4-FFF2-40B4-BE49-F238E27FC236}">
                <a16:creationId xmlns:a16="http://schemas.microsoft.com/office/drawing/2014/main" id="{DDCEF39A-9ACF-3349-82CC-CBDF4356BFC5}"/>
              </a:ext>
            </a:extLst>
          </p:cNvPr>
          <p:cNvPicPr>
            <a:picLocks noChangeAspect="1"/>
          </p:cNvPicPr>
          <p:nvPr/>
        </p:nvPicPr>
        <p:blipFill rotWithShape="1">
          <a:blip r:embed="rId2">
            <a:extLst>
              <a:ext uri="{28A0092B-C50C-407E-A947-70E740481C1C}">
                <a14:useLocalDpi xmlns:a14="http://schemas.microsoft.com/office/drawing/2010/main" val="0"/>
              </a:ext>
            </a:extLst>
          </a:blip>
          <a:srcRect l="13984" t="31368" r="15298" b="41732"/>
          <a:stretch/>
        </p:blipFill>
        <p:spPr>
          <a:xfrm>
            <a:off x="196248" y="1891640"/>
            <a:ext cx="8751504" cy="4734447"/>
          </a:xfrm>
          <a:prstGeom prst="rect">
            <a:avLst/>
          </a:prstGeom>
        </p:spPr>
      </p:pic>
      <p:sp>
        <p:nvSpPr>
          <p:cNvPr id="6" name="Rectangle 5">
            <a:extLst>
              <a:ext uri="{FF2B5EF4-FFF2-40B4-BE49-F238E27FC236}">
                <a16:creationId xmlns:a16="http://schemas.microsoft.com/office/drawing/2014/main" id="{2C094F8F-E0F8-A146-BD9C-D972A8C5C9FA}"/>
              </a:ext>
            </a:extLst>
          </p:cNvPr>
          <p:cNvSpPr/>
          <p:nvPr/>
        </p:nvSpPr>
        <p:spPr>
          <a:xfrm>
            <a:off x="753392" y="840191"/>
            <a:ext cx="8035799" cy="1620957"/>
          </a:xfrm>
          <a:prstGeom prst="rect">
            <a:avLst/>
          </a:prstGeom>
        </p:spPr>
        <p:txBody>
          <a:bodyPr wrap="square">
            <a:spAutoFit/>
          </a:bodyPr>
          <a:lstStyle/>
          <a:p>
            <a:pPr marL="400050" lvl="3" indent="-285750">
              <a:spcBef>
                <a:spcPts val="360"/>
              </a:spcBef>
              <a:buClr>
                <a:srgbClr val="000000"/>
              </a:buClr>
              <a:buSzPct val="100000"/>
              <a:buFont typeface="Wingdings" panose="05000000000000000000" pitchFamily="2" charset="2"/>
              <a:buChar char="Ø"/>
            </a:pPr>
            <a:r>
              <a:rPr lang="en-US" sz="2400" dirty="0"/>
              <a:t>a FHIR server that works directly with the App repository and FHIR servers for </a:t>
            </a:r>
            <a:r>
              <a:rPr lang="en-US" sz="2400" dirty="0" err="1"/>
              <a:t>OpenEMR</a:t>
            </a:r>
            <a:r>
              <a:rPr lang="en-US" sz="2400" dirty="0"/>
              <a:t>, </a:t>
            </a:r>
            <a:r>
              <a:rPr lang="en-US" sz="2400" dirty="0" err="1"/>
              <a:t>OpenMRS</a:t>
            </a:r>
            <a:r>
              <a:rPr lang="en-US" sz="2400" dirty="0"/>
              <a:t>, and PHR</a:t>
            </a:r>
          </a:p>
          <a:p>
            <a:pPr marL="114300" lvl="0">
              <a:spcBef>
                <a:spcPts val="360"/>
              </a:spcBef>
              <a:buClr>
                <a:srgbClr val="000000"/>
              </a:buClr>
              <a:buSzPct val="100000"/>
            </a:pPr>
            <a:endParaRPr lang="en-US" sz="2400" dirty="0"/>
          </a:p>
        </p:txBody>
      </p:sp>
    </p:spTree>
    <p:extLst>
      <p:ext uri="{BB962C8B-B14F-4D97-AF65-F5344CB8AC3E}">
        <p14:creationId xmlns:p14="http://schemas.microsoft.com/office/powerpoint/2010/main" val="235012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9F96-A293-1B47-B917-0539AA3861DD}"/>
              </a:ext>
            </a:extLst>
          </p:cNvPr>
          <p:cNvSpPr>
            <a:spLocks noGrp="1"/>
          </p:cNvSpPr>
          <p:nvPr>
            <p:ph type="title"/>
          </p:nvPr>
        </p:nvSpPr>
        <p:spPr/>
        <p:txBody>
          <a:bodyPr/>
          <a:lstStyle/>
          <a:p>
            <a:r>
              <a:rPr lang="en-US"/>
              <a:t>Alternative architecture</a:t>
            </a:r>
          </a:p>
        </p:txBody>
      </p:sp>
      <p:sp>
        <p:nvSpPr>
          <p:cNvPr id="4" name="Rectangle 3">
            <a:extLst>
              <a:ext uri="{FF2B5EF4-FFF2-40B4-BE49-F238E27FC236}">
                <a16:creationId xmlns:a16="http://schemas.microsoft.com/office/drawing/2014/main" id="{EFA4FA4F-FFDD-DB4B-BB06-53FD2A44BC9B}"/>
              </a:ext>
            </a:extLst>
          </p:cNvPr>
          <p:cNvSpPr/>
          <p:nvPr/>
        </p:nvSpPr>
        <p:spPr>
          <a:xfrm>
            <a:off x="1027421" y="825085"/>
            <a:ext cx="8062075" cy="1374735"/>
          </a:xfrm>
          <a:prstGeom prst="rect">
            <a:avLst/>
          </a:prstGeom>
        </p:spPr>
        <p:txBody>
          <a:bodyPr wrap="square">
            <a:spAutoFit/>
          </a:bodyPr>
          <a:lstStyle/>
          <a:p>
            <a:pPr marL="400050" lvl="3" indent="-285750">
              <a:spcBef>
                <a:spcPts val="360"/>
              </a:spcBef>
              <a:buClr>
                <a:srgbClr val="000000"/>
              </a:buClr>
              <a:buSzPct val="100000"/>
              <a:buFont typeface="Wingdings" panose="05000000000000000000" pitchFamily="2" charset="2"/>
              <a:buChar char="Ø"/>
            </a:pPr>
            <a:r>
              <a:rPr lang="en-US" sz="2000" dirty="0"/>
              <a:t>a FHIR server that works directly with the App RESTful API and FHIR servers for </a:t>
            </a:r>
            <a:r>
              <a:rPr lang="en-US" sz="2000" dirty="0" err="1"/>
              <a:t>OpenEMR</a:t>
            </a:r>
            <a:r>
              <a:rPr lang="en-US" sz="2000" dirty="0"/>
              <a:t>, </a:t>
            </a:r>
            <a:r>
              <a:rPr lang="en-US" sz="2000" dirty="0" err="1"/>
              <a:t>OpenMRS</a:t>
            </a:r>
            <a:r>
              <a:rPr lang="en-US" sz="2000" dirty="0"/>
              <a:t>, and PHR</a:t>
            </a:r>
          </a:p>
          <a:p>
            <a:pPr marL="114300" lvl="0">
              <a:spcBef>
                <a:spcPts val="360"/>
              </a:spcBef>
              <a:buClr>
                <a:srgbClr val="000000"/>
              </a:buClr>
              <a:buSzPct val="100000"/>
            </a:pPr>
            <a:endParaRPr lang="en-US" sz="2000" dirty="0"/>
          </a:p>
        </p:txBody>
      </p:sp>
      <p:pic>
        <p:nvPicPr>
          <p:cNvPr id="5" name="Picture 5">
            <a:extLst>
              <a:ext uri="{FF2B5EF4-FFF2-40B4-BE49-F238E27FC236}">
                <a16:creationId xmlns:a16="http://schemas.microsoft.com/office/drawing/2014/main" id="{EB64CED0-457F-F846-AB10-5B8525835677}"/>
              </a:ext>
            </a:extLst>
          </p:cNvPr>
          <p:cNvPicPr>
            <a:picLocks noChangeAspect="1"/>
          </p:cNvPicPr>
          <p:nvPr/>
        </p:nvPicPr>
        <p:blipFill rotWithShape="1">
          <a:blip r:embed="rId2">
            <a:extLst>
              <a:ext uri="{28A0092B-C50C-407E-A947-70E740481C1C}">
                <a14:useLocalDpi xmlns:a14="http://schemas.microsoft.com/office/drawing/2010/main" val="0"/>
              </a:ext>
            </a:extLst>
          </a:blip>
          <a:srcRect l="17162" t="12302" r="15329" b="61400"/>
          <a:stretch/>
        </p:blipFill>
        <p:spPr>
          <a:xfrm>
            <a:off x="1068722" y="1998513"/>
            <a:ext cx="7899449" cy="4376424"/>
          </a:xfrm>
          <a:prstGeom prst="rect">
            <a:avLst/>
          </a:prstGeom>
        </p:spPr>
      </p:pic>
    </p:spTree>
    <p:extLst>
      <p:ext uri="{BB962C8B-B14F-4D97-AF65-F5344CB8AC3E}">
        <p14:creationId xmlns:p14="http://schemas.microsoft.com/office/powerpoint/2010/main" val="2918812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9F96-A293-1B47-B917-0539AA3861DD}"/>
              </a:ext>
            </a:extLst>
          </p:cNvPr>
          <p:cNvSpPr>
            <a:spLocks noGrp="1"/>
          </p:cNvSpPr>
          <p:nvPr>
            <p:ph type="title"/>
          </p:nvPr>
        </p:nvSpPr>
        <p:spPr/>
        <p:txBody>
          <a:bodyPr/>
          <a:lstStyle/>
          <a:p>
            <a:r>
              <a:rPr lang="en-US"/>
              <a:t>Alternative architecture</a:t>
            </a:r>
          </a:p>
        </p:txBody>
      </p:sp>
      <p:sp>
        <p:nvSpPr>
          <p:cNvPr id="4" name="Rectangle 3">
            <a:extLst>
              <a:ext uri="{FF2B5EF4-FFF2-40B4-BE49-F238E27FC236}">
                <a16:creationId xmlns:a16="http://schemas.microsoft.com/office/drawing/2014/main" id="{EFA4FA4F-FFDD-DB4B-BB06-53FD2A44BC9B}"/>
              </a:ext>
            </a:extLst>
          </p:cNvPr>
          <p:cNvSpPr/>
          <p:nvPr/>
        </p:nvSpPr>
        <p:spPr>
          <a:xfrm>
            <a:off x="1027421" y="825085"/>
            <a:ext cx="8062075" cy="1374735"/>
          </a:xfrm>
          <a:prstGeom prst="rect">
            <a:avLst/>
          </a:prstGeom>
        </p:spPr>
        <p:txBody>
          <a:bodyPr wrap="square">
            <a:spAutoFit/>
          </a:bodyPr>
          <a:lstStyle/>
          <a:p>
            <a:pPr marL="400050" lvl="3" indent="-285750">
              <a:spcBef>
                <a:spcPts val="360"/>
              </a:spcBef>
              <a:buClr>
                <a:srgbClr val="000000"/>
              </a:buClr>
              <a:buSzPct val="100000"/>
              <a:buFont typeface="Wingdings" panose="05000000000000000000" pitchFamily="2" charset="2"/>
              <a:buChar char="Ø"/>
            </a:pPr>
            <a:r>
              <a:rPr lang="en-US" sz="2000" dirty="0"/>
              <a:t>a FHIR server that works directly with the App RESTful API and FHIR servers for </a:t>
            </a:r>
            <a:r>
              <a:rPr lang="en-US" sz="2000" dirty="0" err="1"/>
              <a:t>OpenEMR</a:t>
            </a:r>
            <a:r>
              <a:rPr lang="en-US" sz="2000" dirty="0"/>
              <a:t>, </a:t>
            </a:r>
            <a:r>
              <a:rPr lang="en-US" sz="2000" dirty="0" err="1"/>
              <a:t>OpenMRS</a:t>
            </a:r>
            <a:r>
              <a:rPr lang="en-US" sz="2000" dirty="0"/>
              <a:t>, and PHR</a:t>
            </a:r>
          </a:p>
          <a:p>
            <a:pPr marL="114300" lvl="0">
              <a:spcBef>
                <a:spcPts val="360"/>
              </a:spcBef>
              <a:buClr>
                <a:srgbClr val="000000"/>
              </a:buClr>
              <a:buSzPct val="100000"/>
            </a:pPr>
            <a:endParaRPr lang="en-US" sz="2000" dirty="0"/>
          </a:p>
        </p:txBody>
      </p:sp>
      <p:pic>
        <p:nvPicPr>
          <p:cNvPr id="5" name="Picture 5">
            <a:extLst>
              <a:ext uri="{FF2B5EF4-FFF2-40B4-BE49-F238E27FC236}">
                <a16:creationId xmlns:a16="http://schemas.microsoft.com/office/drawing/2014/main" id="{EB64CED0-457F-F846-AB10-5B8525835677}"/>
              </a:ext>
            </a:extLst>
          </p:cNvPr>
          <p:cNvPicPr>
            <a:picLocks noChangeAspect="1"/>
          </p:cNvPicPr>
          <p:nvPr/>
        </p:nvPicPr>
        <p:blipFill rotWithShape="1">
          <a:blip r:embed="rId2">
            <a:extLst>
              <a:ext uri="{28A0092B-C50C-407E-A947-70E740481C1C}">
                <a14:useLocalDpi xmlns:a14="http://schemas.microsoft.com/office/drawing/2010/main" val="0"/>
              </a:ext>
            </a:extLst>
          </a:blip>
          <a:srcRect l="15666" t="62531" r="14957" b="9331"/>
          <a:stretch/>
        </p:blipFill>
        <p:spPr>
          <a:xfrm>
            <a:off x="1202314" y="1843537"/>
            <a:ext cx="7262888" cy="4189378"/>
          </a:xfrm>
          <a:prstGeom prst="rect">
            <a:avLst/>
          </a:prstGeom>
        </p:spPr>
      </p:pic>
    </p:spTree>
    <p:extLst>
      <p:ext uri="{BB962C8B-B14F-4D97-AF65-F5344CB8AC3E}">
        <p14:creationId xmlns:p14="http://schemas.microsoft.com/office/powerpoint/2010/main" val="143968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Rectangle 4"/>
          <p:cNvSpPr>
            <a:spLocks noGrp="1" noChangeArrowheads="1"/>
          </p:cNvSpPr>
          <p:nvPr>
            <p:ph type="title"/>
          </p:nvPr>
        </p:nvSpPr>
        <p:spPr/>
        <p:txBody>
          <a:bodyPr/>
          <a:lstStyle/>
          <a:p>
            <a:pPr eaLnBrk="1" hangingPunct="1">
              <a:defRPr/>
            </a:pPr>
            <a:r>
              <a:rPr lang="en-US"/>
              <a:t>Stakeholders for HIE and Virtual Chart</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108974535"/>
              </p:ext>
            </p:extLst>
          </p:nvPr>
        </p:nvGraphicFramePr>
        <p:xfrm>
          <a:off x="1143000" y="685800"/>
          <a:ext cx="7633764" cy="5867400"/>
        </p:xfrm>
        <a:graphic>
          <a:graphicData uri="http://schemas.openxmlformats.org/presentationml/2006/ole">
            <mc:AlternateContent xmlns:mc="http://schemas.openxmlformats.org/markup-compatibility/2006">
              <mc:Choice xmlns:v="urn:schemas-microsoft-com:vml" Requires="v">
                <p:oleObj spid="_x0000_s2049" name="Visio" r:id="rId3" imgW="7435635" imgH="5701590" progId="Visio.Drawing.11">
                  <p:embed/>
                </p:oleObj>
              </mc:Choice>
              <mc:Fallback>
                <p:oleObj name="Visio" r:id="rId3" imgW="7435635" imgH="5701590" progId="Visio.Drawing.11">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7633764" cy="5867400"/>
                      </a:xfrm>
                      <a:prstGeom prst="rect">
                        <a:avLst/>
                      </a:prstGeom>
                      <a:noFill/>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3" name="Rectangle 3"/>
          <p:cNvSpPr>
            <a:spLocks noGrp="1" noChangeArrowheads="1"/>
          </p:cNvSpPr>
          <p:nvPr>
            <p:ph type="title"/>
          </p:nvPr>
        </p:nvSpPr>
        <p:spPr/>
        <p:txBody>
          <a:bodyPr/>
          <a:lstStyle/>
          <a:p>
            <a:pPr eaLnBrk="1" hangingPunct="1">
              <a:defRPr/>
            </a:pPr>
            <a:r>
              <a:rPr lang="en-US"/>
              <a:t>A Proposed Hybrid  HIE Architecture</a:t>
            </a:r>
          </a:p>
        </p:txBody>
      </p:sp>
      <p:sp>
        <p:nvSpPr>
          <p:cNvPr id="1105924" name="Rectangle 4"/>
          <p:cNvSpPr>
            <a:spLocks noGrp="1" noChangeArrowheads="1"/>
          </p:cNvSpPr>
          <p:nvPr>
            <p:ph type="body" idx="1"/>
          </p:nvPr>
        </p:nvSpPr>
        <p:spPr/>
        <p:txBody>
          <a:bodyPr/>
          <a:lstStyle/>
          <a:p>
            <a:pPr eaLnBrk="1" hangingPunct="1">
              <a:defRPr/>
            </a:pPr>
            <a:r>
              <a:rPr lang="en-US"/>
              <a:t>Across Four Styles, seek “Best” of Each to Leverage into a Combined Proposed Hybrid</a:t>
            </a:r>
          </a:p>
          <a:p>
            <a:pPr eaLnBrk="1" hangingPunct="1">
              <a:defRPr/>
            </a:pPr>
            <a:r>
              <a:rPr lang="en-US"/>
              <a:t>Explore Different IT Systems and Understand Links</a:t>
            </a:r>
          </a:p>
          <a:p>
            <a:pPr eaLnBrk="1" hangingPunct="1">
              <a:defRPr/>
            </a:pPr>
            <a:r>
              <a:rPr lang="en-US"/>
              <a:t>Four Styles Clearly Demonstrate that Not Single Ideal Solution Given Pros and Cons of Each</a:t>
            </a:r>
          </a:p>
          <a:p>
            <a:pPr eaLnBrk="1" hangingPunct="1">
              <a:defRPr/>
            </a:pPr>
            <a:r>
              <a:rPr lang="en-US"/>
              <a:t>Key Issues to Consider:</a:t>
            </a:r>
          </a:p>
          <a:p>
            <a:pPr lvl="1" eaLnBrk="1" hangingPunct="1">
              <a:defRPr/>
            </a:pPr>
            <a:r>
              <a:rPr lang="en-US"/>
              <a:t>Proposed Hybrid Minimizes Shortcomings of Individual System</a:t>
            </a:r>
          </a:p>
          <a:p>
            <a:pPr lvl="1" eaLnBrk="1" hangingPunct="1">
              <a:defRPr/>
            </a:pPr>
            <a:r>
              <a:rPr lang="en-US"/>
              <a:t>Takes Full Advantage of Benefits</a:t>
            </a:r>
          </a:p>
          <a:p>
            <a:pPr lvl="1" eaLnBrk="1" hangingPunct="1">
              <a:defRPr/>
            </a:pP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p:txBody>
          <a:bodyPr/>
          <a:lstStyle/>
          <a:p>
            <a:pPr eaLnBrk="1" hangingPunct="1">
              <a:defRPr/>
            </a:pPr>
            <a:r>
              <a:rPr lang="en-US"/>
              <a:t>Background: Regional HIE Scenario</a:t>
            </a:r>
          </a:p>
        </p:txBody>
      </p:sp>
      <p:sp>
        <p:nvSpPr>
          <p:cNvPr id="1108995" name="Rectangle 3"/>
          <p:cNvSpPr>
            <a:spLocks noGrp="1" noChangeArrowheads="1"/>
          </p:cNvSpPr>
          <p:nvPr>
            <p:ph type="body" idx="1"/>
          </p:nvPr>
        </p:nvSpPr>
        <p:spPr/>
        <p:txBody>
          <a:bodyPr/>
          <a:lstStyle/>
          <a:p>
            <a:pPr eaLnBrk="1" hangingPunct="1">
              <a:defRPr/>
            </a:pPr>
            <a:r>
              <a:rPr lang="en-US"/>
              <a:t>Employ a Supplier Consumer Model (see next slide)</a:t>
            </a:r>
          </a:p>
          <a:p>
            <a:pPr eaLnBrk="1" hangingPunct="1">
              <a:defRPr/>
            </a:pPr>
            <a:r>
              <a:rPr lang="en-US" i="1"/>
              <a:t>Data Suppliers</a:t>
            </a:r>
            <a:r>
              <a:rPr lang="en-US"/>
              <a:t> hold data relevant for the HIE in their operative HIT systems</a:t>
            </a:r>
          </a:p>
          <a:p>
            <a:pPr lvl="1" eaLnBrk="1" hangingPunct="1">
              <a:defRPr/>
            </a:pPr>
            <a:r>
              <a:rPr lang="en-US"/>
              <a:t>Goal: Efficiently make this data available outside system boundaries without impacting the functionalities of the operative systems</a:t>
            </a:r>
          </a:p>
          <a:p>
            <a:pPr eaLnBrk="1" hangingPunct="1">
              <a:defRPr/>
            </a:pPr>
            <a:r>
              <a:rPr lang="en-US" i="1">
                <a:effectLst/>
              </a:rPr>
              <a:t>Data Consumers</a:t>
            </a:r>
            <a:r>
              <a:rPr lang="en-US">
                <a:effectLst/>
              </a:rPr>
              <a:t> utilize data available via HIE for analysis, aggregations, merging, processing, etc.</a:t>
            </a:r>
          </a:p>
          <a:p>
            <a:pPr eaLnBrk="1" hangingPunct="1">
              <a:defRPr/>
            </a:pPr>
            <a:r>
              <a:rPr lang="en-US">
                <a:effectLst/>
              </a:rPr>
              <a:t>Notes:</a:t>
            </a:r>
          </a:p>
          <a:p>
            <a:pPr lvl="1" eaLnBrk="1" hangingPunct="1">
              <a:defRPr/>
            </a:pPr>
            <a:r>
              <a:rPr lang="en-US"/>
              <a:t>Suppliers can Consume Data (from other Suppliers) at that Same Time</a:t>
            </a:r>
          </a:p>
          <a:p>
            <a:pPr lvl="1" eaLnBrk="1" hangingPunct="1">
              <a:defRPr/>
            </a:pPr>
            <a:r>
              <a:rPr lang="en-US"/>
              <a:t>Consumers Can Supply Data Relevant for Other Suppliers Purposes</a:t>
            </a:r>
          </a:p>
          <a:p>
            <a:pPr lvl="1" eaLnBrk="1" hangingPunct="1">
              <a:defRPr/>
            </a:pP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20" name="Rectangle 4"/>
          <p:cNvSpPr>
            <a:spLocks noGrp="1" noChangeArrowheads="1"/>
          </p:cNvSpPr>
          <p:nvPr>
            <p:ph type="title"/>
          </p:nvPr>
        </p:nvSpPr>
        <p:spPr/>
        <p:txBody>
          <a:bodyPr/>
          <a:lstStyle/>
          <a:p>
            <a:pPr eaLnBrk="1" hangingPunct="1">
              <a:defRPr/>
            </a:pPr>
            <a:r>
              <a:rPr lang="en-US"/>
              <a:t>A Regional HIE Scenario</a:t>
            </a:r>
          </a:p>
        </p:txBody>
      </p:sp>
      <p:pic>
        <p:nvPicPr>
          <p:cNvPr id="686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685088"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p:txBody>
          <a:bodyPr/>
          <a:lstStyle/>
          <a:p>
            <a:pPr eaLnBrk="1" hangingPunct="1">
              <a:defRPr/>
            </a:pPr>
            <a:r>
              <a:rPr lang="en-US"/>
              <a:t>Who are the Data Suppliers?</a:t>
            </a:r>
          </a:p>
        </p:txBody>
      </p:sp>
      <p:sp>
        <p:nvSpPr>
          <p:cNvPr id="69635" name="Rectangle 3"/>
          <p:cNvSpPr>
            <a:spLocks noGrp="1" noChangeArrowheads="1"/>
          </p:cNvSpPr>
          <p:nvPr>
            <p:ph type="body" idx="1"/>
          </p:nvPr>
        </p:nvSpPr>
        <p:spPr/>
        <p:txBody>
          <a:bodyPr/>
          <a:lstStyle/>
          <a:p>
            <a:pPr eaLnBrk="1" hangingPunct="1"/>
            <a:r>
              <a:rPr lang="en-US" altLang="en-US">
                <a:effectLst/>
              </a:rPr>
              <a:t>Community Practice (CP): A medical practice operated by several physicians (e.g., a general practitioner, a pediatrician, an internist, and a radiologist) and their staff.</a:t>
            </a:r>
          </a:p>
          <a:p>
            <a:pPr eaLnBrk="1" hangingPunct="1"/>
            <a:r>
              <a:rPr lang="en-US" altLang="en-US">
                <a:effectLst/>
              </a:rPr>
              <a:t>Local Hospital (LH): via EMR</a:t>
            </a:r>
          </a:p>
          <a:p>
            <a:pPr eaLnBrk="1" hangingPunct="1"/>
            <a:r>
              <a:rPr lang="en-US" altLang="en-US">
                <a:effectLst/>
              </a:rPr>
              <a:t>University Health Center (UHC):</a:t>
            </a:r>
          </a:p>
          <a:p>
            <a:pPr eaLnBrk="1" hangingPunct="1"/>
            <a:r>
              <a:rPr lang="en-US" altLang="en-US">
                <a:effectLst/>
              </a:rPr>
              <a:t>Personal Health Record</a:t>
            </a:r>
          </a:p>
          <a:p>
            <a:pPr eaLnBrk="1" hangingPunct="1"/>
            <a:r>
              <a:rPr lang="en-US" altLang="en-US">
                <a:effectLst/>
              </a:rPr>
              <a:t>Insurance Industry</a:t>
            </a:r>
          </a:p>
          <a:p>
            <a:pPr eaLnBrk="1" hangingPunct="1"/>
            <a:r>
              <a:rPr lang="en-US" altLang="en-US">
                <a:effectLst/>
              </a:rPr>
              <a:t>Others?</a:t>
            </a:r>
          </a:p>
          <a:p>
            <a:pPr eaLnBrk="1" hangingPunct="1"/>
            <a:endParaRPr lang="en-US" altLang="en-US">
              <a:effectLst/>
            </a:endParaRPr>
          </a:p>
          <a:p>
            <a:pPr eaLnBrk="1" hangingPunct="1"/>
            <a:endParaRPr lang="en-US" altLang="en-US">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p:txBody>
          <a:bodyPr/>
          <a:lstStyle/>
          <a:p>
            <a:pPr eaLnBrk="1" hangingPunct="1">
              <a:defRPr/>
            </a:pPr>
            <a:r>
              <a:rPr lang="en-US"/>
              <a:t>Who are the Data Consumers?</a:t>
            </a:r>
          </a:p>
        </p:txBody>
      </p:sp>
      <p:sp>
        <p:nvSpPr>
          <p:cNvPr id="1114115" name="Rectangle 3"/>
          <p:cNvSpPr>
            <a:spLocks noGrp="1" noChangeArrowheads="1"/>
          </p:cNvSpPr>
          <p:nvPr>
            <p:ph type="body" idx="1"/>
          </p:nvPr>
        </p:nvSpPr>
        <p:spPr/>
        <p:txBody>
          <a:bodyPr/>
          <a:lstStyle/>
          <a:p>
            <a:pPr eaLnBrk="1" hangingPunct="1">
              <a:defRPr/>
            </a:pPr>
            <a:r>
              <a:rPr lang="en-US" dirty="0"/>
              <a:t>Local Pharmacies</a:t>
            </a:r>
          </a:p>
          <a:p>
            <a:pPr eaLnBrk="1" hangingPunct="1">
              <a:defRPr/>
            </a:pPr>
            <a:r>
              <a:rPr lang="en-US" dirty="0"/>
              <a:t>State Agencies</a:t>
            </a:r>
          </a:p>
          <a:p>
            <a:pPr eaLnBrk="1" hangingPunct="1">
              <a:defRPr/>
            </a:pPr>
            <a:r>
              <a:rPr lang="en-US" dirty="0"/>
              <a:t>Insurance Companies</a:t>
            </a:r>
          </a:p>
          <a:p>
            <a:pPr eaLnBrk="1" hangingPunct="1">
              <a:defRPr/>
            </a:pPr>
            <a:r>
              <a:rPr lang="en-US" dirty="0"/>
              <a:t>Pharmaceutical Research </a:t>
            </a:r>
          </a:p>
          <a:p>
            <a:pPr eaLnBrk="1" hangingPunct="1">
              <a:defRPr/>
            </a:pPr>
            <a:r>
              <a:rPr lang="en-US" dirty="0"/>
              <a:t>University Research</a:t>
            </a:r>
          </a:p>
          <a:p>
            <a:pPr eaLnBrk="1" hangingPunct="1">
              <a:defRPr/>
            </a:pPr>
            <a:r>
              <a:rPr lang="en-US" dirty="0"/>
              <a:t>Virtual Chart</a:t>
            </a:r>
          </a:p>
          <a:p>
            <a:pPr eaLnBrk="1" hangingPunct="1">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pPr eaLnBrk="1" hangingPunct="1">
              <a:defRPr/>
            </a:pPr>
            <a:r>
              <a:rPr lang="en-US"/>
              <a:t>Proposed Hybrid Architecture</a:t>
            </a:r>
          </a:p>
        </p:txBody>
      </p:sp>
      <p:sp>
        <p:nvSpPr>
          <p:cNvPr id="1115139" name="Rectangle 3"/>
          <p:cNvSpPr>
            <a:spLocks noGrp="1" noChangeArrowheads="1"/>
          </p:cNvSpPr>
          <p:nvPr>
            <p:ph type="body" idx="1"/>
          </p:nvPr>
        </p:nvSpPr>
        <p:spPr/>
        <p:txBody>
          <a:bodyPr/>
          <a:lstStyle/>
          <a:p>
            <a:pPr eaLnBrk="1" hangingPunct="1">
              <a:defRPr/>
            </a:pPr>
            <a:r>
              <a:rPr lang="en-US"/>
              <a:t>Leverages Supplier/Consumer Model</a:t>
            </a:r>
          </a:p>
          <a:p>
            <a:pPr eaLnBrk="1" hangingPunct="1">
              <a:defRPr/>
            </a:pPr>
            <a:r>
              <a:rPr lang="en-US"/>
              <a:t>Combines Concepts of four Alternative Architectuers</a:t>
            </a:r>
          </a:p>
          <a:p>
            <a:pPr eaLnBrk="1" hangingPunct="1">
              <a:defRPr/>
            </a:pPr>
            <a:r>
              <a:rPr lang="en-US"/>
              <a:t>Organized Around Five Logical Groups of Functionality:</a:t>
            </a:r>
          </a:p>
          <a:p>
            <a:pPr lvl="1" eaLnBrk="1" hangingPunct="1">
              <a:defRPr/>
            </a:pPr>
            <a:r>
              <a:rPr lang="en-US"/>
              <a:t>Data Layer: Suppliers and Consumers </a:t>
            </a:r>
          </a:p>
          <a:p>
            <a:pPr lvl="1" eaLnBrk="1" hangingPunct="1">
              <a:defRPr/>
            </a:pPr>
            <a:r>
              <a:rPr lang="en-US"/>
              <a:t>ID Management: Users and their Privileges</a:t>
            </a:r>
          </a:p>
          <a:p>
            <a:pPr lvl="1" eaLnBrk="1" hangingPunct="1">
              <a:defRPr/>
            </a:pPr>
            <a:r>
              <a:rPr lang="en-US"/>
              <a:t>HIE Management: Tracking Records and their Locations Across Entire Environment</a:t>
            </a:r>
          </a:p>
          <a:p>
            <a:pPr lvl="1" eaLnBrk="1" hangingPunct="1">
              <a:defRPr/>
            </a:pPr>
            <a:r>
              <a:rPr lang="en-US"/>
              <a:t>Security: Audit Trails, Patient Consent, and Authentication</a:t>
            </a:r>
          </a:p>
          <a:p>
            <a:pPr lvl="1" eaLnBrk="1" hangingPunct="1">
              <a:defRPr/>
            </a:pPr>
            <a:r>
              <a:rPr lang="en-US"/>
              <a:t>Health Service Bus: Responsible for the Exchange of Messages Between Nodes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Hybrid Architecture</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838200"/>
            <a:ext cx="5316554"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888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pPr eaLnBrk="1" hangingPunct="1">
              <a:defRPr/>
            </a:pPr>
            <a:r>
              <a:rPr lang="en-US"/>
              <a:t>Overview of Hybrid Architecture</a:t>
            </a:r>
          </a:p>
        </p:txBody>
      </p:sp>
      <p:pic>
        <p:nvPicPr>
          <p:cNvPr id="4098" name="Picture 2" descr="Figure08-HHIEAOverview"/>
          <p:cNvPicPr>
            <a:picLocks noChangeAspect="1" noChangeArrowheads="1"/>
          </p:cNvPicPr>
          <p:nvPr/>
        </p:nvPicPr>
        <p:blipFill rotWithShape="1">
          <a:blip r:embed="rId2">
            <a:extLst>
              <a:ext uri="{28A0092B-C50C-407E-A947-70E740481C1C}">
                <a14:useLocalDpi xmlns:a14="http://schemas.microsoft.com/office/drawing/2010/main" val="0"/>
              </a:ext>
            </a:extLst>
          </a:blip>
          <a:srcRect b="32435"/>
          <a:stretch/>
        </p:blipFill>
        <p:spPr bwMode="auto">
          <a:xfrm>
            <a:off x="304800" y="609600"/>
            <a:ext cx="8446770" cy="641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p:txBody>
          <a:bodyPr/>
          <a:lstStyle/>
          <a:p>
            <a:pPr eaLnBrk="1" hangingPunct="1">
              <a:defRPr/>
            </a:pPr>
            <a:r>
              <a:rPr lang="en-US"/>
              <a:t>Overview of Hybrid Architecture</a:t>
            </a:r>
          </a:p>
        </p:txBody>
      </p:sp>
      <p:pic>
        <p:nvPicPr>
          <p:cNvPr id="4" name="Picture 2" descr="Figure08-HHIEAOverview"/>
          <p:cNvPicPr>
            <a:picLocks noChangeAspect="1" noChangeArrowheads="1"/>
          </p:cNvPicPr>
          <p:nvPr/>
        </p:nvPicPr>
        <p:blipFill rotWithShape="1">
          <a:blip r:embed="rId2">
            <a:extLst>
              <a:ext uri="{28A0092B-C50C-407E-A947-70E740481C1C}">
                <a14:useLocalDpi xmlns:a14="http://schemas.microsoft.com/office/drawing/2010/main" val="0"/>
              </a:ext>
            </a:extLst>
          </a:blip>
          <a:srcRect t="41243"/>
          <a:stretch/>
        </p:blipFill>
        <p:spPr bwMode="auto">
          <a:xfrm>
            <a:off x="304800" y="903011"/>
            <a:ext cx="8610600" cy="568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77D8-5340-3742-B441-9C69E4685A4D}"/>
              </a:ext>
            </a:extLst>
          </p:cNvPr>
          <p:cNvSpPr>
            <a:spLocks noGrp="1"/>
          </p:cNvSpPr>
          <p:nvPr>
            <p:ph type="title"/>
          </p:nvPr>
        </p:nvSpPr>
        <p:spPr/>
        <p:txBody>
          <a:bodyPr/>
          <a:lstStyle/>
          <a:p>
            <a:r>
              <a:rPr lang="en-US"/>
              <a:t>The Data Layer</a:t>
            </a:r>
          </a:p>
        </p:txBody>
      </p:sp>
      <p:sp>
        <p:nvSpPr>
          <p:cNvPr id="3" name="Content Placeholder 2">
            <a:extLst>
              <a:ext uri="{FF2B5EF4-FFF2-40B4-BE49-F238E27FC236}">
                <a16:creationId xmlns:a16="http://schemas.microsoft.com/office/drawing/2014/main" id="{85AB5D6A-875F-5C4F-8C23-0005F249F4CF}"/>
              </a:ext>
            </a:extLst>
          </p:cNvPr>
          <p:cNvSpPr>
            <a:spLocks noGrp="1"/>
          </p:cNvSpPr>
          <p:nvPr>
            <p:ph idx="1"/>
          </p:nvPr>
        </p:nvSpPr>
        <p:spPr>
          <a:xfrm>
            <a:off x="571500" y="769211"/>
            <a:ext cx="8506394" cy="6088789"/>
          </a:xfrm>
        </p:spPr>
        <p:txBody>
          <a:bodyPr/>
          <a:lstStyle/>
          <a:p>
            <a:r>
              <a:rPr lang="en-US" i="1">
                <a:effectLst/>
                <a:latin typeface="Times New Roman" panose="02020603050405020304" pitchFamily="18" charset="0"/>
                <a:ea typeface="Times New Roman" panose="02020603050405020304" pitchFamily="18" charset="0"/>
              </a:rPr>
              <a:t>Data layer</a:t>
            </a:r>
            <a:r>
              <a:rPr lang="en-US">
                <a:effectLst/>
                <a:latin typeface="Times New Roman" panose="02020603050405020304" pitchFamily="18" charset="0"/>
                <a:ea typeface="Times New Roman" panose="02020603050405020304" pitchFamily="18" charset="0"/>
              </a:rPr>
              <a:t>  </a:t>
            </a:r>
          </a:p>
          <a:p>
            <a:pPr lvl="1"/>
            <a:r>
              <a:rPr lang="en-US">
                <a:effectLst/>
                <a:latin typeface="Times New Roman" panose="02020603050405020304" pitchFamily="18" charset="0"/>
                <a:ea typeface="Times New Roman" panose="02020603050405020304" pitchFamily="18" charset="0"/>
              </a:rPr>
              <a:t>location where information that has been extracted from each HIT source</a:t>
            </a:r>
          </a:p>
          <a:p>
            <a:pPr lvl="1"/>
            <a:r>
              <a:rPr lang="en-US">
                <a:effectLst/>
                <a:latin typeface="Times New Roman" panose="02020603050405020304" pitchFamily="18" charset="0"/>
                <a:ea typeface="Times New Roman" panose="02020603050405020304" pitchFamily="18" charset="0"/>
              </a:rPr>
              <a:t>utilized with a replicated storage style with edge servers in order to acquire information from the HIT sources </a:t>
            </a:r>
          </a:p>
          <a:p>
            <a:r>
              <a:rPr lang="en-US" i="1">
                <a:effectLst/>
                <a:latin typeface="Times New Roman" panose="02020603050405020304" pitchFamily="18" charset="0"/>
                <a:ea typeface="Times New Roman" panose="02020603050405020304" pitchFamily="18" charset="0"/>
              </a:rPr>
              <a:t>Data suppliers </a:t>
            </a:r>
            <a:r>
              <a:rPr lang="en-US">
                <a:effectLst/>
                <a:latin typeface="Times New Roman" panose="02020603050405020304" pitchFamily="18" charset="0"/>
                <a:ea typeface="Times New Roman" panose="02020603050405020304" pitchFamily="18" charset="0"/>
              </a:rPr>
              <a:t> provide services that are needed to create the initial replica and incrementally update from the HIT source(s)</a:t>
            </a:r>
          </a:p>
          <a:p>
            <a:r>
              <a:rPr lang="en-US" i="1">
                <a:effectLst/>
                <a:latin typeface="Times New Roman" panose="02020603050405020304" pitchFamily="18" charset="0"/>
                <a:ea typeface="Times New Roman" panose="02020603050405020304" pitchFamily="18" charset="0"/>
              </a:rPr>
              <a:t>Data consumers</a:t>
            </a:r>
            <a:r>
              <a:rPr lang="en-US">
                <a:effectLst/>
                <a:latin typeface="Times New Roman" panose="02020603050405020304" pitchFamily="18" charset="0"/>
                <a:ea typeface="Times New Roman" panose="02020603050405020304" pitchFamily="18" charset="0"/>
              </a:rPr>
              <a:t> are for stakeholders to access the aggregated information that spans these multiple HIT source(s) that are now replicas in the data layer</a:t>
            </a:r>
            <a:endParaRPr lang="en-US"/>
          </a:p>
        </p:txBody>
      </p:sp>
    </p:spTree>
    <p:extLst>
      <p:ext uri="{BB962C8B-B14F-4D97-AF65-F5344CB8AC3E}">
        <p14:creationId xmlns:p14="http://schemas.microsoft.com/office/powerpoint/2010/main" val="429417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a:lstStyle/>
          <a:p>
            <a:pPr eaLnBrk="1" hangingPunct="1">
              <a:defRPr/>
            </a:pPr>
            <a:r>
              <a:rPr lang="en-US"/>
              <a:t>Who are the Major Stakeholders?</a:t>
            </a:r>
          </a:p>
        </p:txBody>
      </p:sp>
      <p:sp>
        <p:nvSpPr>
          <p:cNvPr id="1033219" name="Rectangle 3"/>
          <p:cNvSpPr>
            <a:spLocks noGrp="1" noChangeArrowheads="1"/>
          </p:cNvSpPr>
          <p:nvPr>
            <p:ph type="body" idx="1"/>
          </p:nvPr>
        </p:nvSpPr>
        <p:spPr/>
        <p:txBody>
          <a:bodyPr/>
          <a:lstStyle/>
          <a:p>
            <a:pPr eaLnBrk="1" hangingPunct="1">
              <a:defRPr/>
            </a:pPr>
            <a:r>
              <a:rPr lang="en-US"/>
              <a:t>Patients that require short-term treatments, long-term treatments, emergency help, inpatient care, ambulatory care, home care, etc.</a:t>
            </a:r>
          </a:p>
          <a:p>
            <a:pPr eaLnBrk="1" hangingPunct="1">
              <a:defRPr/>
            </a:pPr>
            <a:r>
              <a:rPr lang="en-US"/>
              <a:t>Providers that administer care (MDs, medical specialists, ER MDs, nurses, hospitals, long term care facilities, home health care, nurse practitioners, etc.)</a:t>
            </a:r>
          </a:p>
          <a:p>
            <a:pPr eaLnBrk="1" hangingPunct="1">
              <a:defRPr/>
            </a:pPr>
            <a:r>
              <a:rPr lang="en-US"/>
              <a:t>Public health organizations that monitor health trends and include disease control and prevention organizations, medical associations, etc.</a:t>
            </a:r>
          </a:p>
          <a:p>
            <a:pPr eaLnBrk="1" hangingPunct="1">
              <a:defRPr/>
            </a:pPr>
            <a:r>
              <a:rPr lang="en-US"/>
              <a:t>Researchers that explore new health treatments, medications, and medical devices</a:t>
            </a:r>
          </a:p>
          <a:p>
            <a:pPr eaLnBrk="1" hangingPunct="1">
              <a:defRPr/>
            </a:pPr>
            <a:r>
              <a:rPr lang="en-US"/>
              <a:t>Laboratories that conduct tests and include chemistry, microbiology, radiology, blood, genome, etc.</a:t>
            </a:r>
          </a:p>
          <a:p>
            <a:pPr eaLnBrk="1" hangingPunct="1">
              <a:defRPr/>
            </a:pPr>
            <a:r>
              <a:rPr lang="en-US"/>
              <a:t>Payers that are responsible for cost management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Layer - Original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295400"/>
            <a:ext cx="893786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123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Layer – With FHIR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a:extLst>
              <a:ext uri="{FF2B5EF4-FFF2-40B4-BE49-F238E27FC236}">
                <a16:creationId xmlns:a16="http://schemas.microsoft.com/office/drawing/2014/main" id="{85AA9FE2-3FF0-3645-82FD-9B9FD04F2361}"/>
              </a:ext>
            </a:extLst>
          </p:cNvPr>
          <p:cNvPicPr>
            <a:picLocks noChangeAspect="1"/>
          </p:cNvPicPr>
          <p:nvPr/>
        </p:nvPicPr>
        <p:blipFill rotWithShape="1">
          <a:blip r:embed="rId2">
            <a:extLst>
              <a:ext uri="{28A0092B-C50C-407E-A947-70E740481C1C}">
                <a14:useLocalDpi xmlns:a14="http://schemas.microsoft.com/office/drawing/2010/main" val="0"/>
              </a:ext>
            </a:extLst>
          </a:blip>
          <a:srcRect l="12487" t="11909" r="10842" b="63109"/>
          <a:stretch/>
        </p:blipFill>
        <p:spPr>
          <a:xfrm>
            <a:off x="491611" y="1811060"/>
            <a:ext cx="8430059" cy="3906610"/>
          </a:xfrm>
          <a:prstGeom prst="rect">
            <a:avLst/>
          </a:prstGeom>
        </p:spPr>
      </p:pic>
    </p:spTree>
    <p:extLst>
      <p:ext uri="{BB962C8B-B14F-4D97-AF65-F5344CB8AC3E}">
        <p14:creationId xmlns:p14="http://schemas.microsoft.com/office/powerpoint/2010/main" val="3979701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Comm</a:t>
            </a:r>
            <a:r>
              <a:rPr lang="en-US" dirty="0"/>
              <a:t> Practice with Edge Server/HIE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58" y="929640"/>
            <a:ext cx="853824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5419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Comm</a:t>
            </a:r>
            <a:r>
              <a:rPr lang="en-US" dirty="0"/>
              <a:t> Practice w/Edge Server/HIE + FHIR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7">
            <a:extLst>
              <a:ext uri="{FF2B5EF4-FFF2-40B4-BE49-F238E27FC236}">
                <a16:creationId xmlns:a16="http://schemas.microsoft.com/office/drawing/2014/main" id="{06C3D440-6B22-4F48-9FC4-7E13A1676CD9}"/>
              </a:ext>
            </a:extLst>
          </p:cNvPr>
          <p:cNvPicPr>
            <a:picLocks noChangeAspect="1"/>
          </p:cNvPicPr>
          <p:nvPr/>
        </p:nvPicPr>
        <p:blipFill rotWithShape="1">
          <a:blip r:embed="rId2">
            <a:extLst>
              <a:ext uri="{28A0092B-C50C-407E-A947-70E740481C1C}">
                <a14:useLocalDpi xmlns:a14="http://schemas.microsoft.com/office/drawing/2010/main" val="0"/>
              </a:ext>
            </a:extLst>
          </a:blip>
          <a:srcRect l="11739" t="60032" r="11029" b="8411"/>
          <a:stretch/>
        </p:blipFill>
        <p:spPr>
          <a:xfrm>
            <a:off x="887040" y="1357279"/>
            <a:ext cx="8110399" cy="4713068"/>
          </a:xfrm>
          <a:prstGeom prst="rect">
            <a:avLst/>
          </a:prstGeom>
        </p:spPr>
      </p:pic>
    </p:spTree>
    <p:extLst>
      <p:ext uri="{BB962C8B-B14F-4D97-AF65-F5344CB8AC3E}">
        <p14:creationId xmlns:p14="http://schemas.microsoft.com/office/powerpoint/2010/main" val="2292153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5CD8-4A55-D747-B0CF-ADD97453690B}"/>
              </a:ext>
            </a:extLst>
          </p:cNvPr>
          <p:cNvSpPr>
            <a:spLocks noGrp="1"/>
          </p:cNvSpPr>
          <p:nvPr>
            <p:ph type="title"/>
          </p:nvPr>
        </p:nvSpPr>
        <p:spPr/>
        <p:txBody>
          <a:bodyPr/>
          <a:lstStyle/>
          <a:p>
            <a:r>
              <a:rPr lang="en-US"/>
              <a:t>ID management</a:t>
            </a:r>
          </a:p>
        </p:txBody>
      </p:sp>
      <p:sp>
        <p:nvSpPr>
          <p:cNvPr id="3" name="Content Placeholder 2">
            <a:extLst>
              <a:ext uri="{FF2B5EF4-FFF2-40B4-BE49-F238E27FC236}">
                <a16:creationId xmlns:a16="http://schemas.microsoft.com/office/drawing/2014/main" id="{942E28DF-72D6-3A4D-B904-3EE4C1A32443}"/>
              </a:ext>
            </a:extLst>
          </p:cNvPr>
          <p:cNvSpPr>
            <a:spLocks noGrp="1"/>
          </p:cNvSpPr>
          <p:nvPr>
            <p:ph idx="1"/>
          </p:nvPr>
        </p:nvSpPr>
        <p:spPr/>
        <p:txBody>
          <a:bodyPr/>
          <a:lstStyle/>
          <a:p>
            <a:r>
              <a:rPr lang="en-US" i="1">
                <a:effectLst/>
                <a:latin typeface="Times New Roman" panose="02020603050405020304" pitchFamily="18" charset="0"/>
                <a:ea typeface="Times New Roman" panose="02020603050405020304" pitchFamily="18" charset="0"/>
              </a:rPr>
              <a:t>ID management </a:t>
            </a:r>
            <a:r>
              <a:rPr lang="en-US">
                <a:effectLst/>
                <a:latin typeface="Times New Roman" panose="02020603050405020304" pitchFamily="18" charset="0"/>
                <a:ea typeface="Times New Roman" panose="02020603050405020304" pitchFamily="18" charset="0"/>
              </a:rPr>
              <a:t>provides the means for HHIEA to maintain cross-organizational identification of HIE participants. </a:t>
            </a:r>
          </a:p>
          <a:p>
            <a:r>
              <a:rPr lang="en-US">
                <a:effectLst/>
                <a:latin typeface="Times New Roman" panose="02020603050405020304" pitchFamily="18" charset="0"/>
                <a:ea typeface="Times New Roman" panose="02020603050405020304" pitchFamily="18" charset="0"/>
              </a:rPr>
              <a:t>For the identification of patients, a </a:t>
            </a:r>
            <a:r>
              <a:rPr lang="en-US" i="1">
                <a:effectLst/>
                <a:latin typeface="Times New Roman" panose="02020603050405020304" pitchFamily="18" charset="0"/>
                <a:ea typeface="Times New Roman" panose="02020603050405020304" pitchFamily="18" charset="0"/>
              </a:rPr>
              <a:t>master patient index (MPI)</a:t>
            </a:r>
            <a:r>
              <a:rPr lang="en-US">
                <a:effectLst/>
                <a:latin typeface="Times New Roman" panose="02020603050405020304" pitchFamily="18" charset="0"/>
                <a:ea typeface="Times New Roman" panose="02020603050405020304" pitchFamily="18" charset="0"/>
              </a:rPr>
              <a:t> is implemented</a:t>
            </a:r>
          </a:p>
          <a:p>
            <a:pPr lvl="1"/>
            <a:r>
              <a:rPr lang="en-US">
                <a:effectLst/>
                <a:latin typeface="Times New Roman" panose="02020603050405020304" pitchFamily="18" charset="0"/>
                <a:ea typeface="Times New Roman" panose="02020603050405020304" pitchFamily="18" charset="0"/>
              </a:rPr>
              <a:t>Register a unique ID for every patient participating in the HIE</a:t>
            </a:r>
          </a:p>
          <a:p>
            <a:pPr lvl="1"/>
            <a:r>
              <a:rPr lang="en-US">
                <a:effectLst/>
                <a:latin typeface="Times New Roman" panose="02020603050405020304" pitchFamily="18" charset="0"/>
                <a:ea typeface="Times New Roman" panose="02020603050405020304" pitchFamily="18" charset="0"/>
              </a:rPr>
              <a:t>Store  with a set of demographic information </a:t>
            </a:r>
          </a:p>
          <a:p>
            <a:r>
              <a:rPr lang="en-US">
                <a:effectLst/>
                <a:latin typeface="Times New Roman" panose="02020603050405020304" pitchFamily="18" charset="0"/>
                <a:ea typeface="Times New Roman" panose="02020603050405020304" pitchFamily="18" charset="0"/>
              </a:rPr>
              <a:t>MPI must support two types of queries: </a:t>
            </a:r>
          </a:p>
          <a:p>
            <a:pPr lvl="1"/>
            <a:r>
              <a:rPr lang="en-US">
                <a:effectLst/>
                <a:latin typeface="Times New Roman" panose="02020603050405020304" pitchFamily="18" charset="0"/>
                <a:ea typeface="Times New Roman" panose="02020603050405020304" pitchFamily="18" charset="0"/>
              </a:rPr>
              <a:t>Queries parameterized with a valid global patient ID that returns demographics </a:t>
            </a:r>
          </a:p>
          <a:p>
            <a:pPr lvl="1"/>
            <a:r>
              <a:rPr lang="en-US">
                <a:effectLst/>
                <a:latin typeface="Times New Roman" panose="02020603050405020304" pitchFamily="18" charset="0"/>
                <a:ea typeface="Times New Roman" panose="02020603050405020304" pitchFamily="18" charset="0"/>
              </a:rPr>
              <a:t>Queries parameterized with a set of demographic information can be retrieved for further use </a:t>
            </a:r>
          </a:p>
          <a:p>
            <a:endParaRPr lang="en-US"/>
          </a:p>
        </p:txBody>
      </p:sp>
    </p:spTree>
    <p:extLst>
      <p:ext uri="{BB962C8B-B14F-4D97-AF65-F5344CB8AC3E}">
        <p14:creationId xmlns:p14="http://schemas.microsoft.com/office/powerpoint/2010/main" val="2927016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pPr eaLnBrk="1" hangingPunct="1">
              <a:defRPr/>
            </a:pPr>
            <a:r>
              <a:rPr lang="en-US"/>
              <a:t>Hybrid Architecture: Identity Management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20070" cy="539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1304-52D1-894C-8A8D-D18FE0B83838}"/>
              </a:ext>
            </a:extLst>
          </p:cNvPr>
          <p:cNvSpPr>
            <a:spLocks noGrp="1"/>
          </p:cNvSpPr>
          <p:nvPr>
            <p:ph type="title"/>
          </p:nvPr>
        </p:nvSpPr>
        <p:spPr/>
        <p:txBody>
          <a:bodyPr/>
          <a:lstStyle/>
          <a:p>
            <a:r>
              <a:rPr lang="en-US"/>
              <a:t>HIE Management</a:t>
            </a:r>
          </a:p>
        </p:txBody>
      </p:sp>
      <p:sp>
        <p:nvSpPr>
          <p:cNvPr id="3" name="Content Placeholder 2">
            <a:extLst>
              <a:ext uri="{FF2B5EF4-FFF2-40B4-BE49-F238E27FC236}">
                <a16:creationId xmlns:a16="http://schemas.microsoft.com/office/drawing/2014/main" id="{041F8CB6-AEF0-1548-81CB-2D9155C3CC8C}"/>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The </a:t>
            </a:r>
            <a:r>
              <a:rPr lang="en-US" i="1">
                <a:effectLst/>
                <a:latin typeface="Times New Roman" panose="02020603050405020304" pitchFamily="18" charset="0"/>
                <a:ea typeface="Times New Roman" panose="02020603050405020304" pitchFamily="18" charset="0"/>
              </a:rPr>
              <a:t>HIE management</a:t>
            </a:r>
            <a:r>
              <a:rPr lang="en-US">
                <a:effectLst/>
                <a:latin typeface="Times New Roman" panose="02020603050405020304" pitchFamily="18" charset="0"/>
                <a:ea typeface="Times New Roman" panose="02020603050405020304" pitchFamily="18" charset="0"/>
              </a:rPr>
              <a:t> consists of two components: </a:t>
            </a:r>
          </a:p>
          <a:p>
            <a:pPr lvl="1"/>
            <a:r>
              <a:rPr lang="en-US">
                <a:effectLst/>
                <a:latin typeface="Times New Roman" panose="02020603050405020304" pitchFamily="18" charset="0"/>
                <a:ea typeface="Times New Roman" panose="02020603050405020304" pitchFamily="18" charset="0"/>
              </a:rPr>
              <a:t>a </a:t>
            </a:r>
            <a:r>
              <a:rPr lang="en-US" i="1">
                <a:effectLst/>
                <a:latin typeface="Times New Roman" panose="02020603050405020304" pitchFamily="18" charset="0"/>
                <a:ea typeface="Times New Roman" panose="02020603050405020304" pitchFamily="18" charset="0"/>
              </a:rPr>
              <a:t>medical record registry</a:t>
            </a:r>
            <a:r>
              <a:rPr lang="en-US">
                <a:effectLst/>
                <a:latin typeface="Times New Roman" panose="02020603050405020304" pitchFamily="18" charset="0"/>
                <a:ea typeface="Times New Roman" panose="02020603050405020304" pitchFamily="18" charset="0"/>
              </a:rPr>
              <a:t> that is capable of mapping the MPI to all of the multiple replicas that may contain data for a patient</a:t>
            </a:r>
          </a:p>
          <a:p>
            <a:pPr lvl="1"/>
            <a:r>
              <a:rPr lang="en-US">
                <a:effectLst/>
                <a:latin typeface="Times New Roman" panose="02020603050405020304" pitchFamily="18" charset="0"/>
                <a:ea typeface="Times New Roman" panose="02020603050405020304" pitchFamily="18" charset="0"/>
              </a:rPr>
              <a:t>a </a:t>
            </a:r>
            <a:r>
              <a:rPr lang="en-US" i="1">
                <a:effectLst/>
                <a:latin typeface="Times New Roman" panose="02020603050405020304" pitchFamily="18" charset="0"/>
                <a:ea typeface="Times New Roman" panose="02020603050405020304" pitchFamily="18" charset="0"/>
              </a:rPr>
              <a:t>global clock</a:t>
            </a:r>
            <a:r>
              <a:rPr lang="en-US">
                <a:effectLst/>
                <a:latin typeface="Times New Roman" panose="02020603050405020304" pitchFamily="18" charset="0"/>
                <a:ea typeface="Times New Roman" panose="02020603050405020304" pitchFamily="18" charset="0"/>
              </a:rPr>
              <a:t> for time-stamps to eliminate inconsistencies in data</a:t>
            </a:r>
            <a:endParaRPr lang="en-US"/>
          </a:p>
        </p:txBody>
      </p:sp>
    </p:spTree>
    <p:extLst>
      <p:ext uri="{BB962C8B-B14F-4D97-AF65-F5344CB8AC3E}">
        <p14:creationId xmlns:p14="http://schemas.microsoft.com/office/powerpoint/2010/main" val="23113030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pPr eaLnBrk="1" hangingPunct="1">
              <a:defRPr/>
            </a:pPr>
            <a:r>
              <a:rPr lang="en-US"/>
              <a:t>Hybrid Architecture: HIE Management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399"/>
            <a:ext cx="8910766" cy="564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7408-EDA6-464A-A4FC-0F327DCAB404}"/>
              </a:ext>
            </a:extLst>
          </p:cNvPr>
          <p:cNvSpPr>
            <a:spLocks noGrp="1"/>
          </p:cNvSpPr>
          <p:nvPr>
            <p:ph type="title"/>
          </p:nvPr>
        </p:nvSpPr>
        <p:spPr/>
        <p:txBody>
          <a:bodyPr/>
          <a:lstStyle/>
          <a:p>
            <a:r>
              <a:rPr lang="en-US"/>
              <a:t>Security</a:t>
            </a:r>
          </a:p>
        </p:txBody>
      </p:sp>
      <p:sp>
        <p:nvSpPr>
          <p:cNvPr id="3" name="Content Placeholder 2">
            <a:extLst>
              <a:ext uri="{FF2B5EF4-FFF2-40B4-BE49-F238E27FC236}">
                <a16:creationId xmlns:a16="http://schemas.microsoft.com/office/drawing/2014/main" id="{E1C828DE-C4BD-A647-9838-C177F3C37F0A}"/>
              </a:ext>
            </a:extLst>
          </p:cNvPr>
          <p:cNvSpPr>
            <a:spLocks noGrp="1"/>
          </p:cNvSpPr>
          <p:nvPr>
            <p:ph idx="1"/>
          </p:nvPr>
        </p:nvSpPr>
        <p:spPr>
          <a:xfrm>
            <a:off x="609600" y="685800"/>
            <a:ext cx="8534400" cy="5943600"/>
          </a:xfrm>
        </p:spPr>
        <p:txBody>
          <a:bodyPr/>
          <a:lstStyle/>
          <a:p>
            <a:r>
              <a:rPr lang="en-US">
                <a:effectLst/>
                <a:latin typeface="Times New Roman" panose="02020603050405020304" pitchFamily="18" charset="0"/>
                <a:ea typeface="Times New Roman" panose="02020603050405020304" pitchFamily="18" charset="0"/>
              </a:rPr>
              <a:t>security group contains: </a:t>
            </a:r>
          </a:p>
          <a:p>
            <a:pPr lvl="1"/>
            <a:r>
              <a:rPr lang="en-US">
                <a:effectLst/>
                <a:latin typeface="Times New Roman" panose="02020603050405020304" pitchFamily="18" charset="0"/>
                <a:ea typeface="Times New Roman" panose="02020603050405020304" pitchFamily="18" charset="0"/>
              </a:rPr>
              <a:t>An </a:t>
            </a:r>
            <a:r>
              <a:rPr lang="en-US" i="1">
                <a:effectLst/>
                <a:latin typeface="Times New Roman" panose="02020603050405020304" pitchFamily="18" charset="0"/>
                <a:ea typeface="Times New Roman" panose="02020603050405020304" pitchFamily="18" charset="0"/>
              </a:rPr>
              <a:t>authentication</a:t>
            </a:r>
            <a:r>
              <a:rPr lang="en-US">
                <a:effectLst/>
                <a:latin typeface="Times New Roman" panose="02020603050405020304" pitchFamily="18" charset="0"/>
                <a:ea typeface="Times New Roman" panose="02020603050405020304" pitchFamily="18" charset="0"/>
              </a:rPr>
              <a:t> component</a:t>
            </a:r>
          </a:p>
          <a:p>
            <a:pPr lvl="1"/>
            <a:r>
              <a:rPr lang="en-US">
                <a:effectLst/>
                <a:latin typeface="Times New Roman" panose="02020603050405020304" pitchFamily="18" charset="0"/>
                <a:ea typeface="Times New Roman" panose="02020603050405020304" pitchFamily="18" charset="0"/>
              </a:rPr>
              <a:t>An </a:t>
            </a:r>
            <a:r>
              <a:rPr lang="en-US" i="1">
                <a:effectLst/>
                <a:latin typeface="Times New Roman" panose="02020603050405020304" pitchFamily="18" charset="0"/>
                <a:ea typeface="Times New Roman" panose="02020603050405020304" pitchFamily="18" charset="0"/>
              </a:rPr>
              <a:t>access authorization</a:t>
            </a:r>
            <a:r>
              <a:rPr lang="en-US">
                <a:effectLst/>
                <a:latin typeface="Times New Roman" panose="02020603050405020304" pitchFamily="18" charset="0"/>
                <a:ea typeface="Times New Roman" panose="02020603050405020304" pitchFamily="18" charset="0"/>
              </a:rPr>
              <a:t> component</a:t>
            </a:r>
          </a:p>
          <a:p>
            <a:pPr lvl="1"/>
            <a:r>
              <a:rPr lang="en-US">
                <a:effectLst/>
                <a:latin typeface="Times New Roman" panose="02020603050405020304" pitchFamily="18" charset="0"/>
                <a:ea typeface="Times New Roman" panose="02020603050405020304" pitchFamily="18" charset="0"/>
              </a:rPr>
              <a:t>An </a:t>
            </a:r>
            <a:r>
              <a:rPr lang="en-US" i="1">
                <a:effectLst/>
                <a:latin typeface="Times New Roman" panose="02020603050405020304" pitchFamily="18" charset="0"/>
                <a:ea typeface="Times New Roman" panose="02020603050405020304" pitchFamily="18" charset="0"/>
              </a:rPr>
              <a:t>audit authority</a:t>
            </a:r>
            <a:r>
              <a:rPr lang="en-US">
                <a:effectLst/>
                <a:latin typeface="Times New Roman" panose="02020603050405020304" pitchFamily="18" charset="0"/>
                <a:ea typeface="Times New Roman" panose="02020603050405020304" pitchFamily="18" charset="0"/>
              </a:rPr>
              <a:t> component</a:t>
            </a:r>
          </a:p>
          <a:p>
            <a:endParaRPr lang="en-US"/>
          </a:p>
        </p:txBody>
      </p:sp>
    </p:spTree>
    <p:extLst>
      <p:ext uri="{BB962C8B-B14F-4D97-AF65-F5344CB8AC3E}">
        <p14:creationId xmlns:p14="http://schemas.microsoft.com/office/powerpoint/2010/main" val="2761123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pPr eaLnBrk="1" hangingPunct="1">
              <a:defRPr/>
            </a:pPr>
            <a:r>
              <a:rPr lang="en-US"/>
              <a:t>Hybrid Architecture: Security Management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78958"/>
            <a:ext cx="7467600" cy="607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pPr eaLnBrk="1" hangingPunct="1">
              <a:defRPr/>
            </a:pPr>
            <a:r>
              <a:rPr lang="en-US"/>
              <a:t>What are Interoperability Issues?</a:t>
            </a:r>
          </a:p>
        </p:txBody>
      </p:sp>
      <p:sp>
        <p:nvSpPr>
          <p:cNvPr id="1034243" name="Rectangle 3"/>
          <p:cNvSpPr>
            <a:spLocks noGrp="1" noChangeArrowheads="1"/>
          </p:cNvSpPr>
          <p:nvPr>
            <p:ph type="body" idx="1"/>
          </p:nvPr>
        </p:nvSpPr>
        <p:spPr>
          <a:xfrm>
            <a:off x="609600" y="685800"/>
            <a:ext cx="8534400" cy="1676400"/>
          </a:xfrm>
        </p:spPr>
        <p:txBody>
          <a:bodyPr/>
          <a:lstStyle/>
          <a:p>
            <a:pPr eaLnBrk="1" hangingPunct="1">
              <a:defRPr/>
            </a:pPr>
            <a:r>
              <a:rPr lang="en-US"/>
              <a:t>In Computing: For heterogeneous software systems, interoperability means exchanging information efficiently and without any additional effort of the user</a:t>
            </a:r>
          </a:p>
          <a:p>
            <a:pPr eaLnBrk="1" hangingPunct="1">
              <a:defRPr/>
            </a:pPr>
            <a:r>
              <a:rPr lang="en-US"/>
              <a:t>For Medical Software Systems:</a:t>
            </a:r>
          </a:p>
          <a:p>
            <a:pPr eaLnBrk="1" hangingPunct="1">
              <a:defRPr/>
            </a:pPr>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8486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FBFA-C904-0848-B074-911DE1E3A28F}"/>
              </a:ext>
            </a:extLst>
          </p:cNvPr>
          <p:cNvSpPr>
            <a:spLocks noGrp="1"/>
          </p:cNvSpPr>
          <p:nvPr>
            <p:ph type="title"/>
          </p:nvPr>
        </p:nvSpPr>
        <p:spPr/>
        <p:txBody>
          <a:bodyPr/>
          <a:lstStyle/>
          <a:p>
            <a:r>
              <a:rPr lang="en-US"/>
              <a:t>Health Service bus</a:t>
            </a:r>
          </a:p>
        </p:txBody>
      </p:sp>
      <p:sp>
        <p:nvSpPr>
          <p:cNvPr id="3" name="Content Placeholder 2">
            <a:extLst>
              <a:ext uri="{FF2B5EF4-FFF2-40B4-BE49-F238E27FC236}">
                <a16:creationId xmlns:a16="http://schemas.microsoft.com/office/drawing/2014/main" id="{A199F86E-E1A6-0F48-AFAB-89672BC4C079}"/>
              </a:ext>
            </a:extLst>
          </p:cNvPr>
          <p:cNvSpPr>
            <a:spLocks noGrp="1"/>
          </p:cNvSpPr>
          <p:nvPr>
            <p:ph idx="1"/>
          </p:nvPr>
        </p:nvSpPr>
        <p:spPr/>
        <p:txBody>
          <a:bodyPr/>
          <a:lstStyle/>
          <a:p>
            <a:r>
              <a:rPr lang="en-US">
                <a:effectLst/>
                <a:latin typeface="Times New Roman" panose="02020603050405020304" pitchFamily="18" charset="0"/>
                <a:ea typeface="Times New Roman" panose="02020603050405020304" pitchFamily="18" charset="0"/>
              </a:rPr>
              <a:t>Health</a:t>
            </a:r>
            <a:r>
              <a:rPr lang="en-US" i="1">
                <a:effectLst/>
                <a:latin typeface="Times New Roman" panose="02020603050405020304" pitchFamily="18" charset="0"/>
                <a:ea typeface="Times New Roman" panose="02020603050405020304" pitchFamily="18" charset="0"/>
              </a:rPr>
              <a:t> Service Bus</a:t>
            </a:r>
            <a:r>
              <a:rPr lang="en-US">
                <a:effectLst/>
                <a:latin typeface="Times New Roman" panose="02020603050405020304" pitchFamily="18" charset="0"/>
                <a:ea typeface="Times New Roman" panose="02020603050405020304" pitchFamily="18" charset="0"/>
              </a:rPr>
              <a:t>  contains components  for communication of data suppliers and data consumers</a:t>
            </a:r>
          </a:p>
          <a:p>
            <a:r>
              <a:rPr lang="en-US">
                <a:effectLst/>
                <a:latin typeface="Times New Roman" panose="02020603050405020304" pitchFamily="18" charset="0"/>
                <a:ea typeface="Times New Roman" panose="02020603050405020304" pitchFamily="18" charset="0"/>
              </a:rPr>
              <a:t>Secure</a:t>
            </a:r>
            <a:r>
              <a:rPr lang="en-US" i="1">
                <a:effectLst/>
                <a:latin typeface="Times New Roman" panose="02020603050405020304" pitchFamily="18" charset="0"/>
                <a:ea typeface="Times New Roman" panose="02020603050405020304" pitchFamily="18" charset="0"/>
              </a:rPr>
              <a:t> Messaging Bus</a:t>
            </a:r>
            <a:r>
              <a:rPr lang="en-US">
                <a:effectLst/>
                <a:latin typeface="Times New Roman" panose="02020603050405020304" pitchFamily="18" charset="0"/>
                <a:ea typeface="Times New Roman" panose="02020603050405020304" pitchFamily="18" charset="0"/>
              </a:rPr>
              <a:t> enables message-based, asynchronous, point-to-point communication between the participating HIT source</a:t>
            </a:r>
          </a:p>
          <a:p>
            <a:r>
              <a:rPr lang="en-US">
                <a:effectLst/>
                <a:latin typeface="Times New Roman" panose="02020603050405020304" pitchFamily="18" charset="0"/>
                <a:ea typeface="Times New Roman" panose="02020603050405020304" pitchFamily="18" charset="0"/>
              </a:rPr>
              <a:t>Service bus receives and buffers messages, clears security and logging issues with the components of the security component, and dispatches the messages </a:t>
            </a:r>
          </a:p>
          <a:p>
            <a:r>
              <a:rPr lang="en-US">
                <a:effectLst/>
                <a:latin typeface="Times New Roman" panose="02020603050405020304" pitchFamily="18" charset="0"/>
                <a:ea typeface="Times New Roman" panose="02020603050405020304" pitchFamily="18" charset="0"/>
              </a:rPr>
              <a:t>Secure messaging infrastructure can be based on </a:t>
            </a:r>
          </a:p>
          <a:p>
            <a:pPr lvl="1"/>
            <a:r>
              <a:rPr lang="en-US">
                <a:effectLst/>
                <a:latin typeface="Times New Roman" panose="02020603050405020304" pitchFamily="18" charset="0"/>
                <a:ea typeface="Times New Roman" panose="02020603050405020304" pitchFamily="18" charset="0"/>
              </a:rPr>
              <a:t>Web services as interfaces for  HIT source replicas</a:t>
            </a:r>
          </a:p>
          <a:p>
            <a:pPr lvl="1"/>
            <a:r>
              <a:rPr lang="en-US">
                <a:effectLst/>
                <a:latin typeface="Times New Roman" panose="02020603050405020304" pitchFamily="18" charset="0"/>
                <a:ea typeface="Times New Roman" panose="02020603050405020304" pitchFamily="18" charset="0"/>
              </a:rPr>
              <a:t>SOAP (Simple Object Access Protocol) as  basic message format </a:t>
            </a:r>
          </a:p>
          <a:p>
            <a:pPr lvl="1"/>
            <a:r>
              <a:rPr lang="en-US">
                <a:effectLst/>
                <a:latin typeface="Times New Roman" panose="02020603050405020304" pitchFamily="18" charset="0"/>
                <a:ea typeface="Times New Roman" panose="02020603050405020304" pitchFamily="18" charset="0"/>
              </a:rPr>
              <a:t>Enterprise Service Bus (ESB) solution for business SOA as the connecting element </a:t>
            </a:r>
          </a:p>
        </p:txBody>
      </p:sp>
    </p:spTree>
    <p:extLst>
      <p:ext uri="{BB962C8B-B14F-4D97-AF65-F5344CB8AC3E}">
        <p14:creationId xmlns:p14="http://schemas.microsoft.com/office/powerpoint/2010/main" val="800072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pPr eaLnBrk="1" hangingPunct="1">
              <a:defRPr/>
            </a:pPr>
            <a:r>
              <a:rPr lang="en-US" dirty="0"/>
              <a:t>Hybrid Architecture: Health Service Bus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7" y="823559"/>
            <a:ext cx="8866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D539-2BB0-4644-BD0A-6ED3D7A4EFBE}"/>
              </a:ext>
            </a:extLst>
          </p:cNvPr>
          <p:cNvSpPr>
            <a:spLocks noGrp="1"/>
          </p:cNvSpPr>
          <p:nvPr>
            <p:ph type="title"/>
          </p:nvPr>
        </p:nvSpPr>
        <p:spPr/>
        <p:txBody>
          <a:bodyPr/>
          <a:lstStyle/>
          <a:p>
            <a:r>
              <a:rPr lang="en-US" sz="3200" dirty="0"/>
              <a:t>Hybrid Architecture Health Service </a:t>
            </a:r>
            <a:r>
              <a:rPr lang="en-US" sz="3200" dirty="0" err="1"/>
              <a:t>Bus+FHIR</a:t>
            </a:r>
            <a:endParaRPr lang="en-US" sz="32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a:extLst>
              <a:ext uri="{FF2B5EF4-FFF2-40B4-BE49-F238E27FC236}">
                <a16:creationId xmlns:a16="http://schemas.microsoft.com/office/drawing/2014/main" id="{4E437C21-6CC2-BD4E-ABE8-7758A0C88616}"/>
              </a:ext>
            </a:extLst>
          </p:cNvPr>
          <p:cNvPicPr>
            <a:picLocks noChangeAspect="1"/>
          </p:cNvPicPr>
          <p:nvPr/>
        </p:nvPicPr>
        <p:blipFill rotWithShape="1">
          <a:blip r:embed="rId2">
            <a:extLst>
              <a:ext uri="{28A0092B-C50C-407E-A947-70E740481C1C}">
                <a14:useLocalDpi xmlns:a14="http://schemas.microsoft.com/office/drawing/2010/main" val="0"/>
              </a:ext>
            </a:extLst>
          </a:blip>
          <a:srcRect l="10347" t="45306" r="12369" b="31684"/>
          <a:stretch/>
        </p:blipFill>
        <p:spPr>
          <a:xfrm>
            <a:off x="337920" y="1236322"/>
            <a:ext cx="8597374" cy="4385355"/>
          </a:xfrm>
          <a:prstGeom prst="rect">
            <a:avLst/>
          </a:prstGeom>
        </p:spPr>
      </p:pic>
    </p:spTree>
    <p:extLst>
      <p:ext uri="{BB962C8B-B14F-4D97-AF65-F5344CB8AC3E}">
        <p14:creationId xmlns:p14="http://schemas.microsoft.com/office/powerpoint/2010/main" val="3014733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pPr eaLnBrk="1" hangingPunct="1">
              <a:defRPr/>
            </a:pPr>
            <a:r>
              <a:rPr lang="en-US" dirty="0"/>
              <a:t>Hybrid Architecture: Detailed View</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549116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Architecture: Detailed View + FHIR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a:extLst>
              <a:ext uri="{FF2B5EF4-FFF2-40B4-BE49-F238E27FC236}">
                <a16:creationId xmlns:a16="http://schemas.microsoft.com/office/drawing/2014/main" id="{8F4C5820-85AE-424F-B7F8-416A5B2C7F55}"/>
              </a:ext>
            </a:extLst>
          </p:cNvPr>
          <p:cNvPicPr>
            <a:picLocks noChangeAspect="1"/>
          </p:cNvPicPr>
          <p:nvPr/>
        </p:nvPicPr>
        <p:blipFill rotWithShape="1">
          <a:blip r:embed="rId2">
            <a:extLst>
              <a:ext uri="{28A0092B-C50C-407E-A947-70E740481C1C}">
                <a14:useLocalDpi xmlns:a14="http://schemas.microsoft.com/office/drawing/2010/main" val="0"/>
              </a:ext>
            </a:extLst>
          </a:blip>
          <a:srcRect l="15106" t="26900" r="5911" b="18008"/>
          <a:stretch/>
        </p:blipFill>
        <p:spPr>
          <a:xfrm>
            <a:off x="726731" y="662609"/>
            <a:ext cx="7994054" cy="6107756"/>
          </a:xfrm>
          <a:prstGeom prst="rect">
            <a:avLst/>
          </a:prstGeom>
        </p:spPr>
      </p:pic>
    </p:spTree>
    <p:extLst>
      <p:ext uri="{BB962C8B-B14F-4D97-AF65-F5344CB8AC3E}">
        <p14:creationId xmlns:p14="http://schemas.microsoft.com/office/powerpoint/2010/main" val="631834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pPr eaLnBrk="1" hangingPunct="1">
              <a:defRPr/>
            </a:pPr>
            <a:r>
              <a:rPr lang="en-US"/>
              <a:t>Hybrid Architecture: Detailed View</a:t>
            </a:r>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9824"/>
          <a:stretch/>
        </p:blipFill>
        <p:spPr bwMode="auto">
          <a:xfrm>
            <a:off x="762000" y="762000"/>
            <a:ext cx="78867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p:txBody>
          <a:bodyPr/>
          <a:lstStyle/>
          <a:p>
            <a:pPr eaLnBrk="1" hangingPunct="1">
              <a:defRPr/>
            </a:pPr>
            <a:r>
              <a:rPr lang="en-US"/>
              <a:t>Hybrid Architecture: Detailed View  FHIR</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5731" b="25973"/>
          <a:stretch/>
        </p:blipFill>
        <p:spPr bwMode="auto">
          <a:xfrm>
            <a:off x="304800" y="1981200"/>
            <a:ext cx="862607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pPr eaLnBrk="1" hangingPunct="1">
              <a:defRPr/>
            </a:pPr>
            <a:r>
              <a:rPr lang="en-US"/>
              <a:t>Hybrid Architecture: Detailed View</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7125"/>
          <a:stretch/>
        </p:blipFill>
        <p:spPr bwMode="auto">
          <a:xfrm>
            <a:off x="380999" y="2057400"/>
            <a:ext cx="840774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p:txBody>
          <a:bodyPr/>
          <a:lstStyle/>
          <a:p>
            <a:pPr eaLnBrk="1" hangingPunct="1">
              <a:defRPr/>
            </a:pPr>
            <a:r>
              <a:rPr lang="en-US"/>
              <a:t>Summary of Hybrid Architecture</a:t>
            </a:r>
          </a:p>
        </p:txBody>
      </p:sp>
      <p:sp>
        <p:nvSpPr>
          <p:cNvPr id="95235" name="Rectangle 3"/>
          <p:cNvSpPr>
            <a:spLocks noGrp="1" noChangeArrowheads="1"/>
          </p:cNvSpPr>
          <p:nvPr>
            <p:ph type="body" idx="1"/>
          </p:nvPr>
        </p:nvSpPr>
        <p:spPr/>
        <p:txBody>
          <a:bodyPr/>
          <a:lstStyle/>
          <a:p>
            <a:pPr eaLnBrk="1" hangingPunct="1"/>
            <a:r>
              <a:rPr lang="en-US" altLang="en-US">
                <a:effectLst/>
              </a:rPr>
              <a:t>Shared data in the data layer is replicated to edge servers</a:t>
            </a:r>
          </a:p>
          <a:p>
            <a:pPr lvl="1" eaLnBrk="1" hangingPunct="1"/>
            <a:r>
              <a:rPr lang="en-US" altLang="en-US"/>
              <a:t>Communicates outside of local system boundaries</a:t>
            </a:r>
          </a:p>
          <a:p>
            <a:pPr lvl="1" eaLnBrk="1" hangingPunct="1"/>
            <a:r>
              <a:rPr lang="en-US" altLang="en-US"/>
              <a:t>Accepts Messages in SOAP from consumers</a:t>
            </a:r>
          </a:p>
          <a:p>
            <a:pPr eaLnBrk="1" hangingPunct="1"/>
            <a:r>
              <a:rPr lang="en-US" altLang="en-US">
                <a:effectLst/>
              </a:rPr>
              <a:t>Secure Communication via Secure Messaging Bus</a:t>
            </a:r>
          </a:p>
          <a:p>
            <a:pPr lvl="1" eaLnBrk="1" hangingPunct="1"/>
            <a:r>
              <a:rPr lang="en-US" altLang="en-US"/>
              <a:t>Authenticates Communication Partners, Audit trails, and Compliance with Patient Permissions</a:t>
            </a:r>
          </a:p>
          <a:p>
            <a:pPr eaLnBrk="1" hangingPunct="1"/>
            <a:r>
              <a:rPr lang="en-US" altLang="en-US">
                <a:effectLst/>
              </a:rPr>
              <a:t>Patient Consent Provided via Authorization Component from a Data Supplier</a:t>
            </a:r>
          </a:p>
          <a:p>
            <a:pPr eaLnBrk="1" hangingPunct="1"/>
            <a:r>
              <a:rPr lang="en-US" altLang="en-US">
                <a:effectLst/>
              </a:rPr>
              <a:t>Edge Servers do Point-to-Point and Publish (broadcast) Communication</a:t>
            </a:r>
          </a:p>
          <a:p>
            <a:pPr eaLnBrk="1" hangingPunct="1"/>
            <a:r>
              <a:rPr lang="en-US" altLang="en-US">
                <a:effectLst/>
              </a:rPr>
              <a:t>Find through MPI and Associated Service</a:t>
            </a:r>
          </a:p>
          <a:p>
            <a:pPr eaLnBrk="1" hangingPunct="1"/>
            <a:r>
              <a:rPr lang="en-US" altLang="en-US">
                <a:effectLst/>
              </a:rPr>
              <a:t>Consumer Contact Registry</a:t>
            </a:r>
          </a:p>
        </p:txBody>
      </p:sp>
    </p:spTree>
    <p:extLst>
      <p:ext uri="{BB962C8B-B14F-4D97-AF65-F5344CB8AC3E}">
        <p14:creationId xmlns:p14="http://schemas.microsoft.com/office/powerpoint/2010/main" val="228112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8E5-048A-C74B-8217-4E873524BAD8}"/>
              </a:ext>
            </a:extLst>
          </p:cNvPr>
          <p:cNvSpPr>
            <a:spLocks noGrp="1"/>
          </p:cNvSpPr>
          <p:nvPr>
            <p:ph type="title"/>
          </p:nvPr>
        </p:nvSpPr>
        <p:spPr/>
        <p:txBody>
          <a:bodyPr/>
          <a:lstStyle/>
          <a:p>
            <a:r>
              <a:rPr lang="en-US"/>
              <a:t>SOA within HHIEA</a:t>
            </a:r>
          </a:p>
        </p:txBody>
      </p:sp>
      <p:sp>
        <p:nvSpPr>
          <p:cNvPr id="3" name="Content Placeholder 2">
            <a:extLst>
              <a:ext uri="{FF2B5EF4-FFF2-40B4-BE49-F238E27FC236}">
                <a16:creationId xmlns:a16="http://schemas.microsoft.com/office/drawing/2014/main" id="{4894251F-CC5C-EE4D-8DE4-025A4F6734B7}"/>
              </a:ext>
            </a:extLst>
          </p:cNvPr>
          <p:cNvSpPr>
            <a:spLocks noGrp="1"/>
          </p:cNvSpPr>
          <p:nvPr>
            <p:ph idx="1"/>
          </p:nvPr>
        </p:nvSpPr>
        <p:spPr>
          <a:xfrm>
            <a:off x="609600" y="685800"/>
            <a:ext cx="8534400" cy="5943600"/>
          </a:xfrm>
        </p:spPr>
        <p:txBody>
          <a:bodyPr/>
          <a:lstStyle/>
          <a:p>
            <a:r>
              <a:rPr lang="en-US"/>
              <a:t>With SOA, HHIEA Can support</a:t>
            </a:r>
            <a:r>
              <a:rPr lang="en-US" sz="1800">
                <a:effectLst/>
                <a:latin typeface="Times New Roman" panose="02020603050405020304" pitchFamily="18" charset="0"/>
                <a:ea typeface="Times New Roman" panose="02020603050405020304" pitchFamily="18" charset="0"/>
              </a:rPr>
              <a:t> </a:t>
            </a:r>
            <a:r>
              <a:rPr lang="en-US">
                <a:effectLst/>
                <a:latin typeface="Times New Roman" panose="02020603050405020304" pitchFamily="18" charset="0"/>
                <a:ea typeface="Times New Roman" panose="02020603050405020304" pitchFamily="18" charset="0"/>
              </a:rPr>
              <a:t>service discovery, patient lookup, medical record localization, and secure point-to-point communication</a:t>
            </a:r>
          </a:p>
          <a:p>
            <a:r>
              <a:rPr lang="en-US">
                <a:effectLst/>
                <a:latin typeface="Times New Roman" panose="02020603050405020304" pitchFamily="18" charset="0"/>
              </a:rPr>
              <a:t>Supports </a:t>
            </a:r>
            <a:r>
              <a:rPr lang="en-US">
                <a:effectLst/>
                <a:latin typeface="Times New Roman" panose="02020603050405020304" pitchFamily="18" charset="0"/>
                <a:ea typeface="Times New Roman" panose="02020603050405020304" pitchFamily="18" charset="0"/>
              </a:rPr>
              <a:t>retrieving all of  available medical records related to a certain patient and foror a virtual chart</a:t>
            </a:r>
          </a:p>
          <a:p>
            <a:r>
              <a:rPr lang="en-US">
                <a:effectLst/>
                <a:latin typeface="Times New Roman" panose="02020603050405020304" pitchFamily="18" charset="0"/>
              </a:rPr>
              <a:t>Resolves links</a:t>
            </a:r>
          </a:p>
          <a:p>
            <a:pPr lvl="1"/>
            <a:r>
              <a:rPr lang="en-US" sz="2400">
                <a:effectLst/>
                <a:latin typeface="Times New Roman" panose="02020603050405020304" pitchFamily="18" charset="0"/>
                <a:ea typeface="Times New Roman" panose="02020603050405020304" pitchFamily="18" charset="0"/>
              </a:rPr>
              <a:t>Community Practice – Virtual Chart, Local Hospital – Virtual Chart,  PHR – Virtual Chart</a:t>
            </a:r>
          </a:p>
          <a:p>
            <a:pPr lvl="1"/>
            <a:r>
              <a:rPr lang="en-US" sz="2400">
                <a:effectLst/>
                <a:latin typeface="Times New Roman" panose="02020603050405020304" pitchFamily="18" charset="0"/>
                <a:ea typeface="Times New Roman" panose="02020603050405020304" pitchFamily="18" charset="0"/>
              </a:rPr>
              <a:t>Community Practice – Local Pharmacy, Local Pharmacy University Health Center</a:t>
            </a:r>
          </a:p>
          <a:p>
            <a:pPr lvl="1"/>
            <a:r>
              <a:rPr lang="en-US" sz="2400">
                <a:effectLst/>
                <a:latin typeface="Times New Roman" panose="02020603050405020304" pitchFamily="18" charset="0"/>
                <a:ea typeface="Times New Roman" panose="02020603050405020304" pitchFamily="18" charset="0"/>
              </a:rPr>
              <a:t>Local Pharmacy – Local Hospital, Insurance Company – Community Practice </a:t>
            </a:r>
          </a:p>
          <a:p>
            <a:pPr lvl="1"/>
            <a:r>
              <a:rPr lang="en-US" sz="2400">
                <a:effectLst/>
                <a:latin typeface="Times New Roman" panose="02020603050405020304" pitchFamily="18" charset="0"/>
                <a:ea typeface="Times New Roman" panose="02020603050405020304" pitchFamily="18" charset="0"/>
              </a:rPr>
              <a:t>Insurance Company – Local Hospital</a:t>
            </a:r>
            <a:endParaRPr lang="en-US" sz="2400"/>
          </a:p>
        </p:txBody>
      </p:sp>
    </p:spTree>
    <p:extLst>
      <p:ext uri="{BB962C8B-B14F-4D97-AF65-F5344CB8AC3E}">
        <p14:creationId xmlns:p14="http://schemas.microsoft.com/office/powerpoint/2010/main" val="1212506440"/>
      </p:ext>
    </p:extLst>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Courier New" pitchFamily="4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Courier New" pitchFamily="49"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5403</TotalTime>
  <Words>3748</Words>
  <Application>Microsoft Office PowerPoint</Application>
  <PresentationFormat>On-screen Show (4:3)</PresentationFormat>
  <Paragraphs>542</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Blank Presentation</vt:lpstr>
      <vt:lpstr>A Hybrid HIE Architecture (HHIEA) </vt:lpstr>
      <vt:lpstr>HHIEA Solution - A Five Step Process</vt:lpstr>
      <vt:lpstr>Overview of Presentation</vt:lpstr>
      <vt:lpstr>Motivating the Problem - Stakeholders</vt:lpstr>
      <vt:lpstr>Motivating the Problem</vt:lpstr>
      <vt:lpstr>HIT Systems to Integrate</vt:lpstr>
      <vt:lpstr>Stakeholders for HIE and Virtual Chart</vt:lpstr>
      <vt:lpstr>Who are the Major Stakeholders?</vt:lpstr>
      <vt:lpstr>What are Interoperability Issues?</vt:lpstr>
      <vt:lpstr>Syntactic Interoperability</vt:lpstr>
      <vt:lpstr>Semantic Interoperability </vt:lpstr>
      <vt:lpstr>EVA Transformation</vt:lpstr>
      <vt:lpstr>CDA vs. Semantic Interoperability</vt:lpstr>
      <vt:lpstr>Relevant Security Issues</vt:lpstr>
      <vt:lpstr>Relevant Security Issues</vt:lpstr>
      <vt:lpstr>Architectural Alternatives</vt:lpstr>
      <vt:lpstr>Background – Nodes of Health Care Domain</vt:lpstr>
      <vt:lpstr>Background – Three Logical Layers</vt:lpstr>
      <vt:lpstr>Security, Interop, and Admin Layers</vt:lpstr>
      <vt:lpstr>Security, Interop, and Admin Layers</vt:lpstr>
      <vt:lpstr>Three Architectural Styles</vt:lpstr>
      <vt:lpstr>Three Architectures in Context</vt:lpstr>
      <vt:lpstr>Federated Architectural Style</vt:lpstr>
      <vt:lpstr>Federated Architectural Style</vt:lpstr>
      <vt:lpstr>Centralized Architectural Style</vt:lpstr>
      <vt:lpstr>Centralized Architectural Style</vt:lpstr>
      <vt:lpstr>Centralized Architectural Style</vt:lpstr>
      <vt:lpstr>Replicated Architectural Style</vt:lpstr>
      <vt:lpstr>Replicated Architectural Style</vt:lpstr>
      <vt:lpstr>Replicated Architectural Style</vt:lpstr>
      <vt:lpstr>Evaluating Architectural Alternatives</vt:lpstr>
      <vt:lpstr>Data Warehouse Architecture</vt:lpstr>
      <vt:lpstr>Data Warehouse: Application to HIE</vt:lpstr>
      <vt:lpstr>Data Warehouse: Architecture</vt:lpstr>
      <vt:lpstr>PowerPoint Presentation</vt:lpstr>
      <vt:lpstr>Data Warehouse: Relevant Use Cases</vt:lpstr>
      <vt:lpstr>Data Warehouse: Variants/Technologies</vt:lpstr>
      <vt:lpstr>Data Warehouse: Evaluation</vt:lpstr>
      <vt:lpstr>Service-Oriented Architecture</vt:lpstr>
      <vt:lpstr>Service-Oriented : Architecture</vt:lpstr>
      <vt:lpstr>Service-Oriented : Application to HIE</vt:lpstr>
      <vt:lpstr>Service-Oriented : Application to HIE</vt:lpstr>
      <vt:lpstr>Service-Oriented : Application to HIE</vt:lpstr>
      <vt:lpstr>Service-Oriented : Relevant Use Cases</vt:lpstr>
      <vt:lpstr>Service-Oriented : Relevant Use Cases</vt:lpstr>
      <vt:lpstr>Service-Oriented : Relevant Use Cases</vt:lpstr>
      <vt:lpstr>Service-Oriented : Variants/Technologies</vt:lpstr>
      <vt:lpstr>Service-Oriented : Evaluation</vt:lpstr>
      <vt:lpstr>Grid Architecture</vt:lpstr>
      <vt:lpstr>Grid : Application to HIE</vt:lpstr>
      <vt:lpstr>Grid : Architecture</vt:lpstr>
      <vt:lpstr>Grid : Architecture</vt:lpstr>
      <vt:lpstr>Grid : Relevant Use Cases</vt:lpstr>
      <vt:lpstr>Grid : Variants/Technologies</vt:lpstr>
      <vt:lpstr>Grid : Evaluation</vt:lpstr>
      <vt:lpstr>Publisher/Subscriber Architecture</vt:lpstr>
      <vt:lpstr>Publisher/Subscriber : Application to HIE</vt:lpstr>
      <vt:lpstr>Publisher/Subscriber : Architecture</vt:lpstr>
      <vt:lpstr>Publisher/Subscriber : Relevant Use Cases</vt:lpstr>
      <vt:lpstr>Publisher/Subscriber : Variants/Technologies</vt:lpstr>
      <vt:lpstr>Publisher/Subscriber : Evaluation</vt:lpstr>
      <vt:lpstr>Ten Criteria for Four Alternatives</vt:lpstr>
      <vt:lpstr>Qualitative Comparison Measures</vt:lpstr>
      <vt:lpstr>Comparing Architectural Styles</vt:lpstr>
      <vt:lpstr>Summary of Measures per Style </vt:lpstr>
      <vt:lpstr>Cloud Computing and FHIR</vt:lpstr>
      <vt:lpstr>Basic architecture</vt:lpstr>
      <vt:lpstr>Alternative architecture</vt:lpstr>
      <vt:lpstr>Alternative architecture</vt:lpstr>
      <vt:lpstr>A Proposed Hybrid  HIE Architecture</vt:lpstr>
      <vt:lpstr>Background: Regional HIE Scenario</vt:lpstr>
      <vt:lpstr>A Regional HIE Scenario</vt:lpstr>
      <vt:lpstr>Who are the Data Suppliers?</vt:lpstr>
      <vt:lpstr>Who are the Data Consumers?</vt:lpstr>
      <vt:lpstr>Proposed Hybrid Architecture</vt:lpstr>
      <vt:lpstr>Overview of Hybrid Architecture</vt:lpstr>
      <vt:lpstr>Overview of Hybrid Architecture</vt:lpstr>
      <vt:lpstr>Overview of Hybrid Architecture</vt:lpstr>
      <vt:lpstr>The Data Layer</vt:lpstr>
      <vt:lpstr>The Data Layer - Original</vt:lpstr>
      <vt:lpstr>The Data Layer – With FHIR</vt:lpstr>
      <vt:lpstr>Comm Practice with Edge Server/HIE</vt:lpstr>
      <vt:lpstr>Comm Practice w/Edge Server/HIE + FHIR</vt:lpstr>
      <vt:lpstr>ID management</vt:lpstr>
      <vt:lpstr>Hybrid Architecture: Identity Management</vt:lpstr>
      <vt:lpstr>HIE Management</vt:lpstr>
      <vt:lpstr>Hybrid Architecture: HIE Management</vt:lpstr>
      <vt:lpstr>Security</vt:lpstr>
      <vt:lpstr>Hybrid Architecture: Security Management</vt:lpstr>
      <vt:lpstr>Health Service bus</vt:lpstr>
      <vt:lpstr>Hybrid Architecture: Health Service Bus</vt:lpstr>
      <vt:lpstr>Hybrid Architecture Health Service Bus+FHIR</vt:lpstr>
      <vt:lpstr>Hybrid Architecture: Detailed View</vt:lpstr>
      <vt:lpstr>Hybrid Architecture: Detailed View + FHIR</vt:lpstr>
      <vt:lpstr>Hybrid Architecture: Detailed View</vt:lpstr>
      <vt:lpstr>Hybrid Architecture: Detailed View  FHIR</vt:lpstr>
      <vt:lpstr>Hybrid Architecture: Detailed View</vt:lpstr>
      <vt:lpstr>Summary of Hybrid Architecture</vt:lpstr>
      <vt:lpstr>SOA within HHIEA</vt:lpstr>
      <vt:lpstr>Publisher/Subscriber within HHIEA</vt:lpstr>
      <vt:lpstr>Cloud Computing within HHIEA</vt:lpstr>
      <vt:lpstr>Grid within HHIEA</vt:lpstr>
      <vt:lpstr>Data Warehouse within HHIEA</vt:lpstr>
      <vt:lpstr>FHIR within HHIEA</vt:lpstr>
      <vt:lpstr>Hybrid Architecture: Applied to Real Setting</vt:lpstr>
      <vt:lpstr>Hybrid Architecture: with FHIR</vt:lpstr>
      <vt:lpstr>Hybrid Architecture: Applied to Real Setting</vt:lpstr>
      <vt:lpstr>Hybrid Architecture: Applied to Real Setting</vt:lpstr>
      <vt:lpstr>Hybrid Architecture: Applied to Real Setting</vt:lpstr>
      <vt:lpstr>Hybrid Architecture: Applied to Real Setting</vt:lpstr>
      <vt:lpstr>Emerging Trends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Alex</dc:creator>
  <cp:lastModifiedBy>Steven Demurjian</cp:lastModifiedBy>
  <cp:revision>891</cp:revision>
  <cp:lastPrinted>1998-07-17T19:37:32Z</cp:lastPrinted>
  <dcterms:created xsi:type="dcterms:W3CDTF">1997-11-12T07:36:58Z</dcterms:created>
  <dcterms:modified xsi:type="dcterms:W3CDTF">2022-02-22T14:45:40Z</dcterms:modified>
</cp:coreProperties>
</file>