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862" r:id="rId2"/>
    <p:sldId id="3075" r:id="rId3"/>
    <p:sldId id="3089" r:id="rId4"/>
    <p:sldId id="3078" r:id="rId5"/>
    <p:sldId id="3088" r:id="rId6"/>
    <p:sldId id="3087" r:id="rId7"/>
    <p:sldId id="3072" r:id="rId8"/>
    <p:sldId id="3076" r:id="rId9"/>
    <p:sldId id="3081" r:id="rId10"/>
    <p:sldId id="3082" r:id="rId11"/>
    <p:sldId id="3083" r:id="rId12"/>
    <p:sldId id="3084" r:id="rId13"/>
    <p:sldId id="3085" r:id="rId14"/>
    <p:sldId id="3086" r:id="rId15"/>
    <p:sldId id="813" r:id="rId16"/>
    <p:sldId id="810" r:id="rId17"/>
    <p:sldId id="863" r:id="rId18"/>
    <p:sldId id="856" r:id="rId19"/>
    <p:sldId id="858" r:id="rId20"/>
    <p:sldId id="859" r:id="rId21"/>
    <p:sldId id="864" r:id="rId22"/>
    <p:sldId id="3069" r:id="rId23"/>
    <p:sldId id="857" r:id="rId24"/>
    <p:sldId id="3070" r:id="rId25"/>
    <p:sldId id="853" r:id="rId26"/>
    <p:sldId id="854" r:id="rId27"/>
    <p:sldId id="3071" r:id="rId28"/>
    <p:sldId id="860" r:id="rId29"/>
    <p:sldId id="861" r:id="rId30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DDDDDD"/>
    <a:srgbClr val="FF3300"/>
    <a:srgbClr val="A50021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81" autoAdjust="0"/>
    <p:restoredTop sz="92273" autoAdjust="0"/>
  </p:normalViewPr>
  <p:slideViewPr>
    <p:cSldViewPr>
      <p:cViewPr>
        <p:scale>
          <a:sx n="61" d="100"/>
          <a:sy n="61" d="100"/>
        </p:scale>
        <p:origin x="-282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6"/>
    </p:cViewPr>
  </p:sorterViewPr>
  <p:notesViewPr>
    <p:cSldViewPr>
      <p:cViewPr varScale="1">
        <p:scale>
          <a:sx n="45" d="100"/>
          <a:sy n="45" d="100"/>
        </p:scale>
        <p:origin x="-811" y="-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012EE86-64D6-48BD-BED5-97C371327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12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8500"/>
            <a:ext cx="4651375" cy="34845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1FCA336-A6F0-4E84-B1C2-590714B43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6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848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22D2437-9566-4DE7-8471-FB194EA1D0D0}" type="slidenum">
              <a:rPr lang="en-US" altLang="en-US" smtClean="0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CCC2460-138E-474E-B81C-DAA9712072BA}" type="slidenum">
              <a:rPr lang="en-US" altLang="en-US" smtClean="0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22D2437-9566-4DE7-8471-FB194EA1D0D0}" type="slidenum">
              <a:rPr lang="en-US" altLang="en-US" smtClean="0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5D37977-44B5-41A8-AE9A-B47B099D5BF0}" type="slidenum">
              <a:rPr lang="en-US" altLang="en-US" smtClean="0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5D37977-44B5-41A8-AE9A-B47B099D5BF0}" type="slidenum">
              <a:rPr lang="en-US" altLang="en-US" smtClean="0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5D37977-44B5-41A8-AE9A-B47B099D5BF0}" type="slidenum">
              <a:rPr lang="en-US" altLang="en-US" smtClean="0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5D37977-44B5-41A8-AE9A-B47B099D5BF0}" type="slidenum">
              <a:rPr lang="en-US" altLang="en-US" smtClean="0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CCC2460-138E-474E-B81C-DAA9712072BA}" type="slidenum">
              <a:rPr lang="en-US" altLang="en-US" smtClean="0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672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877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2133600" cy="647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248400" cy="647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612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61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19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762000"/>
            <a:ext cx="4191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762000"/>
            <a:ext cx="4191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65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99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992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93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57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31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vmlDrawing" Target="../drawings/vmlDrawing1.v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1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oleObject" Target="../embeddings/oleObject1.bin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838200"/>
            <a:ext cx="609600" cy="60198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eaLnBrk="0" hangingPunct="0">
              <a:lnSpc>
                <a:spcPct val="120000"/>
              </a:lnSpc>
              <a:defRPr/>
            </a:pPr>
            <a:endParaRPr lang="en-U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2" name="Rectangle 21"/>
          <p:cNvSpPr>
            <a:spLocks noChangeArrowheads="1"/>
          </p:cNvSpPr>
          <p:nvPr userDrawn="1"/>
        </p:nvSpPr>
        <p:spPr bwMode="auto">
          <a:xfrm>
            <a:off x="7620000" y="6524625"/>
            <a:ext cx="1524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312" tIns="42862" rIns="87312" bIns="42862">
            <a:spAutoFit/>
          </a:bodyPr>
          <a:lstStyle>
            <a:lvl1pPr defTabSz="85725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1pPr>
            <a:lvl2pPr marL="742950" indent="-285750" defTabSz="85725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2pPr>
            <a:lvl3pPr marL="1143000" indent="-228600" defTabSz="85725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3pPr>
            <a:lvl4pPr marL="1600200" indent="-228600" defTabSz="85725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4pPr>
            <a:lvl5pPr marL="2057400" indent="-228600" defTabSz="85725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5pPr>
            <a:lvl6pPr marL="2514600" indent="-228600" algn="ctr" defTabSz="85725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6pPr>
            <a:lvl7pPr marL="2971800" indent="-228600" algn="ctr" defTabSz="85725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7pPr>
            <a:lvl8pPr marL="3429000" indent="-228600" algn="ctr" defTabSz="85725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8pPr>
            <a:lvl9pPr marL="3886200" indent="-228600" algn="ctr" defTabSz="85725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9pPr>
          </a:lstStyle>
          <a:p>
            <a:pPr algn="r">
              <a:defRPr/>
            </a:pPr>
            <a:r>
              <a:rPr lang="en-US" altLang="en-US" sz="1600" b="0" dirty="0">
                <a:latin typeface="Times New Roman" pitchFamily="18" charset="0"/>
              </a:rPr>
              <a:t>announce-</a:t>
            </a:r>
            <a:fld id="{5477A689-D93F-4BDF-97AF-DF5228631825}" type="slidenum">
              <a:rPr lang="en-US" altLang="en-US" sz="1600" b="0" smtClean="0">
                <a:latin typeface="Times New Roman" pitchFamily="18" charset="0"/>
              </a:rPr>
              <a:pPr algn="r">
                <a:defRPr/>
              </a:pPr>
              <a:t>‹#›</a:t>
            </a:fld>
            <a:endParaRPr lang="en-US" altLang="en-US" sz="1600" b="0" dirty="0">
              <a:latin typeface="Times New Roman" pitchFamily="18" charset="0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762000"/>
            <a:ext cx="8534400" cy="571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 asd gasd glak fdas af lkajds laksdjf hasldkf asdkj h</a:t>
            </a:r>
          </a:p>
          <a:p>
            <a:pPr lvl="1"/>
            <a:r>
              <a:rPr lang="en-US"/>
              <a:t>Second level asdf ias;df has;dlf as;df asd fasdf asdf asd  af sdfs  fdsasdf sa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2054" name="Object 23"/>
          <p:cNvGraphicFramePr>
            <a:graphicFrameLocks noChangeAspect="1"/>
          </p:cNvGraphicFramePr>
          <p:nvPr userDrawn="1"/>
        </p:nvGraphicFramePr>
        <p:xfrm>
          <a:off x="0" y="0"/>
          <a:ext cx="6397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Photo Editor Photo" r:id="rId14" imgW="1209524" imgH="1895238" progId="MSPhotoEd.3">
                  <p:embed/>
                </p:oleObj>
              </mc:Choice>
              <mc:Fallback>
                <p:oleObj name="Photo Editor Photo" r:id="rId14" imgW="1209524" imgH="1895238" progId="MSPhotoEd.3">
                  <p:embed/>
                  <p:pic>
                    <p:nvPicPr>
                      <p:cNvPr id="205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397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24"/>
          <p:cNvSpPr txBox="1">
            <a:spLocks noChangeArrowheads="1"/>
          </p:cNvSpPr>
          <p:nvPr userDrawn="1"/>
        </p:nvSpPr>
        <p:spPr bwMode="auto">
          <a:xfrm>
            <a:off x="0" y="1143000"/>
            <a:ext cx="609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9pPr>
          </a:lstStyle>
          <a:p>
            <a:pPr algn="l" eaLnBrk="1" hangingPunct="1">
              <a:defRPr/>
            </a:pPr>
            <a:r>
              <a:rPr lang="en-US" sz="1400">
                <a:latin typeface="Times New Roman" pitchFamily="18" charset="0"/>
              </a:rPr>
              <a:t>CSE4095</a:t>
            </a:r>
          </a:p>
          <a:p>
            <a:pPr algn="l" eaLnBrk="1" hangingPunct="1">
              <a:defRPr/>
            </a:pPr>
            <a:r>
              <a:rPr lang="en-US" sz="1400">
                <a:latin typeface="Times New Roman" pitchFamily="18" charset="0"/>
              </a:rPr>
              <a:t>5810</a:t>
            </a:r>
            <a:endParaRPr lang="en-US" sz="1800" dirty="0"/>
          </a:p>
        </p:txBody>
      </p:sp>
      <p:sp>
        <p:nvSpPr>
          <p:cNvPr id="2056" name="Rectangle 25"/>
          <p:cNvSpPr>
            <a:spLocks noChangeArrowheads="1"/>
          </p:cNvSpPr>
          <p:nvPr userDrawn="1"/>
        </p:nvSpPr>
        <p:spPr bwMode="auto">
          <a:xfrm>
            <a:off x="609600" y="685800"/>
            <a:ext cx="8534400" cy="76200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A5002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spac821 BT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spac821 BT" pitchFamily="49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523875" indent="-523875" algn="l" rtl="0" eaLnBrk="0" fontAlgn="base" hangingPunct="0">
        <a:lnSpc>
          <a:spcPct val="89000"/>
        </a:lnSpc>
        <a:spcBef>
          <a:spcPct val="1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m"/>
        <a:tabLst>
          <a:tab pos="1025525" algn="l"/>
        </a:tabLs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1025525" indent="-3873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SzPct val="69000"/>
        <a:buFont typeface="Wingdings" pitchFamily="2" charset="2"/>
        <a:buChar char="q"/>
        <a:tabLst>
          <a:tab pos="1025525" algn="l"/>
        </a:tabLst>
        <a:defRPr sz="2800">
          <a:solidFill>
            <a:schemeClr val="accent2"/>
          </a:solidFill>
          <a:latin typeface="+mn-lt"/>
        </a:defRPr>
      </a:lvl2pPr>
      <a:lvl3pPr marL="1477963" indent="-3381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1025525" algn="l"/>
        </a:tabLst>
        <a:defRPr sz="2400">
          <a:solidFill>
            <a:srgbClr val="FF3300"/>
          </a:solidFill>
          <a:latin typeface="+mn-lt"/>
        </a:defRPr>
      </a:lvl3pPr>
      <a:lvl4pPr marL="1820863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025525" algn="l"/>
        </a:tabLst>
        <a:defRPr sz="2000">
          <a:solidFill>
            <a:schemeClr val="tx1"/>
          </a:solidFill>
          <a:latin typeface="+mn-lt"/>
        </a:defRPr>
      </a:lvl4pPr>
      <a:lvl5pPr marL="2163763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5pPr>
      <a:lvl6pPr marL="26209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6pPr>
      <a:lvl7pPr marL="30781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7pPr>
      <a:lvl8pPr marL="35353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8pPr>
      <a:lvl9pPr marL="39925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6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apidapi.com/blog/api-glossary/curl/" TargetMode="External" /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api.fhir.org/baseR4/Patient/1722652/_history/1?_pretty=true" TargetMode="External" /><Relationship Id="rId7" Type="http://schemas.openxmlformats.org/officeDocument/2006/relationships/hyperlink" Target="https://fhir-drills.github.io" TargetMode="External" /><Relationship Id="rId2" Type="http://schemas.openxmlformats.org/officeDocument/2006/relationships/hyperlink" Target="https://cloud.google.com/healthcare-api/docs/how-tos/fhir-resources#healthcare-create-encounter-python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://hapi.fhir.org/baseR4/Condition/1165001/_history/1?_pretty=true" TargetMode="External" /><Relationship Id="rId5" Type="http://schemas.openxmlformats.org/officeDocument/2006/relationships/hyperlink" Target="http://hapi.fhir.org/baseR4/Condition?_pretty=true" TargetMode="External" /><Relationship Id="rId4" Type="http://schemas.openxmlformats.org/officeDocument/2006/relationships/hyperlink" Target="http://hapi.fhir.org/baseR4/Patient" TargetMode="Externa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ooks/NBK54296/" TargetMode="External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iect.org/" TargetMode="External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ynthea.mitre.org/" TargetMode="External" /><Relationship Id="rId2" Type="http://schemas.openxmlformats.org/officeDocument/2006/relationships/hyperlink" Target="http://hapifhir.io" TargetMode="Externa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fhir.cerner.com/" TargetMode="External" /><Relationship Id="rId13" Type="http://schemas.openxmlformats.org/officeDocument/2006/relationships/hyperlink" Target="https://github.com/hapifhir/hapi-fhir-jpaserver-starter" TargetMode="External" /><Relationship Id="rId3" Type="http://schemas.openxmlformats.org/officeDocument/2006/relationships/hyperlink" Target="https://github.com/microsoft/fhir-server" TargetMode="External" /><Relationship Id="rId7" Type="http://schemas.openxmlformats.org/officeDocument/2006/relationships/hyperlink" Target="https://fhir.epic.com/" TargetMode="External" /><Relationship Id="rId12" Type="http://schemas.openxmlformats.org/officeDocument/2006/relationships/hyperlink" Target="https://inferno.healthit.gov/" TargetMode="External" /><Relationship Id="rId2" Type="http://schemas.openxmlformats.org/officeDocument/2006/relationships/hyperlink" Target="https://hapifhir.io/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cloud.google.com/healthcare" TargetMode="External" /><Relationship Id="rId11" Type="http://schemas.openxmlformats.org/officeDocument/2006/relationships/hyperlink" Target="https://www.hl7.org/fhir/resourcelist.html" TargetMode="External" /><Relationship Id="rId5" Type="http://schemas.openxmlformats.org/officeDocument/2006/relationships/hyperlink" Target="https://pyrohealth.net/" TargetMode="External" /><Relationship Id="rId10" Type="http://schemas.openxmlformats.org/officeDocument/2006/relationships/hyperlink" Target="http://hl7.org/fhir/" TargetMode="External" /><Relationship Id="rId4" Type="http://schemas.openxmlformats.org/officeDocument/2006/relationships/hyperlink" Target="https://projectcrucible.org/" TargetMode="External" /><Relationship Id="rId9" Type="http://schemas.openxmlformats.org/officeDocument/2006/relationships/hyperlink" Target="https://developer.apple.com/documentation/healthkit" TargetMode="Externa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FA15-F499-B446-9DF8-D7985CFB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280F-7EAF-1E48-B1D2-1B4FA55D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8534400" cy="5716588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Upcoming PPT Due Date and Requirements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Utilize the project template which I’ll email 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Two  options for 11 presentations -4 days instead of five</a:t>
            </a:r>
          </a:p>
          <a:p>
            <a:pPr lvl="2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25 minute presentations –use regular class time</a:t>
            </a:r>
          </a:p>
          <a:p>
            <a:pPr lvl="2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30 minute presentations –one presentation go to 3:30</a:t>
            </a:r>
          </a:p>
          <a:p>
            <a:pPr lvl="2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Either case we start exactly at 2:00 p.m.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Extra two days for due date to April 13 11:59 p.m.</a:t>
            </a:r>
          </a:p>
          <a:p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Implementation status reports by groups</a:t>
            </a:r>
          </a:p>
          <a:p>
            <a:pPr lvl="1"/>
            <a:r>
              <a:rPr lang="en-US" strike="sngStrike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March 10 </a:t>
            </a:r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April 5 April 28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April 5 </a:t>
            </a:r>
          </a:p>
          <a:p>
            <a:pPr lvl="2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Identify who did want</a:t>
            </a:r>
          </a:p>
          <a:p>
            <a:pPr lvl="2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Provide update on your development</a:t>
            </a:r>
          </a:p>
          <a:p>
            <a:pPr lvl="1"/>
            <a:endParaRPr lang="en-US" baseline="30000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pPr marL="638175" lvl="1" indent="0">
              <a:buNone/>
            </a:pPr>
            <a:endParaRPr lang="en-US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pPr lvl="1"/>
            <a:endParaRPr lang="en-US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pPr lvl="1"/>
            <a:endParaRPr lang="en-US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83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FA15-F499-B446-9DF8-D7985CFB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implementation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280F-7EAF-1E48-B1D2-1B4FA55D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16" y="794062"/>
            <a:ext cx="8534400" cy="5716588"/>
          </a:xfrm>
        </p:spPr>
        <p:txBody>
          <a:bodyPr/>
          <a:lstStyle/>
          <a:p>
            <a:r>
              <a:rPr lang="en-US" sz="2800" b="0" i="0">
                <a:effectLst/>
                <a:latin typeface="+mj-lt"/>
              </a:rPr>
              <a:t>AWS and Google FHIR</a:t>
            </a:r>
          </a:p>
          <a:p>
            <a:pPr lvl="1"/>
            <a:r>
              <a:rPr lang="en-US" sz="2800" b="0" i="0">
                <a:effectLst/>
              </a:rPr>
              <a:t>Learn how to install and access FHIR </a:t>
            </a:r>
          </a:p>
          <a:p>
            <a:pPr lvl="1"/>
            <a:r>
              <a:rPr lang="en-US" sz="2800" b="0" i="0">
                <a:effectLst/>
              </a:rPr>
              <a:t>Put together a simple driver program that can get information</a:t>
            </a:r>
          </a:p>
          <a:p>
            <a:pPr lvl="1"/>
            <a:r>
              <a:rPr lang="en-US" sz="2800" b="0" i="0">
                <a:effectLst/>
              </a:rPr>
              <a:t>Demonstrate that you know how to pull information out using either programmatic or https calls</a:t>
            </a:r>
            <a:endParaRPr lang="en-US">
              <a:effectLst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>
                <a:effectLst/>
                <a:ea typeface="Algerian" panose="02000000000000000000" pitchFamily="2" charset="0"/>
                <a:cs typeface="Times New Roman" panose="02020603050405020304" pitchFamily="18" charset="0"/>
              </a:rPr>
              <a:t>Three electronic health records </a:t>
            </a:r>
          </a:p>
          <a:p>
            <a:pPr lvl="1"/>
            <a:r>
              <a:rPr lang="en-US">
                <a:effectLst/>
                <a:ea typeface="Algerian" panose="02000000000000000000" pitchFamily="2" charset="0"/>
                <a:cs typeface="Times New Roman" panose="02020603050405020304" pitchFamily="18" charset="0"/>
              </a:rPr>
              <a:t>Good instructions and tutorials</a:t>
            </a:r>
            <a:endParaRPr lang="en-US"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pPr lvl="1"/>
            <a:r>
              <a:rPr lang="en-US">
                <a:effectLst/>
                <a:ea typeface="Algerian" panose="02000000000000000000" pitchFamily="2" charset="0"/>
                <a:cs typeface="Times New Roman" panose="02020603050405020304" pitchFamily="18" charset="0"/>
              </a:rPr>
              <a:t>sign up and get access </a:t>
            </a:r>
          </a:p>
          <a:p>
            <a:pPr lvl="1"/>
            <a:r>
              <a:rPr lang="en-US">
                <a:effectLst/>
                <a:ea typeface="Algerian" panose="02000000000000000000" pitchFamily="2" charset="0"/>
                <a:cs typeface="Times New Roman" panose="02020603050405020304" pitchFamily="18" charset="0"/>
              </a:rPr>
              <a:t>Demonstrate how to effectively use those to pull information display even if it’s just a driver program</a:t>
            </a:r>
            <a:endParaRPr lang="en-US"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endParaRPr lang="en-US" sz="2400">
              <a:latin typeface="+mj-lt"/>
              <a:ea typeface="Algerian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0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12532-D307-4240-9E1C-5530E74A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languages for AWS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1726CF-B024-7B48-98BB-6CE781188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05" y="1067037"/>
            <a:ext cx="8590789" cy="483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16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A855-3110-554D-AC88-F4C22C4D2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languages for Google health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228364-3C00-EA4D-9E57-449D591641D2}"/>
              </a:ext>
            </a:extLst>
          </p:cNvPr>
          <p:cNvSpPr txBox="1"/>
          <p:nvPr/>
        </p:nvSpPr>
        <p:spPr>
          <a:xfrm>
            <a:off x="609600" y="989861"/>
            <a:ext cx="82234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 following </a:t>
            </a:r>
            <a:r>
              <a:rPr lang="en-US" sz="2000"/>
              <a:t>curl</a:t>
            </a:r>
            <a:r>
              <a:rPr lang="en-US" sz="2000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and Windows PowerShell samples work with R4 FHIR stores.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 Go, Java, Node.js, and Python samples work with STU3 FHIR stores.</a:t>
            </a:r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F5D7B3-3629-F044-BBBA-0A3FFBF2EBD2}"/>
              </a:ext>
            </a:extLst>
          </p:cNvPr>
          <p:cNvSpPr txBox="1"/>
          <p:nvPr/>
        </p:nvSpPr>
        <p:spPr>
          <a:xfrm>
            <a:off x="1332429" y="6017714"/>
            <a:ext cx="71698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>
                <a:hlinkClick r:id="rId2"/>
              </a:rPr>
              <a:t>https://rapidapi.com/blog/api-glossary/curl/</a:t>
            </a:r>
            <a:r>
              <a:rPr lang="en-US" sz="200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B7DA5F-7017-7243-AF77-C2C0BD024503}"/>
              </a:ext>
            </a:extLst>
          </p:cNvPr>
          <p:cNvSpPr txBox="1"/>
          <p:nvPr/>
        </p:nvSpPr>
        <p:spPr>
          <a:xfrm>
            <a:off x="609600" y="2617361"/>
            <a:ext cx="808435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12302E"/>
                </a:solidFill>
                <a:effectLst/>
                <a:latin typeface="Lato" panose="02000000000000000000" pitchFamily="2" charset="0"/>
              </a:rPr>
              <a:t>Curl is object-oriented programing software that is used to transfer data through a vast array of Internet Protocols for a given URL.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12302E"/>
                </a:solidFill>
                <a:effectLst/>
                <a:latin typeface="Lato" panose="02000000000000000000" pitchFamily="2" charset="0"/>
              </a:rPr>
              <a:t>command-line utility that permits the transfer of files within the URL syntax.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12302E"/>
                </a:solidFill>
                <a:effectLst/>
                <a:latin typeface="Lato" panose="02000000000000000000" pitchFamily="2" charset="0"/>
              </a:rPr>
              <a:t>Curl is basically a client-side program which boasts commands that are designed in a way that they work to check connectivity to the URLs and facilitate data transfer.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i="0">
                <a:solidFill>
                  <a:srgbClr val="12302E"/>
                </a:solidFill>
                <a:effectLst/>
                <a:latin typeface="Lato" panose="02000000000000000000" pitchFamily="2" charset="0"/>
              </a:rPr>
              <a:t>Curl’s creator, Daniel Stenberg, defined it as a library that permits you to connect and interact with different servers with a number of protocols.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1544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7FF0-2BF6-E047-A381-52E97A9C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languages for Azure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03A798A8-80FD-7940-AC4C-C800C813A2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7" t="22867" r="-2059" b="19654"/>
          <a:stretch/>
        </p:blipFill>
        <p:spPr>
          <a:xfrm>
            <a:off x="1869731" y="899437"/>
            <a:ext cx="5990732" cy="571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7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FA15-F499-B446-9DF8-D7985CFB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FHIR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280F-7EAF-1E48-B1D2-1B4FA55D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16" y="794062"/>
            <a:ext cx="8534400" cy="5716588"/>
          </a:xfrm>
        </p:spPr>
        <p:txBody>
          <a:bodyPr/>
          <a:lstStyle/>
          <a:p>
            <a:pPr fontAlgn="base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Let’s look at some Google Health code</a:t>
            </a:r>
          </a:p>
          <a:p>
            <a:pPr lvl="1"/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  <a:hlinkClick r:id="rId2"/>
              </a:rPr>
              <a:t>https://cloud.google.com/healthcare-api/docs/how-tos/fhir-resources#healthcare-create-encounter-python</a:t>
            </a:r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Hapi FHIR return one instance or all instances</a:t>
            </a:r>
          </a:p>
          <a:p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You can do these calls directly in any browser</a:t>
            </a:r>
          </a:p>
          <a:p>
            <a:pPr lvl="1"/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  <a:hlinkClick r:id="rId3"/>
              </a:rPr>
              <a:t>http://hapi.fhir.org/baseR4/Patient/1722652/_history/1?_pretty=true</a:t>
            </a:r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  <a:hlinkClick r:id="rId4"/>
              </a:rPr>
              <a:t>http://hapi.fhir.org/baseR4/Patient</a:t>
            </a:r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  <a:hlinkClick r:id="rId5"/>
              </a:rPr>
              <a:t>http://hapi.fhir.org/baseR4/Condition?_pretty=true</a:t>
            </a:r>
            <a:endParaRPr lang="en-US" sz="2400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pPr lvl="1"/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  <a:hlinkClick r:id="rId6"/>
              </a:rPr>
              <a:t>http://hapi.fhir.org/baseR4/Condition/1165001/_history/1?_pretty=true</a:t>
            </a:r>
            <a:r>
              <a:rPr lang="en-US" sz="24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Training in oFHIR – strongly suggest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  <a:hlinkClick r:id="rId7"/>
              </a:rPr>
              <a:t>https://fhir-drills.github.io</a:t>
            </a:r>
            <a:endParaRPr lang="en-US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endParaRPr lang="en-US" sz="2400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endParaRPr lang="en-US" sz="2400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33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Individual/Team Design/Development Project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5344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Objectives</a:t>
            </a:r>
          </a:p>
          <a:p>
            <a:pPr lvl="1" eaLnBrk="1" hangingPunct="1">
              <a:defRPr/>
            </a:pPr>
            <a:r>
              <a:rPr lang="en-US" dirty="0"/>
              <a:t>Desire of Patients to Control Access to Own Health Data</a:t>
            </a:r>
          </a:p>
          <a:p>
            <a:pPr lvl="1" eaLnBrk="1" hangingPunct="1">
              <a:defRPr/>
            </a:pPr>
            <a:r>
              <a:rPr lang="en-US" dirty="0"/>
              <a:t>Pervasiveness &amp; Ubiquity of Mobile Devices</a:t>
            </a:r>
          </a:p>
          <a:p>
            <a:pPr lvl="1" eaLnBrk="1" hangingPunct="1">
              <a:defRPr/>
            </a:pPr>
            <a:r>
              <a:rPr lang="en-US" dirty="0"/>
              <a:t>Explosion of Fitness/Health Devices, Apps,  Data Collection</a:t>
            </a:r>
          </a:p>
          <a:p>
            <a:pPr lvl="1" eaLnBrk="1" hangingPunct="1">
              <a:defRPr/>
            </a:pPr>
            <a:r>
              <a:rPr lang="en-US" dirty="0"/>
              <a:t>Explore larger scale Health Information Technology Systems and their Interaction</a:t>
            </a:r>
          </a:p>
          <a:p>
            <a:pPr lvl="2" eaLnBrk="1" hangingPunct="1">
              <a:defRPr/>
            </a:pPr>
            <a:r>
              <a:rPr lang="en-US" dirty="0"/>
              <a:t>Standards, Frameworks, &amp; Systems</a:t>
            </a:r>
          </a:p>
          <a:p>
            <a:pPr lvl="1" eaLnBrk="1" hangingPunct="1">
              <a:defRPr/>
            </a:pPr>
            <a:r>
              <a:rPr lang="en-US" dirty="0"/>
              <a:t>Support Interoperability via XML and Other Standards</a:t>
            </a:r>
          </a:p>
          <a:p>
            <a:pPr eaLnBrk="1" hangingPunct="1">
              <a:defRPr/>
            </a:pPr>
            <a:r>
              <a:rPr lang="en-US" dirty="0"/>
              <a:t>Individual/Team Structure</a:t>
            </a:r>
          </a:p>
          <a:p>
            <a:pPr lvl="1" eaLnBrk="1" hangingPunct="1">
              <a:defRPr/>
            </a:pPr>
            <a:r>
              <a:rPr lang="en-US" dirty="0"/>
              <a:t>To be Developed over Course of the Semester</a:t>
            </a:r>
          </a:p>
          <a:p>
            <a:pPr marL="0" indent="0" eaLnBrk="1" hangingPunct="1"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</a:t>
            </a:r>
            <a:r>
              <a:rPr lang="en-US" dirty="0"/>
              <a:t>Projects 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Research Project </a:t>
            </a:r>
            <a:r>
              <a:rPr lang="en-US" dirty="0"/>
              <a:t>(due end </a:t>
            </a:r>
            <a:r>
              <a:rPr lang="en-US"/>
              <a:t>of semester)</a:t>
            </a:r>
          </a:p>
          <a:p>
            <a:pPr lvl="1" eaLnBrk="1" hangingPunct="1">
              <a:defRPr/>
            </a:pPr>
            <a:r>
              <a:rPr lang="en-US"/>
              <a:t>Choose a Computer Science or Biomedical Engineering Topic</a:t>
            </a:r>
          </a:p>
          <a:p>
            <a:pPr lvl="1" eaLnBrk="1" hangingPunct="1">
              <a:defRPr/>
            </a:pPr>
            <a:r>
              <a:rPr lang="en-US"/>
              <a:t>Explore </a:t>
            </a:r>
            <a:r>
              <a:rPr lang="en-US" dirty="0"/>
              <a:t>the Topic related </a:t>
            </a:r>
            <a:r>
              <a:rPr lang="en-US"/>
              <a:t>to BMI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Individual/Team Project (</a:t>
            </a:r>
            <a:r>
              <a:rPr lang="en-US"/>
              <a:t>due throughout </a:t>
            </a:r>
            <a:r>
              <a:rPr lang="en-US" dirty="0"/>
              <a:t>semester)</a:t>
            </a:r>
          </a:p>
          <a:p>
            <a:pPr lvl="1" eaLnBrk="1" hangingPunct="1">
              <a:defRPr/>
            </a:pPr>
            <a:r>
              <a:rPr lang="en-US" dirty="0"/>
              <a:t>Explore Health Information Technology Systems </a:t>
            </a:r>
          </a:p>
          <a:p>
            <a:pPr lvl="1" eaLnBrk="1" hangingPunct="1">
              <a:defRPr/>
            </a:pPr>
            <a:r>
              <a:rPr lang="en-US" dirty="0"/>
              <a:t>Explore Open Source and Other Solutions</a:t>
            </a:r>
          </a:p>
          <a:p>
            <a:pPr lvl="1" eaLnBrk="1" hangingPunct="1">
              <a:defRPr/>
            </a:pPr>
            <a:r>
              <a:rPr lang="en-US" dirty="0"/>
              <a:t>Focus on Information Exchange </a:t>
            </a:r>
            <a:r>
              <a:rPr lang="en-US"/>
              <a:t>and Interactions</a:t>
            </a:r>
          </a:p>
          <a:p>
            <a:pPr lvl="1" eaLnBrk="1" hangingPunct="1">
              <a:defRPr/>
            </a:pPr>
            <a:r>
              <a:rPr lang="en-US"/>
              <a:t>Leverage HAPI FHIR with Synthea test data</a:t>
            </a:r>
          </a:p>
          <a:p>
            <a:pPr lvl="2" eaLnBrk="1" hangingPunct="1">
              <a:defRPr/>
            </a:pPr>
            <a:r>
              <a:rPr lang="en-US"/>
              <a:t>Deployable within a  Docker container</a:t>
            </a:r>
          </a:p>
          <a:p>
            <a:pPr lvl="2" eaLnBrk="1" hangingPunct="1">
              <a:defRPr/>
            </a:pPr>
            <a:r>
              <a:rPr lang="en-US"/>
              <a:t>Available &amp; extendable code for extracting information</a:t>
            </a: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Research Project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Deliverables</a:t>
            </a:r>
          </a:p>
          <a:p>
            <a:pPr lvl="1" eaLnBrk="1" hangingPunct="1">
              <a:defRPr/>
            </a:pPr>
            <a:r>
              <a:rPr lang="en-US" dirty="0"/>
              <a:t>15 page paper</a:t>
            </a:r>
          </a:p>
          <a:p>
            <a:pPr lvl="1" eaLnBrk="1" hangingPunct="1">
              <a:defRPr/>
            </a:pPr>
            <a:r>
              <a:rPr lang="en-US" dirty="0"/>
              <a:t>40-45 slide </a:t>
            </a:r>
            <a:r>
              <a:rPr lang="en-US" dirty="0" err="1"/>
              <a:t>powerpoint</a:t>
            </a:r>
            <a:endParaRPr lang="en-US" dirty="0"/>
          </a:p>
          <a:p>
            <a:pPr lvl="1" eaLnBrk="1" hangingPunct="1">
              <a:defRPr/>
            </a:pPr>
            <a:r>
              <a:rPr lang="en-US"/>
              <a:t>Multiple </a:t>
            </a:r>
            <a:r>
              <a:rPr lang="en-US" dirty="0"/>
              <a:t>Samples on </a:t>
            </a:r>
            <a:r>
              <a:rPr lang="en-US"/>
              <a:t>Web page</a:t>
            </a:r>
          </a:p>
          <a:p>
            <a:pPr lvl="1" eaLnBrk="1" hangingPunct="1">
              <a:defRPr/>
            </a:pPr>
            <a:r>
              <a:rPr lang="en-US"/>
              <a:t>Presentation at end of semester subset of slide deck 30 minutes plus 5 minutes of questions</a:t>
            </a:r>
          </a:p>
          <a:p>
            <a:pPr lvl="1" eaLnBrk="1" hangingPunct="1">
              <a:defRPr/>
            </a:pPr>
            <a:r>
              <a:rPr lang="en-US"/>
              <a:t>One fixed deadline for all presentations for fairness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Potential Topics:</a:t>
            </a:r>
          </a:p>
          <a:p>
            <a:pPr lvl="1" eaLnBrk="1" hangingPunct="1">
              <a:defRPr/>
            </a:pPr>
            <a:r>
              <a:rPr lang="en-US" sz="2400"/>
              <a:t>Any computer science and engineering area that can be applied to biomedical informatics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/>
              <a:t>Any biomedical engineering area that can be applied to biomedical informatics</a:t>
            </a:r>
          </a:p>
          <a:p>
            <a:pPr lvl="1" eaLnBrk="1" hangingPunct="1">
              <a:defRPr/>
            </a:pPr>
            <a:r>
              <a:rPr lang="en-US" sz="2400"/>
              <a:t>Encourage you to do topic related to your research</a:t>
            </a:r>
            <a:endParaRPr lang="en-US" sz="2400" dirty="0"/>
          </a:p>
          <a:p>
            <a:pPr eaLnBrk="1" hangingPunct="1">
              <a:defRPr/>
            </a:pPr>
            <a:r>
              <a:rPr lang="en-US" sz="2400"/>
              <a:t>https://sdcse.</a:t>
            </a:r>
            <a:r>
              <a:rPr lang="en-US" sz="2400" dirty="0"/>
              <a:t>engr.uconn.</a:t>
            </a:r>
            <a:r>
              <a:rPr lang="en-US" sz="2400"/>
              <a:t>edu/Cse5810</a:t>
            </a:r>
            <a:r>
              <a:rPr lang="en-US" sz="2400" dirty="0"/>
              <a:t>/ResProj.pdf</a:t>
            </a:r>
          </a:p>
        </p:txBody>
      </p:sp>
    </p:spTree>
    <p:extLst>
      <p:ext uri="{BB962C8B-B14F-4D97-AF65-F5344CB8AC3E}">
        <p14:creationId xmlns:p14="http://schemas.microsoft.com/office/powerpoint/2010/main" val="78501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Research Project -  Other Topics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400" dirty="0">
                <a:solidFill>
                  <a:srgbClr val="231F20"/>
                </a:solidFill>
              </a:rPr>
              <a:t>Computer Science issues and solutions for supporting a Master patient index/Unified Health ID with respect to HIT systems, Interoperability, patient access to own data, etc.</a:t>
            </a:r>
          </a:p>
          <a:p>
            <a:pPr lvl="1"/>
            <a:r>
              <a:rPr lang="en-US" sz="2400" dirty="0">
                <a:solidFill>
                  <a:srgbClr val="3953A5"/>
                </a:solidFill>
              </a:rPr>
              <a:t>http://www.statnews.com/2016/01/28/patient-mixups-universal-identification/</a:t>
            </a:r>
          </a:p>
          <a:p>
            <a:pPr lvl="1"/>
            <a:r>
              <a:rPr lang="en-US" sz="2400" dirty="0">
                <a:solidFill>
                  <a:srgbClr val="3953A5"/>
                </a:solidFill>
              </a:rPr>
              <a:t>http://www.statnews.com/2016/01/28/experts-argue-unique-patient-identifier/</a:t>
            </a:r>
          </a:p>
          <a:p>
            <a:pPr lvl="1"/>
            <a:r>
              <a:rPr lang="en-US" sz="2400" dirty="0">
                <a:solidFill>
                  <a:srgbClr val="231F20"/>
                </a:solidFill>
              </a:rPr>
              <a:t>Try a Google Search: unique (or national) patient identifier</a:t>
            </a:r>
          </a:p>
          <a:p>
            <a:pPr>
              <a:buFont typeface="+mj-lt"/>
              <a:buAutoNum type="alphaUcPeriod"/>
            </a:pPr>
            <a:r>
              <a:rPr lang="en-US" sz="2400" dirty="0">
                <a:solidFill>
                  <a:srgbClr val="231F20"/>
                </a:solidFill>
              </a:rPr>
              <a:t>Exploring Computer Science Issues in Privacy from a patient perspective. This can be done from many different computing perspectives ranging from theory to practice in security.</a:t>
            </a:r>
          </a:p>
          <a:p>
            <a:pPr lvl="1"/>
            <a:r>
              <a:rPr lang="en-US" sz="2400" dirty="0">
                <a:solidFill>
                  <a:srgbClr val="3953A5"/>
                </a:solidFill>
              </a:rPr>
              <a:t>http://www.ncbi.nlm.nih.gov/pubmed/20696276</a:t>
            </a:r>
          </a:p>
          <a:p>
            <a:pPr lvl="1"/>
            <a:r>
              <a:rPr lang="en-US" sz="2400" dirty="0">
                <a:solidFill>
                  <a:srgbClr val="3953A5"/>
                </a:solidFill>
              </a:rPr>
              <a:t>http://www.ncbi.nlm.nih.gov/pubmed/23228807</a:t>
            </a:r>
          </a:p>
          <a:p>
            <a:pPr lvl="1"/>
            <a:r>
              <a:rPr lang="en-US" sz="2400" dirty="0">
                <a:solidFill>
                  <a:srgbClr val="3953A5"/>
                </a:solidFill>
              </a:rPr>
              <a:t>http://www.ncbi.nlm.nih.gov/pubmed/23184192</a:t>
            </a:r>
          </a:p>
          <a:p>
            <a:pPr lvl="1"/>
            <a:r>
              <a:rPr lang="en-US" sz="2400" dirty="0">
                <a:solidFill>
                  <a:srgbClr val="3953A5"/>
                </a:solidFill>
              </a:rPr>
              <a:t>http://www.ncbi.nlm.nih.gov/pubmed/?term=patient+privacy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488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Research Project -  Other Topics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sz="2400" dirty="0">
                <a:solidFill>
                  <a:srgbClr val="231F20"/>
                </a:solidFill>
              </a:rPr>
              <a:t>Honest Brokers for Secure De-identification of Patient Records</a:t>
            </a:r>
          </a:p>
          <a:p>
            <a:pPr marL="1016000" lvl="1" indent="-514350"/>
            <a:r>
              <a:rPr lang="en-US" sz="2200" dirty="0">
                <a:solidFill>
                  <a:srgbClr val="231F20"/>
                </a:solidFill>
              </a:rPr>
              <a:t>http://www.ncbi.nlm.nih.gov/pmc/articles/PMC3002130/</a:t>
            </a:r>
          </a:p>
          <a:p>
            <a:pPr marL="1016000" lvl="1" indent="-514350"/>
            <a:r>
              <a:rPr lang="en-US" sz="2200" dirty="0">
                <a:solidFill>
                  <a:srgbClr val="231F20"/>
                </a:solidFill>
              </a:rPr>
              <a:t>https://peerj.com/articles/1506.pdf</a:t>
            </a:r>
          </a:p>
          <a:p>
            <a:pPr marL="1016000" lvl="1" indent="-514350"/>
            <a:r>
              <a:rPr lang="en-US" sz="2200" dirty="0">
                <a:solidFill>
                  <a:srgbClr val="231F20"/>
                </a:solidFill>
              </a:rPr>
              <a:t>http://www.ncbi.nlm.nih.gov/pubmed/?term=Honest+Broker</a:t>
            </a:r>
          </a:p>
          <a:p>
            <a:pPr marL="514350" indent="-514350">
              <a:buFont typeface="+mj-lt"/>
              <a:buAutoNum type="alphaUcPeriod" startAt="3"/>
            </a:pPr>
            <a:r>
              <a:rPr lang="en-US" sz="2400" dirty="0">
                <a:solidFill>
                  <a:srgbClr val="231F20"/>
                </a:solidFill>
              </a:rPr>
              <a:t>Classifying, Sharing, and Exchanging health care data</a:t>
            </a:r>
          </a:p>
          <a:p>
            <a:pPr lvl="1"/>
            <a:r>
              <a:rPr lang="en-US" sz="2200" dirty="0">
                <a:solidFill>
                  <a:srgbClr val="231F20"/>
                </a:solidFill>
              </a:rPr>
              <a:t>http://article.sapub.org/10.5923.j.database.20120101.01.html</a:t>
            </a:r>
          </a:p>
          <a:p>
            <a:pPr lvl="1"/>
            <a:r>
              <a:rPr lang="en-US" sz="2200" dirty="0">
                <a:solidFill>
                  <a:srgbClr val="231F20"/>
                </a:solidFill>
              </a:rPr>
              <a:t>http://www.databreachtoday.com/blogs/importance-data-classification-p-1153</a:t>
            </a:r>
          </a:p>
          <a:p>
            <a:pPr lvl="1"/>
            <a:r>
              <a:rPr lang="en-US" sz="2200" dirty="0">
                <a:solidFill>
                  <a:srgbClr val="231F20"/>
                </a:solidFill>
                <a:hlinkClick r:id="rId3"/>
              </a:rPr>
              <a:t>http://www.ncbi.nlm.nih.gov/books/NBK54296/</a:t>
            </a:r>
            <a:endParaRPr lang="en-US" sz="2200" dirty="0">
              <a:solidFill>
                <a:srgbClr val="231F20"/>
              </a:solidFill>
            </a:endParaRPr>
          </a:p>
          <a:p>
            <a:pPr>
              <a:buFont typeface="+mj-lt"/>
              <a:buAutoNum type="alphaUcPeriod" startAt="7"/>
            </a:pPr>
            <a:r>
              <a:rPr lang="en-US" sz="2400" dirty="0"/>
              <a:t>Biomedical Informatics and HPC – there is enough work for this to involve two individuals.</a:t>
            </a:r>
          </a:p>
          <a:p>
            <a:pPr lvl="1"/>
            <a:r>
              <a:rPr lang="en-US" sz="2200" dirty="0"/>
              <a:t>http://hpc.sagepub.com/content/early/2009/06/16/1094342009106192.short</a:t>
            </a:r>
          </a:p>
          <a:p>
            <a:pPr lvl="1"/>
            <a:r>
              <a:rPr lang="en-US" sz="2200" dirty="0"/>
              <a:t>http://www.hindawi.com/journals/bmri/2013/185679/abs/</a:t>
            </a:r>
          </a:p>
          <a:p>
            <a:pPr lvl="1"/>
            <a:r>
              <a:rPr lang="en-US" sz="2200" dirty="0"/>
              <a:t> http://www.ncbi.nlm.nih.gov/pmc/articles/PMC3808097/</a:t>
            </a:r>
          </a:p>
          <a:p>
            <a:pPr lvl="1"/>
            <a:r>
              <a:rPr lang="en-US" sz="2200" dirty="0"/>
              <a:t>Try a Google Search: biomedical informatics and HPC</a:t>
            </a:r>
          </a:p>
        </p:txBody>
      </p:sp>
    </p:spTree>
    <p:extLst>
      <p:ext uri="{BB962C8B-B14F-4D97-AF65-F5344CB8AC3E}">
        <p14:creationId xmlns:p14="http://schemas.microsoft.com/office/powerpoint/2010/main" val="11571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84559-0CE7-9D4E-B6BF-25E22FFD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Group Assignments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C455A5-34C6-8947-B7F7-2A9CA21FEB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402306"/>
              </p:ext>
            </p:extLst>
          </p:nvPr>
        </p:nvGraphicFramePr>
        <p:xfrm>
          <a:off x="1849613" y="1125581"/>
          <a:ext cx="4386390" cy="43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0597">
                  <a:extLst>
                    <a:ext uri="{9D8B030D-6E8A-4147-A177-3AD203B41FA5}">
                      <a16:colId xmlns:a16="http://schemas.microsoft.com/office/drawing/2014/main" val="2896142572"/>
                    </a:ext>
                  </a:extLst>
                </a:gridCol>
                <a:gridCol w="958774">
                  <a:extLst>
                    <a:ext uri="{9D8B030D-6E8A-4147-A177-3AD203B41FA5}">
                      <a16:colId xmlns:a16="http://schemas.microsoft.com/office/drawing/2014/main" val="1948417562"/>
                    </a:ext>
                  </a:extLst>
                </a:gridCol>
                <a:gridCol w="767019">
                  <a:extLst>
                    <a:ext uri="{9D8B030D-6E8A-4147-A177-3AD203B41FA5}">
                      <a16:colId xmlns:a16="http://schemas.microsoft.com/office/drawing/2014/main" val="1976964651"/>
                    </a:ext>
                  </a:extLst>
                </a:gridCol>
              </a:tblGrid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Name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Group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FHIR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3481622396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Ahmad,Bilal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642056903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Weiner,Samson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187177637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Deng,Jieren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546755452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Zhang,Chenyu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2237691827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Furuness,Justin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1832713086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Gorbenko,Christina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358287105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Kocian,Justin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3381818486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Roberts,Graham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4104753336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Shalaby,Noha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EF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1133561722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Ul Haque,Ehsan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3414174393"/>
                  </a:ext>
                </a:extLst>
              </a:tr>
              <a:tr h="36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Zappulla,Frank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CF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0" marR="4100" marT="4100" anchor="b"/>
                </a:tc>
                <a:extLst>
                  <a:ext uri="{0D108BD9-81ED-4DB2-BD59-A6C34878D82A}">
                    <a16:rowId xmlns:a16="http://schemas.microsoft.com/office/drawing/2014/main" val="3103913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744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Research Project -  Other Topics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lphaUcPeriod" startAt="5"/>
            </a:pPr>
            <a:r>
              <a:rPr lang="en-US" sz="2400" dirty="0"/>
              <a:t>Remote health monitoring that explores the use of sensor networks for patient monitoring, mobile apps, wearables, medical devices, etc. – within a medical facility, elderly housing, etc. and to explore the usage of computer science as applied to healthcare to monitory health.</a:t>
            </a:r>
          </a:p>
          <a:p>
            <a:pPr lvl="1"/>
            <a:r>
              <a:rPr lang="en-US" sz="2000" dirty="0"/>
              <a:t>http://www.ncbi.nlm.nih.gov/pubmed/26788055</a:t>
            </a:r>
          </a:p>
          <a:p>
            <a:pPr lvl="1"/>
            <a:r>
              <a:rPr lang="en-US" sz="2000" dirty="0"/>
              <a:t>http://www.ncbi.nlm.nih.gov/pubmed/26737852</a:t>
            </a:r>
          </a:p>
          <a:p>
            <a:pPr lvl="1"/>
            <a:r>
              <a:rPr lang="en-US" sz="2000" dirty="0"/>
              <a:t>http://www.ncbi.nlm.nih.gov/pubmed/26736485</a:t>
            </a:r>
          </a:p>
          <a:p>
            <a:pPr lvl="1"/>
            <a:r>
              <a:rPr lang="en-US" sz="2000" dirty="0"/>
              <a:t>http://www.ncbi.nlm.nih.gov/pubmed/?term=remote+patient+monitoring</a:t>
            </a:r>
          </a:p>
          <a:p>
            <a:pPr>
              <a:buFont typeface="+mj-lt"/>
              <a:buAutoNum type="alphaUcPeriod" startAt="6"/>
            </a:pPr>
            <a:r>
              <a:rPr lang="en-US" sz="2400" dirty="0"/>
              <a:t>Biomedical Informatics and Cloud Computing – there is enough work for this to involve two individuals.</a:t>
            </a:r>
          </a:p>
          <a:p>
            <a:pPr lvl="1"/>
            <a:r>
              <a:rPr lang="en-US" sz="2000" dirty="0"/>
              <a:t>http://www.j-biomed-inform.com/article/S1532-0464(09)00115-4/abstract</a:t>
            </a:r>
          </a:p>
          <a:p>
            <a:pPr lvl="1"/>
            <a:r>
              <a:rPr lang="en-US" sz="2000" dirty="0"/>
              <a:t>http://bmcmedinformdecismak.biomedcentral.com/articles/10.1186/s12911-015-0145-7</a:t>
            </a:r>
          </a:p>
          <a:p>
            <a:pPr lvl="1"/>
            <a:r>
              <a:rPr lang="en-US" sz="2000" dirty="0"/>
              <a:t>http://www.ncbi.nlm.nih.gov/pubmed/26146645</a:t>
            </a:r>
          </a:p>
          <a:p>
            <a:pPr lvl="1"/>
            <a:r>
              <a:rPr lang="en-US" sz="2000" dirty="0"/>
              <a:t>Try a Google Search: biomedical informatics and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1466978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Individual/Team Design/Development Project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5344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Objectives</a:t>
            </a:r>
          </a:p>
          <a:p>
            <a:pPr lvl="1" eaLnBrk="1" hangingPunct="1">
              <a:defRPr/>
            </a:pPr>
            <a:r>
              <a:rPr lang="en-US" dirty="0"/>
              <a:t>Desire of Patients to Control Access to Own Health Data</a:t>
            </a:r>
          </a:p>
          <a:p>
            <a:pPr lvl="1" eaLnBrk="1" hangingPunct="1">
              <a:defRPr/>
            </a:pPr>
            <a:r>
              <a:rPr lang="en-US" dirty="0"/>
              <a:t>Pervasiveness &amp; Ubiquity of Mobile Devices</a:t>
            </a:r>
          </a:p>
          <a:p>
            <a:pPr lvl="1" eaLnBrk="1" hangingPunct="1">
              <a:defRPr/>
            </a:pPr>
            <a:r>
              <a:rPr lang="en-US" dirty="0"/>
              <a:t>Explosion of Fitness/Health Devices, Apps,  Data Collection</a:t>
            </a:r>
          </a:p>
          <a:p>
            <a:pPr lvl="1" eaLnBrk="1" hangingPunct="1">
              <a:defRPr/>
            </a:pPr>
            <a:r>
              <a:rPr lang="en-US" dirty="0"/>
              <a:t>Explore larger scale Health Information Technology Systems and their Interaction</a:t>
            </a:r>
          </a:p>
          <a:p>
            <a:pPr lvl="2" eaLnBrk="1" hangingPunct="1">
              <a:defRPr/>
            </a:pPr>
            <a:r>
              <a:rPr lang="en-US" dirty="0"/>
              <a:t>Standards, Frameworks, &amp; Systems</a:t>
            </a:r>
          </a:p>
          <a:p>
            <a:pPr lvl="1" eaLnBrk="1" hangingPunct="1">
              <a:defRPr/>
            </a:pPr>
            <a:r>
              <a:rPr lang="en-US" dirty="0"/>
              <a:t>Support Interoperability via XML and Other Standards</a:t>
            </a:r>
          </a:p>
          <a:p>
            <a:pPr eaLnBrk="1" hangingPunct="1">
              <a:defRPr/>
            </a:pPr>
            <a:r>
              <a:rPr lang="en-US" dirty="0"/>
              <a:t>Individual/Team Structure</a:t>
            </a:r>
          </a:p>
          <a:p>
            <a:pPr lvl="1" eaLnBrk="1" hangingPunct="1">
              <a:defRPr/>
            </a:pPr>
            <a:r>
              <a:rPr lang="en-US" dirty="0"/>
              <a:t>To be Developed over Course of the Semester</a:t>
            </a:r>
          </a:p>
          <a:p>
            <a:pPr eaLnBrk="1" hangingPunct="1">
              <a:defRPr/>
            </a:pPr>
            <a:r>
              <a:rPr lang="en-US" sz="2400"/>
              <a:t>https://sdcse.engr.uconn.edu/</a:t>
            </a:r>
            <a:r>
              <a:rPr lang="en-US" sz="2400" dirty="0"/>
              <a:t>Cse5810/project.docx</a:t>
            </a:r>
          </a:p>
        </p:txBody>
      </p:sp>
    </p:spTree>
    <p:extLst>
      <p:ext uri="{BB962C8B-B14F-4D97-AF65-F5344CB8AC3E}">
        <p14:creationId xmlns:p14="http://schemas.microsoft.com/office/powerpoint/2010/main" val="4285537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5100-57D0-2348-B3F8-5EC48A7C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Challenges: The Big Picture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7FB652D-907C-1043-834D-D68A248D2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7" t="23749" r="15508" b="31158"/>
          <a:stretch/>
        </p:blipFill>
        <p:spPr>
          <a:xfrm>
            <a:off x="977880" y="1063640"/>
            <a:ext cx="7363507" cy="55252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98D5-DD21-9140-B579-AC02A4BA54D4}"/>
              </a:ext>
            </a:extLst>
          </p:cNvPr>
          <p:cNvSpPr txBox="1"/>
          <p:nvPr/>
        </p:nvSpPr>
        <p:spPr>
          <a:xfrm>
            <a:off x="4997619" y="5424000"/>
            <a:ext cx="45981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3"/>
              </a:rPr>
              <a:t>https://conniect.org/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19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4103-EFCD-AA44-B876-06A65DB0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Software/Server Testbed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191E4-E04D-5844-BC6D-809B6407B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latin typeface="Times New Roman" panose="02020603050405020304" pitchFamily="18" charset="0"/>
              </a:rPr>
              <a:t>Established a downloadable test bed  that includes:</a:t>
            </a:r>
          </a:p>
          <a:p>
            <a:pPr lvl="1"/>
            <a:r>
              <a:rPr lang="en-US" sz="2400" u="sng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HAPI</a:t>
            </a:r>
            <a:r>
              <a:rPr lang="en-US" sz="2400">
                <a:effectLst/>
                <a:latin typeface="Times New Roman" panose="02020603050405020304" pitchFamily="18" charset="0"/>
              </a:rPr>
              <a:t> FHIR Docker: A open source FHIR reference implementation.  </a:t>
            </a:r>
            <a:r>
              <a:rPr lang="en-US" sz="2400">
                <a:effectLst/>
                <a:latin typeface="Times New Roman" panose="02020603050405020304" pitchFamily="18" charset="0"/>
                <a:hlinkClick r:id="rId2"/>
              </a:rPr>
              <a:t>http://hapifhir.io</a:t>
            </a:r>
            <a:r>
              <a:rPr lang="en-US" sz="2400">
                <a:effectLst/>
                <a:latin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>
                <a:latin typeface="Times New Roman" panose="02020603050405020304" pitchFamily="18" charset="0"/>
              </a:rPr>
              <a:t>Loaded with sample data from synthea </a:t>
            </a:r>
            <a:r>
              <a:rPr lang="en-US" sz="2400">
                <a:latin typeface="Times New Roman" panose="02020603050405020304" pitchFamily="18" charset="0"/>
                <a:hlinkClick r:id="rId3"/>
              </a:rPr>
              <a:t>https://synthea.mitre.org/</a:t>
            </a:r>
            <a:r>
              <a:rPr lang="en-US" sz="2400">
                <a:latin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>
                <a:effectLst/>
                <a:latin typeface="Times New Roman" panose="02020603050405020304" pitchFamily="18" charset="0"/>
              </a:rPr>
              <a:t>Organized as a deployable docker container with installation instructions</a:t>
            </a:r>
          </a:p>
          <a:p>
            <a:pPr marL="638175" lvl="1" indent="0">
              <a:buNone/>
            </a:pPr>
            <a:endParaRPr 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00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Relevant Links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34400" cy="5716588"/>
          </a:xfrm>
        </p:spPr>
        <p:txBody>
          <a:bodyPr/>
          <a:lstStyle/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HAPI FHIR</a:t>
            </a:r>
            <a:r>
              <a:rPr lang="en-US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https://hapifhir.io/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Azure FHIR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https://github.com/microsoft/fhir-server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Crucible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https://projectcrucible.org/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Pyrohealth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https://pyrohealth.net/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Google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https://cloud.google.com/healthcare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Epic FHIR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https://fhir.epic.com/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(33% EHR market)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Cerner FHIR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https://fhir.cerner.com/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https://developer.apple.com/documentation/healthkit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 relevant links: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http://hl7.org/fhir/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https://www.hl7.org/fhir/resourcelist.html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Inferno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rich and rigorous testing suite for HL7® Fast Healthcare Interoperability Resources (FHIR) to help developers implement the FHIR standard consistently.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https://inferno.healthit.gov/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HAPI  FHIR clone 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 been developed by one of my CSE undergrads that includes the loading of a feed of data from synthea to set up a server that has realistic simulated data. Based on: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https://github.com/hapifhir/hapi-fhir-jpaserver-starter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there will be a version made available as a zip file that is installable as a docker container</a:t>
            </a: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62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Leverage Hapi FHIR Docker </a:t>
            </a:r>
            <a:r>
              <a:rPr lang="en-US" dirty="0"/>
              <a:t>Testbed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ffectLst/>
              </a:rPr>
              <a:t>13 students in the class (as of January 20)</a:t>
            </a:r>
          </a:p>
          <a:p>
            <a:r>
              <a:rPr lang="en-US">
                <a:effectLst/>
              </a:rPr>
              <a:t>Can we explore the interoperability of all those different platforms in the big picture?</a:t>
            </a:r>
          </a:p>
          <a:p>
            <a:r>
              <a:rPr lang="en-US">
                <a:effectLst/>
              </a:rPr>
              <a:t>We have sample data in our Hapi FHIR Docker Testbed </a:t>
            </a:r>
          </a:p>
          <a:p>
            <a:r>
              <a:rPr lang="en-US">
                <a:effectLst/>
              </a:rPr>
              <a:t>Each of those different platforms has their own sample data</a:t>
            </a:r>
          </a:p>
          <a:p>
            <a:r>
              <a:rPr lang="en-US">
                <a:effectLst/>
              </a:rPr>
              <a:t>Is it possible to gather data from all those platforms to make it available at summary level?</a:t>
            </a:r>
          </a:p>
          <a:p>
            <a:r>
              <a:rPr lang="en-US">
                <a:effectLst/>
              </a:rPr>
              <a:t>Well this involved potential mobile applications?</a:t>
            </a:r>
          </a:p>
          <a:p>
            <a:r>
              <a:rPr lang="en-US">
                <a:effectLst/>
              </a:rPr>
              <a:t>Are there any students in the class with mobile application development expertise?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8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and Extend Testbed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Design an ER Diagram for Health/Fitness/Medical/Chronic Disease data collected by patients.</a:t>
            </a:r>
          </a:p>
          <a:p>
            <a:pPr lvl="0"/>
            <a:r>
              <a:rPr lang="en-US" dirty="0">
                <a:effectLst/>
              </a:rPr>
              <a:t>Applications in Android (using Google Fit) or iOS (using Apple </a:t>
            </a:r>
            <a:r>
              <a:rPr lang="en-US" dirty="0" err="1">
                <a:effectLst/>
              </a:rPr>
              <a:t>Healthkit</a:t>
            </a:r>
            <a:r>
              <a:rPr lang="en-US" dirty="0">
                <a:effectLst/>
              </a:rPr>
              <a:t>).</a:t>
            </a:r>
          </a:p>
          <a:p>
            <a:pPr lvl="0"/>
            <a:r>
              <a:rPr lang="en-US" dirty="0">
                <a:effectLst/>
              </a:rPr>
              <a:t>Linking up Bluetooth devices (Fitness, Scales, Glucometers, BP, etc.) to a mobile app, the database on health/fitness/medical/chronic data being defined</a:t>
            </a:r>
          </a:p>
          <a:p>
            <a:pPr lvl="0"/>
            <a:r>
              <a:rPr lang="en-US" dirty="0">
                <a:effectLst/>
              </a:rPr>
              <a:t>Ability to feed from Bluetooth devices into an EMR via REST APIs,  FHIR, SMART, etc.</a:t>
            </a:r>
          </a:p>
          <a:p>
            <a:pPr lvl="0"/>
            <a:r>
              <a:rPr lang="en-US" dirty="0">
                <a:effectLst/>
              </a:rPr>
              <a:t>Server/REST Infrastructure to allow data from multiple sources (different data repositories) to be  staged back and forth to a mobile app and interaction with EMRs.</a:t>
            </a:r>
          </a:p>
        </p:txBody>
      </p:sp>
    </p:spTree>
    <p:extLst>
      <p:ext uri="{BB962C8B-B14F-4D97-AF65-F5344CB8AC3E}">
        <p14:creationId xmlns:p14="http://schemas.microsoft.com/office/powerpoint/2010/main" val="29239583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54AE6-73FF-8248-ACA2-B19885C7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Collaboration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D181-CBC2-C841-A878-F706BFA86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effectLst/>
              </a:rPr>
              <a:t>Dr. Thomas Agresta, MD, MBI</a:t>
            </a:r>
          </a:p>
          <a:p>
            <a:pPr lvl="1"/>
            <a:r>
              <a:rPr lang="en-US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Professor and Director of Medical Informatics Family Medicine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Director of Clinical Informatics Center for Quantitative Medicine</a:t>
            </a:r>
          </a:p>
          <a:p>
            <a:pPr lvl="1"/>
            <a:r>
              <a:rPr lang="en-US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Informatics Leader, Connecticut Institute for Primary Care Innovation (CIPCI)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/>
              <a:t>Will be proposing potential projects integrated with our Testbed</a:t>
            </a:r>
          </a:p>
        </p:txBody>
      </p:sp>
    </p:spTree>
    <p:extLst>
      <p:ext uri="{BB962C8B-B14F-4D97-AF65-F5344CB8AC3E}">
        <p14:creationId xmlns:p14="http://schemas.microsoft.com/office/powerpoint/2010/main" val="920193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Possibilities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>
                <a:effectLst/>
              </a:rPr>
              <a:t>Expanding our existing HAPI FHIR with Additional Resources by mimicing /reusing current cide</a:t>
            </a:r>
            <a:endParaRPr lang="en-US" dirty="0">
              <a:effectLst/>
            </a:endParaRPr>
          </a:p>
          <a:p>
            <a:pPr lvl="0">
              <a:buFont typeface="+mj-lt"/>
              <a:buAutoNum type="arabicPeriod"/>
            </a:pPr>
            <a:r>
              <a:rPr lang="en-US" dirty="0">
                <a:effectLst/>
              </a:rPr>
              <a:t>Developing/Leveraging a FHIR for </a:t>
            </a:r>
            <a:r>
              <a:rPr lang="en-US" dirty="0" err="1">
                <a:effectLst/>
              </a:rPr>
              <a:t>OpenMRS</a:t>
            </a:r>
            <a:endParaRPr lang="en-US" dirty="0">
              <a:effectLst/>
            </a:endParaRPr>
          </a:p>
          <a:p>
            <a:pPr lvl="0">
              <a:buFont typeface="+mj-lt"/>
              <a:buAutoNum type="arabicPeriod"/>
            </a:pPr>
            <a:r>
              <a:rPr lang="en-US" dirty="0">
                <a:effectLst/>
              </a:rPr>
              <a:t>Developing/Leveraging a FHIR </a:t>
            </a:r>
            <a:r>
              <a:rPr lang="en-US">
                <a:effectLst/>
              </a:rPr>
              <a:t>for MS </a:t>
            </a:r>
            <a:r>
              <a:rPr lang="en-US" dirty="0">
                <a:effectLst/>
              </a:rPr>
              <a:t>HealthVault in particular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effectLst/>
              </a:rPr>
              <a:t>Exploring SMART on FHIR </a:t>
            </a:r>
          </a:p>
          <a:p>
            <a:pPr lvl="0">
              <a:buFont typeface="+mj-lt"/>
              <a:buAutoNum type="arabicPeriod"/>
            </a:pPr>
            <a:r>
              <a:rPr lang="en-US" dirty="0">
                <a:effectLst/>
              </a:rPr>
              <a:t>Linking Apple </a:t>
            </a:r>
            <a:r>
              <a:rPr lang="en-US" dirty="0" err="1">
                <a:effectLst/>
              </a:rPr>
              <a:t>HealthKit</a:t>
            </a:r>
            <a:r>
              <a:rPr lang="en-US" dirty="0">
                <a:effectLst/>
              </a:rPr>
              <a:t> to </a:t>
            </a:r>
            <a:r>
              <a:rPr lang="en-US">
                <a:effectLst/>
              </a:rPr>
              <a:t>FHIR Using HAPI FHIR and openEMR</a:t>
            </a:r>
            <a:endParaRPr lang="en-US" dirty="0">
              <a:effectLst/>
            </a:endParaRPr>
          </a:p>
          <a:p>
            <a:pPr lvl="0">
              <a:buFont typeface="+mj-lt"/>
              <a:buAutoNum type="arabicPeriod"/>
            </a:pPr>
            <a:r>
              <a:rPr lang="en-US" dirty="0">
                <a:effectLst/>
              </a:rPr>
              <a:t>Linking </a:t>
            </a:r>
            <a:r>
              <a:rPr lang="en-US">
                <a:effectLst/>
              </a:rPr>
              <a:t>Google Health </a:t>
            </a:r>
            <a:r>
              <a:rPr lang="en-US" dirty="0">
                <a:effectLst/>
              </a:rPr>
              <a:t>to </a:t>
            </a:r>
            <a:r>
              <a:rPr lang="en-US">
                <a:effectLst/>
              </a:rPr>
              <a:t>FHIR Using HAPI FHIR and openEMR</a:t>
            </a:r>
          </a:p>
          <a:p>
            <a:pPr lvl="0">
              <a:buFont typeface="+mj-lt"/>
              <a:buAutoNum type="arabicPeriod"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653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Possibilities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2400" dirty="0">
              <a:effectLst/>
            </a:endParaRPr>
          </a:p>
          <a:p>
            <a:pPr lvl="0">
              <a:buFont typeface="+mj-lt"/>
              <a:buAutoNum type="alphaUcPeriod"/>
            </a:pPr>
            <a:r>
              <a:rPr lang="en-US" sz="2400" dirty="0">
                <a:effectLst/>
              </a:rPr>
              <a:t>A Mobile iOS app that would allow the user to  enter chronic disease tracking information via </a:t>
            </a:r>
            <a:r>
              <a:rPr lang="en-US" sz="2400" dirty="0" err="1">
                <a:effectLst/>
              </a:rPr>
              <a:t>HealthKit</a:t>
            </a:r>
            <a:r>
              <a:rPr lang="en-US" sz="2400" dirty="0">
                <a:effectLst/>
              </a:rPr>
              <a:t> and store the information via FHIR using Patient/Observation into </a:t>
            </a:r>
            <a:r>
              <a:rPr lang="en-US" sz="2400" dirty="0" err="1">
                <a:effectLst/>
              </a:rPr>
              <a:t>OpenEMR</a:t>
            </a:r>
            <a:r>
              <a:rPr lang="en-US" sz="2400" dirty="0">
                <a:effectLst/>
              </a:rPr>
              <a:t> or </a:t>
            </a:r>
            <a:r>
              <a:rPr lang="en-US" sz="2400" dirty="0" err="1">
                <a:effectLst/>
              </a:rPr>
              <a:t>OpenMRS</a:t>
            </a:r>
            <a:r>
              <a:rPr lang="en-US" sz="2400" dirty="0">
                <a:effectLst/>
              </a:rPr>
              <a:t>. </a:t>
            </a:r>
          </a:p>
          <a:p>
            <a:pPr lvl="0">
              <a:buFont typeface="+mj-lt"/>
              <a:buAutoNum type="alphaUcPeriod"/>
            </a:pPr>
            <a:r>
              <a:rPr lang="en-US" sz="2400" dirty="0">
                <a:effectLst/>
              </a:rPr>
              <a:t>A Mobile </a:t>
            </a:r>
            <a:r>
              <a:rPr lang="en-US" sz="2400" dirty="0" err="1">
                <a:effectLst/>
              </a:rPr>
              <a:t>Andorid</a:t>
            </a:r>
            <a:r>
              <a:rPr lang="en-US" sz="2400" dirty="0">
                <a:effectLst/>
              </a:rPr>
              <a:t> app that would allow the user to  enter chronic disease tracking information (see pages 6 and 7 of via Google fit and store the information via FHIR using Patient/Observation into </a:t>
            </a:r>
            <a:r>
              <a:rPr lang="en-US" sz="2400" dirty="0" err="1">
                <a:effectLst/>
              </a:rPr>
              <a:t>OpenEMR</a:t>
            </a:r>
            <a:r>
              <a:rPr lang="en-US" sz="2400" dirty="0">
                <a:effectLst/>
              </a:rPr>
              <a:t> or </a:t>
            </a:r>
            <a:r>
              <a:rPr lang="en-US" sz="2400" dirty="0" err="1">
                <a:effectLst/>
              </a:rPr>
              <a:t>OpenMRS</a:t>
            </a:r>
            <a:r>
              <a:rPr lang="en-US" sz="2400" dirty="0">
                <a:effectLst/>
              </a:rPr>
              <a:t>. </a:t>
            </a:r>
          </a:p>
          <a:p>
            <a:pPr lvl="0">
              <a:buFont typeface="+mj-lt"/>
              <a:buAutoNum type="alphaUcPeriod"/>
            </a:pPr>
            <a:r>
              <a:rPr lang="en-US" sz="2400" dirty="0">
                <a:effectLst/>
              </a:rPr>
              <a:t>A Mobile app (iOS or Android) that would allow a patient to supply information for the Medicare Annual Wellness Visit Questionnaire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432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1867C-DC69-7442-8436-3C7333A0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Updated  Remaining Semester Schedule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A48C7C-B179-4F4A-993F-204122FA03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221490"/>
              </p:ext>
            </p:extLst>
          </p:nvPr>
        </p:nvGraphicFramePr>
        <p:xfrm>
          <a:off x="458788" y="1045210"/>
          <a:ext cx="8534400" cy="5392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7867">
                  <a:extLst>
                    <a:ext uri="{9D8B030D-6E8A-4147-A177-3AD203B41FA5}">
                      <a16:colId xmlns:a16="http://schemas.microsoft.com/office/drawing/2014/main" val="2271462941"/>
                    </a:ext>
                  </a:extLst>
                </a:gridCol>
                <a:gridCol w="4146533">
                  <a:extLst>
                    <a:ext uri="{9D8B030D-6E8A-4147-A177-3AD203B41FA5}">
                      <a16:colId xmlns:a16="http://schemas.microsoft.com/office/drawing/2014/main" val="3810679752"/>
                    </a:ext>
                  </a:extLst>
                </a:gridCol>
              </a:tblGrid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March 29,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March 31,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4187331501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XML Security Framework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Access Control for Mobile Apps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447254801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491017425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April 5,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April 7,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097332173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Team Implementation Project Updates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Access Control for Cloud Computng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156373989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87878108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April 12,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April 14,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047432166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Adaptive Trust Negotiation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Research Presentation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3227967454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598831940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April 19,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April 21,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898167095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Research Presentation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Research Presentation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4109197895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1556129338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April 26,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April 28, 2022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614076246"/>
                  </a:ext>
                </a:extLst>
              </a:tr>
              <a:tr h="67304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Research Presentation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effectLst/>
                        </a:rPr>
                        <a:t>Implementation Project Presentation</a:t>
                      </a:r>
                      <a:endParaRPr lang="en-US" sz="2000" b="1" i="0" u="none" strike="noStrike">
                        <a:effectLst/>
                        <a:latin typeface="DejaVu Sans"/>
                      </a:endParaRPr>
                    </a:p>
                  </a:txBody>
                  <a:tcPr marL="6350" marR="6350" marT="6350"/>
                </a:tc>
                <a:extLst>
                  <a:ext uri="{0D108BD9-81ED-4DB2-BD59-A6C34878D82A}">
                    <a16:rowId xmlns:a16="http://schemas.microsoft.com/office/drawing/2014/main" val="2899963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79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Due dates (subject to change)</a:t>
            </a: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Research Project </a:t>
            </a:r>
            <a:r>
              <a:rPr lang="en-US" dirty="0"/>
              <a:t>(due end </a:t>
            </a:r>
            <a:r>
              <a:rPr lang="en-US"/>
              <a:t>of semester)</a:t>
            </a:r>
          </a:p>
          <a:p>
            <a:pPr lvl="1"/>
            <a:r>
              <a:rPr lang="en-US"/>
              <a:t>Short presentation Due April 13, 11:59 p.m.</a:t>
            </a:r>
          </a:p>
          <a:p>
            <a:pPr lvl="1"/>
            <a:r>
              <a:rPr lang="en-US"/>
              <a:t>Presentations starting April 14 in class</a:t>
            </a:r>
          </a:p>
          <a:p>
            <a:pPr lvl="2"/>
            <a:r>
              <a:rPr lang="en-US"/>
              <a:t>I take detailed comments on each presentation that I send to the student
Essentially free  grading advice
Use them to modify and submit your final presentation
Send out on April 22</a:t>
            </a:r>
            <a:r>
              <a:rPr lang="en-US" baseline="30000"/>
              <a:t>nd</a:t>
            </a:r>
            <a:r>
              <a:rPr lang="en-US"/>
              <a:t> to all students</a:t>
            </a:r>
          </a:p>
          <a:p>
            <a:pPr lvl="1"/>
            <a:r>
              <a:rPr lang="en-US"/>
              <a:t>Final paper and Long presentation Due April 29, 11:59 p.m.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Implementation status reports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March 10</a:t>
            </a:r>
            <a:r>
              <a:rPr lang="en-US" baseline="300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th</a:t>
            </a:r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 April 5</a:t>
            </a:r>
            <a:r>
              <a:rPr lang="en-US" baseline="300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th</a:t>
            </a:r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 April 28</a:t>
            </a:r>
            <a:r>
              <a:rPr lang="en-US" baseline="30000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th</a:t>
            </a:r>
            <a:endParaRPr lang="en-US"/>
          </a:p>
          <a:p>
            <a:pPr lvl="1" eaLnBrk="1" hangingPunct="1">
              <a:defRPr/>
            </a:pPr>
            <a:r>
              <a:rPr lang="en-US"/>
              <a:t>Final implementation report &amp; build instructions Due April 29, 11:59 p.m.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9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B8E9-8946-3948-9A87-90D11A7B4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project requirements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A635-7FEC-C64F-965F-7B20E1503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 project proposal: at most one page (single-spaced 12 point, 1 inch margins, Arial or Times New Roman)</a:t>
            </a:r>
          </a:p>
          <a:p>
            <a:pPr lvl="0"/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15 page paper (single-spaced 12 point, 1 inch margins, Arial) excluding references and figures on the topic with an extensive reference list.</a:t>
            </a:r>
          </a:p>
          <a:p>
            <a:pPr lvl="0"/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 links  for your references.</a:t>
            </a:r>
          </a:p>
          <a:p>
            <a:pPr lvl="0"/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1 hour  minute lecture (45+ PowerPoint slides using class template).</a:t>
            </a:r>
          </a:p>
          <a:p>
            <a:pPr lvl="0"/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Shortened version of lecture for a 20 minutes presentation to class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4DC0-4CBD-7B4A-9940-6C80CC4A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 for research PPT and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DE7B6-1695-CE4D-BA17-B58FDBCFC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PowerPoint presentation--100 point total</a:t>
            </a:r>
          </a:p>
          <a:p>
            <a:pPr lvl="1"/>
            <a:r>
              <a:rPr lang="en-US"/>
              <a:t>45 required slides</a:t>
            </a:r>
          </a:p>
          <a:p>
            <a:pPr lvl="1"/>
            <a:r>
              <a:rPr lang="en-US"/>
              <a:t>Essentially two points per slide  for 90/100</a:t>
            </a:r>
          </a:p>
          <a:p>
            <a:pPr lvl="1"/>
            <a:r>
              <a:rPr lang="en-US"/>
              <a:t>Other 10 points for formatting and structure</a:t>
            </a:r>
          </a:p>
          <a:p>
            <a:pPr lvl="1"/>
            <a:r>
              <a:rPr lang="en-US"/>
              <a:t>Presentation not assigned points</a:t>
            </a:r>
          </a:p>
          <a:p>
            <a:r>
              <a:rPr lang="en-US"/>
              <a:t>Research report -- 100 point total</a:t>
            </a:r>
          </a:p>
          <a:p>
            <a:pPr lvl="1"/>
            <a:r>
              <a:rPr lang="en-US"/>
              <a:t>90 for the report 10 points for the references</a:t>
            </a:r>
          </a:p>
          <a:p>
            <a:pPr lvl="1"/>
            <a:r>
              <a:rPr lang="en-US"/>
              <a:t>Make sure you use sections and subsections with an introduction and conclusion</a:t>
            </a:r>
          </a:p>
          <a:p>
            <a:pPr lvl="1"/>
            <a:r>
              <a:rPr lang="en-US"/>
              <a:t>Number figures sequentially &amp; cite them in the text</a:t>
            </a:r>
          </a:p>
          <a:p>
            <a:pPr lvl="1"/>
            <a:r>
              <a:rPr lang="en-US"/>
              <a:t>At least one page of references with links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marL="638175" lvl="1" indent="0">
              <a:buNone/>
            </a:pP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9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FA15-F499-B446-9DF8-D7985CFB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Guest Lectures March 24th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280F-7EAF-1E48-B1D2-1B4FA55D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16" y="794062"/>
            <a:ext cx="8534400" cy="5716588"/>
          </a:xfrm>
        </p:spPr>
        <p:txBody>
          <a:bodyPr/>
          <a:lstStyle/>
          <a:p>
            <a:pPr fontAlgn="base"/>
            <a:r>
              <a:rPr lang="en-US" i="0">
                <a:effectLst/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March 1:  Smart on FHIR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John DeStefano, PharmD</a:t>
            </a:r>
            <a:endParaRPr lang="en-US" i="0">
              <a:effectLst/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pPr fontAlgn="base"/>
            <a:r>
              <a:rPr lang="en-US">
                <a:effectLst/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March 8: Emerging Standards and Health IT Development</a:t>
            </a:r>
          </a:p>
          <a:p>
            <a:pPr lvl="1"/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Ryan Bramble, COO, CRISP Shared Services (infrastructure provider to Connie HIE)</a:t>
            </a:r>
            <a:endParaRPr lang="en-US">
              <a:effectLst/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pPr fontAlgn="base"/>
            <a:r>
              <a:rPr lang="en-US">
                <a:effectLst/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March 24:  TBD</a:t>
            </a:r>
          </a:p>
          <a:p>
            <a:pPr lvl="1"/>
            <a:r>
              <a:rPr lang="en-US" i="0">
                <a:effectLst/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Kensaku Kawamoto, MD, PhD, MHS, FACMI, FAMIA and </a:t>
            </a:r>
            <a:r>
              <a:rPr lang="en-US">
                <a:latin typeface="Times New Roman" panose="02020603050405020304" pitchFamily="18" charset="0"/>
                <a:ea typeface="Algerian" panose="02000000000000000000" pitchFamily="2" charset="0"/>
                <a:cs typeface="Times New Roman" panose="02020603050405020304" pitchFamily="18" charset="0"/>
              </a:rPr>
              <a:t>Nitu Kashyap, MD</a:t>
            </a:r>
          </a:p>
          <a:p>
            <a:pPr lvl="1"/>
            <a:endParaRPr lang="en-US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ea typeface="Algerian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6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0931-4D57-9C48-BB40-55F2AE46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topics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EA85A-28F0-8148-BAF3-BBB85EB6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/>
              <a:t>Security and Privacy Considerations on Patient Portals and Patient Facing HIE Accesses</a:t>
            </a:r>
          </a:p>
          <a:p>
            <a:pPr>
              <a:buFont typeface="+mj-lt"/>
              <a:buAutoNum type="arabicPeriod"/>
            </a:pPr>
            <a:r>
              <a:rPr lang="en-US"/>
              <a:t>Bioinformatics and Cloud Computing</a:t>
            </a:r>
          </a:p>
          <a:p>
            <a:pPr>
              <a:buFont typeface="+mj-lt"/>
              <a:buAutoNum type="arabicPeriod"/>
            </a:pPr>
            <a:r>
              <a:rPr lang="en-US"/>
              <a:t>Bioinformatics and Artificial Intelligence </a:t>
            </a:r>
          </a:p>
          <a:p>
            <a:pPr>
              <a:buFont typeface="+mj-lt"/>
              <a:buAutoNum type="arabicPeriod"/>
            </a:pPr>
            <a:r>
              <a:rPr lang="en-US"/>
              <a:t>Mobile Computing and Patient Health and Information</a:t>
            </a:r>
          </a:p>
          <a:p>
            <a:pPr>
              <a:buFont typeface="+mj-lt"/>
              <a:buAutoNum type="arabicPeriod"/>
            </a:pPr>
            <a:r>
              <a:rPr lang="en-US"/>
              <a:t>Classifying, Sharing &amp; Exchanging Healthcare Data</a:t>
            </a:r>
          </a:p>
          <a:p>
            <a:pPr>
              <a:buFont typeface="+mj-lt"/>
              <a:buAutoNum type="arabicPeriod"/>
            </a:pPr>
            <a:r>
              <a:rPr lang="en-US"/>
              <a:t>Biomedical Informatics in Pain Research and Management</a:t>
            </a:r>
          </a:p>
          <a:p>
            <a:pPr>
              <a:buFont typeface="+mj-lt"/>
              <a:buAutoNum type="arabicPeriod"/>
            </a:pPr>
            <a:r>
              <a:rPr lang="en-US"/>
              <a:t>Clinical decision support</a:t>
            </a:r>
          </a:p>
          <a:p>
            <a:pPr>
              <a:buFont typeface="+mj-lt"/>
              <a:buAutoNum type="arabicPeriod"/>
            </a:pPr>
            <a:r>
              <a:rPr lang="en-US"/>
              <a:t>Privacy-preserving Federated Survival Analysis</a:t>
            </a:r>
          </a:p>
          <a:p>
            <a:pPr>
              <a:buFont typeface="+mj-lt"/>
              <a:buAutoNum type="arabicPeriod"/>
            </a:pPr>
            <a:r>
              <a:rPr lang="en-US"/>
              <a:t>Honest broker for gathering deidentified patient data</a:t>
            </a:r>
          </a:p>
          <a:p>
            <a:pPr>
              <a:buFont typeface="+mj-lt"/>
              <a:buAutoNum type="arabicPeriod"/>
            </a:pPr>
            <a:r>
              <a:rPr lang="en-US"/>
              <a:t>Gait-based Continuous Authentication Using Machine learninglearning</a:t>
            </a:r>
          </a:p>
        </p:txBody>
      </p:sp>
    </p:spTree>
    <p:extLst>
      <p:ext uri="{BB962C8B-B14F-4D97-AF65-F5344CB8AC3E}">
        <p14:creationId xmlns:p14="http://schemas.microsoft.com/office/powerpoint/2010/main" val="252969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FA15-F499-B446-9DF8-D7985CFB0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implementation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280F-7EAF-1E48-B1D2-1B4FA55D2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16" y="794062"/>
            <a:ext cx="8534400" cy="5716588"/>
          </a:xfrm>
        </p:spPr>
        <p:txBody>
          <a:bodyPr/>
          <a:lstStyle/>
          <a:p>
            <a:r>
              <a:rPr lang="en-US">
                <a:latin typeface="+mj-lt"/>
                <a:ea typeface="Algerian" panose="02000000000000000000" pitchFamily="2" charset="0"/>
                <a:cs typeface="Times New Roman" panose="02020603050405020304" pitchFamily="18" charset="0"/>
              </a:rPr>
              <a:t>Focus on</a:t>
            </a:r>
            <a:endParaRPr lang="en-US">
              <a:latin typeface="+mj-lt"/>
            </a:endParaRPr>
          </a:p>
          <a:p>
            <a:pPr lvl="1"/>
            <a:r>
              <a:rPr lang="en-US" sz="2800" b="0" i="0">
                <a:effectLst/>
                <a:latin typeface="+mj-lt"/>
              </a:rPr>
              <a:t>Amazon AWS and Google FHIR</a:t>
            </a:r>
          </a:p>
          <a:p>
            <a:pPr lvl="1"/>
            <a:r>
              <a:rPr lang="en-US" sz="2800" b="0" i="0">
                <a:effectLst/>
                <a:latin typeface="+mj-lt"/>
              </a:rPr>
              <a:t>Three electronic health records</a:t>
            </a:r>
            <a:endParaRPr lang="en-US">
              <a:latin typeface="+mj-lt"/>
            </a:endParaRPr>
          </a:p>
          <a:p>
            <a:pPr lvl="1"/>
            <a:r>
              <a:rPr lang="en-US" sz="2800" b="0" i="0">
                <a:effectLst/>
                <a:latin typeface="+mj-lt"/>
              </a:rPr>
              <a:t>SMART on FHIR.</a:t>
            </a:r>
          </a:p>
          <a:p>
            <a:pPr lvl="1"/>
            <a:r>
              <a:rPr lang="en-US" sz="2800" b="0" i="0">
                <a:effectLst/>
                <a:latin typeface="+mj-lt"/>
              </a:rPr>
              <a:t>Amazon has two people, Google has one, epic has one, and SMART on FHIR has one person.</a:t>
            </a:r>
            <a:endParaRPr lang="en-US">
              <a:latin typeface="+mj-lt"/>
              <a:ea typeface="Algerian" panose="02000000000000000000" pitchFamily="2" charset="0"/>
              <a:cs typeface="Times New Roman" panose="02020603050405020304" pitchFamily="18" charset="0"/>
            </a:endParaRPr>
          </a:p>
          <a:p>
            <a:endParaRPr lang="en-US" sz="2400">
              <a:latin typeface="+mj-lt"/>
              <a:ea typeface="Algerian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2046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spac821 BT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spac821 BT" pitchFamily="49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3614</TotalTime>
  <Words>961</Words>
  <Application>Microsoft Office PowerPoint</Application>
  <PresentationFormat>On-screen Show (4:3)</PresentationFormat>
  <Paragraphs>144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Announcements</vt:lpstr>
      <vt:lpstr>Implementation Group Assignments</vt:lpstr>
      <vt:lpstr>Updated  Remaining Semester Schedule</vt:lpstr>
      <vt:lpstr>Due dates (subject to change)</vt:lpstr>
      <vt:lpstr>Research project requirements reminder</vt:lpstr>
      <vt:lpstr>Grading for research PPT and report</vt:lpstr>
      <vt:lpstr>Guest Lectures March 24th</vt:lpstr>
      <vt:lpstr>Research topics so far</vt:lpstr>
      <vt:lpstr>Focusing implementation project</vt:lpstr>
      <vt:lpstr>Focusing implementation project</vt:lpstr>
      <vt:lpstr>Programming languages for AWS</vt:lpstr>
      <vt:lpstr>Programming languages for Google health</vt:lpstr>
      <vt:lpstr>Programming languages for Azure</vt:lpstr>
      <vt:lpstr>Sample FHIR Code</vt:lpstr>
      <vt:lpstr>Individual/Team Design/Development Project</vt:lpstr>
      <vt:lpstr>Course Projects </vt:lpstr>
      <vt:lpstr>Research Project</vt:lpstr>
      <vt:lpstr>Research Project -  Other Topics</vt:lpstr>
      <vt:lpstr>Research Project -  Other Topics</vt:lpstr>
      <vt:lpstr>Research Project -  Other Topics</vt:lpstr>
      <vt:lpstr>Individual/Team Design/Development Project</vt:lpstr>
      <vt:lpstr>Challenges: The Big Picture</vt:lpstr>
      <vt:lpstr>Available Software/Server Testbed</vt:lpstr>
      <vt:lpstr>Relevant Links</vt:lpstr>
      <vt:lpstr>Leverage Hapi FHIR Docker Testbed </vt:lpstr>
      <vt:lpstr>Leverage and Extend Testbed </vt:lpstr>
      <vt:lpstr>Collaboration with</vt:lpstr>
      <vt:lpstr>Project Possibilities </vt:lpstr>
      <vt:lpstr>Project Possibilities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Alex</dc:creator>
  <cp:lastModifiedBy>Steven Demurjian</cp:lastModifiedBy>
  <cp:revision>785</cp:revision>
  <cp:lastPrinted>2000-08-06T18:47:54Z</cp:lastPrinted>
  <dcterms:created xsi:type="dcterms:W3CDTF">1997-11-12T07:36:58Z</dcterms:created>
  <dcterms:modified xsi:type="dcterms:W3CDTF">2022-03-29T12:31:26Z</dcterms:modified>
</cp:coreProperties>
</file>