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6240" y="5588508"/>
            <a:ext cx="883919" cy="1129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6082" y="496598"/>
            <a:ext cx="5291835" cy="1545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0934" y="2442718"/>
            <a:ext cx="4342130" cy="2526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ery.smarthealthit.org/" TargetMode="External" /><Relationship Id="rId2" Type="http://schemas.openxmlformats.org/officeDocument/2006/relationships/hyperlink" Target="http://docs.smarthealthit.org/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confluence.hl7australia.com/" TargetMode="External" /><Relationship Id="rId4" Type="http://schemas.openxmlformats.org/officeDocument/2006/relationships/hyperlink" Target="http://hl7.org/implement/standards/fhir/" TargetMode="Externa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082" y="1863936"/>
            <a:ext cx="5290185" cy="1546860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120"/>
              </a:spcBef>
            </a:pPr>
            <a:r>
              <a:rPr spc="-15" dirty="0"/>
              <a:t>SMART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FHIR</a:t>
            </a:r>
          </a:p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2000" spc="-15" dirty="0"/>
              <a:t>for </a:t>
            </a:r>
            <a:r>
              <a:rPr sz="2000" spc="-10" dirty="0"/>
              <a:t>managed </a:t>
            </a:r>
            <a:r>
              <a:rPr sz="2000" dirty="0"/>
              <a:t>authorised access </a:t>
            </a:r>
            <a:r>
              <a:rPr sz="2000" spc="-15" dirty="0"/>
              <a:t>to </a:t>
            </a:r>
            <a:r>
              <a:rPr sz="2000" spc="-5" dirty="0"/>
              <a:t>medical</a:t>
            </a:r>
            <a:r>
              <a:rPr sz="2000" spc="-25" dirty="0"/>
              <a:t> </a:t>
            </a:r>
            <a:r>
              <a:rPr sz="2000" spc="-10" dirty="0"/>
              <a:t>records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FB952-C4D4-E34F-BC4E-B11A1892B51F}"/>
              </a:ext>
            </a:extLst>
          </p:cNvPr>
          <p:cNvSpPr txBox="1"/>
          <p:nvPr/>
        </p:nvSpPr>
        <p:spPr>
          <a:xfrm>
            <a:off x="1975489" y="424219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https://www.slideshare.net/mobile/BrettEsler/2016-sep-smart-on-fhir-75760729?qid=63626df8-0434-4c76-a3ca-37a02d94155a&amp;v=&amp;b=&amp;from_search=5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1065" y="188973"/>
            <a:ext cx="5358955" cy="650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10667"/>
            <a:ext cx="8211311" cy="657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5905" y="169875"/>
            <a:ext cx="609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" dirty="0">
                <a:solidFill>
                  <a:srgbClr val="1F487C"/>
                </a:solidFill>
                <a:latin typeface="Calibri"/>
                <a:cs typeface="Calibri"/>
              </a:rPr>
              <a:t>Authentication/Authorisation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375" y="4169791"/>
            <a:ext cx="67951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Establish </a:t>
            </a:r>
            <a:r>
              <a:rPr sz="2400" spc="-5" dirty="0">
                <a:latin typeface="Calibri"/>
                <a:cs typeface="Calibri"/>
              </a:rPr>
              <a:t>security </a:t>
            </a:r>
            <a:r>
              <a:rPr sz="2400" spc="-15" dirty="0">
                <a:latin typeface="Calibri"/>
                <a:cs typeface="Calibri"/>
              </a:rPr>
              <a:t>context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(OAuth2)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Launch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application (supply </a:t>
            </a:r>
            <a:r>
              <a:rPr sz="2400" dirty="0">
                <a:latin typeface="Calibri"/>
                <a:cs typeface="Calibri"/>
              </a:rPr>
              <a:t>FHIR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endpoint)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Locate </a:t>
            </a:r>
            <a:r>
              <a:rPr sz="2400" dirty="0">
                <a:latin typeface="Calibri"/>
                <a:cs typeface="Calibri"/>
              </a:rPr>
              <a:t>the EHR Auth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(Conformance)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Obtain </a:t>
            </a:r>
            <a:r>
              <a:rPr sz="2400" spc="-5" dirty="0">
                <a:latin typeface="Calibri"/>
                <a:cs typeface="Calibri"/>
              </a:rPr>
              <a:t>security </a:t>
            </a:r>
            <a:r>
              <a:rPr sz="2400" spc="-25" dirty="0">
                <a:latin typeface="Calibri"/>
                <a:cs typeface="Calibri"/>
              </a:rPr>
              <a:t>token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FHIR server </a:t>
            </a:r>
            <a:r>
              <a:rPr sz="2400" dirty="0"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8383" y="1014983"/>
            <a:ext cx="6824472" cy="306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572767"/>
            <a:ext cx="6824472" cy="306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9676" y="2060448"/>
            <a:ext cx="3385185" cy="721360"/>
          </a:xfrm>
          <a:custGeom>
            <a:avLst/>
            <a:gdLst/>
            <a:ahLst/>
            <a:cxnLst/>
            <a:rect l="l" t="t" r="r" b="b"/>
            <a:pathLst>
              <a:path w="3385185" h="72136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2" y="0"/>
                </a:lnTo>
                <a:lnTo>
                  <a:pt x="3264662" y="0"/>
                </a:lnTo>
                <a:lnTo>
                  <a:pt x="3311401" y="9449"/>
                </a:lnTo>
                <a:lnTo>
                  <a:pt x="3349593" y="35210"/>
                </a:lnTo>
                <a:lnTo>
                  <a:pt x="3375354" y="73402"/>
                </a:lnTo>
                <a:lnTo>
                  <a:pt x="3384804" y="120141"/>
                </a:lnTo>
                <a:lnTo>
                  <a:pt x="3384804" y="600710"/>
                </a:lnTo>
                <a:lnTo>
                  <a:pt x="3375354" y="647449"/>
                </a:lnTo>
                <a:lnTo>
                  <a:pt x="3349593" y="685641"/>
                </a:lnTo>
                <a:lnTo>
                  <a:pt x="3311401" y="711402"/>
                </a:lnTo>
                <a:lnTo>
                  <a:pt x="3264662" y="720851"/>
                </a:lnTo>
                <a:lnTo>
                  <a:pt x="120142" y="720851"/>
                </a:lnTo>
                <a:lnTo>
                  <a:pt x="73402" y="711402"/>
                </a:lnTo>
                <a:lnTo>
                  <a:pt x="35210" y="685641"/>
                </a:lnTo>
                <a:lnTo>
                  <a:pt x="9449" y="647449"/>
                </a:lnTo>
                <a:lnTo>
                  <a:pt x="0" y="600710"/>
                </a:lnTo>
                <a:lnTo>
                  <a:pt x="0" y="120141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860" y="169875"/>
            <a:ext cx="4507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Launch and</a:t>
            </a:r>
            <a:r>
              <a:rPr sz="4000" b="0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20" dirty="0">
                <a:solidFill>
                  <a:srgbClr val="1F487C"/>
                </a:solidFill>
                <a:latin typeface="Calibri"/>
                <a:cs typeface="Calibri"/>
              </a:rPr>
              <a:t>Metadata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0716" y="831084"/>
            <a:ext cx="6851015" cy="90296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URL launched app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b="1" i="1" spc="-5" dirty="0">
                <a:latin typeface="Calibri"/>
                <a:cs typeface="Calibri"/>
              </a:rPr>
              <a:t>iss </a:t>
            </a:r>
            <a:r>
              <a:rPr sz="2400" spc="-15" dirty="0">
                <a:latin typeface="Calibri"/>
                <a:cs typeface="Calibri"/>
              </a:rPr>
              <a:t>locates </a:t>
            </a:r>
            <a:r>
              <a:rPr sz="2400" spc="-5" dirty="0">
                <a:latin typeface="Calibri"/>
                <a:cs typeface="Calibri"/>
              </a:rPr>
              <a:t>FHIR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FHIR Server </a:t>
            </a:r>
            <a:r>
              <a:rPr sz="2400" spc="-10" dirty="0">
                <a:latin typeface="Calibri"/>
                <a:cs typeface="Calibri"/>
              </a:rPr>
              <a:t>Metadata resource </a:t>
            </a:r>
            <a:r>
              <a:rPr sz="2400" spc="-15" dirty="0">
                <a:latin typeface="Calibri"/>
                <a:cs typeface="Calibri"/>
              </a:rPr>
              <a:t>(locates </a:t>
            </a:r>
            <a:r>
              <a:rPr sz="2400" dirty="0">
                <a:latin typeface="Calibri"/>
                <a:cs typeface="Calibri"/>
              </a:rPr>
              <a:t>Auth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1" y="1705355"/>
            <a:ext cx="4105655" cy="114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1151" y="2692906"/>
            <a:ext cx="6022847" cy="414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572767"/>
            <a:ext cx="6824472" cy="306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7559" y="2709672"/>
            <a:ext cx="3898900" cy="509270"/>
          </a:xfrm>
          <a:custGeom>
            <a:avLst/>
            <a:gdLst/>
            <a:ahLst/>
            <a:cxnLst/>
            <a:rect l="l" t="t" r="r" b="b"/>
            <a:pathLst>
              <a:path w="3898900" h="509269">
                <a:moveTo>
                  <a:pt x="0" y="84836"/>
                </a:moveTo>
                <a:lnTo>
                  <a:pt x="6665" y="51810"/>
                </a:lnTo>
                <a:lnTo>
                  <a:pt x="24844" y="24844"/>
                </a:lnTo>
                <a:lnTo>
                  <a:pt x="51810" y="6665"/>
                </a:lnTo>
                <a:lnTo>
                  <a:pt x="84836" y="0"/>
                </a:lnTo>
                <a:lnTo>
                  <a:pt x="3813556" y="0"/>
                </a:lnTo>
                <a:lnTo>
                  <a:pt x="3846581" y="6665"/>
                </a:lnTo>
                <a:lnTo>
                  <a:pt x="3873547" y="24844"/>
                </a:lnTo>
                <a:lnTo>
                  <a:pt x="3891726" y="51810"/>
                </a:lnTo>
                <a:lnTo>
                  <a:pt x="3898391" y="84836"/>
                </a:lnTo>
                <a:lnTo>
                  <a:pt x="3898391" y="424179"/>
                </a:lnTo>
                <a:lnTo>
                  <a:pt x="3891726" y="457205"/>
                </a:lnTo>
                <a:lnTo>
                  <a:pt x="3873547" y="484171"/>
                </a:lnTo>
                <a:lnTo>
                  <a:pt x="3846581" y="502350"/>
                </a:lnTo>
                <a:lnTo>
                  <a:pt x="3813556" y="509015"/>
                </a:lnTo>
                <a:lnTo>
                  <a:pt x="84836" y="509015"/>
                </a:lnTo>
                <a:lnTo>
                  <a:pt x="51810" y="502350"/>
                </a:lnTo>
                <a:lnTo>
                  <a:pt x="24844" y="484171"/>
                </a:lnTo>
                <a:lnTo>
                  <a:pt x="6665" y="457205"/>
                </a:lnTo>
                <a:lnTo>
                  <a:pt x="0" y="424179"/>
                </a:lnTo>
                <a:lnTo>
                  <a:pt x="0" y="84836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8948" y="169875"/>
            <a:ext cx="4627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solidFill>
                  <a:srgbClr val="1F487C"/>
                </a:solidFill>
                <a:latin typeface="Calibri"/>
                <a:cs typeface="Calibri"/>
              </a:rPr>
              <a:t>Request</a:t>
            </a:r>
            <a:r>
              <a:rPr sz="4000" b="0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Authorisation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375" y="771550"/>
            <a:ext cx="505460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Check user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authenticated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Request </a:t>
            </a:r>
            <a:r>
              <a:rPr sz="2800" spc="-5" dirty="0">
                <a:latin typeface="Calibri"/>
                <a:cs typeface="Calibri"/>
              </a:rPr>
              <a:t>authorised </a:t>
            </a:r>
            <a:r>
              <a:rPr sz="2800" spc="-10" dirty="0">
                <a:latin typeface="Calibri"/>
                <a:cs typeface="Calibri"/>
              </a:rPr>
              <a:t>scope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4147" y="1988819"/>
            <a:ext cx="3988308" cy="354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" y="2375916"/>
            <a:ext cx="4651248" cy="433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572767"/>
            <a:ext cx="6824472" cy="306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9855" y="3134867"/>
            <a:ext cx="3898900" cy="510540"/>
          </a:xfrm>
          <a:custGeom>
            <a:avLst/>
            <a:gdLst/>
            <a:ahLst/>
            <a:cxnLst/>
            <a:rect l="l" t="t" r="r" b="b"/>
            <a:pathLst>
              <a:path w="3898900" h="510539">
                <a:moveTo>
                  <a:pt x="0" y="85090"/>
                </a:moveTo>
                <a:lnTo>
                  <a:pt x="6687" y="51970"/>
                </a:lnTo>
                <a:lnTo>
                  <a:pt x="24923" y="24923"/>
                </a:lnTo>
                <a:lnTo>
                  <a:pt x="51970" y="6687"/>
                </a:lnTo>
                <a:lnTo>
                  <a:pt x="85090" y="0"/>
                </a:lnTo>
                <a:lnTo>
                  <a:pt x="3813302" y="0"/>
                </a:lnTo>
                <a:lnTo>
                  <a:pt x="3846421" y="6687"/>
                </a:lnTo>
                <a:lnTo>
                  <a:pt x="3873468" y="24923"/>
                </a:lnTo>
                <a:lnTo>
                  <a:pt x="3891704" y="51970"/>
                </a:lnTo>
                <a:lnTo>
                  <a:pt x="3898392" y="85090"/>
                </a:lnTo>
                <a:lnTo>
                  <a:pt x="3898392" y="425450"/>
                </a:lnTo>
                <a:lnTo>
                  <a:pt x="3891704" y="458569"/>
                </a:lnTo>
                <a:lnTo>
                  <a:pt x="3873468" y="485616"/>
                </a:lnTo>
                <a:lnTo>
                  <a:pt x="3846421" y="503852"/>
                </a:lnTo>
                <a:lnTo>
                  <a:pt x="3813302" y="510540"/>
                </a:lnTo>
                <a:lnTo>
                  <a:pt x="85090" y="510540"/>
                </a:lnTo>
                <a:lnTo>
                  <a:pt x="51970" y="503852"/>
                </a:lnTo>
                <a:lnTo>
                  <a:pt x="24923" y="485616"/>
                </a:lnTo>
                <a:lnTo>
                  <a:pt x="6687" y="458569"/>
                </a:lnTo>
                <a:lnTo>
                  <a:pt x="0" y="425450"/>
                </a:lnTo>
                <a:lnTo>
                  <a:pt x="0" y="85090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0370" y="169875"/>
            <a:ext cx="3227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solidFill>
                  <a:srgbClr val="1F487C"/>
                </a:solidFill>
                <a:latin typeface="Calibri"/>
                <a:cs typeface="Calibri"/>
              </a:rPr>
              <a:t>Redirect </a:t>
            </a:r>
            <a:r>
              <a:rPr sz="4000" b="0" spc="-25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4000" b="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App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1409471"/>
            <a:ext cx="6820534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Auth </a:t>
            </a:r>
            <a:r>
              <a:rPr sz="2800" spc="-10" dirty="0">
                <a:latin typeface="Calibri"/>
                <a:cs typeface="Calibri"/>
              </a:rPr>
              <a:t>server </a:t>
            </a:r>
            <a:r>
              <a:rPr sz="2800" spc="-15" dirty="0">
                <a:latin typeface="Calibri"/>
                <a:cs typeface="Calibri"/>
              </a:rPr>
              <a:t>redirects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App URL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URL is </a:t>
            </a:r>
            <a:r>
              <a:rPr sz="2800" spc="-20" dirty="0">
                <a:latin typeface="Calibri"/>
                <a:cs typeface="Calibri"/>
              </a:rPr>
              <a:t>registered </a:t>
            </a:r>
            <a:r>
              <a:rPr sz="2800" spc="-5" dirty="0">
                <a:latin typeface="Calibri"/>
                <a:cs typeface="Calibri"/>
              </a:rPr>
              <a:t>as a </a:t>
            </a:r>
            <a:r>
              <a:rPr sz="2800" spc="-10" dirty="0">
                <a:latin typeface="Calibri"/>
                <a:cs typeface="Calibri"/>
              </a:rPr>
              <a:t>well </a:t>
            </a:r>
            <a:r>
              <a:rPr sz="2800" spc="-5" dirty="0">
                <a:latin typeface="Calibri"/>
                <a:cs typeface="Calibri"/>
              </a:rPr>
              <a:t>known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Supplied code </a:t>
            </a:r>
            <a:r>
              <a:rPr sz="2800" spc="-20" dirty="0">
                <a:latin typeface="Calibri"/>
                <a:cs typeface="Calibri"/>
              </a:rPr>
              <a:t>parameter to </a:t>
            </a:r>
            <a:r>
              <a:rPr sz="2800" spc="-15" dirty="0">
                <a:latin typeface="Calibri"/>
                <a:cs typeface="Calibri"/>
              </a:rPr>
              <a:t>obtain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token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2513" y="3965093"/>
            <a:ext cx="6638548" cy="12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591055"/>
            <a:ext cx="6824472" cy="306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9855" y="3724655"/>
            <a:ext cx="3898900" cy="424180"/>
          </a:xfrm>
          <a:custGeom>
            <a:avLst/>
            <a:gdLst/>
            <a:ahLst/>
            <a:cxnLst/>
            <a:rect l="l" t="t" r="r" b="b"/>
            <a:pathLst>
              <a:path w="3898900" h="424179">
                <a:moveTo>
                  <a:pt x="0" y="70612"/>
                </a:moveTo>
                <a:lnTo>
                  <a:pt x="5550" y="43130"/>
                </a:lnTo>
                <a:lnTo>
                  <a:pt x="20685" y="20685"/>
                </a:lnTo>
                <a:lnTo>
                  <a:pt x="43130" y="5550"/>
                </a:lnTo>
                <a:lnTo>
                  <a:pt x="70612" y="0"/>
                </a:lnTo>
                <a:lnTo>
                  <a:pt x="3827779" y="0"/>
                </a:lnTo>
                <a:lnTo>
                  <a:pt x="3855261" y="5550"/>
                </a:lnTo>
                <a:lnTo>
                  <a:pt x="3877706" y="20685"/>
                </a:lnTo>
                <a:lnTo>
                  <a:pt x="3892841" y="43130"/>
                </a:lnTo>
                <a:lnTo>
                  <a:pt x="3898392" y="70612"/>
                </a:lnTo>
                <a:lnTo>
                  <a:pt x="3898392" y="353060"/>
                </a:lnTo>
                <a:lnTo>
                  <a:pt x="3892841" y="380541"/>
                </a:lnTo>
                <a:lnTo>
                  <a:pt x="3877706" y="402986"/>
                </a:lnTo>
                <a:lnTo>
                  <a:pt x="3855261" y="418121"/>
                </a:lnTo>
                <a:lnTo>
                  <a:pt x="3827779" y="423672"/>
                </a:lnTo>
                <a:lnTo>
                  <a:pt x="70612" y="423672"/>
                </a:lnTo>
                <a:lnTo>
                  <a:pt x="43130" y="418121"/>
                </a:lnTo>
                <a:lnTo>
                  <a:pt x="20685" y="402986"/>
                </a:lnTo>
                <a:lnTo>
                  <a:pt x="5550" y="380541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32890"/>
            <a:ext cx="8066405" cy="44646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Substitutable </a:t>
            </a:r>
            <a:r>
              <a:rPr sz="2800" spc="-10" dirty="0">
                <a:latin typeface="Calibri"/>
                <a:cs typeface="Calibri"/>
              </a:rPr>
              <a:t>Medical Apps Reusable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Technologies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Started </a:t>
            </a:r>
            <a:r>
              <a:rPr sz="2800" spc="-5" dirty="0">
                <a:latin typeface="Calibri"/>
                <a:cs typeface="Calibri"/>
              </a:rPr>
              <a:t>as a US </a:t>
            </a:r>
            <a:r>
              <a:rPr sz="2800" spc="-15" dirty="0">
                <a:latin typeface="Calibri"/>
                <a:cs typeface="Calibri"/>
              </a:rPr>
              <a:t>research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project</a:t>
            </a:r>
            <a:endParaRPr sz="2800">
              <a:latin typeface="Calibri"/>
              <a:cs typeface="Calibri"/>
            </a:endParaRPr>
          </a:p>
          <a:p>
            <a:pPr marL="355600" marR="7747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Boston </a:t>
            </a:r>
            <a:r>
              <a:rPr sz="2800" spc="-30" dirty="0">
                <a:latin typeface="Calibri"/>
                <a:cs typeface="Calibri"/>
              </a:rPr>
              <a:t>Children’s </a:t>
            </a:r>
            <a:r>
              <a:rPr sz="2800" spc="-10" dirty="0">
                <a:latin typeface="Calibri"/>
                <a:cs typeface="Calibri"/>
              </a:rPr>
              <a:t>Hospital Computational </a:t>
            </a:r>
            <a:r>
              <a:rPr sz="2800" spc="-5" dirty="0">
                <a:latin typeface="Calibri"/>
                <a:cs typeface="Calibri"/>
              </a:rPr>
              <a:t>Health  </a:t>
            </a:r>
            <a:r>
              <a:rPr sz="2800" spc="-15" dirty="0">
                <a:latin typeface="Calibri"/>
                <a:cs typeface="Calibri"/>
              </a:rPr>
              <a:t>Informatics </a:t>
            </a:r>
            <a:r>
              <a:rPr sz="2800" spc="-20" dirty="0">
                <a:latin typeface="Calibri"/>
                <a:cs typeface="Calibri"/>
              </a:rPr>
              <a:t>Program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5" dirty="0">
                <a:latin typeface="Calibri"/>
                <a:cs typeface="Calibri"/>
              </a:rPr>
              <a:t>Harvard </a:t>
            </a:r>
            <a:r>
              <a:rPr sz="2800" spc="-10" dirty="0">
                <a:latin typeface="Calibri"/>
                <a:cs typeface="Calibri"/>
              </a:rPr>
              <a:t>Medical School  Department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Biomedical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Informatics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Open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Standards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Aligning with FHIR® </a:t>
            </a:r>
            <a:r>
              <a:rPr sz="2800" spc="-15" dirty="0">
                <a:latin typeface="Calibri"/>
                <a:cs typeface="Calibri"/>
              </a:rPr>
              <a:t>standards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Funded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US </a:t>
            </a:r>
            <a:r>
              <a:rPr sz="2800" spc="-10" dirty="0">
                <a:latin typeface="Calibri"/>
                <a:cs typeface="Calibri"/>
              </a:rPr>
              <a:t>Office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National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Coordinator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 </a:t>
            </a:r>
            <a:r>
              <a:rPr sz="2800" spc="-10" dirty="0">
                <a:latin typeface="Calibri"/>
                <a:cs typeface="Calibri"/>
              </a:rPr>
              <a:t>Argonaut Project:12+ funding </a:t>
            </a:r>
            <a:r>
              <a:rPr sz="2800" spc="-15" dirty="0">
                <a:latin typeface="Calibri"/>
                <a:cs typeface="Calibri"/>
              </a:rPr>
              <a:t>vendors; </a:t>
            </a:r>
            <a:r>
              <a:rPr sz="2800" spc="-5" dirty="0">
                <a:latin typeface="Calibri"/>
                <a:cs typeface="Calibri"/>
              </a:rPr>
              <a:t>70+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others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4646" y="169875"/>
            <a:ext cx="1504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1F487C"/>
                </a:solidFill>
                <a:latin typeface="Calibri"/>
                <a:cs typeface="Calibri"/>
              </a:rPr>
              <a:t>SMA</a:t>
            </a:r>
            <a:r>
              <a:rPr sz="4000" b="0" spc="-4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1414" y="169875"/>
            <a:ext cx="3281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5" dirty="0">
                <a:solidFill>
                  <a:srgbClr val="1F487C"/>
                </a:solidFill>
                <a:latin typeface="Calibri"/>
                <a:cs typeface="Calibri"/>
              </a:rPr>
              <a:t>Token</a:t>
            </a:r>
            <a:r>
              <a:rPr sz="4000" b="0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15" dirty="0">
                <a:solidFill>
                  <a:srgbClr val="1F487C"/>
                </a:solidFill>
                <a:latin typeface="Calibri"/>
                <a:cs typeface="Calibri"/>
              </a:rPr>
              <a:t>Exchange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847090"/>
            <a:ext cx="7025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POST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Auth </a:t>
            </a:r>
            <a:r>
              <a:rPr sz="2800" spc="-10" dirty="0">
                <a:latin typeface="Calibri"/>
                <a:cs typeface="Calibri"/>
              </a:rPr>
              <a:t>server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obtain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security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token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3875" y="1269491"/>
            <a:ext cx="6336791" cy="169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339" y="4145939"/>
            <a:ext cx="5339143" cy="2361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6336" y="3224022"/>
            <a:ext cx="68668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JSON </a:t>
            </a:r>
            <a:r>
              <a:rPr sz="2800" spc="-10" dirty="0">
                <a:latin typeface="Calibri"/>
                <a:cs typeface="Calibri"/>
              </a:rPr>
              <a:t>Response: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25" dirty="0">
                <a:latin typeface="Calibri"/>
                <a:cs typeface="Calibri"/>
              </a:rPr>
              <a:t>token, </a:t>
            </a:r>
            <a:r>
              <a:rPr sz="2800" spc="-20" dirty="0">
                <a:latin typeface="Calibri"/>
                <a:cs typeface="Calibri"/>
              </a:rPr>
              <a:t>granted </a:t>
            </a:r>
            <a:r>
              <a:rPr sz="2800" spc="-10" dirty="0">
                <a:latin typeface="Calibri"/>
                <a:cs typeface="Calibri"/>
              </a:rPr>
              <a:t>scope,  patient/user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context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90559" cy="634365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marL="2526030">
              <a:lnSpc>
                <a:spcPts val="4645"/>
              </a:lnSpc>
            </a:pPr>
            <a:r>
              <a:rPr sz="4000" b="0" spc="-10" dirty="0">
                <a:solidFill>
                  <a:srgbClr val="1F487C"/>
                </a:solidFill>
                <a:latin typeface="Calibri"/>
                <a:cs typeface="Calibri"/>
              </a:rPr>
              <a:t>FHIR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API</a:t>
            </a:r>
            <a:r>
              <a:rPr sz="4000" b="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Access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2492" y="2168651"/>
            <a:ext cx="3889248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1211427"/>
            <a:ext cx="7493634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GET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https://ehr/fhir/Patient/123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Courier New"/>
                <a:cs typeface="Courier New"/>
              </a:rPr>
              <a:t>Authorization: Bearer</a:t>
            </a:r>
            <a:r>
              <a:rPr sz="2000" b="1" spc="20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i8hweunweunweofiwweoijewiwe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339" y="562355"/>
            <a:ext cx="4608575" cy="3525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9515" y="4289958"/>
            <a:ext cx="6944359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GET </a:t>
            </a:r>
            <a:r>
              <a:rPr sz="2800" spc="-25" dirty="0">
                <a:latin typeface="Calibri"/>
                <a:cs typeface="Calibri"/>
              </a:rPr>
              <a:t>Patient </a:t>
            </a:r>
            <a:r>
              <a:rPr sz="2800" spc="-10" dirty="0">
                <a:latin typeface="Calibri"/>
                <a:cs typeface="Calibri"/>
              </a:rPr>
              <a:t>(Name, </a:t>
            </a:r>
            <a:r>
              <a:rPr sz="2800" spc="-15" dirty="0">
                <a:latin typeface="Calibri"/>
                <a:cs typeface="Calibri"/>
              </a:rPr>
              <a:t>DOB,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Gender)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GET </a:t>
            </a:r>
            <a:r>
              <a:rPr sz="2800" spc="-10" dirty="0">
                <a:latin typeface="Calibri"/>
                <a:cs typeface="Calibri"/>
              </a:rPr>
              <a:t>Observation </a:t>
            </a:r>
            <a:r>
              <a:rPr sz="2800" spc="-15" dirty="0">
                <a:latin typeface="Calibri"/>
                <a:cs typeface="Calibri"/>
              </a:rPr>
              <a:t>(LOINC </a:t>
            </a:r>
            <a:r>
              <a:rPr sz="2800" spc="-10" dirty="0">
                <a:latin typeface="Calibri"/>
                <a:cs typeface="Calibri"/>
              </a:rPr>
              <a:t>Height, </a:t>
            </a:r>
            <a:r>
              <a:rPr sz="2800" spc="-25" dirty="0">
                <a:latin typeface="Calibri"/>
                <a:cs typeface="Calibri"/>
              </a:rPr>
              <a:t>Weight,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BMI)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pc="-15" dirty="0"/>
              <a:t>SMART </a:t>
            </a:r>
            <a:r>
              <a:rPr dirty="0"/>
              <a:t>on</a:t>
            </a:r>
            <a:r>
              <a:rPr spc="-30" dirty="0"/>
              <a:t> </a:t>
            </a:r>
            <a:r>
              <a:rPr dirty="0"/>
              <a:t>FHIR</a:t>
            </a:r>
          </a:p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2000" spc="-15" dirty="0"/>
              <a:t>for </a:t>
            </a:r>
            <a:r>
              <a:rPr sz="2000" spc="-10" dirty="0"/>
              <a:t>managed </a:t>
            </a:r>
            <a:r>
              <a:rPr sz="2000" dirty="0"/>
              <a:t>authorised access </a:t>
            </a:r>
            <a:r>
              <a:rPr sz="2000" spc="-15" dirty="0"/>
              <a:t>to </a:t>
            </a:r>
            <a:r>
              <a:rPr sz="2000" spc="-5" dirty="0"/>
              <a:t>medical</a:t>
            </a:r>
            <a:r>
              <a:rPr sz="2000" spc="-25" dirty="0"/>
              <a:t> </a:t>
            </a:r>
            <a:r>
              <a:rPr sz="2000" spc="-10" dirty="0"/>
              <a:t>records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5"/>
              </a:spcBef>
            </a:pPr>
            <a:r>
              <a:rPr dirty="0">
                <a:hlinkClick r:id="rId2"/>
              </a:rPr>
              <a:t>http://docs.smarthealthit.org/</a:t>
            </a:r>
          </a:p>
          <a:p>
            <a:pPr marL="635"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3335" indent="438784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hlinkClick r:id="rId3"/>
              </a:rPr>
              <a:t>https://gallery.smarthealthit.org/</a:t>
            </a:r>
          </a:p>
          <a:p>
            <a:pPr marL="13335" marR="5080" algn="ctr">
              <a:lnSpc>
                <a:spcPct val="240000"/>
              </a:lnSpc>
            </a:pPr>
            <a:r>
              <a:rPr spc="-25" dirty="0">
                <a:hlinkClick r:id="rId4"/>
              </a:rPr>
              <a:t>ht</a:t>
            </a:r>
            <a:r>
              <a:rPr dirty="0">
                <a:hlinkClick r:id="rId4"/>
              </a:rPr>
              <a:t>tp</a:t>
            </a:r>
            <a:r>
              <a:rPr spc="5" dirty="0">
                <a:hlinkClick r:id="rId4"/>
              </a:rPr>
              <a:t>:</a:t>
            </a:r>
            <a:r>
              <a:rPr dirty="0">
                <a:hlinkClick r:id="rId4"/>
              </a:rPr>
              <a:t>//</a:t>
            </a:r>
            <a:r>
              <a:rPr spc="-5" dirty="0">
                <a:hlinkClick r:id="rId4"/>
              </a:rPr>
              <a:t>hl7.o</a:t>
            </a:r>
            <a:r>
              <a:rPr spc="-30" dirty="0">
                <a:hlinkClick r:id="rId4"/>
              </a:rPr>
              <a:t>r</a:t>
            </a:r>
            <a:r>
              <a:rPr spc="60" dirty="0">
                <a:hlinkClick r:id="rId4"/>
              </a:rPr>
              <a:t>g</a:t>
            </a:r>
            <a:r>
              <a:rPr dirty="0">
                <a:hlinkClick r:id="rId4"/>
              </a:rPr>
              <a:t>/i</a:t>
            </a:r>
            <a:r>
              <a:rPr spc="-10" dirty="0">
                <a:hlinkClick r:id="rId4"/>
              </a:rPr>
              <a:t>m</a:t>
            </a:r>
            <a:r>
              <a:rPr spc="-5" dirty="0">
                <a:hlinkClick r:id="rId4"/>
              </a:rPr>
              <a:t>ple</a:t>
            </a:r>
            <a:r>
              <a:rPr spc="-10" dirty="0">
                <a:hlinkClick r:id="rId4"/>
              </a:rPr>
              <a:t>m</a:t>
            </a:r>
            <a:r>
              <a:rPr dirty="0">
                <a:hlinkClick r:id="rId4"/>
              </a:rPr>
              <a:t>e</a:t>
            </a:r>
            <a:r>
              <a:rPr spc="-25" dirty="0">
                <a:hlinkClick r:id="rId4"/>
              </a:rPr>
              <a:t>n</a:t>
            </a:r>
            <a:r>
              <a:rPr dirty="0">
                <a:hlinkClick r:id="rId4"/>
              </a:rPr>
              <a:t>t</a:t>
            </a:r>
            <a:r>
              <a:rPr spc="-30" dirty="0">
                <a:hlinkClick r:id="rId4"/>
              </a:rPr>
              <a:t>/s</a:t>
            </a:r>
            <a:r>
              <a:rPr spc="-25" dirty="0">
                <a:hlinkClick r:id="rId4"/>
              </a:rPr>
              <a:t>t</a:t>
            </a:r>
            <a:r>
              <a:rPr dirty="0">
                <a:hlinkClick r:id="rId4"/>
              </a:rPr>
              <a:t>an</a:t>
            </a:r>
            <a:r>
              <a:rPr spc="5" dirty="0">
                <a:hlinkClick r:id="rId4"/>
              </a:rPr>
              <a:t>d</a:t>
            </a:r>
            <a:r>
              <a:rPr dirty="0">
                <a:hlinkClick r:id="rId4"/>
              </a:rPr>
              <a:t>a</a:t>
            </a:r>
            <a:r>
              <a:rPr spc="-30" dirty="0">
                <a:hlinkClick r:id="rId4"/>
              </a:rPr>
              <a:t>r</a:t>
            </a:r>
            <a:r>
              <a:rPr spc="-5" dirty="0">
                <a:hlinkClick r:id="rId4"/>
              </a:rPr>
              <a:t>ds</a:t>
            </a:r>
            <a:r>
              <a:rPr dirty="0">
                <a:hlinkClick r:id="rId4"/>
              </a:rPr>
              <a:t>/</a:t>
            </a:r>
            <a:r>
              <a:rPr spc="-5" dirty="0">
                <a:hlinkClick r:id="rId4"/>
              </a:rPr>
              <a:t>fhi</a:t>
            </a:r>
            <a:r>
              <a:rPr spc="25" dirty="0">
                <a:hlinkClick r:id="rId4"/>
              </a:rPr>
              <a:t>r</a:t>
            </a:r>
            <a:r>
              <a:rPr dirty="0">
                <a:hlinkClick r:id="rId4"/>
              </a:rPr>
              <a:t>/ </a:t>
            </a:r>
            <a:r>
              <a:rPr u="none" dirty="0"/>
              <a:t> </a:t>
            </a:r>
            <a:r>
              <a:rPr spc="-10" dirty="0">
                <a:hlinkClick r:id="rId5"/>
              </a:rPr>
              <a:t>http://confluence.hl7australia.com/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64" y="169875"/>
            <a:ext cx="4742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1F487C"/>
                </a:solidFill>
                <a:latin typeface="Calibri"/>
                <a:cs typeface="Calibri"/>
              </a:rPr>
              <a:t>What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is </a:t>
            </a:r>
            <a:r>
              <a:rPr sz="4000" b="0" spc="-15" dirty="0">
                <a:solidFill>
                  <a:srgbClr val="1F487C"/>
                </a:solidFill>
                <a:latin typeface="Calibri"/>
                <a:cs typeface="Calibri"/>
              </a:rPr>
              <a:t>SMART</a:t>
            </a:r>
            <a:r>
              <a:rPr sz="4000" b="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about?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236" y="2043683"/>
            <a:ext cx="7594092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3145" y="3628110"/>
            <a:ext cx="748157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Consumers </a:t>
            </a:r>
            <a:r>
              <a:rPr sz="3200" spc="-15" dirty="0">
                <a:latin typeface="Calibri"/>
                <a:cs typeface="Calibri"/>
              </a:rPr>
              <a:t>want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spc="-30" dirty="0">
                <a:latin typeface="Calibri"/>
                <a:cs typeface="Calibri"/>
              </a:rPr>
              <a:t>info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varied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ways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spc="-20" dirty="0">
                <a:latin typeface="Calibri"/>
                <a:cs typeface="Calibri"/>
              </a:rPr>
              <a:t>record </a:t>
            </a:r>
            <a:r>
              <a:rPr sz="3200" spc="-25" dirty="0">
                <a:latin typeface="Calibri"/>
                <a:cs typeface="Calibri"/>
              </a:rPr>
              <a:t>systems </a:t>
            </a:r>
            <a:r>
              <a:rPr sz="3200" spc="-15" dirty="0">
                <a:latin typeface="Calibri"/>
                <a:cs typeface="Calibri"/>
              </a:rPr>
              <a:t>are many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varied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7445" y="169875"/>
            <a:ext cx="2644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" dirty="0">
                <a:solidFill>
                  <a:srgbClr val="1F487C"/>
                </a:solidFill>
                <a:latin typeface="Calibri"/>
                <a:cs typeface="Calibri"/>
              </a:rPr>
              <a:t>SMART</a:t>
            </a:r>
            <a:r>
              <a:rPr sz="4000" b="0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5" dirty="0">
                <a:solidFill>
                  <a:srgbClr val="1F487C"/>
                </a:solidFill>
                <a:latin typeface="Calibri"/>
                <a:cs typeface="Calibri"/>
              </a:rPr>
              <a:t>Apps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236" y="1301496"/>
            <a:ext cx="7594092" cy="159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3145" y="2619857"/>
            <a:ext cx="7444105" cy="27343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plug-and-play;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substitutable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Need </a:t>
            </a:r>
            <a:r>
              <a:rPr sz="3200" spc="-5" dirty="0">
                <a:latin typeface="Calibri"/>
                <a:cs typeface="Calibri"/>
              </a:rPr>
              <a:t>some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things: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clinical </a:t>
            </a:r>
            <a:r>
              <a:rPr sz="2800" spc="-20" dirty="0">
                <a:latin typeface="Calibri"/>
                <a:cs typeface="Calibri"/>
              </a:rPr>
              <a:t>data: format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terminology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authentication/authorisation: </a:t>
            </a:r>
            <a:r>
              <a:rPr sz="2800" spc="-40" dirty="0">
                <a:latin typeface="Calibri"/>
                <a:cs typeface="Calibri"/>
              </a:rPr>
              <a:t>policy,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decisions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appropriate </a:t>
            </a:r>
            <a:r>
              <a:rPr sz="2800" spc="-5" dirty="0">
                <a:latin typeface="Calibri"/>
                <a:cs typeface="Calibri"/>
              </a:rPr>
              <a:t>access: mobile, </a:t>
            </a:r>
            <a:r>
              <a:rPr sz="2800" spc="-10" dirty="0">
                <a:latin typeface="Calibri"/>
                <a:cs typeface="Calibri"/>
              </a:rPr>
              <a:t>web,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integrated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17346"/>
            <a:ext cx="8641080" cy="6643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9828" y="243986"/>
            <a:ext cx="4567105" cy="6339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88976"/>
            <a:ext cx="5839968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9339" y="313943"/>
            <a:ext cx="6624827" cy="6338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490855"/>
          </a:xfrm>
          <a:custGeom>
            <a:avLst/>
            <a:gdLst/>
            <a:ahLst/>
            <a:cxnLst/>
            <a:rect l="l" t="t" r="r" b="b"/>
            <a:pathLst>
              <a:path w="8229600" h="490855">
                <a:moveTo>
                  <a:pt x="0" y="490727"/>
                </a:moveTo>
                <a:lnTo>
                  <a:pt x="8229600" y="490727"/>
                </a:lnTo>
                <a:lnTo>
                  <a:pt x="822960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4126" y="169875"/>
            <a:ext cx="2553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" dirty="0">
                <a:solidFill>
                  <a:srgbClr val="1F487C"/>
                </a:solidFill>
                <a:latin typeface="Calibri"/>
                <a:cs typeface="Calibri"/>
              </a:rPr>
              <a:t>Clinical</a:t>
            </a:r>
            <a:r>
              <a:rPr sz="4000" b="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b="0" spc="-25" dirty="0">
                <a:solidFill>
                  <a:srgbClr val="1F487C"/>
                </a:solidFill>
                <a:latin typeface="Calibri"/>
                <a:cs typeface="Calibri"/>
              </a:rPr>
              <a:t>Data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509" y="2834969"/>
            <a:ext cx="6811645" cy="27095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Common API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spc="-25" dirty="0">
                <a:latin typeface="Calibri"/>
                <a:cs typeface="Calibri"/>
              </a:rPr>
              <a:t>Record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FHIR®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common </a:t>
            </a:r>
            <a:r>
              <a:rPr sz="3200" spc="-20" dirty="0">
                <a:latin typeface="Calibri"/>
                <a:cs typeface="Calibri"/>
              </a:rPr>
              <a:t>format,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search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Terminology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vocabulary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Profiles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5" dirty="0">
                <a:latin typeface="Calibri"/>
                <a:cs typeface="Calibri"/>
              </a:rPr>
              <a:t>Argonaut, </a:t>
            </a:r>
            <a:r>
              <a:rPr sz="3200" dirty="0">
                <a:latin typeface="Calibri"/>
                <a:cs typeface="Calibri"/>
              </a:rPr>
              <a:t>HL7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Australia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Apps need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20" dirty="0">
                <a:latin typeface="Calibri"/>
                <a:cs typeface="Calibri"/>
              </a:rPr>
              <a:t>create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5232" y="1328927"/>
            <a:ext cx="2482596" cy="106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291" y="1251203"/>
            <a:ext cx="2258567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26" y="159993"/>
            <a:ext cx="4592893" cy="4101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296" y="3572255"/>
            <a:ext cx="5474208" cy="2953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SMART on FHIR for managed authorised access to medical records</vt:lpstr>
      <vt:lpstr>SMART</vt:lpstr>
      <vt:lpstr>What is SMART about?</vt:lpstr>
      <vt:lpstr>SMART Apps</vt:lpstr>
      <vt:lpstr>PowerPoint Presentation</vt:lpstr>
      <vt:lpstr>PowerPoint Presentation</vt:lpstr>
      <vt:lpstr>PowerPoint Presentation</vt:lpstr>
      <vt:lpstr>Clinical Data</vt:lpstr>
      <vt:lpstr>PowerPoint Presentation</vt:lpstr>
      <vt:lpstr>PowerPoint Presentation</vt:lpstr>
      <vt:lpstr>PowerPoint Presentation</vt:lpstr>
      <vt:lpstr>Authentication/Authorisation</vt:lpstr>
      <vt:lpstr>PowerPoint Presentation</vt:lpstr>
      <vt:lpstr>Launch and Metadata</vt:lpstr>
      <vt:lpstr>PowerPoint Presentation</vt:lpstr>
      <vt:lpstr>Request Authorisation</vt:lpstr>
      <vt:lpstr>PowerPoint Presentation</vt:lpstr>
      <vt:lpstr>Redirect to App</vt:lpstr>
      <vt:lpstr>PowerPoint Presentation</vt:lpstr>
      <vt:lpstr>Token Exchange</vt:lpstr>
      <vt:lpstr>FHIR API Access</vt:lpstr>
      <vt:lpstr>PowerPoint Presentation</vt:lpstr>
      <vt:lpstr>SMART on FHIR for managed authorised access to medical records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on FHIR for managed authorised access to medical records</dc:title>
  <cp:lastModifiedBy>Demurjian, Steven</cp:lastModifiedBy>
  <cp:revision>2</cp:revision>
  <dcterms:created xsi:type="dcterms:W3CDTF">2018-10-27T01:27:48Z</dcterms:created>
  <dcterms:modified xsi:type="dcterms:W3CDTF">2018-10-28T02:40:30Z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2018-10-27T00:00:00Z</vt:filetime>
  </property>
</Properties>
</file>