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46"/>
  </p:notesMasterIdLst>
  <p:handoutMasterIdLst>
    <p:handoutMasterId r:id="rId47"/>
  </p:handoutMasterIdLst>
  <p:sldIdLst>
    <p:sldId id="256" r:id="rId2"/>
    <p:sldId id="315" r:id="rId3"/>
    <p:sldId id="262" r:id="rId4"/>
    <p:sldId id="314" r:id="rId5"/>
    <p:sldId id="316" r:id="rId6"/>
    <p:sldId id="319" r:id="rId7"/>
    <p:sldId id="318" r:id="rId8"/>
    <p:sldId id="317" r:id="rId9"/>
    <p:sldId id="257" r:id="rId10"/>
    <p:sldId id="258" r:id="rId11"/>
    <p:sldId id="265" r:id="rId12"/>
    <p:sldId id="266" r:id="rId13"/>
    <p:sldId id="267" r:id="rId14"/>
    <p:sldId id="268" r:id="rId15"/>
    <p:sldId id="269" r:id="rId16"/>
    <p:sldId id="270" r:id="rId17"/>
    <p:sldId id="302" r:id="rId18"/>
    <p:sldId id="303" r:id="rId19"/>
    <p:sldId id="304" r:id="rId20"/>
    <p:sldId id="305" r:id="rId21"/>
    <p:sldId id="306" r:id="rId22"/>
    <p:sldId id="307" r:id="rId23"/>
    <p:sldId id="308" r:id="rId24"/>
    <p:sldId id="309" r:id="rId25"/>
    <p:sldId id="273" r:id="rId26"/>
    <p:sldId id="274" r:id="rId27"/>
    <p:sldId id="281" r:id="rId28"/>
    <p:sldId id="282" r:id="rId29"/>
    <p:sldId id="283" r:id="rId30"/>
    <p:sldId id="284" r:id="rId31"/>
    <p:sldId id="285" r:id="rId32"/>
    <p:sldId id="288" r:id="rId33"/>
    <p:sldId id="290" r:id="rId34"/>
    <p:sldId id="291" r:id="rId35"/>
    <p:sldId id="289" r:id="rId36"/>
    <p:sldId id="313" r:id="rId37"/>
    <p:sldId id="311" r:id="rId38"/>
    <p:sldId id="276" r:id="rId39"/>
    <p:sldId id="277" r:id="rId40"/>
    <p:sldId id="279" r:id="rId41"/>
    <p:sldId id="263" r:id="rId42"/>
    <p:sldId id="320" r:id="rId43"/>
    <p:sldId id="286" r:id="rId44"/>
    <p:sldId id="294" r:id="rId4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bg1"/>
        </a:solidFill>
        <a:latin typeface="Times New Roman" pitchFamily="18" charset="0"/>
        <a:ea typeface="+mn-ea"/>
        <a:cs typeface="+mn-cs"/>
      </a:defRPr>
    </a:lvl5pPr>
    <a:lvl6pPr marL="2286000" algn="l" defTabSz="914400" rtl="0" eaLnBrk="1" latinLnBrk="0" hangingPunct="1">
      <a:defRPr kern="1200">
        <a:solidFill>
          <a:schemeClr val="bg1"/>
        </a:solidFill>
        <a:latin typeface="Times New Roman" pitchFamily="18" charset="0"/>
        <a:ea typeface="+mn-ea"/>
        <a:cs typeface="+mn-cs"/>
      </a:defRPr>
    </a:lvl6pPr>
    <a:lvl7pPr marL="2743200" algn="l" defTabSz="914400" rtl="0" eaLnBrk="1" latinLnBrk="0" hangingPunct="1">
      <a:defRPr kern="1200">
        <a:solidFill>
          <a:schemeClr val="bg1"/>
        </a:solidFill>
        <a:latin typeface="Times New Roman" pitchFamily="18" charset="0"/>
        <a:ea typeface="+mn-ea"/>
        <a:cs typeface="+mn-cs"/>
      </a:defRPr>
    </a:lvl7pPr>
    <a:lvl8pPr marL="3200400" algn="l" defTabSz="914400" rtl="0" eaLnBrk="1" latinLnBrk="0" hangingPunct="1">
      <a:defRPr kern="1200">
        <a:solidFill>
          <a:schemeClr val="bg1"/>
        </a:solidFill>
        <a:latin typeface="Times New Roman" pitchFamily="18" charset="0"/>
        <a:ea typeface="+mn-ea"/>
        <a:cs typeface="+mn-cs"/>
      </a:defRPr>
    </a:lvl8pPr>
    <a:lvl9pPr marL="3657600" algn="l" defTabSz="914400" rtl="0" eaLnBrk="1" latinLnBrk="0" hangingPunct="1">
      <a:defRPr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1C05"/>
    <a:srgbClr val="93ADE1"/>
    <a:srgbClr val="FCD0F6"/>
    <a:srgbClr val="F5FE86"/>
    <a:srgbClr val="1D5593"/>
    <a:srgbClr val="205DA0"/>
    <a:srgbClr val="333399"/>
    <a:srgbClr val="FF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12"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675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675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r>
              <a:rPr lang="en-US" altLang="en-US"/>
              <a:t>test</a:t>
            </a:r>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3F656A6E-B83F-4B95-B848-70764F94FDB1}" type="slidenum">
              <a:rPr lang="en-US" altLang="en-US"/>
              <a:pPr/>
              <a:t>‹#›</a:t>
            </a:fld>
            <a:endParaRPr lang="en-US" altLang="en-US"/>
          </a:p>
        </p:txBody>
      </p:sp>
    </p:spTree>
    <p:extLst>
      <p:ext uri="{BB962C8B-B14F-4D97-AF65-F5344CB8AC3E}">
        <p14:creationId xmlns:p14="http://schemas.microsoft.com/office/powerpoint/2010/main" val="1493819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Rectangle 3"/>
          <p:cNvSpPr>
            <a:spLocks noChangeArrowheads="1" noTextEdit="1"/>
          </p:cNvSpPr>
          <p:nvPr>
            <p:ph type="sldImg"/>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6" name="Rectangle 4"/>
          <p:cNvSpPr txBox="1">
            <a:spLocks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endParaRPr lang="fr-FR" altLang="en-US" smtClean="0"/>
          </a:p>
        </p:txBody>
      </p:sp>
    </p:spTree>
    <p:extLst>
      <p:ext uri="{BB962C8B-B14F-4D97-AF65-F5344CB8AC3E}">
        <p14:creationId xmlns:p14="http://schemas.microsoft.com/office/powerpoint/2010/main" val="119376607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78179" name="Rectangle 3"/>
          <p:cNvSpPr txBox="1">
            <a:spLocks noChangeArrowheads="1"/>
          </p:cNvSpPr>
          <p:nvPr>
            <p:ph type="body" idx="1"/>
          </p:nvPr>
        </p:nvSpPr>
        <p:spPr>
          <a:xfrm>
            <a:off x="685800" y="4343400"/>
            <a:ext cx="5486400" cy="4113213"/>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0227" name="Rectangle 3"/>
          <p:cNvSpPr txBox="1">
            <a:spLocks noChangeArrowheads="1"/>
          </p:cNvSpPr>
          <p:nvPr>
            <p:ph type="body" idx="1"/>
          </p:nvPr>
        </p:nvSpPr>
        <p:spPr>
          <a:xfrm>
            <a:off x="685800" y="4343400"/>
            <a:ext cx="5486400" cy="4113213"/>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2275" name="Rectangle 3"/>
          <p:cNvSpPr txBox="1">
            <a:spLocks noChangeArrowheads="1"/>
          </p:cNvSpPr>
          <p:nvPr>
            <p:ph type="body" idx="1"/>
          </p:nvPr>
        </p:nvSpPr>
        <p:spPr>
          <a:xfrm>
            <a:off x="685800" y="4343400"/>
            <a:ext cx="5486400" cy="4113213"/>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71" name="Rectangle 3"/>
          <p:cNvSpPr txBox="1">
            <a:spLocks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
          <p:cNvSpPr txBox="1">
            <a:spLocks noChangeArrowheads="1" noTextEdit="1"/>
          </p:cNvSpPr>
          <p:nvPr>
            <p:ph type="sldImg"/>
          </p:nvPr>
        </p:nvSpPr>
        <p:spPr bwMode="auto">
          <a:xfrm>
            <a:off x="950913" y="633413"/>
            <a:ext cx="4221162"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1" name="Rectangle 3"/>
          <p:cNvSpPr txBox="1">
            <a:spLocks noChangeArrowheads="1"/>
          </p:cNvSpPr>
          <p:nvPr>
            <p:ph type="body" idx="1"/>
          </p:nvPr>
        </p:nvSpPr>
        <p:spPr>
          <a:xfrm>
            <a:off x="612775" y="4010025"/>
            <a:ext cx="4897438" cy="3795713"/>
          </a:xfrm>
          <a:noFill/>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bwMode="auto">
          <a:xfrm>
            <a:off x="1143000" y="685800"/>
            <a:ext cx="4573588" cy="3430588"/>
          </a:xfrm>
          <a:prstGeom prst="rect">
            <a:avLst/>
          </a:prstGeom>
          <a:solidFill>
            <a:srgbClr val="FFFFFF"/>
          </a:solidFill>
          <a:ln>
            <a:solidFill>
              <a:srgbClr val="000000"/>
            </a:solidFill>
            <a:miter lim="800000"/>
            <a:headEnd/>
            <a:tailEnd/>
          </a:ln>
        </p:spPr>
      </p:sp>
      <p:sp>
        <p:nvSpPr>
          <p:cNvPr id="142339" name="Rectangle 3"/>
          <p:cNvSpPr txBox="1">
            <a:spLocks noChangeArrowheads="1"/>
          </p:cNvSpPr>
          <p:nvPr>
            <p:ph type="body" idx="1"/>
          </p:nvPr>
        </p:nvSpPr>
        <p:spPr>
          <a:xfrm>
            <a:off x="685800" y="4344988"/>
            <a:ext cx="5486400" cy="4113212"/>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txBox="1">
            <a:spLocks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5" name="Rectangle 3"/>
          <p:cNvSpPr txBox="1">
            <a:spLocks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03" name="Rectangle 3"/>
          <p:cNvSpPr txBox="1">
            <a:spLocks noChangeArrowheads="1"/>
          </p:cNvSpPr>
          <p:nvPr>
            <p:ph type="body" idx="1"/>
          </p:nvPr>
        </p:nvSpPr>
        <p:spPr>
          <a:xfrm>
            <a:off x="1062038" y="4349750"/>
            <a:ext cx="4740275" cy="3514725"/>
          </a:xfrm>
          <a:noFill/>
          <a:ln/>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9507" name="Rectangle 3"/>
          <p:cNvSpPr txBox="1">
            <a:spLocks noChangeArrowheads="1"/>
          </p:cNvSpPr>
          <p:nvPr>
            <p:ph type="body" idx="1"/>
          </p:nvPr>
        </p:nvSpPr>
        <p:spPr>
          <a:xfrm>
            <a:off x="1062038" y="4349750"/>
            <a:ext cx="4740275" cy="3514725"/>
          </a:xfrm>
          <a:noFill/>
          <a:ln/>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Text Box 3"/>
          <p:cNvSpPr txBox="1">
            <a:spLocks noChangeArrowheads="1"/>
          </p:cNvSpPr>
          <p:nvPr>
            <p:ph type="body" idx="1"/>
          </p:nvPr>
        </p:nvSpPr>
        <p:spPr/>
        <p:txBody>
          <a:bodyPr/>
          <a:lstStyle/>
          <a:p>
            <a:r>
              <a:rPr lang="en-GB" altLang="en-US"/>
              <a:t>Ontology is the sweet spot for HL7 (Health Level Seven, the US based Standards Development Organization that does ascyncronous messaging currently).  The issue is HL7 does not yet realize (or is just beginning to recognize) that they should/could be the right organization to take on the ontology efforts.</a:t>
            </a:r>
          </a:p>
          <a:p>
            <a:r>
              <a:rPr lang="en-GB" altLang="en-US"/>
              <a:t>Do you think I should highlight some of the UCSD/SDSC Grid service offerings and Optiputer?  I did not go into specifics, but it might be a nice complement your talking points.</a:t>
            </a:r>
          </a:p>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txBox="1">
            <a:spLocks noChangeArrowheads="1" noTextEdit="1"/>
          </p:cNvSpPr>
          <p:nvPr>
            <p:ph type="sldImg"/>
          </p:nvPr>
        </p:nvSpPr>
        <p:spPr bwMode="auto">
          <a:xfrm>
            <a:off x="950913" y="633413"/>
            <a:ext cx="4221162"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9" name="Rectangle 3"/>
          <p:cNvSpPr txBox="1">
            <a:spLocks noChangeArrowheads="1"/>
          </p:cNvSpPr>
          <p:nvPr>
            <p:ph type="body" idx="1"/>
          </p:nvPr>
        </p:nvSpPr>
        <p:spPr>
          <a:xfrm>
            <a:off x="612775" y="4010025"/>
            <a:ext cx="4897438" cy="3795713"/>
          </a:xfrm>
          <a:noFill/>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
          <p:cNvSpPr txBox="1">
            <a:spLocks noChangeArrowheads="1" noTextEdit="1"/>
          </p:cNvSpPr>
          <p:nvPr>
            <p:ph type="sldImg"/>
          </p:nvPr>
        </p:nvSpPr>
        <p:spPr bwMode="auto">
          <a:xfrm>
            <a:off x="950913" y="633413"/>
            <a:ext cx="4221162"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7" name="Rectangle 3"/>
          <p:cNvSpPr txBox="1">
            <a:spLocks noChangeArrowheads="1"/>
          </p:cNvSpPr>
          <p:nvPr>
            <p:ph type="body" idx="1"/>
          </p:nvPr>
        </p:nvSpPr>
        <p:spPr>
          <a:xfrm>
            <a:off x="612775" y="4010025"/>
            <a:ext cx="4897438" cy="3795713"/>
          </a:xfrm>
          <a:noFill/>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2"/>
          <p:cNvSpPr txBox="1">
            <a:spLocks noChangeArrowheads="1" noTextEdit="1"/>
          </p:cNvSpPr>
          <p:nvPr>
            <p:ph type="sldImg"/>
          </p:nvPr>
        </p:nvSpPr>
        <p:spPr bwMode="auto">
          <a:xfrm>
            <a:off x="950913" y="633413"/>
            <a:ext cx="4221162"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5" name="Rectangle 3"/>
          <p:cNvSpPr txBox="1">
            <a:spLocks noChangeArrowheads="1"/>
          </p:cNvSpPr>
          <p:nvPr>
            <p:ph type="body" idx="1"/>
          </p:nvPr>
        </p:nvSpPr>
        <p:spPr>
          <a:xfrm>
            <a:off x="612775" y="4010025"/>
            <a:ext cx="4897438" cy="3795713"/>
          </a:xfrm>
          <a:noFill/>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2"/>
          <p:cNvSpPr txBox="1">
            <a:spLocks noChangeArrowheads="1" noTextEdit="1"/>
          </p:cNvSpPr>
          <p:nvPr>
            <p:ph type="sldImg"/>
          </p:nvPr>
        </p:nvSpPr>
        <p:spPr bwMode="auto">
          <a:xfrm>
            <a:off x="950913" y="633413"/>
            <a:ext cx="4221162"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7" name="Rectangle 3"/>
          <p:cNvSpPr txBox="1">
            <a:spLocks noChangeArrowheads="1"/>
          </p:cNvSpPr>
          <p:nvPr>
            <p:ph type="body" idx="1"/>
          </p:nvPr>
        </p:nvSpPr>
        <p:spPr>
          <a:xfrm>
            <a:off x="612775" y="4010025"/>
            <a:ext cx="4894263" cy="3717925"/>
          </a:xfrm>
          <a:noFill/>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245" tIns="41623" rIns="83245" bIns="41623" anchor="ctr"/>
          <a:lstStyle/>
          <a:p>
            <a:endParaRPr lang="fr-F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72035" name="Rectangle 3"/>
          <p:cNvSpPr txBox="1">
            <a:spLocks noChangeArrowheads="1"/>
          </p:cNvSpPr>
          <p:nvPr>
            <p:ph type="body" idx="1"/>
          </p:nvPr>
        </p:nvSpPr>
        <p:spPr>
          <a:xfrm>
            <a:off x="685800" y="4343400"/>
            <a:ext cx="5486400" cy="4113213"/>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2"/>
          <p:cNvSpPr txBox="1">
            <a:spLocks noChangeArrowheads="1" noTextEdit="1"/>
          </p:cNvSpPr>
          <p:nvPr>
            <p:ph type="sldImg"/>
          </p:nvPr>
        </p:nvSpPr>
        <p:spPr bwMode="auto">
          <a:xfrm>
            <a:off x="950913" y="633413"/>
            <a:ext cx="4221162"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3" name="Rectangle 3"/>
          <p:cNvSpPr txBox="1">
            <a:spLocks noChangeArrowheads="1"/>
          </p:cNvSpPr>
          <p:nvPr>
            <p:ph type="body" idx="1"/>
          </p:nvPr>
        </p:nvSpPr>
        <p:spPr>
          <a:xfrm>
            <a:off x="612775" y="4010025"/>
            <a:ext cx="4894263" cy="3717925"/>
          </a:xfrm>
          <a:noFill/>
          <a:ln/>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245" tIns="41623" rIns="83245" bIns="41623" anchor="ctr"/>
          <a:lstStyle/>
          <a:p>
            <a:endParaRPr lang="fr-F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76131" name="Rectangle 3"/>
          <p:cNvSpPr txBox="1">
            <a:spLocks noChangeArrowheads="1"/>
          </p:cNvSpPr>
          <p:nvPr>
            <p:ph type="body" idx="1"/>
          </p:nvPr>
        </p:nvSpPr>
        <p:spPr>
          <a:xfrm>
            <a:off x="685800" y="4343400"/>
            <a:ext cx="5486400" cy="4113213"/>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0"/>
            <a:ext cx="9144000" cy="212725"/>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rgbClr val="FFCC66"/>
              </a:buClr>
              <a:buFontTx/>
              <a:buChar char="•"/>
            </a:pPr>
            <a:endParaRPr lang="en-US" altLang="en-US">
              <a:solidFill>
                <a:srgbClr val="E5E5FF"/>
              </a:solidFill>
              <a:latin typeface="Verdana" pitchFamily="34" charset="0"/>
            </a:endParaRPr>
          </a:p>
        </p:txBody>
      </p:sp>
      <p:sp>
        <p:nvSpPr>
          <p:cNvPr id="165891" name="Rectangle 3"/>
          <p:cNvSpPr>
            <a:spLocks noGrp="1" noChangeArrowheads="1"/>
          </p:cNvSpPr>
          <p:nvPr>
            <p:ph type="subTitle" idx="1"/>
          </p:nvPr>
        </p:nvSpPr>
        <p:spPr>
          <a:xfrm>
            <a:off x="2160588" y="3676650"/>
            <a:ext cx="6518275" cy="1397000"/>
          </a:xfrm>
        </p:spPr>
        <p:txBody>
          <a:bodyPr/>
          <a:lstStyle>
            <a:lvl1pPr marL="0" indent="0">
              <a:buFontTx/>
              <a:buNone/>
              <a:defRPr sz="2000" i="1"/>
            </a:lvl1pPr>
          </a:lstStyle>
          <a:p>
            <a:pPr lvl="0"/>
            <a:r>
              <a:rPr lang="en-US" altLang="en-US" noProof="0" smtClean="0"/>
              <a:t>Click to edit Master subtitle style</a:t>
            </a:r>
          </a:p>
          <a:p>
            <a:pPr lvl="0"/>
            <a:r>
              <a:rPr lang="en-US" altLang="en-US" noProof="0" smtClean="0"/>
              <a:t>Date of Event</a:t>
            </a:r>
          </a:p>
        </p:txBody>
      </p:sp>
      <p:sp>
        <p:nvSpPr>
          <p:cNvPr id="165892" name="Rectangle 4"/>
          <p:cNvSpPr>
            <a:spLocks noChangeArrowheads="1"/>
          </p:cNvSpPr>
          <p:nvPr/>
        </p:nvSpPr>
        <p:spPr bwMode="auto">
          <a:xfrm>
            <a:off x="0" y="6553200"/>
            <a:ext cx="9144000"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rgbClr val="FFCC66"/>
              </a:buClr>
              <a:buFontTx/>
              <a:buChar char="•"/>
            </a:pPr>
            <a:endParaRPr lang="en-US" altLang="en-US">
              <a:solidFill>
                <a:schemeClr val="bg2"/>
              </a:solidFill>
              <a:latin typeface="Verdana" pitchFamily="34" charset="0"/>
            </a:endParaRPr>
          </a:p>
        </p:txBody>
      </p:sp>
      <p:sp>
        <p:nvSpPr>
          <p:cNvPr id="165893" name="Rectangle 5"/>
          <p:cNvSpPr>
            <a:spLocks noGrp="1" noChangeArrowheads="1"/>
          </p:cNvSpPr>
          <p:nvPr>
            <p:ph type="ctrTitle"/>
          </p:nvPr>
        </p:nvSpPr>
        <p:spPr>
          <a:xfrm>
            <a:off x="2155825" y="2493963"/>
            <a:ext cx="6518275" cy="1076325"/>
          </a:xfrm>
        </p:spPr>
        <p:txBody>
          <a:bodyPr anchor="t"/>
          <a:lstStyle>
            <a:lvl1pPr algn="l">
              <a:defRPr sz="3600">
                <a:solidFill>
                  <a:schemeClr val="tx1"/>
                </a:solidFill>
              </a:defRPr>
            </a:lvl1pPr>
          </a:lstStyle>
          <a:p>
            <a:pPr lvl="0"/>
            <a:r>
              <a:rPr lang="en-US" altLang="en-US" noProof="0" smtClean="0"/>
              <a:t>Click to edit Master title style</a:t>
            </a:r>
          </a:p>
        </p:txBody>
      </p:sp>
      <p:sp>
        <p:nvSpPr>
          <p:cNvPr id="165894" name="Rectangle 6"/>
          <p:cNvSpPr>
            <a:spLocks noChangeArrowheads="1"/>
          </p:cNvSpPr>
          <p:nvPr/>
        </p:nvSpPr>
        <p:spPr bwMode="auto">
          <a:xfrm>
            <a:off x="0" y="836613"/>
            <a:ext cx="9144000" cy="8604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5" name="Rectangle 7"/>
          <p:cNvSpPr>
            <a:spLocks noChangeArrowheads="1"/>
          </p:cNvSpPr>
          <p:nvPr/>
        </p:nvSpPr>
        <p:spPr bwMode="auto">
          <a:xfrm>
            <a:off x="4341813" y="209550"/>
            <a:ext cx="4802187" cy="852488"/>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rgbClr val="FFCC66"/>
              </a:buClr>
              <a:buFontTx/>
              <a:buChar char="•"/>
            </a:pPr>
            <a:endParaRPr lang="en-US" altLang="en-US">
              <a:solidFill>
                <a:schemeClr val="accent2"/>
              </a:solidFill>
              <a:latin typeface="Verdana" pitchFamily="34" charset="0"/>
            </a:endParaRPr>
          </a:p>
        </p:txBody>
      </p:sp>
      <p:sp>
        <p:nvSpPr>
          <p:cNvPr id="165896" name="Oval 8"/>
          <p:cNvSpPr>
            <a:spLocks noChangeArrowheads="1"/>
          </p:cNvSpPr>
          <p:nvPr/>
        </p:nvSpPr>
        <p:spPr bwMode="auto">
          <a:xfrm>
            <a:off x="3884613" y="207963"/>
            <a:ext cx="887412" cy="860425"/>
          </a:xfrm>
          <a:prstGeom prst="ellipse">
            <a:avLst/>
          </a:prstGeom>
          <a:solidFill>
            <a:schemeClr val="bg1"/>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5897" name="Picture 9" descr="eu_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694363"/>
            <a:ext cx="809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9933"/>
                </a:solidFill>
                <a:miter lim="800000"/>
                <a:headEnd/>
                <a:tailEnd/>
              </a14:hiddenLine>
            </a:ext>
          </a:extLst>
        </p:spPr>
      </p:pic>
      <p:sp>
        <p:nvSpPr>
          <p:cNvPr id="165898" name="Text Box 10"/>
          <p:cNvSpPr txBox="1">
            <a:spLocks noChangeArrowheads="1"/>
          </p:cNvSpPr>
          <p:nvPr/>
        </p:nvSpPr>
        <p:spPr bwMode="auto">
          <a:xfrm>
            <a:off x="0" y="6491288"/>
            <a:ext cx="223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CC66"/>
              </a:buClr>
            </a:pPr>
            <a:r>
              <a:rPr lang="en-US" altLang="en-US" sz="1200">
                <a:solidFill>
                  <a:schemeClr val="tx1"/>
                </a:solidFill>
                <a:latin typeface="Verdana" pitchFamily="34" charset="0"/>
              </a:rPr>
              <a:t>INFSO-RI-508833</a:t>
            </a:r>
            <a:r>
              <a:rPr lang="en-US" altLang="en-US">
                <a:solidFill>
                  <a:schemeClr val="tx1"/>
                </a:solidFill>
                <a:latin typeface="Verdana" pitchFamily="34" charset="0"/>
              </a:rPr>
              <a:t> </a:t>
            </a:r>
          </a:p>
        </p:txBody>
      </p:sp>
      <p:pic>
        <p:nvPicPr>
          <p:cNvPr id="165899" name="Picture 11" descr="egee_big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344488"/>
            <a:ext cx="2390775" cy="590550"/>
          </a:xfrm>
          <a:prstGeom prst="rect">
            <a:avLst/>
          </a:prstGeom>
          <a:noFill/>
          <a:extLst>
            <a:ext uri="{909E8E84-426E-40DD-AFC4-6F175D3DCCD1}">
              <a14:hiddenFill xmlns:a14="http://schemas.microsoft.com/office/drawing/2010/main">
                <a:solidFill>
                  <a:srgbClr val="FFFFFF"/>
                </a:solidFill>
              </a14:hiddenFill>
            </a:ext>
          </a:extLst>
        </p:spPr>
      </p:pic>
      <p:sp>
        <p:nvSpPr>
          <p:cNvPr id="165900" name="Text Box 12"/>
          <p:cNvSpPr txBox="1">
            <a:spLocks noChangeArrowheads="1"/>
          </p:cNvSpPr>
          <p:nvPr/>
        </p:nvSpPr>
        <p:spPr bwMode="auto">
          <a:xfrm>
            <a:off x="4903788" y="696913"/>
            <a:ext cx="4025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rgbClr val="FFCC66"/>
              </a:buClr>
            </a:pPr>
            <a:r>
              <a:rPr lang="en-US" altLang="en-US">
                <a:latin typeface="Arial" charset="0"/>
              </a:rPr>
              <a:t>Enabling Grids for E-sciencE</a:t>
            </a:r>
          </a:p>
        </p:txBody>
      </p:sp>
      <p:pic>
        <p:nvPicPr>
          <p:cNvPr id="165901" name="Picture 13" descr="EGEE 30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2725"/>
            <a:ext cx="1798638" cy="5400675"/>
          </a:xfrm>
          <a:prstGeom prst="rect">
            <a:avLst/>
          </a:prstGeom>
          <a:noFill/>
          <a:extLst>
            <a:ext uri="{909E8E84-426E-40DD-AFC4-6F175D3DCCD1}">
              <a14:hiddenFill xmlns:a14="http://schemas.microsoft.com/office/drawing/2010/main">
                <a:solidFill>
                  <a:srgbClr val="FFFFFF"/>
                </a:solidFill>
              </a14:hiddenFill>
            </a:ext>
          </a:extLst>
        </p:spPr>
      </p:pic>
      <p:sp>
        <p:nvSpPr>
          <p:cNvPr id="165902" name="Text Box 14"/>
          <p:cNvSpPr txBox="1">
            <a:spLocks noChangeArrowheads="1"/>
          </p:cNvSpPr>
          <p:nvPr/>
        </p:nvSpPr>
        <p:spPr bwMode="auto">
          <a:xfrm>
            <a:off x="0" y="5861050"/>
            <a:ext cx="1868488"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rgbClr val="FFCC66"/>
              </a:buClr>
            </a:pPr>
            <a:r>
              <a:rPr lang="en-US" altLang="en-US" sz="1600" b="1">
                <a:solidFill>
                  <a:schemeClr val="accent2"/>
                </a:solidFill>
                <a:latin typeface="Arial" charset="0"/>
              </a:rPr>
              <a:t>www.eu-egee.org</a:t>
            </a:r>
          </a:p>
        </p:txBody>
      </p:sp>
      <p:pic>
        <p:nvPicPr>
          <p:cNvPr id="165903" name="Picture 15" descr="InfsoMedia_EN_RGB_H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9363" y="5592763"/>
            <a:ext cx="1336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AF01712-02FA-4ADF-A776-3FC99138F5B4}" type="slidenum">
              <a:rPr lang="en-US" altLang="en-US"/>
              <a:pPr/>
              <a:t>‹#›</a:t>
            </a:fld>
            <a:endParaRPr lang="en-US" altLang="en-US"/>
          </a:p>
        </p:txBody>
      </p:sp>
    </p:spTree>
    <p:extLst>
      <p:ext uri="{BB962C8B-B14F-4D97-AF65-F5344CB8AC3E}">
        <p14:creationId xmlns:p14="http://schemas.microsoft.com/office/powerpoint/2010/main" val="335760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38" y="66675"/>
            <a:ext cx="2160587"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66675"/>
            <a:ext cx="6329363"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4EF91FE-F33B-4D4E-9F5E-7878BD2F918A}" type="slidenum">
              <a:rPr lang="en-US" altLang="en-US"/>
              <a:pPr/>
              <a:t>‹#›</a:t>
            </a:fld>
            <a:endParaRPr lang="en-US" altLang="en-US"/>
          </a:p>
        </p:txBody>
      </p:sp>
    </p:spTree>
    <p:extLst>
      <p:ext uri="{BB962C8B-B14F-4D97-AF65-F5344CB8AC3E}">
        <p14:creationId xmlns:p14="http://schemas.microsoft.com/office/powerpoint/2010/main" val="265191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54250" y="66675"/>
            <a:ext cx="6734175"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46075" y="974725"/>
            <a:ext cx="4217988" cy="263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463" y="974725"/>
            <a:ext cx="4219575" cy="263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46075" y="3765550"/>
            <a:ext cx="4217988" cy="263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463" y="3765550"/>
            <a:ext cx="4219575" cy="263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692275" y="6559550"/>
            <a:ext cx="6702425" cy="298450"/>
          </a:xfrm>
        </p:spPr>
        <p:txBody>
          <a:bodyPr/>
          <a:lstStyle>
            <a:lvl1pPr>
              <a:defRPr/>
            </a:lvl1pPr>
          </a:lstStyle>
          <a:p>
            <a:endParaRPr lang="en-US" altLang="en-US"/>
          </a:p>
        </p:txBody>
      </p:sp>
      <p:sp>
        <p:nvSpPr>
          <p:cNvPr id="8" name="Slide Number Placeholder 7"/>
          <p:cNvSpPr>
            <a:spLocks noGrp="1"/>
          </p:cNvSpPr>
          <p:nvPr>
            <p:ph type="sldNum" sz="quarter" idx="11"/>
          </p:nvPr>
        </p:nvSpPr>
        <p:spPr>
          <a:xfrm>
            <a:off x="8521700" y="6562725"/>
            <a:ext cx="469900" cy="295275"/>
          </a:xfrm>
        </p:spPr>
        <p:txBody>
          <a:bodyPr/>
          <a:lstStyle>
            <a:lvl1pPr>
              <a:defRPr/>
            </a:lvl1pPr>
          </a:lstStyle>
          <a:p>
            <a:fld id="{405915A2-D078-4CCB-B9C9-E137A6FE6422}" type="slidenum">
              <a:rPr lang="en-US" altLang="en-US"/>
              <a:pPr/>
              <a:t>‹#›</a:t>
            </a:fld>
            <a:endParaRPr lang="en-US" altLang="en-US"/>
          </a:p>
        </p:txBody>
      </p:sp>
    </p:spTree>
    <p:extLst>
      <p:ext uri="{BB962C8B-B14F-4D97-AF65-F5344CB8AC3E}">
        <p14:creationId xmlns:p14="http://schemas.microsoft.com/office/powerpoint/2010/main" val="134082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54250" y="66675"/>
            <a:ext cx="6734175"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974725"/>
            <a:ext cx="4217988" cy="542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463" y="974725"/>
            <a:ext cx="4219575" cy="263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16463" y="3765550"/>
            <a:ext cx="4219575" cy="263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692275" y="6559550"/>
            <a:ext cx="6702425" cy="298450"/>
          </a:xfrm>
        </p:spPr>
        <p:txBody>
          <a:bodyPr/>
          <a:lstStyle>
            <a:lvl1pPr>
              <a:defRPr/>
            </a:lvl1pPr>
          </a:lstStyle>
          <a:p>
            <a:endParaRPr lang="en-US" altLang="en-US"/>
          </a:p>
        </p:txBody>
      </p:sp>
      <p:sp>
        <p:nvSpPr>
          <p:cNvPr id="7" name="Slide Number Placeholder 6"/>
          <p:cNvSpPr>
            <a:spLocks noGrp="1"/>
          </p:cNvSpPr>
          <p:nvPr>
            <p:ph type="sldNum" sz="quarter" idx="11"/>
          </p:nvPr>
        </p:nvSpPr>
        <p:spPr>
          <a:xfrm>
            <a:off x="8521700" y="6562725"/>
            <a:ext cx="469900" cy="295275"/>
          </a:xfrm>
        </p:spPr>
        <p:txBody>
          <a:bodyPr/>
          <a:lstStyle>
            <a:lvl1pPr>
              <a:defRPr/>
            </a:lvl1pPr>
          </a:lstStyle>
          <a:p>
            <a:fld id="{D814B2F6-8B89-418B-A0BA-912B34BBF6EC}" type="slidenum">
              <a:rPr lang="en-US" altLang="en-US"/>
              <a:pPr/>
              <a:t>‹#›</a:t>
            </a:fld>
            <a:endParaRPr lang="en-US" altLang="en-US"/>
          </a:p>
        </p:txBody>
      </p:sp>
    </p:spTree>
    <p:extLst>
      <p:ext uri="{BB962C8B-B14F-4D97-AF65-F5344CB8AC3E}">
        <p14:creationId xmlns:p14="http://schemas.microsoft.com/office/powerpoint/2010/main" val="1993402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54250" y="66675"/>
            <a:ext cx="6734175"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46075" y="974725"/>
            <a:ext cx="8589963" cy="5429250"/>
          </a:xfrm>
        </p:spPr>
        <p:txBody>
          <a:bodyPr/>
          <a:lstStyle/>
          <a:p>
            <a:endParaRPr lang="en-US"/>
          </a:p>
        </p:txBody>
      </p:sp>
      <p:sp>
        <p:nvSpPr>
          <p:cNvPr id="4" name="Footer Placeholder 3"/>
          <p:cNvSpPr>
            <a:spLocks noGrp="1"/>
          </p:cNvSpPr>
          <p:nvPr>
            <p:ph type="ftr" sz="quarter" idx="10"/>
          </p:nvPr>
        </p:nvSpPr>
        <p:spPr>
          <a:xfrm>
            <a:off x="1692275" y="6559550"/>
            <a:ext cx="6702425" cy="298450"/>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8521700" y="6562725"/>
            <a:ext cx="469900" cy="295275"/>
          </a:xfrm>
        </p:spPr>
        <p:txBody>
          <a:bodyPr/>
          <a:lstStyle>
            <a:lvl1pPr>
              <a:defRPr/>
            </a:lvl1pPr>
          </a:lstStyle>
          <a:p>
            <a:fld id="{460E5FC9-95D6-4954-9813-328F49F88AF8}" type="slidenum">
              <a:rPr lang="en-US" altLang="en-US"/>
              <a:pPr/>
              <a:t>‹#›</a:t>
            </a:fld>
            <a:endParaRPr lang="en-US" altLang="en-US"/>
          </a:p>
        </p:txBody>
      </p:sp>
    </p:spTree>
    <p:extLst>
      <p:ext uri="{BB962C8B-B14F-4D97-AF65-F5344CB8AC3E}">
        <p14:creationId xmlns:p14="http://schemas.microsoft.com/office/powerpoint/2010/main" val="321880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4250" y="66675"/>
            <a:ext cx="67341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6075" y="974725"/>
            <a:ext cx="4217988" cy="542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974725"/>
            <a:ext cx="4219575" cy="542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92275" y="6559550"/>
            <a:ext cx="6702425" cy="2984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521700" y="6562725"/>
            <a:ext cx="469900" cy="295275"/>
          </a:xfrm>
        </p:spPr>
        <p:txBody>
          <a:bodyPr/>
          <a:lstStyle>
            <a:lvl1pPr>
              <a:defRPr/>
            </a:lvl1pPr>
          </a:lstStyle>
          <a:p>
            <a:fld id="{9B6E6598-4555-41E0-A8EC-3F9712660D18}" type="slidenum">
              <a:rPr lang="en-US" altLang="en-US"/>
              <a:pPr/>
              <a:t>‹#›</a:t>
            </a:fld>
            <a:endParaRPr lang="en-US" altLang="en-US"/>
          </a:p>
        </p:txBody>
      </p:sp>
    </p:spTree>
    <p:extLst>
      <p:ext uri="{BB962C8B-B14F-4D97-AF65-F5344CB8AC3E}">
        <p14:creationId xmlns:p14="http://schemas.microsoft.com/office/powerpoint/2010/main" val="37428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3231614-9695-41C3-A409-12073ABBF8D7}" type="slidenum">
              <a:rPr lang="en-US" altLang="en-US"/>
              <a:pPr/>
              <a:t>‹#›</a:t>
            </a:fld>
            <a:endParaRPr lang="en-US" altLang="en-US"/>
          </a:p>
        </p:txBody>
      </p:sp>
    </p:spTree>
    <p:extLst>
      <p:ext uri="{BB962C8B-B14F-4D97-AF65-F5344CB8AC3E}">
        <p14:creationId xmlns:p14="http://schemas.microsoft.com/office/powerpoint/2010/main" val="404824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0D214359-3A6F-44ED-ADC6-1C525383B631}" type="slidenum">
              <a:rPr lang="en-US" altLang="en-US"/>
              <a:pPr/>
              <a:t>‹#›</a:t>
            </a:fld>
            <a:endParaRPr lang="en-US" altLang="en-US"/>
          </a:p>
        </p:txBody>
      </p:sp>
    </p:spTree>
    <p:extLst>
      <p:ext uri="{BB962C8B-B14F-4D97-AF65-F5344CB8AC3E}">
        <p14:creationId xmlns:p14="http://schemas.microsoft.com/office/powerpoint/2010/main" val="331167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ABC00EA9-B5DD-4934-9857-259A652D1BD6}" type="slidenum">
              <a:rPr lang="en-US" altLang="en-US"/>
              <a:pPr/>
              <a:t>‹#›</a:t>
            </a:fld>
            <a:endParaRPr lang="en-US" altLang="en-US"/>
          </a:p>
        </p:txBody>
      </p:sp>
    </p:spTree>
    <p:extLst>
      <p:ext uri="{BB962C8B-B14F-4D97-AF65-F5344CB8AC3E}">
        <p14:creationId xmlns:p14="http://schemas.microsoft.com/office/powerpoint/2010/main" val="317218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20C0E7C2-782E-4B2E-81A5-8C1D7668585D}" type="slidenum">
              <a:rPr lang="en-US" altLang="en-US"/>
              <a:pPr/>
              <a:t>‹#›</a:t>
            </a:fld>
            <a:endParaRPr lang="en-US" altLang="en-US"/>
          </a:p>
        </p:txBody>
      </p:sp>
    </p:spTree>
    <p:extLst>
      <p:ext uri="{BB962C8B-B14F-4D97-AF65-F5344CB8AC3E}">
        <p14:creationId xmlns:p14="http://schemas.microsoft.com/office/powerpoint/2010/main" val="180338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92FB804B-53B2-4E2D-898C-5041E4E9B1A8}" type="slidenum">
              <a:rPr lang="en-US" altLang="en-US"/>
              <a:pPr/>
              <a:t>‹#›</a:t>
            </a:fld>
            <a:endParaRPr lang="en-US" altLang="en-US"/>
          </a:p>
        </p:txBody>
      </p:sp>
    </p:spTree>
    <p:extLst>
      <p:ext uri="{BB962C8B-B14F-4D97-AF65-F5344CB8AC3E}">
        <p14:creationId xmlns:p14="http://schemas.microsoft.com/office/powerpoint/2010/main" val="276767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40892A3E-DC75-4B9B-B55B-98A4A639997E}" type="slidenum">
              <a:rPr lang="en-US" altLang="en-US"/>
              <a:pPr/>
              <a:t>‹#›</a:t>
            </a:fld>
            <a:endParaRPr lang="en-US" altLang="en-US"/>
          </a:p>
        </p:txBody>
      </p:sp>
    </p:spTree>
    <p:extLst>
      <p:ext uri="{BB962C8B-B14F-4D97-AF65-F5344CB8AC3E}">
        <p14:creationId xmlns:p14="http://schemas.microsoft.com/office/powerpoint/2010/main" val="187870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4717382-ABFE-4C5D-ACBF-5BD5C0894E8D}" type="slidenum">
              <a:rPr lang="en-US" altLang="en-US"/>
              <a:pPr/>
              <a:t>‹#›</a:t>
            </a:fld>
            <a:endParaRPr lang="en-US" altLang="en-US"/>
          </a:p>
        </p:txBody>
      </p:sp>
    </p:spTree>
    <p:extLst>
      <p:ext uri="{BB962C8B-B14F-4D97-AF65-F5344CB8AC3E}">
        <p14:creationId xmlns:p14="http://schemas.microsoft.com/office/powerpoint/2010/main" val="68869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6D087AD-DCC7-48CC-9720-267B0FE7B537}" type="slidenum">
              <a:rPr lang="en-US" altLang="en-US"/>
              <a:pPr/>
              <a:t>‹#›</a:t>
            </a:fld>
            <a:endParaRPr lang="en-US" altLang="en-US"/>
          </a:p>
        </p:txBody>
      </p:sp>
    </p:spTree>
    <p:extLst>
      <p:ext uri="{BB962C8B-B14F-4D97-AF65-F5344CB8AC3E}">
        <p14:creationId xmlns:p14="http://schemas.microsoft.com/office/powerpoint/2010/main" val="32746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6553200"/>
            <a:ext cx="9144000"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67" name="Rectangle 3"/>
          <p:cNvSpPr>
            <a:spLocks noGrp="1" noChangeArrowheads="1"/>
          </p:cNvSpPr>
          <p:nvPr>
            <p:ph type="ftr" sz="quarter" idx="3"/>
          </p:nvPr>
        </p:nvSpPr>
        <p:spPr bwMode="auto">
          <a:xfrm>
            <a:off x="1692275" y="6559550"/>
            <a:ext cx="67024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chemeClr val="tx1"/>
                </a:solidFill>
                <a:latin typeface="+mn-lt"/>
              </a:defRPr>
            </a:lvl1pPr>
          </a:lstStyle>
          <a:p>
            <a:endParaRPr lang="en-US" altLang="en-US"/>
          </a:p>
        </p:txBody>
      </p:sp>
      <p:sp>
        <p:nvSpPr>
          <p:cNvPr id="164868" name="Rectangle 4"/>
          <p:cNvSpPr>
            <a:spLocks noGrp="1" noChangeArrowheads="1"/>
          </p:cNvSpPr>
          <p:nvPr>
            <p:ph type="sldNum" sz="quarter" idx="4"/>
          </p:nvPr>
        </p:nvSpPr>
        <p:spPr bwMode="auto">
          <a:xfrm>
            <a:off x="8521700" y="6562725"/>
            <a:ext cx="4699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chemeClr val="tx1"/>
                </a:solidFill>
                <a:latin typeface="+mn-lt"/>
              </a:defRPr>
            </a:lvl1pPr>
          </a:lstStyle>
          <a:p>
            <a:fld id="{7D52F561-1EF7-483C-9CE7-60AC6AADC0C6}" type="slidenum">
              <a:rPr lang="en-US" altLang="en-US"/>
              <a:pPr/>
              <a:t>‹#›</a:t>
            </a:fld>
            <a:endParaRPr lang="en-US" altLang="en-US"/>
          </a:p>
        </p:txBody>
      </p:sp>
      <p:sp>
        <p:nvSpPr>
          <p:cNvPr id="164869" name="Rectangle 5"/>
          <p:cNvSpPr>
            <a:spLocks noChangeArrowheads="1"/>
          </p:cNvSpPr>
          <p:nvPr/>
        </p:nvSpPr>
        <p:spPr bwMode="auto">
          <a:xfrm>
            <a:off x="1825625" y="0"/>
            <a:ext cx="7315200" cy="838200"/>
          </a:xfrm>
          <a:prstGeom prst="rect">
            <a:avLst/>
          </a:prstGeom>
          <a:solidFill>
            <a:srgbClr val="325F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20000"/>
              </a:spcBef>
              <a:buClr>
                <a:srgbClr val="FFCC66"/>
              </a:buClr>
              <a:buFontTx/>
              <a:buChar char="•"/>
            </a:pPr>
            <a:endParaRPr lang="en-US" altLang="en-US">
              <a:solidFill>
                <a:schemeClr val="tx1"/>
              </a:solidFill>
              <a:latin typeface="Arial" charset="0"/>
            </a:endParaRPr>
          </a:p>
        </p:txBody>
      </p:sp>
      <p:sp>
        <p:nvSpPr>
          <p:cNvPr id="164870" name="Rectangle 6"/>
          <p:cNvSpPr>
            <a:spLocks noGrp="1" noChangeArrowheads="1"/>
          </p:cNvSpPr>
          <p:nvPr>
            <p:ph type="body" idx="1"/>
          </p:nvPr>
        </p:nvSpPr>
        <p:spPr bwMode="auto">
          <a:xfrm>
            <a:off x="346075" y="974725"/>
            <a:ext cx="8589963"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4871" name="Rectangle 7"/>
          <p:cNvSpPr>
            <a:spLocks noChangeArrowheads="1"/>
          </p:cNvSpPr>
          <p:nvPr/>
        </p:nvSpPr>
        <p:spPr bwMode="auto">
          <a:xfrm>
            <a:off x="1774825" y="687388"/>
            <a:ext cx="7369175" cy="146050"/>
          </a:xfrm>
          <a:prstGeom prst="rect">
            <a:avLst/>
          </a:prstGeom>
          <a:solidFill>
            <a:srgbClr val="2B51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latin typeface="Verdana" pitchFamily="34" charset="0"/>
            </a:endParaRPr>
          </a:p>
        </p:txBody>
      </p:sp>
      <p:sp>
        <p:nvSpPr>
          <p:cNvPr id="164872" name="Oval 8"/>
          <p:cNvSpPr>
            <a:spLocks noChangeArrowheads="1"/>
          </p:cNvSpPr>
          <p:nvPr/>
        </p:nvSpPr>
        <p:spPr bwMode="auto">
          <a:xfrm>
            <a:off x="1398588" y="0"/>
            <a:ext cx="838200" cy="838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64873" name="Group 9"/>
          <p:cNvGraphicFramePr>
            <a:graphicFrameLocks noGrp="1"/>
          </p:cNvGraphicFramePr>
          <p:nvPr/>
        </p:nvGraphicFramePr>
        <p:xfrm>
          <a:off x="255588" y="644525"/>
          <a:ext cx="3652837" cy="327025"/>
        </p:xfrm>
        <a:graphic>
          <a:graphicData uri="http://schemas.openxmlformats.org/drawingml/2006/table">
            <a:tbl>
              <a:tblPr/>
              <a:tblGrid>
                <a:gridCol w="3652837"/>
              </a:tblGrid>
              <a:tr h="327025">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US" altLang="en-US"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64879" name="Rectangle 15"/>
          <p:cNvSpPr>
            <a:spLocks noGrp="1" noChangeArrowheads="1"/>
          </p:cNvSpPr>
          <p:nvPr>
            <p:ph type="title"/>
          </p:nvPr>
        </p:nvSpPr>
        <p:spPr bwMode="auto">
          <a:xfrm>
            <a:off x="2254250" y="66675"/>
            <a:ext cx="67341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4880" name="Text Box 16"/>
          <p:cNvSpPr txBox="1">
            <a:spLocks noChangeArrowheads="1"/>
          </p:cNvSpPr>
          <p:nvPr/>
        </p:nvSpPr>
        <p:spPr bwMode="auto">
          <a:xfrm>
            <a:off x="0" y="6491288"/>
            <a:ext cx="223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rgbClr val="FFCC66"/>
              </a:buClr>
            </a:pPr>
            <a:r>
              <a:rPr lang="en-US" altLang="en-US" sz="1200">
                <a:solidFill>
                  <a:schemeClr val="tx1"/>
                </a:solidFill>
                <a:latin typeface="Verdana" pitchFamily="34" charset="0"/>
              </a:rPr>
              <a:t>INFSO-RI-508833</a:t>
            </a:r>
            <a:r>
              <a:rPr lang="en-US" altLang="en-US">
                <a:solidFill>
                  <a:schemeClr val="tx1"/>
                </a:solidFill>
                <a:latin typeface="Verdana" pitchFamily="34" charset="0"/>
              </a:rPr>
              <a:t> </a:t>
            </a:r>
          </a:p>
        </p:txBody>
      </p:sp>
      <p:pic>
        <p:nvPicPr>
          <p:cNvPr id="164881" name="Picture 17" descr="ege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 y="184150"/>
            <a:ext cx="2009775" cy="4953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hdr="0" ftr="0" dt="0"/>
  <p:txStyles>
    <p:titleStyle>
      <a:lvl1pPr algn="r"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chemeClr val="bg1"/>
          </a:solidFill>
          <a:latin typeface="Arial" charset="0"/>
        </a:defRPr>
      </a:lvl2pPr>
      <a:lvl3pPr algn="r" rtl="0" fontAlgn="base">
        <a:spcBef>
          <a:spcPct val="0"/>
        </a:spcBef>
        <a:spcAft>
          <a:spcPct val="0"/>
        </a:spcAft>
        <a:defRPr sz="3200" b="1">
          <a:solidFill>
            <a:schemeClr val="bg1"/>
          </a:solidFill>
          <a:latin typeface="Arial" charset="0"/>
        </a:defRPr>
      </a:lvl3pPr>
      <a:lvl4pPr algn="r" rtl="0" fontAlgn="base">
        <a:spcBef>
          <a:spcPct val="0"/>
        </a:spcBef>
        <a:spcAft>
          <a:spcPct val="0"/>
        </a:spcAft>
        <a:defRPr sz="3200" b="1">
          <a:solidFill>
            <a:schemeClr val="bg1"/>
          </a:solidFill>
          <a:latin typeface="Arial" charset="0"/>
        </a:defRPr>
      </a:lvl4pPr>
      <a:lvl5pPr algn="r" rtl="0" fontAlgn="base">
        <a:spcBef>
          <a:spcPct val="0"/>
        </a:spcBef>
        <a:spcAft>
          <a:spcPct val="0"/>
        </a:spcAft>
        <a:defRPr sz="3200" b="1">
          <a:solidFill>
            <a:schemeClr val="bg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fontAlgn="base">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fontAlgn="base">
        <a:spcBef>
          <a:spcPct val="20000"/>
        </a:spcBef>
        <a:spcAft>
          <a:spcPct val="0"/>
        </a:spcAft>
        <a:buClr>
          <a:srgbClr val="F1AF00"/>
        </a:buClr>
        <a:buFont typeface="Arial" charset="0"/>
        <a:buChar char="–"/>
        <a:defRPr sz="2100">
          <a:solidFill>
            <a:srgbClr val="00338F"/>
          </a:solidFill>
          <a:latin typeface="+mn-lt"/>
        </a:defRPr>
      </a:lvl2pPr>
      <a:lvl3pPr marL="1143000" indent="-228600" algn="l" rtl="0" fontAlgn="base">
        <a:spcBef>
          <a:spcPct val="20000"/>
        </a:spcBef>
        <a:spcAft>
          <a:spcPct val="0"/>
        </a:spcAft>
        <a:buClr>
          <a:srgbClr val="F1AF00"/>
        </a:buClr>
        <a:buFont typeface="Wingdings" pitchFamily="2" charset="2"/>
        <a:buChar char="§"/>
        <a:defRPr sz="1900">
          <a:solidFill>
            <a:srgbClr val="00338F"/>
          </a:solidFill>
          <a:latin typeface="+mn-lt"/>
        </a:defRPr>
      </a:lvl3pPr>
      <a:lvl4pPr marL="1600200" indent="-228600" algn="l" rtl="0" fontAlgn="base">
        <a:spcBef>
          <a:spcPct val="20000"/>
        </a:spcBef>
        <a:spcAft>
          <a:spcPct val="0"/>
        </a:spcAft>
        <a:buClr>
          <a:srgbClr val="F1AF00"/>
        </a:buClr>
        <a:buChar char="•"/>
        <a:defRPr i="1">
          <a:solidFill>
            <a:srgbClr val="00338F"/>
          </a:solidFill>
          <a:latin typeface="+mn-lt"/>
        </a:defRPr>
      </a:lvl4pPr>
      <a:lvl5pPr marL="2057400" indent="-228600" algn="l" rtl="0" fontAlgn="base">
        <a:spcBef>
          <a:spcPct val="20000"/>
        </a:spcBef>
        <a:spcAft>
          <a:spcPct val="0"/>
        </a:spcAft>
        <a:buClr>
          <a:srgbClr val="F1AF00"/>
        </a:buClr>
        <a:buChar char="o"/>
        <a:defRPr sz="1600">
          <a:solidFill>
            <a:srgbClr val="00338F"/>
          </a:solidFill>
          <a:latin typeface="+mn-lt"/>
        </a:defRPr>
      </a:lvl5pPr>
      <a:lvl6pPr marL="2514600" indent="-228600" algn="l" rtl="0" fontAlgn="base">
        <a:spcBef>
          <a:spcPct val="20000"/>
        </a:spcBef>
        <a:spcAft>
          <a:spcPct val="0"/>
        </a:spcAft>
        <a:buClr>
          <a:srgbClr val="F1AF00"/>
        </a:buClr>
        <a:buChar char="o"/>
        <a:defRPr sz="1600">
          <a:solidFill>
            <a:srgbClr val="00338F"/>
          </a:solidFill>
          <a:latin typeface="+mn-lt"/>
        </a:defRPr>
      </a:lvl6pPr>
      <a:lvl7pPr marL="2971800" indent="-228600" algn="l" rtl="0" fontAlgn="base">
        <a:spcBef>
          <a:spcPct val="20000"/>
        </a:spcBef>
        <a:spcAft>
          <a:spcPct val="0"/>
        </a:spcAft>
        <a:buClr>
          <a:srgbClr val="F1AF00"/>
        </a:buClr>
        <a:buChar char="o"/>
        <a:defRPr sz="1600">
          <a:solidFill>
            <a:srgbClr val="00338F"/>
          </a:solidFill>
          <a:latin typeface="+mn-lt"/>
        </a:defRPr>
      </a:lvl7pPr>
      <a:lvl8pPr marL="3429000" indent="-228600" algn="l" rtl="0" fontAlgn="base">
        <a:spcBef>
          <a:spcPct val="20000"/>
        </a:spcBef>
        <a:spcAft>
          <a:spcPct val="0"/>
        </a:spcAft>
        <a:buClr>
          <a:srgbClr val="F1AF00"/>
        </a:buClr>
        <a:buChar char="o"/>
        <a:defRPr sz="1600">
          <a:solidFill>
            <a:srgbClr val="00338F"/>
          </a:solidFill>
          <a:latin typeface="+mn-lt"/>
        </a:defRPr>
      </a:lvl8pPr>
      <a:lvl9pPr marL="3886200" indent="-228600" algn="l" rtl="0" fontAlgn="base">
        <a:spcBef>
          <a:spcPct val="20000"/>
        </a:spcBef>
        <a:spcAft>
          <a:spcPct val="0"/>
        </a:spcAft>
        <a:buClr>
          <a:srgbClr val="F1AF00"/>
        </a:buClr>
        <a:buChar char="o"/>
        <a:defRPr sz="1600">
          <a:solidFill>
            <a:srgbClr val="00338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lrpcsv.in2p3.fr/" TargetMode="External"/><Relationship Id="rId2" Type="http://schemas.openxmlformats.org/officeDocument/2006/relationships/hyperlink" Target="mailto:breton@clermont.in2p3.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4.jpeg"/><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77.emf"/></Relationships>
</file>

<file path=ppt/slides/_rels/slide38.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algn="ctr"/>
            <a:r>
              <a:rPr lang="en-GB" altLang="en-US" sz="2800">
                <a:solidFill>
                  <a:srgbClr val="2B519A"/>
                </a:solidFill>
                <a:cs typeface="Arial" charset="0"/>
              </a:rPr>
              <a:t>Experience with the deployment of biomedical applications on the grid</a:t>
            </a:r>
            <a:r>
              <a:rPr lang="en-GB" altLang="en-US" sz="3200">
                <a:solidFill>
                  <a:srgbClr val="2B519A"/>
                </a:solidFill>
                <a:cs typeface="Arial" charset="0"/>
              </a:rPr>
              <a:t/>
            </a:r>
            <a:br>
              <a:rPr lang="en-GB" altLang="en-US" sz="3200">
                <a:solidFill>
                  <a:srgbClr val="2B519A"/>
                </a:solidFill>
                <a:cs typeface="Arial" charset="0"/>
              </a:rPr>
            </a:br>
            <a:r>
              <a:rPr lang="en-GB" altLang="en-US" sz="1400">
                <a:solidFill>
                  <a:srgbClr val="2B519A"/>
                </a:solidFill>
                <a:cs typeface="Arial" charset="0"/>
              </a:rPr>
              <a:t>Vincent Breton </a:t>
            </a:r>
            <a:br>
              <a:rPr lang="en-GB" altLang="en-US" sz="1400">
                <a:solidFill>
                  <a:srgbClr val="2B519A"/>
                </a:solidFill>
                <a:cs typeface="Arial" charset="0"/>
              </a:rPr>
            </a:br>
            <a:r>
              <a:rPr lang="en-GB" altLang="en-US" sz="1400">
                <a:solidFill>
                  <a:srgbClr val="2B519A"/>
                </a:solidFill>
                <a:cs typeface="Arial" charset="0"/>
              </a:rPr>
              <a:t>LPC, CNRS-IN2P3</a:t>
            </a:r>
            <a:br>
              <a:rPr lang="en-GB" altLang="en-US" sz="1400">
                <a:solidFill>
                  <a:srgbClr val="2B519A"/>
                </a:solidFill>
                <a:cs typeface="Arial" charset="0"/>
              </a:rPr>
            </a:br>
            <a:r>
              <a:rPr lang="en-GB" altLang="en-US" sz="1400">
                <a:solidFill>
                  <a:srgbClr val="2B519A"/>
                </a:solidFill>
                <a:cs typeface="Arial" charset="0"/>
              </a:rPr>
              <a:t>Credit for the slides: M. Hofmann, N. Jacq, V. Kasam, J. Montagnat </a:t>
            </a:r>
            <a:r>
              <a:rPr lang="en-GB" altLang="en-US" sz="3200">
                <a:solidFill>
                  <a:srgbClr val="2B519A"/>
                </a:solidFill>
                <a:cs typeface="Arial" charset="0"/>
              </a:rPr>
              <a:t/>
            </a:r>
            <a:br>
              <a:rPr lang="en-GB" altLang="en-US" sz="3200">
                <a:solidFill>
                  <a:srgbClr val="2B519A"/>
                </a:solidFill>
                <a:cs typeface="Arial" charset="0"/>
              </a:rPr>
            </a:br>
            <a:endParaRPr lang="fr-FR" altLang="en-US" sz="3200">
              <a:solidFill>
                <a:srgbClr val="2B519A"/>
              </a:solidFill>
              <a:cs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75D3F4FF-7CD7-495E-9429-5F58186E03E4}" type="slidenum">
              <a:rPr lang="en-US" altLang="en-US"/>
              <a:pPr/>
              <a:t>10</a:t>
            </a:fld>
            <a:endParaRPr lang="en-US" altLang="en-US"/>
          </a:p>
        </p:txBody>
      </p:sp>
      <p:sp>
        <p:nvSpPr>
          <p:cNvPr id="105474" name="AutoShape 2"/>
          <p:cNvSpPr>
            <a:spLocks noChangeArrowheads="1"/>
          </p:cNvSpPr>
          <p:nvPr/>
        </p:nvSpPr>
        <p:spPr bwMode="auto">
          <a:xfrm>
            <a:off x="1476375" y="1125538"/>
            <a:ext cx="6096000" cy="5105400"/>
          </a:xfrm>
          <a:prstGeom prst="triangle">
            <a:avLst>
              <a:gd name="adj" fmla="val 50000"/>
            </a:avLst>
          </a:prstGeom>
          <a:solidFill>
            <a:srgbClr val="93ADE1"/>
          </a:solidFill>
          <a:ln>
            <a:noFill/>
          </a:ln>
          <a:effectLst/>
          <a:extLst>
            <a:ext uri="{91240B29-F687-4F45-9708-019B960494DF}">
              <a14:hiddenLine xmlns:a14="http://schemas.microsoft.com/office/drawing/2010/main" w="635000">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1600">
              <a:solidFill>
                <a:schemeClr val="tx1"/>
              </a:solidFill>
              <a:latin typeface="Arial" charset="0"/>
            </a:endParaRPr>
          </a:p>
        </p:txBody>
      </p:sp>
      <p:sp>
        <p:nvSpPr>
          <p:cNvPr id="105475" name="Rectangle 3"/>
          <p:cNvSpPr>
            <a:spLocks noGrp="1" noChangeArrowheads="1"/>
          </p:cNvSpPr>
          <p:nvPr>
            <p:ph type="title"/>
          </p:nvPr>
        </p:nvSpPr>
        <p:spPr>
          <a:xfrm>
            <a:off x="2770188" y="188913"/>
            <a:ext cx="6069012" cy="344487"/>
          </a:xfrm>
        </p:spPr>
        <p:txBody>
          <a:bodyPr/>
          <a:lstStyle/>
          <a:p>
            <a:r>
              <a:rPr lang="en-US" altLang="en-US" sz="2400"/>
              <a:t>Biomedical applications are running today on grids world wide!</a:t>
            </a:r>
          </a:p>
        </p:txBody>
      </p:sp>
      <p:sp>
        <p:nvSpPr>
          <p:cNvPr id="105476" name="Text Box 4"/>
          <p:cNvSpPr txBox="1">
            <a:spLocks noChangeArrowheads="1"/>
          </p:cNvSpPr>
          <p:nvPr/>
        </p:nvSpPr>
        <p:spPr bwMode="auto">
          <a:xfrm>
            <a:off x="2843213" y="1289050"/>
            <a:ext cx="3340100" cy="771525"/>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400" b="1">
                <a:solidFill>
                  <a:schemeClr val="tx1"/>
                </a:solidFill>
              </a:rPr>
              <a:t>Computing  Grid</a:t>
            </a:r>
          </a:p>
          <a:p>
            <a:pPr algn="ctr">
              <a:spcBef>
                <a:spcPct val="5000"/>
              </a:spcBef>
              <a:spcAft>
                <a:spcPct val="20000"/>
              </a:spcAft>
            </a:pPr>
            <a:r>
              <a:rPr lang="en-US" altLang="en-US" b="1">
                <a:solidFill>
                  <a:schemeClr val="tx1"/>
                </a:solidFill>
              </a:rPr>
              <a:t>For data crunching applications</a:t>
            </a:r>
            <a:endParaRPr lang="en-US" altLang="en-US" sz="1600" b="1">
              <a:solidFill>
                <a:schemeClr val="tx1"/>
              </a:solidFill>
            </a:endParaRPr>
          </a:p>
        </p:txBody>
      </p:sp>
      <p:sp>
        <p:nvSpPr>
          <p:cNvPr id="105477" name="Text Box 5"/>
          <p:cNvSpPr txBox="1">
            <a:spLocks noChangeArrowheads="1"/>
          </p:cNvSpPr>
          <p:nvPr/>
        </p:nvSpPr>
        <p:spPr bwMode="auto">
          <a:xfrm>
            <a:off x="5076825" y="4868863"/>
            <a:ext cx="3886200" cy="1320800"/>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2400" b="1">
                <a:solidFill>
                  <a:schemeClr val="tx1"/>
                </a:solidFill>
              </a:rPr>
              <a:t>Knowledge  Grid</a:t>
            </a:r>
          </a:p>
          <a:p>
            <a:pPr algn="ctr">
              <a:spcBef>
                <a:spcPct val="5000"/>
              </a:spcBef>
              <a:spcAft>
                <a:spcPct val="20000"/>
              </a:spcAft>
            </a:pPr>
            <a:r>
              <a:rPr lang="en-US" altLang="en-US" b="1">
                <a:solidFill>
                  <a:schemeClr val="tx1"/>
                </a:solidFill>
              </a:rPr>
              <a:t>Intelligent use of Data Grid for knowledge creation and tools provisions to all users</a:t>
            </a:r>
            <a:endParaRPr lang="en-US" altLang="en-US" sz="1600" b="1">
              <a:solidFill>
                <a:schemeClr val="tx1"/>
              </a:solidFill>
            </a:endParaRPr>
          </a:p>
        </p:txBody>
      </p:sp>
      <p:sp>
        <p:nvSpPr>
          <p:cNvPr id="105478" name="Text Box 6"/>
          <p:cNvSpPr txBox="1">
            <a:spLocks noChangeArrowheads="1"/>
          </p:cNvSpPr>
          <p:nvPr/>
        </p:nvSpPr>
        <p:spPr bwMode="auto">
          <a:xfrm>
            <a:off x="250825" y="5157788"/>
            <a:ext cx="4191000" cy="1046162"/>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2400" b="1">
                <a:solidFill>
                  <a:schemeClr val="tx1"/>
                </a:solidFill>
              </a:rPr>
              <a:t>Data  Grid</a:t>
            </a:r>
          </a:p>
          <a:p>
            <a:pPr algn="ctr">
              <a:spcBef>
                <a:spcPct val="5000"/>
              </a:spcBef>
              <a:spcAft>
                <a:spcPct val="20000"/>
              </a:spcAft>
            </a:pPr>
            <a:r>
              <a:rPr lang="en-US" altLang="en-US" b="1">
                <a:solidFill>
                  <a:schemeClr val="tx1"/>
                </a:solidFill>
              </a:rPr>
              <a:t>Distributed and optimized storage of large amounts of accessible data</a:t>
            </a:r>
            <a:endParaRPr lang="en-US" altLang="en-US" sz="1600" b="1">
              <a:solidFill>
                <a:schemeClr val="tx1"/>
              </a:solidFill>
            </a:endParaRPr>
          </a:p>
        </p:txBody>
      </p:sp>
      <p:sp>
        <p:nvSpPr>
          <p:cNvPr id="105479" name="Line 7"/>
          <p:cNvSpPr>
            <a:spLocks noChangeShapeType="1"/>
          </p:cNvSpPr>
          <p:nvPr/>
        </p:nvSpPr>
        <p:spPr bwMode="auto">
          <a:xfrm flipV="1">
            <a:off x="147638" y="6691313"/>
            <a:ext cx="8816975" cy="0"/>
          </a:xfrm>
          <a:prstGeom prst="line">
            <a:avLst/>
          </a:prstGeom>
          <a:noFill/>
          <a:ln w="190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0" name="Text Box 8"/>
          <p:cNvSpPr txBox="1">
            <a:spLocks noChangeArrowheads="1"/>
          </p:cNvSpPr>
          <p:nvPr/>
        </p:nvSpPr>
        <p:spPr bwMode="auto">
          <a:xfrm>
            <a:off x="827088" y="2565400"/>
            <a:ext cx="72342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b="1">
                <a:solidFill>
                  <a:schemeClr val="tx1"/>
                </a:solidFill>
                <a:latin typeface="Arial" charset="0"/>
              </a:rPr>
              <a:t>Computing grid applications are being deployed successfully</a:t>
            </a:r>
          </a:p>
          <a:p>
            <a:pPr eaLnBrk="1" hangingPunct="1"/>
            <a:endParaRPr lang="en-US" altLang="en-US" sz="2000" b="1">
              <a:solidFill>
                <a:schemeClr val="tx1"/>
              </a:solidFill>
              <a:latin typeface="Arial" charset="0"/>
            </a:endParaRPr>
          </a:p>
          <a:p>
            <a:pPr eaLnBrk="1" hangingPunct="1"/>
            <a:r>
              <a:rPr lang="en-US" altLang="en-US" sz="2000" b="1">
                <a:solidFill>
                  <a:schemeClr val="tx1"/>
                </a:solidFill>
                <a:latin typeface="Arial" charset="0"/>
              </a:rPr>
              <a:t>A few successful data grids (BIRN, BRIDGES, Medical Data Manager)</a:t>
            </a:r>
          </a:p>
          <a:p>
            <a:pPr eaLnBrk="1" hangingPunct="1"/>
            <a:endParaRPr lang="en-US" altLang="en-US" sz="2000" b="1">
              <a:solidFill>
                <a:schemeClr val="tx1"/>
              </a:solidFill>
              <a:latin typeface="Arial" charset="0"/>
            </a:endParaRPr>
          </a:p>
          <a:p>
            <a:pPr eaLnBrk="1" hangingPunct="1"/>
            <a:r>
              <a:rPr lang="en-US" altLang="en-US" sz="2000" b="1">
                <a:solidFill>
                  <a:schemeClr val="tx1"/>
                </a:solidFill>
                <a:latin typeface="Arial" charset="0"/>
              </a:rPr>
              <a:t>No knowledge grid yet deployed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9442CF09-8570-49B8-83A3-E72B62F14C9B}" type="slidenum">
              <a:rPr lang="en-US" altLang="en-US"/>
              <a:pPr/>
              <a:t>11</a:t>
            </a:fld>
            <a:endParaRPr lang="en-US" altLang="en-US"/>
          </a:p>
        </p:txBody>
      </p:sp>
      <p:sp>
        <p:nvSpPr>
          <p:cNvPr id="113666" name="Rectangle 2"/>
          <p:cNvSpPr>
            <a:spLocks noGrp="1" noChangeArrowheads="1"/>
          </p:cNvSpPr>
          <p:nvPr>
            <p:ph type="title"/>
          </p:nvPr>
        </p:nvSpPr>
        <p:spPr/>
        <p:txBody>
          <a:bodyPr/>
          <a:lstStyle/>
          <a:p>
            <a:r>
              <a:rPr lang="en-GB" altLang="en-US"/>
              <a:t>Biomed Achievements (I)</a:t>
            </a:r>
          </a:p>
        </p:txBody>
      </p:sp>
      <p:sp>
        <p:nvSpPr>
          <p:cNvPr id="113667" name="Rectangle 3"/>
          <p:cNvSpPr>
            <a:spLocks noGrp="1" noChangeArrowheads="1"/>
          </p:cNvSpPr>
          <p:nvPr>
            <p:ph type="body" idx="1"/>
          </p:nvPr>
        </p:nvSpPr>
        <p:spPr>
          <a:xfrm>
            <a:off x="381000" y="990600"/>
            <a:ext cx="8580438" cy="5456238"/>
          </a:xfrm>
        </p:spPr>
        <p:txBody>
          <a:bodyPr/>
          <a:lstStyle/>
          <a:p>
            <a:pPr>
              <a:lnSpc>
                <a:spcPct val="90000"/>
              </a:lnSpc>
            </a:pPr>
            <a:r>
              <a:rPr lang="en-GB" altLang="en-US"/>
              <a:t>Goal: demonstrate grid potential for real-scale biomedical applications.</a:t>
            </a:r>
          </a:p>
          <a:p>
            <a:pPr>
              <a:lnSpc>
                <a:spcPct val="90000"/>
              </a:lnSpc>
            </a:pPr>
            <a:r>
              <a:rPr lang="en-GB" altLang="en-US"/>
              <a:t>Start of EGEE in Apr 04: several app. prototypes developed, not yet deployed.</a:t>
            </a:r>
          </a:p>
          <a:p>
            <a:pPr>
              <a:lnSpc>
                <a:spcPct val="90000"/>
              </a:lnSpc>
            </a:pPr>
            <a:r>
              <a:rPr lang="en-GB" altLang="en-US"/>
              <a:t>First year achievements</a:t>
            </a:r>
          </a:p>
          <a:p>
            <a:pPr lvl="1">
              <a:lnSpc>
                <a:spcPct val="90000"/>
              </a:lnSpc>
            </a:pPr>
            <a:r>
              <a:rPr lang="en-GB" altLang="en-US" sz="1900"/>
              <a:t>Organization of work</a:t>
            </a:r>
          </a:p>
          <a:p>
            <a:pPr lvl="2">
              <a:lnSpc>
                <a:spcPct val="90000"/>
              </a:lnSpc>
            </a:pPr>
            <a:r>
              <a:rPr lang="en-GB" altLang="en-US" sz="1700"/>
              <a:t>Creation of the “Biomed” Virtual Organization</a:t>
            </a:r>
          </a:p>
          <a:p>
            <a:pPr lvl="2">
              <a:lnSpc>
                <a:spcPct val="90000"/>
              </a:lnSpc>
            </a:pPr>
            <a:r>
              <a:rPr lang="en-GB" altLang="en-US" sz="1700"/>
              <a:t>Deployment of associated services (guinea pig VO)</a:t>
            </a:r>
          </a:p>
          <a:p>
            <a:pPr lvl="3">
              <a:lnSpc>
                <a:spcPct val="90000"/>
              </a:lnSpc>
            </a:pPr>
            <a:r>
              <a:rPr lang="en-GB" altLang="en-US" sz="1600"/>
              <a:t>Definition of application test cases</a:t>
            </a:r>
          </a:p>
          <a:p>
            <a:pPr lvl="3">
              <a:lnSpc>
                <a:spcPct val="90000"/>
              </a:lnSpc>
            </a:pPr>
            <a:r>
              <a:rPr lang="en-GB" altLang="en-US" sz="1600"/>
              <a:t>Use of them to test new or updated EGEE components</a:t>
            </a:r>
          </a:p>
          <a:p>
            <a:pPr lvl="2">
              <a:lnSpc>
                <a:spcPct val="90000"/>
              </a:lnSpc>
            </a:pPr>
            <a:r>
              <a:rPr lang="en-GB" altLang="en-US" sz="1700"/>
              <a:t>Creation of the “Biomed Task Force”</a:t>
            </a:r>
          </a:p>
          <a:p>
            <a:pPr lvl="3">
              <a:lnSpc>
                <a:spcPct val="90000"/>
              </a:lnSpc>
            </a:pPr>
            <a:r>
              <a:rPr lang="en-GB" altLang="en-US" sz="1600"/>
              <a:t>Biomedical user support: GGUS, Data Challenge, tutorials, …</a:t>
            </a:r>
          </a:p>
          <a:p>
            <a:pPr lvl="3">
              <a:lnSpc>
                <a:spcPct val="90000"/>
              </a:lnSpc>
            </a:pPr>
            <a:r>
              <a:rPr lang="en-GB" altLang="en-US" sz="1600"/>
              <a:t>Collaboration with middleware and infrastructure activities</a:t>
            </a:r>
          </a:p>
          <a:p>
            <a:pPr lvl="1">
              <a:lnSpc>
                <a:spcPct val="90000"/>
              </a:lnSpc>
            </a:pPr>
            <a:r>
              <a:rPr lang="en-GB" altLang="en-US" sz="1900"/>
              <a:t>Application deployment</a:t>
            </a:r>
          </a:p>
          <a:p>
            <a:pPr lvl="2">
              <a:lnSpc>
                <a:spcPct val="90000"/>
              </a:lnSpc>
            </a:pPr>
            <a:r>
              <a:rPr lang="en-GB" altLang="en-US" sz="1700"/>
              <a:t>Successful deployment of applications in the field of bioinformatics and medical imaging</a:t>
            </a:r>
          </a:p>
          <a:p>
            <a:pPr lvl="2">
              <a:lnSpc>
                <a:spcPct val="90000"/>
              </a:lnSpc>
            </a:pPr>
            <a:r>
              <a:rPr lang="en-GB" altLang="en-US" sz="1700"/>
              <a:t>~70k jobs from Biomed users reported at EGEE’s first review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6A20953-330D-4DE1-9CCB-A93EDE916475}" type="slidenum">
              <a:rPr lang="en-US" altLang="en-US"/>
              <a:pPr/>
              <a:t>12</a:t>
            </a:fld>
            <a:endParaRPr lang="en-US" altLang="en-US"/>
          </a:p>
        </p:txBody>
      </p:sp>
      <p:sp>
        <p:nvSpPr>
          <p:cNvPr id="114690" name="Rectangle 2"/>
          <p:cNvSpPr>
            <a:spLocks noGrp="1" noChangeArrowheads="1"/>
          </p:cNvSpPr>
          <p:nvPr>
            <p:ph type="title"/>
          </p:nvPr>
        </p:nvSpPr>
        <p:spPr/>
        <p:txBody>
          <a:bodyPr/>
          <a:lstStyle/>
          <a:p>
            <a:r>
              <a:rPr lang="en-GB" altLang="en-US"/>
              <a:t>Biomed Achievements (II)</a:t>
            </a:r>
          </a:p>
        </p:txBody>
      </p:sp>
      <p:sp>
        <p:nvSpPr>
          <p:cNvPr id="114691" name="Rectangle 3"/>
          <p:cNvSpPr>
            <a:spLocks noGrp="1" noChangeArrowheads="1"/>
          </p:cNvSpPr>
          <p:nvPr>
            <p:ph type="body" idx="1"/>
          </p:nvPr>
        </p:nvSpPr>
        <p:spPr/>
        <p:txBody>
          <a:bodyPr/>
          <a:lstStyle/>
          <a:p>
            <a:r>
              <a:rPr lang="en-GB" altLang="en-US"/>
              <a:t>Development of secured data management and complex data flows on the grid </a:t>
            </a:r>
          </a:p>
          <a:p>
            <a:pPr lvl="1"/>
            <a:r>
              <a:rPr lang="en-GB" altLang="en-US" sz="1900">
                <a:solidFill>
                  <a:srgbClr val="FB1B03"/>
                </a:solidFill>
              </a:rPr>
              <a:t>Medical Data Management</a:t>
            </a:r>
            <a:r>
              <a:rPr lang="en-GB" altLang="en-US" sz="1900"/>
              <a:t> group has demonstrated complete chain for processing medical images on the grid using these services</a:t>
            </a:r>
          </a:p>
          <a:p>
            <a:r>
              <a:rPr lang="en-GB" altLang="en-US"/>
              <a:t>First CPU-intensive grid deployments for bioinformatics in the world</a:t>
            </a:r>
          </a:p>
          <a:p>
            <a:pPr lvl="1"/>
            <a:r>
              <a:rPr lang="en-GB" altLang="en-US" sz="1900" i="1">
                <a:solidFill>
                  <a:srgbClr val="FB1B03"/>
                </a:solidFill>
              </a:rPr>
              <a:t>In silico</a:t>
            </a:r>
            <a:r>
              <a:rPr lang="en-GB" altLang="en-US" sz="1900">
                <a:solidFill>
                  <a:srgbClr val="FB1B03"/>
                </a:solidFill>
              </a:rPr>
              <a:t> drug discovery</a:t>
            </a:r>
            <a:r>
              <a:rPr lang="en-GB" altLang="en-US" sz="1900"/>
              <a:t> against malaria and bird flu</a:t>
            </a:r>
          </a:p>
          <a:p>
            <a:pPr lvl="1"/>
            <a:r>
              <a:rPr lang="en-GB" altLang="en-US" sz="1900"/>
              <a:t>Very large impact in the grid community</a:t>
            </a:r>
          </a:p>
          <a:p>
            <a:pPr lvl="1"/>
            <a:r>
              <a:rPr lang="en-GB" altLang="en-US" sz="1900"/>
              <a:t>Biologically-relevant results being processed</a:t>
            </a:r>
          </a:p>
          <a:p>
            <a:r>
              <a:rPr lang="en-GB" altLang="en-US"/>
              <a:t>Sustained growth of the “Biomed” VO</a:t>
            </a:r>
          </a:p>
          <a:p>
            <a:pPr lvl="1"/>
            <a:r>
              <a:rPr lang="en-GB" altLang="en-US" sz="1900"/>
              <a:t>New apps. interested in joining the VO: 11 in DNA4.4 inventory</a:t>
            </a:r>
          </a:p>
          <a:p>
            <a:pPr lvl="1"/>
            <a:r>
              <a:rPr lang="en-GB" altLang="en-US" sz="1900"/>
              <a:t>3 sub-areas: bioinformatics, medical imaging, drug discovery</a:t>
            </a:r>
          </a:p>
          <a:p>
            <a:pPr lvl="1"/>
            <a:r>
              <a:rPr lang="en-GB" altLang="en-US" sz="1900"/>
              <a:t>~80 users</a:t>
            </a:r>
          </a:p>
          <a:p>
            <a:pPr lvl="1"/>
            <a:r>
              <a:rPr lang="en-GB" altLang="en-US" sz="1900"/>
              <a:t>1000 jobs / day on average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sz="quarter"/>
          </p:nvPr>
        </p:nvSpPr>
        <p:spPr>
          <a:xfrm>
            <a:off x="2254250" y="238125"/>
            <a:ext cx="6734175" cy="339725"/>
          </a:xfrm>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9263">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a:t>Medical image processing</a:t>
            </a:r>
          </a:p>
        </p:txBody>
      </p:sp>
      <p:pic>
        <p:nvPicPr>
          <p:cNvPr id="115715" name="Picture 3"/>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t="7497"/>
          <a:stretch>
            <a:fillRect/>
          </a:stretch>
        </p:blipFill>
        <p:spPr>
          <a:xfrm>
            <a:off x="5653088" y="1006475"/>
            <a:ext cx="2768600" cy="2638425"/>
          </a:xfrm>
          <a:noFill/>
          <a:extLst>
            <a:ext uri="{909E8E84-426E-40DD-AFC4-6F175D3DCCD1}">
              <a14:hiddenFill xmlns:a14="http://schemas.microsoft.com/office/drawing/2010/main">
                <a:blipFill dpi="0" rotWithShape="0">
                  <a:blip/>
                  <a:srcRect t="7497"/>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08500"/>
            <a:ext cx="1873250" cy="1873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157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288" y="4508500"/>
            <a:ext cx="1873250" cy="1873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157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4508500"/>
            <a:ext cx="1873250" cy="1873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15719" name="Rectangle 7"/>
          <p:cNvSpPr>
            <a:spLocks noChangeArrowheads="1"/>
          </p:cNvSpPr>
          <p:nvPr/>
        </p:nvSpPr>
        <p:spPr bwMode="auto">
          <a:xfrm>
            <a:off x="195263" y="992188"/>
            <a:ext cx="8697912" cy="550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449263">
              <a:spcBef>
                <a:spcPct val="20000"/>
              </a:spcBef>
              <a:buClr>
                <a:srgbClr val="F1AF00"/>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chemeClr val="tx1"/>
                </a:solidFill>
                <a:latin typeface="Arial" charset="0"/>
              </a:defRPr>
            </a:lvl1pPr>
            <a:lvl2pPr marL="741363" indent="-284163" defTabSz="449263">
              <a:spcBef>
                <a:spcPct val="20000"/>
              </a:spcBef>
              <a:buClr>
                <a:srgbClr val="F1A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100">
                <a:solidFill>
                  <a:srgbClr val="00338F"/>
                </a:solidFill>
                <a:latin typeface="Arial" charset="0"/>
              </a:defRPr>
            </a:lvl2pPr>
            <a:lvl3pPr marL="1143000" indent="-228600" defTabSz="449263">
              <a:spcBef>
                <a:spcPct val="20000"/>
              </a:spcBef>
              <a:buClr>
                <a:srgbClr val="F1AF00"/>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900">
                <a:solidFill>
                  <a:srgbClr val="00338F"/>
                </a:solidFill>
                <a:latin typeface="Arial" charset="0"/>
              </a:defRPr>
            </a:lvl3pPr>
            <a:lvl4pPr marL="1600200" indent="-228600" defTabSz="449263">
              <a:spcBef>
                <a:spcPct val="20000"/>
              </a:spcBef>
              <a:buClr>
                <a:srgbClr val="F1AF00"/>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i="1">
                <a:solidFill>
                  <a:srgbClr val="00338F"/>
                </a:solidFill>
                <a:latin typeface="Arial" charset="0"/>
              </a:defRPr>
            </a:lvl4pPr>
            <a:lvl5pPr marL="2057400" indent="-228600" defTabSz="449263">
              <a:spcBef>
                <a:spcPct val="20000"/>
              </a:spcBef>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5pPr>
            <a:lvl6pPr marL="25146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6pPr>
            <a:lvl7pPr marL="29718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7pPr>
            <a:lvl8pPr marL="34290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8pPr>
            <a:lvl9pPr marL="38862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9pPr>
          </a:lstStyle>
          <a:p>
            <a:pPr eaLnBrk="1" hangingPunct="1">
              <a:lnSpc>
                <a:spcPct val="93000"/>
              </a:lnSpc>
            </a:pPr>
            <a:r>
              <a:rPr lang="en-GB" altLang="en-US"/>
              <a:t>GATE: Radiotherapy planning</a:t>
            </a:r>
          </a:p>
          <a:p>
            <a:pPr lvl="1" eaLnBrk="1" hangingPunct="1">
              <a:lnSpc>
                <a:spcPct val="93000"/>
              </a:lnSpc>
            </a:pPr>
            <a:r>
              <a:rPr lang="en-GB" altLang="en-US"/>
              <a:t>CNRS-IN2P3</a:t>
            </a:r>
          </a:p>
          <a:p>
            <a:pPr lvl="1" eaLnBrk="1" hangingPunct="1">
              <a:lnSpc>
                <a:spcPct val="93000"/>
              </a:lnSpc>
            </a:pPr>
            <a:r>
              <a:rPr lang="en-GB" altLang="en-US"/>
              <a:t>Monte Carlo simulation</a:t>
            </a:r>
          </a:p>
          <a:p>
            <a:pPr lvl="1" eaLnBrk="1" hangingPunct="1">
              <a:lnSpc>
                <a:spcPct val="93000"/>
              </a:lnSpc>
            </a:pPr>
            <a:r>
              <a:rPr lang="en-GB" altLang="en-US"/>
              <a:t>Parallel execution on</a:t>
            </a:r>
          </a:p>
          <a:p>
            <a:pPr lvl="1" eaLnBrk="1" hangingPunct="1">
              <a:lnSpc>
                <a:spcPct val="93000"/>
              </a:lnSpc>
              <a:buFont typeface="Arial" charset="0"/>
              <a:buNone/>
            </a:pPr>
            <a:r>
              <a:rPr lang="en-GB" altLang="en-US"/>
              <a:t>    different seeds</a:t>
            </a:r>
          </a:p>
          <a:p>
            <a:pPr lvl="1" eaLnBrk="1" hangingPunct="1">
              <a:lnSpc>
                <a:spcPct val="93000"/>
              </a:lnSpc>
            </a:pPr>
            <a:endParaRPr lang="en-GB" altLang="en-US"/>
          </a:p>
          <a:p>
            <a:pPr lvl="1" eaLnBrk="1" hangingPunct="1">
              <a:lnSpc>
                <a:spcPct val="93000"/>
              </a:lnSpc>
            </a:pPr>
            <a:endParaRPr lang="en-GB" altLang="en-US"/>
          </a:p>
          <a:p>
            <a:pPr lvl="1" eaLnBrk="1" hangingPunct="1">
              <a:lnSpc>
                <a:spcPct val="93000"/>
              </a:lnSpc>
            </a:pPr>
            <a:endParaRPr lang="en-GB" altLang="en-US"/>
          </a:p>
          <a:p>
            <a:pPr eaLnBrk="1" hangingPunct="1">
              <a:lnSpc>
                <a:spcPct val="93000"/>
              </a:lnSpc>
            </a:pPr>
            <a:r>
              <a:rPr lang="en-GB" altLang="en-US"/>
              <a:t>Pharmacokinetics: contrast agent diffusion study</a:t>
            </a:r>
          </a:p>
          <a:p>
            <a:pPr lvl="1" eaLnBrk="1" hangingPunct="1">
              <a:lnSpc>
                <a:spcPct val="93000"/>
              </a:lnSpc>
            </a:pPr>
            <a:r>
              <a:rPr lang="en-GB" altLang="en-US"/>
              <a:t>UPV</a:t>
            </a:r>
          </a:p>
          <a:p>
            <a:pPr lvl="1" eaLnBrk="1" hangingPunct="1">
              <a:lnSpc>
                <a:spcPct val="93000"/>
              </a:lnSpc>
            </a:pPr>
            <a:r>
              <a:rPr lang="en-GB" altLang="en-US"/>
              <a:t>Medical images</a:t>
            </a:r>
          </a:p>
          <a:p>
            <a:pPr lvl="1" eaLnBrk="1" hangingPunct="1">
              <a:lnSpc>
                <a:spcPct val="93000"/>
              </a:lnSpc>
              <a:buFont typeface="Arial" charset="0"/>
              <a:buNone/>
            </a:pPr>
            <a:r>
              <a:rPr lang="en-GB" altLang="en-US"/>
              <a:t>    registration</a:t>
            </a:r>
          </a:p>
          <a:p>
            <a:pPr lvl="1" eaLnBrk="1" hangingPunct="1">
              <a:lnSpc>
                <a:spcPct val="93000"/>
              </a:lnSpc>
            </a:pPr>
            <a:r>
              <a:rPr lang="en-GB" altLang="en-US"/>
              <a:t>Distribution of</a:t>
            </a:r>
          </a:p>
          <a:p>
            <a:pPr lvl="1" eaLnBrk="1" hangingPunct="1">
              <a:lnSpc>
                <a:spcPct val="93000"/>
              </a:lnSpc>
              <a:buFont typeface="Arial" charset="0"/>
              <a:buNone/>
            </a:pPr>
            <a:r>
              <a:rPr lang="en-GB" altLang="en-US"/>
              <a:t>    registration pairs</a:t>
            </a:r>
          </a:p>
          <a:p>
            <a:pPr eaLnBrk="1" hangingPunct="1">
              <a:lnSpc>
                <a:spcPct val="93000"/>
              </a:lnSpc>
            </a:pPr>
            <a:endParaRPr lang="en-GB" alt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54250" y="238125"/>
            <a:ext cx="6734175" cy="339725"/>
          </a:xfrm>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9263">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a:t>Medical image processing</a:t>
            </a:r>
          </a:p>
        </p:txBody>
      </p:sp>
      <p:pic>
        <p:nvPicPr>
          <p:cNvPr id="117763" name="Picture 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1038" y="1052513"/>
            <a:ext cx="2459037" cy="2376487"/>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7764" name="Picture 4"/>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68863" y="4076700"/>
            <a:ext cx="3911600" cy="2636838"/>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7765" name="Rectangle 5"/>
          <p:cNvSpPr>
            <a:spLocks noChangeArrowheads="1"/>
          </p:cNvSpPr>
          <p:nvPr/>
        </p:nvSpPr>
        <p:spPr bwMode="auto">
          <a:xfrm>
            <a:off x="195263" y="1052513"/>
            <a:ext cx="8697912" cy="473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449263">
              <a:spcBef>
                <a:spcPct val="20000"/>
              </a:spcBef>
              <a:buClr>
                <a:srgbClr val="F1AF00"/>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chemeClr val="tx1"/>
                </a:solidFill>
                <a:latin typeface="Arial" charset="0"/>
              </a:defRPr>
            </a:lvl1pPr>
            <a:lvl2pPr marL="741363" indent="-284163" defTabSz="449263">
              <a:spcBef>
                <a:spcPct val="20000"/>
              </a:spcBef>
              <a:buClr>
                <a:srgbClr val="F1A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100">
                <a:solidFill>
                  <a:srgbClr val="00338F"/>
                </a:solidFill>
                <a:latin typeface="Arial" charset="0"/>
              </a:defRPr>
            </a:lvl2pPr>
            <a:lvl3pPr marL="1143000" indent="-228600" defTabSz="449263">
              <a:spcBef>
                <a:spcPct val="20000"/>
              </a:spcBef>
              <a:buClr>
                <a:srgbClr val="F1AF00"/>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900">
                <a:solidFill>
                  <a:srgbClr val="00338F"/>
                </a:solidFill>
                <a:latin typeface="Arial" charset="0"/>
              </a:defRPr>
            </a:lvl3pPr>
            <a:lvl4pPr marL="1600200" indent="-228600" defTabSz="449263">
              <a:spcBef>
                <a:spcPct val="20000"/>
              </a:spcBef>
              <a:buClr>
                <a:srgbClr val="F1AF00"/>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i="1">
                <a:solidFill>
                  <a:srgbClr val="00338F"/>
                </a:solidFill>
                <a:latin typeface="Arial" charset="0"/>
              </a:defRPr>
            </a:lvl4pPr>
            <a:lvl5pPr marL="2057400" indent="-228600" defTabSz="449263">
              <a:spcBef>
                <a:spcPct val="20000"/>
              </a:spcBef>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5pPr>
            <a:lvl6pPr marL="25146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6pPr>
            <a:lvl7pPr marL="29718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7pPr>
            <a:lvl8pPr marL="34290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8pPr>
            <a:lvl9pPr marL="38862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9pPr>
          </a:lstStyle>
          <a:p>
            <a:pPr eaLnBrk="1" hangingPunct="1">
              <a:lnSpc>
                <a:spcPct val="93000"/>
              </a:lnSpc>
            </a:pPr>
            <a:r>
              <a:rPr lang="en-GB" altLang="en-US"/>
              <a:t>SiMRI3D MRI simulation</a:t>
            </a:r>
          </a:p>
          <a:p>
            <a:pPr lvl="1" eaLnBrk="1" hangingPunct="1">
              <a:lnSpc>
                <a:spcPct val="93000"/>
              </a:lnSpc>
            </a:pPr>
            <a:r>
              <a:rPr lang="en-GB" altLang="en-US"/>
              <a:t>CNRS-CREATIS</a:t>
            </a:r>
          </a:p>
          <a:p>
            <a:pPr lvl="1" eaLnBrk="1" hangingPunct="1">
              <a:lnSpc>
                <a:spcPct val="93000"/>
              </a:lnSpc>
            </a:pPr>
            <a:r>
              <a:rPr lang="en-GB" altLang="en-US"/>
              <a:t>Magnetic Resonance physics</a:t>
            </a:r>
          </a:p>
          <a:p>
            <a:pPr lvl="1" eaLnBrk="1" hangingPunct="1">
              <a:lnSpc>
                <a:spcPct val="93000"/>
              </a:lnSpc>
              <a:buFont typeface="Arial" charset="0"/>
              <a:buNone/>
            </a:pPr>
            <a:r>
              <a:rPr lang="en-GB" altLang="en-US"/>
              <a:t>    simulation (Bloch’s equation)</a:t>
            </a:r>
          </a:p>
          <a:p>
            <a:pPr lvl="1" eaLnBrk="1" hangingPunct="1">
              <a:lnSpc>
                <a:spcPct val="93000"/>
              </a:lnSpc>
            </a:pPr>
            <a:r>
              <a:rPr lang="en-GB" altLang="en-US"/>
              <a:t>Parallel processing (MPI)</a:t>
            </a:r>
          </a:p>
          <a:p>
            <a:pPr lvl="1" eaLnBrk="1" hangingPunct="1">
              <a:lnSpc>
                <a:spcPct val="93000"/>
              </a:lnSpc>
            </a:pPr>
            <a:endParaRPr lang="en-GB" altLang="en-US"/>
          </a:p>
          <a:p>
            <a:pPr lvl="1" eaLnBrk="1" hangingPunct="1">
              <a:lnSpc>
                <a:spcPct val="93000"/>
              </a:lnSpc>
            </a:pPr>
            <a:endParaRPr lang="en-GB" altLang="en-US"/>
          </a:p>
          <a:p>
            <a:pPr eaLnBrk="1" hangingPunct="1">
              <a:lnSpc>
                <a:spcPct val="93000"/>
              </a:lnSpc>
            </a:pPr>
            <a:r>
              <a:rPr lang="en-GB" altLang="en-US"/>
              <a:t>gPTM3D: Radiological images segmentation tool</a:t>
            </a:r>
          </a:p>
          <a:p>
            <a:pPr lvl="1" eaLnBrk="1" hangingPunct="1">
              <a:lnSpc>
                <a:spcPct val="93000"/>
              </a:lnSpc>
            </a:pPr>
            <a:r>
              <a:rPr lang="en-GB" altLang="en-US"/>
              <a:t>CNRS-LRI, CNRS-LAL</a:t>
            </a:r>
          </a:p>
          <a:p>
            <a:pPr lvl="1" eaLnBrk="1" hangingPunct="1">
              <a:lnSpc>
                <a:spcPct val="93000"/>
              </a:lnSpc>
            </a:pPr>
            <a:r>
              <a:rPr lang="en-GB" altLang="en-US"/>
              <a:t>Deformable-contour based</a:t>
            </a:r>
          </a:p>
          <a:p>
            <a:pPr lvl="1" eaLnBrk="1" hangingPunct="1">
              <a:lnSpc>
                <a:spcPct val="93000"/>
              </a:lnSpc>
              <a:buFont typeface="Arial" charset="0"/>
              <a:buNone/>
            </a:pPr>
            <a:r>
              <a:rPr lang="en-GB" altLang="en-US"/>
              <a:t>    segmentation</a:t>
            </a:r>
          </a:p>
          <a:p>
            <a:pPr lvl="1" eaLnBrk="1" hangingPunct="1">
              <a:lnSpc>
                <a:spcPct val="93000"/>
              </a:lnSpc>
            </a:pPr>
            <a:r>
              <a:rPr lang="en-GB" altLang="en-US"/>
              <a:t>Interactivity through</a:t>
            </a:r>
          </a:p>
          <a:p>
            <a:pPr lvl="1" eaLnBrk="1" hangingPunct="1">
              <a:lnSpc>
                <a:spcPct val="93000"/>
              </a:lnSpc>
              <a:buFont typeface="Arial" charset="0"/>
              <a:buNone/>
            </a:pPr>
            <a:r>
              <a:rPr lang="en-GB" altLang="en-US"/>
              <a:t>    agent-based scheduling</a:t>
            </a:r>
          </a:p>
        </p:txBody>
      </p:sp>
      <p:pic>
        <p:nvPicPr>
          <p:cNvPr id="117766" name="Picture 6"/>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732588" y="1052513"/>
            <a:ext cx="2376487" cy="2376487"/>
          </a:xfrm>
          <a:noFill/>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54250" y="238125"/>
            <a:ext cx="6734175" cy="339725"/>
          </a:xfrm>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9263">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a:t>Bioinformatics</a:t>
            </a:r>
          </a:p>
        </p:txBody>
      </p:sp>
      <p:pic>
        <p:nvPicPr>
          <p:cNvPr id="119811" name="Picture 3" descr="Screenshot"/>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30838" y="941388"/>
            <a:ext cx="3678237" cy="3135312"/>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2" name="Rectangle 4"/>
          <p:cNvSpPr>
            <a:spLocks noChangeArrowheads="1"/>
          </p:cNvSpPr>
          <p:nvPr/>
        </p:nvSpPr>
        <p:spPr bwMode="auto">
          <a:xfrm>
            <a:off x="107950" y="992188"/>
            <a:ext cx="8697913" cy="628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1313" indent="-341313" defTabSz="449263">
              <a:spcBef>
                <a:spcPct val="20000"/>
              </a:spcBef>
              <a:buClr>
                <a:srgbClr val="F1AF00"/>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b="1">
                <a:solidFill>
                  <a:schemeClr val="tx1"/>
                </a:solidFill>
                <a:latin typeface="Arial" charset="0"/>
              </a:defRPr>
            </a:lvl1pPr>
            <a:lvl2pPr marL="741363" indent="-284163" defTabSz="449263">
              <a:spcBef>
                <a:spcPct val="20000"/>
              </a:spcBef>
              <a:buClr>
                <a:srgbClr val="F1AF00"/>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100">
                <a:solidFill>
                  <a:srgbClr val="00338F"/>
                </a:solidFill>
                <a:latin typeface="Arial" charset="0"/>
              </a:defRPr>
            </a:lvl2pPr>
            <a:lvl3pPr marL="1143000" indent="-228600" defTabSz="449263">
              <a:spcBef>
                <a:spcPct val="20000"/>
              </a:spcBef>
              <a:buClr>
                <a:srgbClr val="F1AF00"/>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900">
                <a:solidFill>
                  <a:srgbClr val="00338F"/>
                </a:solidFill>
                <a:latin typeface="Arial" charset="0"/>
              </a:defRPr>
            </a:lvl3pPr>
            <a:lvl4pPr marL="1600200" indent="-228600" defTabSz="449263">
              <a:spcBef>
                <a:spcPct val="20000"/>
              </a:spcBef>
              <a:buClr>
                <a:srgbClr val="F1AF00"/>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i="1">
                <a:solidFill>
                  <a:srgbClr val="00338F"/>
                </a:solidFill>
                <a:latin typeface="Arial" charset="0"/>
              </a:defRPr>
            </a:lvl4pPr>
            <a:lvl5pPr marL="2057400" indent="-228600" defTabSz="449263">
              <a:spcBef>
                <a:spcPct val="20000"/>
              </a:spcBef>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5pPr>
            <a:lvl6pPr marL="25146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6pPr>
            <a:lvl7pPr marL="29718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7pPr>
            <a:lvl8pPr marL="34290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8pPr>
            <a:lvl9pPr marL="3886200" indent="-228600" defTabSz="449263" fontAlgn="base">
              <a:spcBef>
                <a:spcPct val="20000"/>
              </a:spcBef>
              <a:spcAft>
                <a:spcPct val="0"/>
              </a:spcAft>
              <a:buClr>
                <a:srgbClr val="F1AF00"/>
              </a:buClr>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338F"/>
                </a:solidFill>
                <a:latin typeface="Arial" charset="0"/>
              </a:defRPr>
            </a:lvl9pPr>
          </a:lstStyle>
          <a:p>
            <a:pPr eaLnBrk="1" hangingPunct="1">
              <a:lnSpc>
                <a:spcPct val="93000"/>
              </a:lnSpc>
            </a:pPr>
            <a:r>
              <a:rPr lang="en-GB" altLang="en-US"/>
              <a:t>GPS@: bioinformatics portal</a:t>
            </a:r>
          </a:p>
          <a:p>
            <a:pPr lvl="1" eaLnBrk="1" hangingPunct="1">
              <a:lnSpc>
                <a:spcPct val="93000"/>
              </a:lnSpc>
            </a:pPr>
            <a:r>
              <a:rPr lang="en-GB" altLang="en-US"/>
              <a:t>CNRS-IBCP</a:t>
            </a:r>
            <a:endParaRPr lang="en-GB" altLang="en-US">
              <a:solidFill>
                <a:srgbClr val="333399"/>
              </a:solidFill>
            </a:endParaRPr>
          </a:p>
          <a:p>
            <a:pPr lvl="1" eaLnBrk="1" hangingPunct="1">
              <a:lnSpc>
                <a:spcPct val="93000"/>
              </a:lnSpc>
            </a:pPr>
            <a:r>
              <a:rPr lang="en-GB" altLang="en-US">
                <a:solidFill>
                  <a:schemeClr val="accent1"/>
                </a:solidFill>
              </a:rPr>
              <a:t>http://gpsa.ibcp.fr/</a:t>
            </a:r>
            <a:r>
              <a:rPr lang="en-GB" altLang="en-US"/>
              <a:t> web portal</a:t>
            </a:r>
          </a:p>
          <a:p>
            <a:pPr lvl="1" eaLnBrk="1" hangingPunct="1">
              <a:lnSpc>
                <a:spcPct val="93000"/>
              </a:lnSpc>
            </a:pPr>
            <a:r>
              <a:rPr lang="en-GB" altLang="en-US"/>
              <a:t>Existing (but overloaded NPSA portal)</a:t>
            </a:r>
          </a:p>
          <a:p>
            <a:pPr lvl="1" eaLnBrk="1" hangingPunct="1">
              <a:lnSpc>
                <a:spcPct val="93000"/>
              </a:lnSpc>
            </a:pPr>
            <a:r>
              <a:rPr lang="en-GB" altLang="en-US"/>
              <a:t>Tens of bioinformatics legacy code</a:t>
            </a:r>
          </a:p>
          <a:p>
            <a:pPr lvl="1" eaLnBrk="1" hangingPunct="1">
              <a:lnSpc>
                <a:spcPct val="93000"/>
              </a:lnSpc>
            </a:pPr>
            <a:r>
              <a:rPr lang="en-GB" altLang="en-US"/>
              <a:t>Thousands of potential users</a:t>
            </a:r>
          </a:p>
          <a:p>
            <a:pPr lvl="1" eaLnBrk="1" hangingPunct="1">
              <a:lnSpc>
                <a:spcPct val="93000"/>
              </a:lnSpc>
            </a:pPr>
            <a:endParaRPr lang="en-GB" altLang="en-US"/>
          </a:p>
          <a:p>
            <a:pPr lvl="1" eaLnBrk="1" hangingPunct="1">
              <a:lnSpc>
                <a:spcPct val="93000"/>
              </a:lnSpc>
            </a:pPr>
            <a:endParaRPr lang="en-GB" altLang="en-US"/>
          </a:p>
          <a:p>
            <a:pPr lvl="1" eaLnBrk="1" hangingPunct="1">
              <a:lnSpc>
                <a:spcPct val="93000"/>
              </a:lnSpc>
            </a:pPr>
            <a:endParaRPr lang="en-GB" altLang="en-US"/>
          </a:p>
          <a:p>
            <a:pPr lvl="1" eaLnBrk="1" hangingPunct="1">
              <a:lnSpc>
                <a:spcPct val="93000"/>
              </a:lnSpc>
            </a:pPr>
            <a:endParaRPr lang="en-GB" altLang="en-US"/>
          </a:p>
          <a:p>
            <a:pPr eaLnBrk="1" hangingPunct="1">
              <a:lnSpc>
                <a:spcPct val="93000"/>
              </a:lnSpc>
            </a:pPr>
            <a:r>
              <a:rPr lang="en-GB" altLang="en-US"/>
              <a:t>Electron-microscopic image reconstruction</a:t>
            </a:r>
          </a:p>
          <a:p>
            <a:pPr lvl="1" eaLnBrk="1" hangingPunct="1">
              <a:lnSpc>
                <a:spcPct val="93000"/>
              </a:lnSpc>
            </a:pPr>
            <a:r>
              <a:rPr lang="en-GB" altLang="en-US"/>
              <a:t>CNB-CSIC</a:t>
            </a:r>
          </a:p>
          <a:p>
            <a:pPr lvl="1" eaLnBrk="1" hangingPunct="1">
              <a:lnSpc>
                <a:spcPct val="93000"/>
              </a:lnSpc>
            </a:pPr>
            <a:r>
              <a:rPr lang="en-GB" altLang="en-US"/>
              <a:t>Image filtering and noise reduction</a:t>
            </a:r>
          </a:p>
          <a:p>
            <a:pPr lvl="1" eaLnBrk="1" hangingPunct="1">
              <a:lnSpc>
                <a:spcPct val="93000"/>
              </a:lnSpc>
            </a:pPr>
            <a:r>
              <a:rPr lang="en-GB" altLang="en-US"/>
              <a:t>3D structure analysis</a:t>
            </a:r>
          </a:p>
          <a:p>
            <a:pPr lvl="1" eaLnBrk="1" hangingPunct="1">
              <a:lnSpc>
                <a:spcPct val="93000"/>
              </a:lnSpc>
            </a:pPr>
            <a:endParaRPr lang="en-GB" altLang="en-US"/>
          </a:p>
          <a:p>
            <a:pPr eaLnBrk="1" hangingPunct="1">
              <a:lnSpc>
                <a:spcPct val="93000"/>
              </a:lnSpc>
              <a:buFontTx/>
              <a:buNone/>
            </a:pPr>
            <a:endParaRPr lang="en-GB" altLang="en-US"/>
          </a:p>
          <a:p>
            <a:pPr eaLnBrk="1" hangingPunct="1">
              <a:lnSpc>
                <a:spcPct val="93000"/>
              </a:lnSpc>
            </a:pPr>
            <a:endParaRPr lang="en-GB" altLang="en-US"/>
          </a:p>
        </p:txBody>
      </p:sp>
      <p:pic>
        <p:nvPicPr>
          <p:cNvPr id="119813" name="Picture 5"/>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886575" y="3789363"/>
            <a:ext cx="2257425" cy="2571750"/>
          </a:xfrm>
          <a:noFill/>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4"/>
          <p:cNvSpPr>
            <a:spLocks noGrp="1"/>
          </p:cNvSpPr>
          <p:nvPr>
            <p:ph type="sldNum" sz="quarter" idx="11"/>
          </p:nvPr>
        </p:nvSpPr>
        <p:spPr/>
        <p:txBody>
          <a:bodyPr/>
          <a:lstStyle/>
          <a:p>
            <a:fld id="{C4CBBB81-3CEB-4D38-A6BB-FBC954C92111}" type="slidenum">
              <a:rPr lang="en-US" altLang="en-US"/>
              <a:pPr/>
              <a:t>16</a:t>
            </a:fld>
            <a:endParaRPr lang="en-US" altLang="en-US"/>
          </a:p>
        </p:txBody>
      </p:sp>
      <p:sp>
        <p:nvSpPr>
          <p:cNvPr id="121858" name="Rectangle 2"/>
          <p:cNvSpPr>
            <a:spLocks noGrp="1" noChangeArrowheads="1"/>
          </p:cNvSpPr>
          <p:nvPr>
            <p:ph type="title"/>
          </p:nvPr>
        </p:nvSpPr>
        <p:spPr/>
        <p:txBody>
          <a:bodyPr/>
          <a:lstStyle/>
          <a:p>
            <a:r>
              <a:rPr lang="en-US" altLang="en-US" sz="2800"/>
              <a:t>Potential vs current impact of EGEE applications on scientific community</a:t>
            </a:r>
          </a:p>
        </p:txBody>
      </p:sp>
      <p:graphicFrame>
        <p:nvGraphicFramePr>
          <p:cNvPr id="121957" name="Group 101"/>
          <p:cNvGraphicFramePr>
            <a:graphicFrameLocks noGrp="1"/>
          </p:cNvGraphicFramePr>
          <p:nvPr>
            <p:ph idx="1"/>
          </p:nvPr>
        </p:nvGraphicFramePr>
        <p:xfrm>
          <a:off x="250825" y="836613"/>
          <a:ext cx="8589963" cy="5683252"/>
        </p:xfrm>
        <a:graphic>
          <a:graphicData uri="http://schemas.openxmlformats.org/drawingml/2006/table">
            <a:tbl>
              <a:tblPr/>
              <a:tblGrid>
                <a:gridCol w="1192213"/>
                <a:gridCol w="536575"/>
                <a:gridCol w="720725"/>
                <a:gridCol w="2519362"/>
                <a:gridCol w="3621088"/>
              </a:tblGrid>
              <a:tr h="274638">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Application</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rPr>
                        <a:t>dev</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rPr>
                        <a:t>user</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Potentially impacted community</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Most limiting factors</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GATE</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8</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12</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400</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Overhead on jobs execution time</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Middleware stability</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Storage space</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CDSS</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9</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9</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30 (mental diseases) + 50 (soft tissue tumours) in a short term.</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For production: overhead for short jobs.</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For training the classifiers: computing time (around 1 week)</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gPTM3D</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0.5</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Tens (clinical researchers)</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Jobs submission response time (in particular queuing delay)</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Lack of firewall-proof connectivity solution</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SiMRI3D</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10</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10</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Several hundreds from the MR physics, medical and image processing communities</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Correct handling of MPI jobs (too many errors today).</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Lack of scheduling time estimation.</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Bronze Std</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2</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4</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Tens to hundreds once a proper interface has been set up.</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Capacity to handle lot (hundreds) of jobs concurrently in an efficient manner. Currently the speed-up achieved is far from the expected bound. This is still under investigation but probably related to the bottlenecks of centralized RBs / UIs.</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Pharmcok.</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9</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10</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Hundreds when the tool will prove stable and accurate enough.</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Sufficient computing power dedicated to the application. In production it should represent 3 CPU years per year.</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188">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GPS@</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3</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10</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Difficult to estimate as the portal is opened anonymously to the biological community (probably several thousands)</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Efficient handling of short jobs.</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Anonymous users authorization.</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Automatic replication.</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Xmipp_ML</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5</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10-15</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Will be proposed to a NoE: hundreds.</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CPU intensive</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Reliable MPI support</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High data throughput (data replication)</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SPLATCHE</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4</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5</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Limited to a community of specialists in a short term</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Sufficient CPUs availability (&gt; 70) to compete with local cluster</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Multi-data jobs submission capability</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WISDOM</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8</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9</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20 in a short term (2006). In the order of 100 later.</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Reliability of services, especially WMS</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Security of data</a:t>
                      </a:r>
                      <a:endParaRPr kumimoji="0" lang="fr-FR" alt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Number of CPUs</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GROCK</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4</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chemeClr val="tx1"/>
                          </a:solidFill>
                          <a:effectLst/>
                          <a:latin typeface="Arial" charset="0"/>
                          <a:cs typeface="Times New Roman" pitchFamily="18" charset="0"/>
                        </a:rPr>
                        <a:t>Tens</a:t>
                      </a:r>
                      <a:endParaRPr kumimoji="0" lang="en-GB" altLang="en-US" sz="14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charset="0"/>
                          <a:cs typeface="Times New Roman" pitchFamily="18" charset="0"/>
                        </a:rPr>
                        <a:t>Thousands</a:t>
                      </a:r>
                      <a:endParaRPr kumimoji="0" lang="en-GB" altLang="en-US" sz="10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F1AF00"/>
                        </a:buClr>
                        <a:defRPr sz="2000" b="1">
                          <a:solidFill>
                            <a:schemeClr val="tx1"/>
                          </a:solidFill>
                          <a:latin typeface="Arial" charset="0"/>
                        </a:defRPr>
                      </a:lvl1pPr>
                      <a:lvl2pPr marL="742950" indent="-285750">
                        <a:spcBef>
                          <a:spcPct val="20000"/>
                        </a:spcBef>
                        <a:buClr>
                          <a:srgbClr val="F1AF00"/>
                        </a:buClr>
                        <a:buFont typeface="Arial" charset="0"/>
                        <a:defRPr sz="1900">
                          <a:solidFill>
                            <a:srgbClr val="00338F"/>
                          </a:solidFill>
                          <a:latin typeface="Arial" charset="0"/>
                        </a:defRPr>
                      </a:lvl2pPr>
                      <a:lvl3pPr marL="1143000" indent="-228600">
                        <a:spcBef>
                          <a:spcPct val="20000"/>
                        </a:spcBef>
                        <a:buClr>
                          <a:srgbClr val="F1AF00"/>
                        </a:buClr>
                        <a:buFont typeface="Wingdings" pitchFamily="2" charset="2"/>
                        <a:defRPr sz="1700">
                          <a:solidFill>
                            <a:srgbClr val="00338F"/>
                          </a:solidFill>
                          <a:latin typeface="Arial" charset="0"/>
                        </a:defRPr>
                      </a:lvl3pPr>
                      <a:lvl4pPr marL="1600200" indent="-228600">
                        <a:spcBef>
                          <a:spcPct val="20000"/>
                        </a:spcBef>
                        <a:buClr>
                          <a:srgbClr val="F1AF00"/>
                        </a:buClr>
                        <a:defRPr sz="1600" i="1">
                          <a:solidFill>
                            <a:srgbClr val="00338F"/>
                          </a:solidFill>
                          <a:latin typeface="Arial" charset="0"/>
                        </a:defRPr>
                      </a:lvl4pPr>
                      <a:lvl5pPr marL="2057400" indent="-228600">
                        <a:spcBef>
                          <a:spcPct val="20000"/>
                        </a:spcBef>
                        <a:buClr>
                          <a:srgbClr val="F1AF00"/>
                        </a:buClr>
                        <a:defRPr sz="1400">
                          <a:solidFill>
                            <a:srgbClr val="00338F"/>
                          </a:solidFill>
                          <a:latin typeface="Arial" charset="0"/>
                        </a:defRPr>
                      </a:lvl5pPr>
                      <a:lvl6pPr marL="2514600" indent="-228600" fontAlgn="base">
                        <a:spcBef>
                          <a:spcPct val="20000"/>
                        </a:spcBef>
                        <a:spcAft>
                          <a:spcPct val="0"/>
                        </a:spcAft>
                        <a:buClr>
                          <a:srgbClr val="F1AF00"/>
                        </a:buClr>
                        <a:defRPr sz="1400">
                          <a:solidFill>
                            <a:srgbClr val="00338F"/>
                          </a:solidFill>
                          <a:latin typeface="Arial" charset="0"/>
                        </a:defRPr>
                      </a:lvl6pPr>
                      <a:lvl7pPr marL="2971800" indent="-228600" fontAlgn="base">
                        <a:spcBef>
                          <a:spcPct val="20000"/>
                        </a:spcBef>
                        <a:spcAft>
                          <a:spcPct val="0"/>
                        </a:spcAft>
                        <a:buClr>
                          <a:srgbClr val="F1AF00"/>
                        </a:buClr>
                        <a:defRPr sz="1400">
                          <a:solidFill>
                            <a:srgbClr val="00338F"/>
                          </a:solidFill>
                          <a:latin typeface="Arial" charset="0"/>
                        </a:defRPr>
                      </a:lvl7pPr>
                      <a:lvl8pPr marL="3429000" indent="-228600" fontAlgn="base">
                        <a:spcBef>
                          <a:spcPct val="20000"/>
                        </a:spcBef>
                        <a:spcAft>
                          <a:spcPct val="0"/>
                        </a:spcAft>
                        <a:buClr>
                          <a:srgbClr val="F1AF00"/>
                        </a:buClr>
                        <a:defRPr sz="1400">
                          <a:solidFill>
                            <a:srgbClr val="00338F"/>
                          </a:solidFill>
                          <a:latin typeface="Arial" charset="0"/>
                        </a:defRPr>
                      </a:lvl8pPr>
                      <a:lvl9pPr marL="3886200" indent="-228600" fontAlgn="base">
                        <a:spcBef>
                          <a:spcPct val="20000"/>
                        </a:spcBef>
                        <a:spcAft>
                          <a:spcPct val="0"/>
                        </a:spcAft>
                        <a:buClr>
                          <a:srgbClr val="F1AF00"/>
                        </a:buClr>
                        <a:defRPr sz="1400">
                          <a:solidFill>
                            <a:srgbClr val="00338F"/>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altLang="en-US" sz="800" b="0" i="0" u="none" strike="noStrike" cap="none" normalizeH="0" baseline="0" smtClean="0">
                          <a:ln>
                            <a:noFill/>
                          </a:ln>
                          <a:solidFill>
                            <a:schemeClr val="tx1"/>
                          </a:solidFill>
                          <a:effectLst/>
                          <a:latin typeface="Arial" charset="0"/>
                          <a:cs typeface="Times New Roman" pitchFamily="18" charset="0"/>
                        </a:rPr>
                        <a:t>Difficulty to reliably detect 'hung' processes in the working nodes.</a:t>
                      </a:r>
                      <a:endParaRPr kumimoji="0" lang="en-GB" altLang="en-US" sz="800" b="0" i="0" u="none" strike="noStrike" cap="none" normalizeH="0" baseline="0" smtClean="0">
                        <a:ln>
                          <a:noFill/>
                        </a:ln>
                        <a:solidFill>
                          <a:schemeClr val="tx1"/>
                        </a:solidFill>
                        <a:effectLst/>
                        <a:latin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1958" name="Rectangle 102"/>
          <p:cNvSpPr>
            <a:spLocks noChangeArrowheads="1"/>
          </p:cNvSpPr>
          <p:nvPr/>
        </p:nvSpPr>
        <p:spPr bwMode="auto">
          <a:xfrm>
            <a:off x="3563938" y="6232525"/>
            <a:ext cx="3744912" cy="625475"/>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Reference: EGEE deliverable DNA4.1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1"/>
          </p:nvPr>
        </p:nvSpPr>
        <p:spPr/>
        <p:txBody>
          <a:bodyPr/>
          <a:lstStyle/>
          <a:p>
            <a:fld id="{C4EB5D3C-0CCB-4912-B9CD-CE1DE420FBD0}" type="slidenum">
              <a:rPr lang="en-US" altLang="en-US"/>
              <a:pPr/>
              <a:t>17</a:t>
            </a:fld>
            <a:endParaRPr lang="en-US" altLang="en-US"/>
          </a:p>
        </p:txBody>
      </p:sp>
      <p:sp>
        <p:nvSpPr>
          <p:cNvPr id="168962" name="Rectangle 2"/>
          <p:cNvSpPr>
            <a:spLocks noGrp="1" noChangeArrowheads="1"/>
          </p:cNvSpPr>
          <p:nvPr>
            <p:ph type="title"/>
          </p:nvPr>
        </p:nvSpPr>
        <p:spPr>
          <a:xfrm>
            <a:off x="2254250" y="66675"/>
            <a:ext cx="6735763" cy="687388"/>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Medical Data Manager</a:t>
            </a:r>
          </a:p>
        </p:txBody>
      </p:sp>
      <p:sp>
        <p:nvSpPr>
          <p:cNvPr id="168963" name="Rectangle 3"/>
          <p:cNvSpPr>
            <a:spLocks noGrp="1" noChangeArrowheads="1"/>
          </p:cNvSpPr>
          <p:nvPr>
            <p:ph type="body" idx="1"/>
          </p:nvPr>
        </p:nvSpPr>
        <p:spPr>
          <a:xfrm>
            <a:off x="112713" y="908050"/>
            <a:ext cx="8840787" cy="2222500"/>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6550" indent="-33655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Objectives</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Expose a </a:t>
            </a:r>
            <a:r>
              <a:rPr lang="en-GB" altLang="en-US" b="1"/>
              <a:t>standard grid interface</a:t>
            </a:r>
            <a:r>
              <a:rPr lang="en-GB" altLang="en-US"/>
              <a:t> (SRM) for </a:t>
            </a:r>
            <a:r>
              <a:rPr lang="en-GB" altLang="en-US" b="1"/>
              <a:t>medical image servers</a:t>
            </a:r>
            <a:r>
              <a:rPr lang="en-GB" altLang="en-US"/>
              <a:t> (DICOM)</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Use native DICOM storage format</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Fulfill medical applications security requirements</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Do not interfere with clinical practice</a:t>
            </a:r>
          </a:p>
        </p:txBody>
      </p:sp>
      <p:pic>
        <p:nvPicPr>
          <p:cNvPr id="168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529013"/>
            <a:ext cx="1463675" cy="1627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5211763"/>
            <a:ext cx="1463675" cy="950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8966" name="Group 6"/>
          <p:cNvGrpSpPr>
            <a:grpSpLocks/>
          </p:cNvGrpSpPr>
          <p:nvPr/>
        </p:nvGrpSpPr>
        <p:grpSpPr bwMode="auto">
          <a:xfrm>
            <a:off x="2181225" y="3781425"/>
            <a:ext cx="2406650" cy="2451100"/>
            <a:chOff x="1330" y="2376"/>
            <a:chExt cx="1516" cy="1544"/>
          </a:xfrm>
        </p:grpSpPr>
        <p:sp>
          <p:nvSpPr>
            <p:cNvPr id="168967" name="AutoShape 7"/>
            <p:cNvSpPr>
              <a:spLocks noChangeArrowheads="1"/>
            </p:cNvSpPr>
            <p:nvPr/>
          </p:nvSpPr>
          <p:spPr bwMode="auto">
            <a:xfrm>
              <a:off x="1330" y="2376"/>
              <a:ext cx="1516" cy="1500"/>
            </a:xfrm>
            <a:prstGeom prst="roundRect">
              <a:avLst>
                <a:gd name="adj" fmla="val 65"/>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68968" name="Group 8"/>
            <p:cNvGrpSpPr>
              <a:grpSpLocks/>
            </p:cNvGrpSpPr>
            <p:nvPr/>
          </p:nvGrpSpPr>
          <p:grpSpPr bwMode="auto">
            <a:xfrm>
              <a:off x="1423" y="2439"/>
              <a:ext cx="1317" cy="1242"/>
              <a:chOff x="1423" y="2439"/>
              <a:chExt cx="1317" cy="1242"/>
            </a:xfrm>
          </p:grpSpPr>
          <p:sp>
            <p:nvSpPr>
              <p:cNvPr id="168969" name="Oval 9"/>
              <p:cNvSpPr>
                <a:spLocks noChangeArrowheads="1"/>
              </p:cNvSpPr>
              <p:nvPr/>
            </p:nvSpPr>
            <p:spPr bwMode="auto">
              <a:xfrm>
                <a:off x="1423" y="2439"/>
                <a:ext cx="1318" cy="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8970" name="Freeform 10"/>
              <p:cNvSpPr>
                <a:spLocks noChangeArrowheads="1"/>
              </p:cNvSpPr>
              <p:nvPr/>
            </p:nvSpPr>
            <p:spPr bwMode="auto">
              <a:xfrm>
                <a:off x="1438" y="3534"/>
                <a:ext cx="1303" cy="320"/>
              </a:xfrm>
              <a:custGeom>
                <a:avLst/>
                <a:gdLst>
                  <a:gd name="T0" fmla="*/ 0 w 5746"/>
                  <a:gd name="T1" fmla="*/ 0 h 1409"/>
                  <a:gd name="T2" fmla="*/ 5745 w 5746"/>
                  <a:gd name="T3" fmla="*/ 101 h 1409"/>
                </a:gdLst>
                <a:ahLst/>
                <a:cxnLst>
                  <a:cxn ang="0">
                    <a:pos x="T0" y="T1"/>
                  </a:cxn>
                  <a:cxn ang="0">
                    <a:pos x="T2" y="T3"/>
                  </a:cxn>
                </a:cxnLst>
                <a:rect l="0" t="0" r="r" b="b"/>
                <a:pathLst>
                  <a:path w="5746" h="1409">
                    <a:moveTo>
                      <a:pt x="0" y="0"/>
                    </a:moveTo>
                    <a:cubicBezTo>
                      <a:pt x="2872" y="1408"/>
                      <a:pt x="5745" y="101"/>
                      <a:pt x="5745" y="101"/>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971" name="Line 11"/>
              <p:cNvSpPr>
                <a:spLocks noChangeShapeType="1"/>
              </p:cNvSpPr>
              <p:nvPr/>
            </p:nvSpPr>
            <p:spPr bwMode="auto">
              <a:xfrm>
                <a:off x="1423" y="2608"/>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972" name="Line 12"/>
              <p:cNvSpPr>
                <a:spLocks noChangeShapeType="1"/>
              </p:cNvSpPr>
              <p:nvPr/>
            </p:nvSpPr>
            <p:spPr bwMode="auto">
              <a:xfrm>
                <a:off x="2741" y="2608"/>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6897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8" y="2546"/>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74"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2" y="2554"/>
              <a:ext cx="403" cy="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75"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4" y="2997"/>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76"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2" y="2956"/>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77"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0" y="2481"/>
              <a:ext cx="403"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78" name="Text Box 18"/>
            <p:cNvSpPr txBox="1">
              <a:spLocks noChangeArrowheads="1"/>
            </p:cNvSpPr>
            <p:nvPr/>
          </p:nvSpPr>
          <p:spPr bwMode="auto">
            <a:xfrm>
              <a:off x="1561" y="3657"/>
              <a:ext cx="1136" cy="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2000">
                  <a:solidFill>
                    <a:srgbClr val="000000"/>
                  </a:solidFill>
                  <a:latin typeface="Arial" charset="0"/>
                </a:rPr>
                <a:t>DICOM server</a:t>
              </a:r>
            </a:p>
          </p:txBody>
        </p:sp>
      </p:grpSp>
      <p:sp>
        <p:nvSpPr>
          <p:cNvPr id="168979" name="Line 19"/>
          <p:cNvSpPr>
            <a:spLocks noChangeShapeType="1"/>
          </p:cNvSpPr>
          <p:nvPr/>
        </p:nvSpPr>
        <p:spPr bwMode="auto">
          <a:xfrm flipV="1">
            <a:off x="1882775" y="5322888"/>
            <a:ext cx="347663" cy="6350"/>
          </a:xfrm>
          <a:prstGeom prst="line">
            <a:avLst/>
          </a:prstGeom>
          <a:noFill/>
          <a:ln w="36720">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980" name="AutoShape 20"/>
          <p:cNvSpPr>
            <a:spLocks noChangeArrowheads="1"/>
          </p:cNvSpPr>
          <p:nvPr/>
        </p:nvSpPr>
        <p:spPr bwMode="auto">
          <a:xfrm>
            <a:off x="1709738" y="5253038"/>
            <a:ext cx="201612" cy="166687"/>
          </a:xfrm>
          <a:prstGeom prst="roundRect">
            <a:avLst>
              <a:gd name="adj" fmla="val 958"/>
            </a:avLst>
          </a:prstGeom>
          <a:solidFill>
            <a:srgbClr val="9999FF"/>
          </a:solidFill>
          <a:ln w="9525">
            <a:solidFill>
              <a:srgbClr val="6600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8981" name="AutoShape 21"/>
          <p:cNvSpPr>
            <a:spLocks noChangeArrowheads="1"/>
          </p:cNvSpPr>
          <p:nvPr/>
        </p:nvSpPr>
        <p:spPr bwMode="auto">
          <a:xfrm>
            <a:off x="1681163" y="4402138"/>
            <a:ext cx="201612" cy="166687"/>
          </a:xfrm>
          <a:prstGeom prst="roundRect">
            <a:avLst>
              <a:gd name="adj" fmla="val 958"/>
            </a:avLst>
          </a:prstGeom>
          <a:solidFill>
            <a:srgbClr val="9999FF"/>
          </a:solidFill>
          <a:ln w="9525">
            <a:solidFill>
              <a:srgbClr val="6600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8982" name="Line 22"/>
          <p:cNvSpPr>
            <a:spLocks noChangeShapeType="1"/>
          </p:cNvSpPr>
          <p:nvPr/>
        </p:nvSpPr>
        <p:spPr bwMode="auto">
          <a:xfrm flipH="1">
            <a:off x="4570413" y="5022850"/>
            <a:ext cx="936625" cy="0"/>
          </a:xfrm>
          <a:prstGeom prst="line">
            <a:avLst/>
          </a:prstGeom>
          <a:noFill/>
          <a:ln w="57150">
            <a:solidFill>
              <a:srgbClr val="66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68983"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763" y="3351213"/>
            <a:ext cx="969962" cy="106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8984"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6825" y="5002213"/>
            <a:ext cx="1344613" cy="108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85" name="Text Box 25"/>
          <p:cNvSpPr txBox="1">
            <a:spLocks noChangeArrowheads="1"/>
          </p:cNvSpPr>
          <p:nvPr/>
        </p:nvSpPr>
        <p:spPr bwMode="auto">
          <a:xfrm>
            <a:off x="7305675" y="6076950"/>
            <a:ext cx="17303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08000"/>
              </a:lnSpc>
              <a:buClr>
                <a:srgbClr val="2B519A"/>
              </a:buClr>
              <a:buSzPct val="100000"/>
              <a:buFont typeface="Arial" charset="0"/>
              <a:buNone/>
            </a:pPr>
            <a:r>
              <a:rPr lang="en-GB" altLang="en-US" sz="1800">
                <a:solidFill>
                  <a:srgbClr val="2B519A"/>
                </a:solidFill>
                <a:latin typeface="Arial" charset="0"/>
              </a:rPr>
              <a:t>User Interfaces</a:t>
            </a:r>
          </a:p>
        </p:txBody>
      </p:sp>
      <p:sp>
        <p:nvSpPr>
          <p:cNvPr id="168986" name="Text Box 26"/>
          <p:cNvSpPr txBox="1">
            <a:spLocks noChangeArrowheads="1"/>
          </p:cNvSpPr>
          <p:nvPr/>
        </p:nvSpPr>
        <p:spPr bwMode="auto">
          <a:xfrm>
            <a:off x="7377113" y="4421188"/>
            <a:ext cx="16414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08000"/>
              </a:lnSpc>
              <a:buClr>
                <a:srgbClr val="2B519A"/>
              </a:buClr>
              <a:buSzPct val="100000"/>
              <a:buFont typeface="Arial" charset="0"/>
              <a:buNone/>
            </a:pPr>
            <a:r>
              <a:rPr lang="en-GB" altLang="en-US" sz="1800">
                <a:solidFill>
                  <a:srgbClr val="2B519A"/>
                </a:solidFill>
                <a:latin typeface="Arial" charset="0"/>
              </a:rPr>
              <a:t>Worker Nodes</a:t>
            </a:r>
          </a:p>
        </p:txBody>
      </p:sp>
      <p:sp>
        <p:nvSpPr>
          <p:cNvPr id="168987" name="Line 27"/>
          <p:cNvSpPr>
            <a:spLocks noChangeShapeType="1"/>
          </p:cNvSpPr>
          <p:nvPr/>
        </p:nvSpPr>
        <p:spPr bwMode="auto">
          <a:xfrm flipV="1">
            <a:off x="1852613" y="4473575"/>
            <a:ext cx="406400" cy="6350"/>
          </a:xfrm>
          <a:prstGeom prst="line">
            <a:avLst/>
          </a:prstGeom>
          <a:noFill/>
          <a:ln w="36720">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988" name="Text Box 28"/>
          <p:cNvSpPr txBox="1">
            <a:spLocks noChangeArrowheads="1"/>
          </p:cNvSpPr>
          <p:nvPr/>
        </p:nvSpPr>
        <p:spPr bwMode="auto">
          <a:xfrm>
            <a:off x="217488" y="6107113"/>
            <a:ext cx="1817687"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2000">
                <a:solidFill>
                  <a:srgbClr val="000000"/>
                </a:solidFill>
                <a:latin typeface="Arial" charset="0"/>
              </a:rPr>
              <a:t>DICOM clients</a:t>
            </a:r>
          </a:p>
        </p:txBody>
      </p:sp>
      <p:sp>
        <p:nvSpPr>
          <p:cNvPr id="168989" name="Line 29"/>
          <p:cNvSpPr>
            <a:spLocks noChangeShapeType="1"/>
          </p:cNvSpPr>
          <p:nvPr/>
        </p:nvSpPr>
        <p:spPr bwMode="auto">
          <a:xfrm flipH="1">
            <a:off x="6442075" y="5022850"/>
            <a:ext cx="936625" cy="0"/>
          </a:xfrm>
          <a:prstGeom prst="line">
            <a:avLst/>
          </a:prstGeom>
          <a:noFill/>
          <a:ln w="57150">
            <a:solidFill>
              <a:srgbClr val="66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990" name="Line 30"/>
          <p:cNvSpPr>
            <a:spLocks noChangeShapeType="1"/>
          </p:cNvSpPr>
          <p:nvPr/>
        </p:nvSpPr>
        <p:spPr bwMode="auto">
          <a:xfrm>
            <a:off x="6011863" y="3284538"/>
            <a:ext cx="0" cy="3240087"/>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91" name="AutoShape 31"/>
          <p:cNvSpPr>
            <a:spLocks noChangeArrowheads="1"/>
          </p:cNvSpPr>
          <p:nvPr/>
        </p:nvSpPr>
        <p:spPr bwMode="auto">
          <a:xfrm rot="16200000">
            <a:off x="4770438" y="4503737"/>
            <a:ext cx="2406650" cy="936625"/>
          </a:xfrm>
          <a:prstGeom prst="roundRect">
            <a:avLst>
              <a:gd name="adj" fmla="val 236"/>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800" b="1">
                <a:solidFill>
                  <a:srgbClr val="2B519A"/>
                </a:solidFill>
                <a:latin typeface="Arial" charset="0"/>
              </a:rPr>
              <a:t>DICOM</a:t>
            </a:r>
          </a:p>
          <a:p>
            <a:pPr algn="ctr" eaLnBrk="1" hangingPunct="1">
              <a:lnSpc>
                <a:spcPct val="108000"/>
              </a:lnSpc>
              <a:buClr>
                <a:srgbClr val="2B519A"/>
              </a:buClr>
              <a:buSzPct val="100000"/>
              <a:buFont typeface="Arial" charset="0"/>
              <a:buNone/>
            </a:pPr>
            <a:r>
              <a:rPr lang="en-GB" altLang="en-US" sz="1800">
                <a:solidFill>
                  <a:srgbClr val="2B519A"/>
                </a:solidFill>
                <a:latin typeface="Arial" charset="0"/>
              </a:rPr>
              <a:t>Interface</a:t>
            </a:r>
          </a:p>
          <a:p>
            <a:pPr algn="ctr" eaLnBrk="1" hangingPunct="1">
              <a:lnSpc>
                <a:spcPct val="108000"/>
              </a:lnSpc>
              <a:buClr>
                <a:srgbClr val="2B519A"/>
              </a:buClr>
              <a:buSzPct val="100000"/>
              <a:buFont typeface="Arial" charset="0"/>
              <a:buNone/>
            </a:pPr>
            <a:r>
              <a:rPr lang="en-GB" altLang="en-US" sz="1800" b="1">
                <a:solidFill>
                  <a:srgbClr val="2B519A"/>
                </a:solidFill>
                <a:latin typeface="Arial" charset="0"/>
              </a:rPr>
              <a:t>SRM</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1EEEA09-1A40-478A-85BF-F1FF61B06FB5}" type="slidenum">
              <a:rPr lang="en-US" altLang="en-US"/>
              <a:pPr/>
              <a:t>18</a:t>
            </a:fld>
            <a:endParaRPr lang="en-US" altLang="en-US"/>
          </a:p>
        </p:txBody>
      </p:sp>
      <p:sp>
        <p:nvSpPr>
          <p:cNvPr id="171010" name="Rectangle 2"/>
          <p:cNvSpPr>
            <a:spLocks noGrp="1" noChangeArrowheads="1"/>
          </p:cNvSpPr>
          <p:nvPr>
            <p:ph type="title"/>
          </p:nvPr>
        </p:nvSpPr>
        <p:spPr/>
        <p:txBody>
          <a:bodyPr/>
          <a:lstStyle/>
          <a:p>
            <a:r>
              <a:rPr lang="en-GB" altLang="en-US"/>
              <a:t>High-level Grid Services Req’d</a:t>
            </a:r>
          </a:p>
        </p:txBody>
      </p:sp>
      <p:sp>
        <p:nvSpPr>
          <p:cNvPr id="171011" name="Rectangle 3"/>
          <p:cNvSpPr>
            <a:spLocks noGrp="1" noChangeArrowheads="1"/>
          </p:cNvSpPr>
          <p:nvPr>
            <p:ph type="body" idx="1"/>
          </p:nvPr>
        </p:nvSpPr>
        <p:spPr/>
        <p:txBody>
          <a:bodyPr/>
          <a:lstStyle/>
          <a:p>
            <a:r>
              <a:rPr lang="en-GB" altLang="en-US"/>
              <a:t>Legal constraints demand that patient data be treated in accordance with strict confidentiality requirements.</a:t>
            </a:r>
          </a:p>
          <a:p>
            <a:endParaRPr lang="en-GB" altLang="en-US"/>
          </a:p>
          <a:p>
            <a:r>
              <a:rPr lang="en-GB" altLang="en-US"/>
              <a:t>Data are naturally distributed (and controlled) by a large number of distributed sites, typically hospitals.</a:t>
            </a:r>
          </a:p>
          <a:p>
            <a:endParaRPr lang="en-GB" altLang="en-US"/>
          </a:p>
          <a:p>
            <a:r>
              <a:rPr lang="en-GB" altLang="en-US"/>
              <a:t>Medical images and associated patient metadata may have different access rights.</a:t>
            </a:r>
          </a:p>
          <a:p>
            <a:endParaRPr lang="en-GB" altLang="en-US"/>
          </a:p>
          <a:p>
            <a:r>
              <a:rPr lang="en-GB" altLang="en-US"/>
              <a:t>Grid technology must integrate well with existing hospital infrastructures</a:t>
            </a:r>
          </a:p>
          <a:p>
            <a:pPr lvl="1"/>
            <a:r>
              <a:rPr lang="en-GB" altLang="en-US"/>
              <a:t>Significant investment in existing equipment</a:t>
            </a:r>
          </a:p>
          <a:p>
            <a:pPr lvl="1"/>
            <a:r>
              <a:rPr lang="en-GB" altLang="en-US"/>
              <a:t>Little expertise for deploying and maintaining grid services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D36DC0D8-514A-4C45-AD82-363B4F68B543}" type="slidenum">
              <a:rPr lang="en-US" altLang="en-US"/>
              <a:pPr/>
              <a:t>19</a:t>
            </a:fld>
            <a:endParaRPr lang="en-US" altLang="en-US"/>
          </a:p>
        </p:txBody>
      </p:sp>
      <p:sp>
        <p:nvSpPr>
          <p:cNvPr id="173058" name="Rectangle 2"/>
          <p:cNvSpPr>
            <a:spLocks noChangeArrowheads="1"/>
          </p:cNvSpPr>
          <p:nvPr/>
        </p:nvSpPr>
        <p:spPr bwMode="auto">
          <a:xfrm>
            <a:off x="8101013" y="6165850"/>
            <a:ext cx="1008062"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59" name="Rectangle 3"/>
          <p:cNvSpPr>
            <a:spLocks noGrp="1" noChangeArrowheads="1"/>
          </p:cNvSpPr>
          <p:nvPr>
            <p:ph type="title"/>
          </p:nvPr>
        </p:nvSpPr>
        <p:spPr>
          <a:xfrm>
            <a:off x="2254250" y="146050"/>
            <a:ext cx="6735763" cy="528638"/>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Interfacing sensitive medical data</a:t>
            </a:r>
          </a:p>
        </p:txBody>
      </p:sp>
      <p:sp>
        <p:nvSpPr>
          <p:cNvPr id="173060" name="Rectangle 4"/>
          <p:cNvSpPr>
            <a:spLocks noGrp="1" noChangeArrowheads="1"/>
          </p:cNvSpPr>
          <p:nvPr>
            <p:ph type="body" idx="1"/>
          </p:nvPr>
        </p:nvSpPr>
        <p:spPr>
          <a:xfrm>
            <a:off x="141288" y="965200"/>
            <a:ext cx="4791075" cy="5343525"/>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6550" indent="-33655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Privacy</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a:t>Fireman</a:t>
            </a:r>
            <a:r>
              <a:rPr lang="en-GB" altLang="en-US"/>
              <a:t> provides file level </a:t>
            </a:r>
            <a:r>
              <a:rPr lang="en-GB" altLang="en-US" b="1"/>
              <a:t>ACLs</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a:t>gLiteIO</a:t>
            </a:r>
            <a:r>
              <a:rPr lang="en-GB" altLang="en-US"/>
              <a:t> provides </a:t>
            </a:r>
            <a:r>
              <a:rPr lang="en-GB" altLang="en-US" b="1"/>
              <a:t>transparent</a:t>
            </a:r>
            <a:r>
              <a:rPr lang="en-GB" altLang="en-US"/>
              <a:t> access control</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a:t>AMGA</a:t>
            </a:r>
            <a:r>
              <a:rPr lang="en-GB" altLang="en-US"/>
              <a:t> provides metadata </a:t>
            </a:r>
            <a:r>
              <a:rPr lang="en-GB" altLang="en-US" b="1"/>
              <a:t>secured communication</a:t>
            </a:r>
            <a:r>
              <a:rPr lang="en-GB" altLang="en-US"/>
              <a:t> and </a:t>
            </a:r>
            <a:r>
              <a:rPr lang="en-GB" altLang="en-US" b="1"/>
              <a:t>ACLs</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a:t>SRM-DICOM</a:t>
            </a:r>
            <a:r>
              <a:rPr lang="en-GB" altLang="en-US"/>
              <a:t> provides on-the-fly </a:t>
            </a:r>
            <a:r>
              <a:rPr lang="en-GB" altLang="en-US" b="1"/>
              <a:t>data anonimization</a:t>
            </a:r>
          </a:p>
          <a:p>
            <a:pPr lvl="2"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It is based on the dCache implementation (SRM v1.1)</a:t>
            </a:r>
          </a:p>
          <a:p>
            <a:pPr marL="336550" indent="-33655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Data protection</a:t>
            </a:r>
          </a:p>
          <a:p>
            <a:pPr marL="736600" lvl="1" indent="-2794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b="1"/>
              <a:t>Hydra</a:t>
            </a:r>
            <a:r>
              <a:rPr lang="en-GB" altLang="en-US"/>
              <a:t> provides encryption/ decryption </a:t>
            </a:r>
            <a:r>
              <a:rPr lang="en-GB" altLang="en-US" b="1"/>
              <a:t>transparently</a:t>
            </a:r>
            <a:endParaRPr lang="en-GB" altLang="en-US"/>
          </a:p>
        </p:txBody>
      </p:sp>
      <p:sp>
        <p:nvSpPr>
          <p:cNvPr id="173061" name="Text Box 5"/>
          <p:cNvSpPr txBox="1">
            <a:spLocks noChangeArrowheads="1"/>
          </p:cNvSpPr>
          <p:nvPr/>
        </p:nvSpPr>
        <p:spPr bwMode="auto">
          <a:xfrm>
            <a:off x="5294313" y="2409825"/>
            <a:ext cx="939800" cy="657225"/>
          </a:xfrm>
          <a:prstGeom prst="rect">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27000" rIns="72000" bIns="27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800" b="1">
                <a:solidFill>
                  <a:srgbClr val="660066"/>
                </a:solidFill>
                <a:latin typeface="Arial" charset="0"/>
              </a:rPr>
              <a:t>gLiteIO</a:t>
            </a:r>
          </a:p>
          <a:p>
            <a:pPr algn="ctr" eaLnBrk="1" hangingPunct="1">
              <a:lnSpc>
                <a:spcPct val="108000"/>
              </a:lnSpc>
              <a:buClr>
                <a:srgbClr val="2B519A"/>
              </a:buClr>
              <a:buSzPct val="100000"/>
              <a:buFont typeface="Arial" charset="0"/>
              <a:buNone/>
            </a:pPr>
            <a:r>
              <a:rPr lang="en-GB" altLang="en-US" sz="1800">
                <a:solidFill>
                  <a:srgbClr val="660066"/>
                </a:solidFill>
                <a:latin typeface="Arial" charset="0"/>
              </a:rPr>
              <a:t>server</a:t>
            </a:r>
          </a:p>
        </p:txBody>
      </p:sp>
      <p:grpSp>
        <p:nvGrpSpPr>
          <p:cNvPr id="173062" name="Group 6"/>
          <p:cNvGrpSpPr>
            <a:grpSpLocks/>
          </p:cNvGrpSpPr>
          <p:nvPr/>
        </p:nvGrpSpPr>
        <p:grpSpPr bwMode="auto">
          <a:xfrm>
            <a:off x="4897438" y="3389313"/>
            <a:ext cx="1908175" cy="901700"/>
            <a:chOff x="1268" y="1716"/>
            <a:chExt cx="1202" cy="568"/>
          </a:xfrm>
        </p:grpSpPr>
        <p:sp>
          <p:nvSpPr>
            <p:cNvPr id="173063" name="AutoShape 7"/>
            <p:cNvSpPr>
              <a:spLocks noChangeArrowheads="1"/>
            </p:cNvSpPr>
            <p:nvPr/>
          </p:nvSpPr>
          <p:spPr bwMode="auto">
            <a:xfrm>
              <a:off x="1268" y="1716"/>
              <a:ext cx="1203" cy="569"/>
            </a:xfrm>
            <a:prstGeom prst="roundRect">
              <a:avLst>
                <a:gd name="adj" fmla="val 176"/>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08000"/>
                </a:lnSpc>
                <a:buClr>
                  <a:srgbClr val="2B519A"/>
                </a:buClr>
                <a:buSzPct val="100000"/>
                <a:buFont typeface="Arial" charset="0"/>
                <a:buNone/>
              </a:pPr>
              <a:r>
                <a:rPr lang="en-GB" altLang="en-US" sz="1800">
                  <a:solidFill>
                    <a:srgbClr val="2B519A"/>
                  </a:solidFill>
                  <a:latin typeface="Arial" charset="0"/>
                </a:rPr>
                <a:t>AMGA Metadata</a:t>
              </a:r>
            </a:p>
            <a:p>
              <a:pPr eaLnBrk="1" hangingPunct="1">
                <a:lnSpc>
                  <a:spcPct val="108000"/>
                </a:lnSpc>
                <a:buClr>
                  <a:srgbClr val="2B519A"/>
                </a:buClr>
                <a:buSzPct val="100000"/>
                <a:buFont typeface="Arial" charset="0"/>
                <a:buNone/>
              </a:pPr>
              <a:endParaRPr lang="en-GB" altLang="en-US" sz="1800">
                <a:solidFill>
                  <a:srgbClr val="2B519A"/>
                </a:solidFill>
                <a:latin typeface="Arial" charset="0"/>
              </a:endParaRPr>
            </a:p>
            <a:p>
              <a:pPr eaLnBrk="1" hangingPunct="1">
                <a:lnSpc>
                  <a:spcPct val="108000"/>
                </a:lnSpc>
                <a:buClr>
                  <a:srgbClr val="2B519A"/>
                </a:buClr>
                <a:buSzPct val="100000"/>
                <a:buFont typeface="Arial" charset="0"/>
                <a:buNone/>
              </a:pPr>
              <a:endParaRPr lang="en-GB" altLang="en-US" sz="1800">
                <a:solidFill>
                  <a:srgbClr val="2B519A"/>
                </a:solidFill>
                <a:latin typeface="Arial" charset="0"/>
              </a:endParaRPr>
            </a:p>
          </p:txBody>
        </p:sp>
        <p:sp>
          <p:nvSpPr>
            <p:cNvPr id="173064" name="Line 8"/>
            <p:cNvSpPr>
              <a:spLocks noChangeShapeType="1"/>
            </p:cNvSpPr>
            <p:nvPr/>
          </p:nvSpPr>
          <p:spPr bwMode="auto">
            <a:xfrm>
              <a:off x="1268" y="1969"/>
              <a:ext cx="1203"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5" name="Line 9"/>
            <p:cNvSpPr>
              <a:spLocks noChangeShapeType="1"/>
            </p:cNvSpPr>
            <p:nvPr/>
          </p:nvSpPr>
          <p:spPr bwMode="auto">
            <a:xfrm>
              <a:off x="1268" y="2060"/>
              <a:ext cx="1203"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6" name="Line 10"/>
            <p:cNvSpPr>
              <a:spLocks noChangeShapeType="1"/>
            </p:cNvSpPr>
            <p:nvPr/>
          </p:nvSpPr>
          <p:spPr bwMode="auto">
            <a:xfrm>
              <a:off x="1268" y="2173"/>
              <a:ext cx="1203"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7" name="Line 11"/>
            <p:cNvSpPr>
              <a:spLocks noChangeShapeType="1"/>
            </p:cNvSpPr>
            <p:nvPr/>
          </p:nvSpPr>
          <p:spPr bwMode="auto">
            <a:xfrm>
              <a:off x="1503" y="1969"/>
              <a:ext cx="1" cy="3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8" name="Line 12"/>
            <p:cNvSpPr>
              <a:spLocks noChangeShapeType="1"/>
            </p:cNvSpPr>
            <p:nvPr/>
          </p:nvSpPr>
          <p:spPr bwMode="auto">
            <a:xfrm>
              <a:off x="1850" y="1969"/>
              <a:ext cx="1" cy="3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9" name="Line 13"/>
            <p:cNvSpPr>
              <a:spLocks noChangeShapeType="1"/>
            </p:cNvSpPr>
            <p:nvPr/>
          </p:nvSpPr>
          <p:spPr bwMode="auto">
            <a:xfrm>
              <a:off x="2261" y="1969"/>
              <a:ext cx="1" cy="3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73070" name="Group 14"/>
          <p:cNvGrpSpPr>
            <a:grpSpLocks/>
          </p:cNvGrpSpPr>
          <p:nvPr/>
        </p:nvGrpSpPr>
        <p:grpSpPr bwMode="auto">
          <a:xfrm>
            <a:off x="4957763" y="5518150"/>
            <a:ext cx="1919287" cy="935038"/>
            <a:chOff x="3495" y="1718"/>
            <a:chExt cx="1209" cy="589"/>
          </a:xfrm>
        </p:grpSpPr>
        <p:pic>
          <p:nvPicPr>
            <p:cNvPr id="1730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 y="1897"/>
              <a:ext cx="432" cy="3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72" name="Text Box 16"/>
            <p:cNvSpPr txBox="1">
              <a:spLocks noChangeArrowheads="1"/>
            </p:cNvSpPr>
            <p:nvPr/>
          </p:nvSpPr>
          <p:spPr bwMode="auto">
            <a:xfrm>
              <a:off x="3982" y="1842"/>
              <a:ext cx="722"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800">
                  <a:solidFill>
                    <a:srgbClr val="2B519A"/>
                  </a:solidFill>
                  <a:latin typeface="Arial" charset="0"/>
                </a:rPr>
                <a:t>Hydra</a:t>
              </a:r>
            </a:p>
            <a:p>
              <a:pPr algn="ctr" eaLnBrk="1" hangingPunct="1">
                <a:lnSpc>
                  <a:spcPct val="108000"/>
                </a:lnSpc>
                <a:buClr>
                  <a:srgbClr val="2B519A"/>
                </a:buClr>
                <a:buSzPct val="100000"/>
                <a:buFont typeface="Arial" charset="0"/>
                <a:buNone/>
              </a:pPr>
              <a:r>
                <a:rPr lang="en-GB" altLang="en-US" sz="1800">
                  <a:solidFill>
                    <a:srgbClr val="2B519A"/>
                  </a:solidFill>
                  <a:latin typeface="Arial" charset="0"/>
                </a:rPr>
                <a:t>Key store</a:t>
              </a:r>
            </a:p>
          </p:txBody>
        </p:sp>
        <p:grpSp>
          <p:nvGrpSpPr>
            <p:cNvPr id="173073" name="Group 17"/>
            <p:cNvGrpSpPr>
              <a:grpSpLocks/>
            </p:cNvGrpSpPr>
            <p:nvPr/>
          </p:nvGrpSpPr>
          <p:grpSpPr bwMode="auto">
            <a:xfrm>
              <a:off x="3495" y="1718"/>
              <a:ext cx="1199" cy="589"/>
              <a:chOff x="3495" y="1706"/>
              <a:chExt cx="1199" cy="589"/>
            </a:xfrm>
          </p:grpSpPr>
          <p:sp>
            <p:nvSpPr>
              <p:cNvPr id="173074" name="Oval 18"/>
              <p:cNvSpPr>
                <a:spLocks noChangeArrowheads="1"/>
              </p:cNvSpPr>
              <p:nvPr/>
            </p:nvSpPr>
            <p:spPr bwMode="auto">
              <a:xfrm>
                <a:off x="3495" y="1706"/>
                <a:ext cx="1200" cy="160"/>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3075" name="Freeform 19"/>
              <p:cNvSpPr>
                <a:spLocks noChangeArrowheads="1"/>
              </p:cNvSpPr>
              <p:nvPr/>
            </p:nvSpPr>
            <p:spPr bwMode="auto">
              <a:xfrm>
                <a:off x="3508" y="2226"/>
                <a:ext cx="1187" cy="152"/>
              </a:xfrm>
              <a:custGeom>
                <a:avLst/>
                <a:gdLst>
                  <a:gd name="T0" fmla="*/ 0 w 5233"/>
                  <a:gd name="T1" fmla="*/ 0 h 669"/>
                  <a:gd name="T2" fmla="*/ 5232 w 5233"/>
                  <a:gd name="T3" fmla="*/ 48 h 669"/>
                </a:gdLst>
                <a:ahLst/>
                <a:cxnLst>
                  <a:cxn ang="0">
                    <a:pos x="T0" y="T1"/>
                  </a:cxn>
                  <a:cxn ang="0">
                    <a:pos x="T2" y="T3"/>
                  </a:cxn>
                </a:cxnLst>
                <a:rect l="0" t="0" r="r" b="b"/>
                <a:pathLst>
                  <a:path w="5233" h="669">
                    <a:moveTo>
                      <a:pt x="0" y="0"/>
                    </a:moveTo>
                    <a:cubicBezTo>
                      <a:pt x="2615" y="668"/>
                      <a:pt x="5232" y="48"/>
                      <a:pt x="5232" y="48"/>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76" name="Line 20"/>
              <p:cNvSpPr>
                <a:spLocks noChangeShapeType="1"/>
              </p:cNvSpPr>
              <p:nvPr/>
            </p:nvSpPr>
            <p:spPr bwMode="auto">
              <a:xfrm>
                <a:off x="3495" y="1786"/>
                <a:ext cx="1" cy="43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77" name="Line 21"/>
              <p:cNvSpPr>
                <a:spLocks noChangeShapeType="1"/>
              </p:cNvSpPr>
              <p:nvPr/>
            </p:nvSpPr>
            <p:spPr bwMode="auto">
              <a:xfrm>
                <a:off x="4695" y="1786"/>
                <a:ext cx="1" cy="43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73078" name="Group 22"/>
          <p:cNvGrpSpPr>
            <a:grpSpLocks/>
          </p:cNvGrpSpPr>
          <p:nvPr/>
        </p:nvGrpSpPr>
        <p:grpSpPr bwMode="auto">
          <a:xfrm>
            <a:off x="5076825" y="1123950"/>
            <a:ext cx="1371600" cy="1055688"/>
            <a:chOff x="2536" y="1616"/>
            <a:chExt cx="864" cy="665"/>
          </a:xfrm>
        </p:grpSpPr>
        <p:sp>
          <p:nvSpPr>
            <p:cNvPr id="173079" name="AutoShape 23"/>
            <p:cNvSpPr>
              <a:spLocks noChangeArrowheads="1"/>
            </p:cNvSpPr>
            <p:nvPr/>
          </p:nvSpPr>
          <p:spPr bwMode="auto">
            <a:xfrm>
              <a:off x="2536" y="1616"/>
              <a:ext cx="864" cy="665"/>
            </a:xfrm>
            <a:prstGeom prst="roundRect">
              <a:avLst>
                <a:gd name="adj" fmla="val 176"/>
              </a:avLst>
            </a:prstGeom>
            <a:solidFill>
              <a:srgbClr val="99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08000"/>
                </a:lnSpc>
                <a:buClr>
                  <a:srgbClr val="2B519A"/>
                </a:buClr>
                <a:buSzPct val="100000"/>
                <a:buFont typeface="Arial" charset="0"/>
                <a:buNone/>
              </a:pPr>
              <a:r>
                <a:rPr lang="en-GB" altLang="en-US" sz="1800">
                  <a:solidFill>
                    <a:srgbClr val="2B519A"/>
                  </a:solidFill>
                  <a:latin typeface="Arial" charset="0"/>
                </a:rPr>
                <a:t>Fireman</a:t>
              </a:r>
            </a:p>
            <a:p>
              <a:pPr eaLnBrk="1" hangingPunct="1">
                <a:lnSpc>
                  <a:spcPct val="108000"/>
                </a:lnSpc>
                <a:buClr>
                  <a:srgbClr val="2B519A"/>
                </a:buClr>
                <a:buSzPct val="100000"/>
                <a:buFont typeface="Arial" charset="0"/>
                <a:buNone/>
              </a:pPr>
              <a:endParaRPr lang="en-GB" altLang="en-US" sz="1800">
                <a:solidFill>
                  <a:srgbClr val="2B519A"/>
                </a:solidFill>
                <a:latin typeface="Arial" charset="0"/>
              </a:endParaRPr>
            </a:p>
            <a:p>
              <a:pPr eaLnBrk="1" hangingPunct="1">
                <a:lnSpc>
                  <a:spcPct val="108000"/>
                </a:lnSpc>
                <a:buClr>
                  <a:srgbClr val="2B519A"/>
                </a:buClr>
                <a:buSzPct val="100000"/>
                <a:buFont typeface="Arial" charset="0"/>
                <a:buNone/>
              </a:pPr>
              <a:endParaRPr lang="en-GB" altLang="en-US" sz="1800">
                <a:solidFill>
                  <a:srgbClr val="2B519A"/>
                </a:solidFill>
                <a:latin typeface="Arial" charset="0"/>
              </a:endParaRPr>
            </a:p>
          </p:txBody>
        </p:sp>
        <p:sp>
          <p:nvSpPr>
            <p:cNvPr id="173080" name="AutoShape 24"/>
            <p:cNvSpPr>
              <a:spLocks noChangeArrowheads="1"/>
            </p:cNvSpPr>
            <p:nvPr/>
          </p:nvSpPr>
          <p:spPr bwMode="auto">
            <a:xfrm>
              <a:off x="2653" y="1842"/>
              <a:ext cx="635" cy="404"/>
            </a:xfrm>
            <a:prstGeom prst="verticalScroll">
              <a:avLst>
                <a:gd name="adj" fmla="val 12500"/>
              </a:avLst>
            </a:prstGeom>
            <a:solidFill>
              <a:srgbClr val="99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800">
                  <a:solidFill>
                    <a:srgbClr val="2B519A"/>
                  </a:solidFill>
                  <a:latin typeface="Arial" charset="0"/>
                </a:rPr>
                <a:t>File</a:t>
              </a:r>
            </a:p>
            <a:p>
              <a:pPr algn="ctr" eaLnBrk="1" hangingPunct="1">
                <a:lnSpc>
                  <a:spcPct val="108000"/>
                </a:lnSpc>
                <a:buClr>
                  <a:srgbClr val="2B519A"/>
                </a:buClr>
                <a:buSzPct val="100000"/>
                <a:buFont typeface="Arial" charset="0"/>
                <a:buNone/>
              </a:pPr>
              <a:r>
                <a:rPr lang="en-GB" altLang="en-US" sz="1800">
                  <a:solidFill>
                    <a:srgbClr val="2B519A"/>
                  </a:solidFill>
                  <a:latin typeface="Arial" charset="0"/>
                </a:rPr>
                <a:t>Catalog</a:t>
              </a:r>
            </a:p>
          </p:txBody>
        </p:sp>
      </p:grpSp>
      <p:sp>
        <p:nvSpPr>
          <p:cNvPr id="173081" name="AutoShape 25"/>
          <p:cNvSpPr>
            <a:spLocks noChangeArrowheads="1"/>
          </p:cNvSpPr>
          <p:nvPr/>
        </p:nvSpPr>
        <p:spPr bwMode="auto">
          <a:xfrm>
            <a:off x="6589713" y="908050"/>
            <a:ext cx="2089150" cy="1041400"/>
          </a:xfrm>
          <a:prstGeom prst="wedgeEllipseCallout">
            <a:avLst>
              <a:gd name="adj1" fmla="val -63296"/>
              <a:gd name="adj2" fmla="val 49694"/>
            </a:avLst>
          </a:prstGeom>
          <a:solidFill>
            <a:srgbClr val="FDB9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108000"/>
              </a:lnSpc>
              <a:buClr>
                <a:srgbClr val="2B519A"/>
              </a:buClr>
              <a:buSzPct val="100000"/>
              <a:buFont typeface="Arial" charset="0"/>
              <a:buNone/>
            </a:pPr>
            <a:r>
              <a:rPr lang="fr-FR" altLang="en-US" sz="2400">
                <a:solidFill>
                  <a:srgbClr val="FF0101"/>
                </a:solidFill>
                <a:latin typeface="Arial" charset="0"/>
              </a:rPr>
              <a:t>gLite </a:t>
            </a:r>
            <a:r>
              <a:rPr lang="fr-FR" altLang="en-US" sz="2400" b="1">
                <a:solidFill>
                  <a:srgbClr val="FF0101"/>
                </a:solidFill>
                <a:latin typeface="Arial" charset="0"/>
              </a:rPr>
              <a:t>1.5</a:t>
            </a:r>
            <a:r>
              <a:rPr lang="fr-FR" altLang="en-US" sz="2400">
                <a:solidFill>
                  <a:srgbClr val="FF0101"/>
                </a:solidFill>
                <a:latin typeface="Arial" charset="0"/>
              </a:rPr>
              <a:t> service</a:t>
            </a:r>
          </a:p>
        </p:txBody>
      </p:sp>
      <p:sp>
        <p:nvSpPr>
          <p:cNvPr id="173082" name="AutoShape 26"/>
          <p:cNvSpPr>
            <a:spLocks noChangeArrowheads="1"/>
          </p:cNvSpPr>
          <p:nvPr/>
        </p:nvSpPr>
        <p:spPr bwMode="auto">
          <a:xfrm>
            <a:off x="6661150" y="1987550"/>
            <a:ext cx="2089150" cy="1041400"/>
          </a:xfrm>
          <a:prstGeom prst="wedgeEllipseCallout">
            <a:avLst>
              <a:gd name="adj1" fmla="val -74315"/>
              <a:gd name="adj2" fmla="val 43292"/>
            </a:avLst>
          </a:prstGeom>
          <a:solidFill>
            <a:srgbClr val="FDB9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108000"/>
              </a:lnSpc>
              <a:buClr>
                <a:srgbClr val="2B519A"/>
              </a:buClr>
              <a:buSzPct val="100000"/>
              <a:buFont typeface="Arial" charset="0"/>
              <a:buNone/>
            </a:pPr>
            <a:r>
              <a:rPr lang="fr-FR" altLang="en-US" sz="2400">
                <a:solidFill>
                  <a:srgbClr val="FF0101"/>
                </a:solidFill>
                <a:latin typeface="Arial" charset="0"/>
              </a:rPr>
              <a:t>gLite </a:t>
            </a:r>
            <a:r>
              <a:rPr lang="fr-FR" altLang="en-US" sz="2400" b="1">
                <a:solidFill>
                  <a:srgbClr val="FF0101"/>
                </a:solidFill>
                <a:latin typeface="Arial" charset="0"/>
              </a:rPr>
              <a:t>1.5</a:t>
            </a:r>
            <a:r>
              <a:rPr lang="fr-FR" altLang="en-US" sz="2400">
                <a:solidFill>
                  <a:srgbClr val="FF0101"/>
                </a:solidFill>
                <a:latin typeface="Arial" charset="0"/>
              </a:rPr>
              <a:t> service</a:t>
            </a:r>
          </a:p>
        </p:txBody>
      </p:sp>
      <p:sp>
        <p:nvSpPr>
          <p:cNvPr id="173083" name="AutoShape 27"/>
          <p:cNvSpPr>
            <a:spLocks noChangeArrowheads="1"/>
          </p:cNvSpPr>
          <p:nvPr/>
        </p:nvSpPr>
        <p:spPr bwMode="auto">
          <a:xfrm>
            <a:off x="6732588" y="3141663"/>
            <a:ext cx="2374900" cy="1041400"/>
          </a:xfrm>
          <a:prstGeom prst="wedgeEllipseCallout">
            <a:avLst>
              <a:gd name="adj1" fmla="val -75468"/>
              <a:gd name="adj2" fmla="val 14940"/>
            </a:avLst>
          </a:prstGeom>
          <a:solidFill>
            <a:srgbClr val="FDB9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108000"/>
              </a:lnSpc>
              <a:buClr>
                <a:srgbClr val="2B519A"/>
              </a:buClr>
              <a:buSzPct val="100000"/>
              <a:buFont typeface="Arial" charset="0"/>
              <a:buNone/>
            </a:pPr>
            <a:r>
              <a:rPr lang="fr-FR" altLang="en-US" sz="2400">
                <a:solidFill>
                  <a:srgbClr val="FF0101"/>
                </a:solidFill>
                <a:latin typeface="Arial" charset="0"/>
              </a:rPr>
              <a:t>NA4/ARDA service</a:t>
            </a:r>
          </a:p>
        </p:txBody>
      </p:sp>
      <p:sp>
        <p:nvSpPr>
          <p:cNvPr id="173084" name="AutoShape 28"/>
          <p:cNvSpPr>
            <a:spLocks noChangeArrowheads="1"/>
          </p:cNvSpPr>
          <p:nvPr/>
        </p:nvSpPr>
        <p:spPr bwMode="auto">
          <a:xfrm>
            <a:off x="6946900" y="5300663"/>
            <a:ext cx="2089150" cy="1041400"/>
          </a:xfrm>
          <a:prstGeom prst="wedgeEllipseCallout">
            <a:avLst>
              <a:gd name="adj1" fmla="val -59801"/>
              <a:gd name="adj2" fmla="val 26676"/>
            </a:avLst>
          </a:prstGeom>
          <a:solidFill>
            <a:srgbClr val="FDB9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108000"/>
              </a:lnSpc>
              <a:buClr>
                <a:srgbClr val="2B519A"/>
              </a:buClr>
              <a:buSzPct val="100000"/>
              <a:buFont typeface="Arial" charset="0"/>
              <a:buNone/>
            </a:pPr>
            <a:r>
              <a:rPr lang="fr-FR" altLang="en-US" sz="2400">
                <a:solidFill>
                  <a:srgbClr val="FF0101"/>
                </a:solidFill>
                <a:latin typeface="Arial" charset="0"/>
              </a:rPr>
              <a:t>gLite </a:t>
            </a:r>
            <a:r>
              <a:rPr lang="fr-FR" altLang="en-US" sz="2400" b="1">
                <a:solidFill>
                  <a:srgbClr val="FF0101"/>
                </a:solidFill>
                <a:latin typeface="Arial" charset="0"/>
              </a:rPr>
              <a:t>1.5</a:t>
            </a:r>
            <a:r>
              <a:rPr lang="fr-FR" altLang="en-US" sz="2400">
                <a:solidFill>
                  <a:srgbClr val="FF0101"/>
                </a:solidFill>
                <a:latin typeface="Arial" charset="0"/>
              </a:rPr>
              <a:t> service</a:t>
            </a:r>
          </a:p>
        </p:txBody>
      </p:sp>
      <p:sp>
        <p:nvSpPr>
          <p:cNvPr id="173085" name="AutoShape 29"/>
          <p:cNvSpPr>
            <a:spLocks noChangeArrowheads="1"/>
          </p:cNvSpPr>
          <p:nvPr/>
        </p:nvSpPr>
        <p:spPr bwMode="auto">
          <a:xfrm>
            <a:off x="4903788" y="4437063"/>
            <a:ext cx="2406650" cy="654050"/>
          </a:xfrm>
          <a:prstGeom prst="roundRect">
            <a:avLst>
              <a:gd name="adj" fmla="val 236"/>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800" b="1">
                <a:solidFill>
                  <a:srgbClr val="2B519A"/>
                </a:solidFill>
                <a:latin typeface="Arial" charset="0"/>
              </a:rPr>
              <a:t>SRM-DICOM</a:t>
            </a:r>
          </a:p>
          <a:p>
            <a:pPr algn="ctr" eaLnBrk="1" hangingPunct="1">
              <a:lnSpc>
                <a:spcPct val="108000"/>
              </a:lnSpc>
              <a:buClr>
                <a:srgbClr val="2B519A"/>
              </a:buClr>
              <a:buSzPct val="100000"/>
              <a:buFont typeface="Arial" charset="0"/>
              <a:buNone/>
            </a:pPr>
            <a:r>
              <a:rPr lang="en-GB" altLang="en-US" sz="1800">
                <a:solidFill>
                  <a:srgbClr val="2B519A"/>
                </a:solidFill>
                <a:latin typeface="Arial" charset="0"/>
              </a:rPr>
              <a:t>Interface</a:t>
            </a:r>
            <a:endParaRPr lang="en-GB" altLang="en-US" sz="1800" b="1">
              <a:solidFill>
                <a:srgbClr val="2B519A"/>
              </a:solidFill>
              <a:latin typeface="Arial" charset="0"/>
            </a:endParaRPr>
          </a:p>
        </p:txBody>
      </p:sp>
      <p:sp>
        <p:nvSpPr>
          <p:cNvPr id="173086" name="AutoShape 30"/>
          <p:cNvSpPr>
            <a:spLocks noChangeArrowheads="1"/>
          </p:cNvSpPr>
          <p:nvPr/>
        </p:nvSpPr>
        <p:spPr bwMode="auto">
          <a:xfrm>
            <a:off x="7451725" y="4187825"/>
            <a:ext cx="1582738" cy="1041400"/>
          </a:xfrm>
          <a:prstGeom prst="wedgeEllipseCallout">
            <a:avLst>
              <a:gd name="adj1" fmla="val -93431"/>
              <a:gd name="adj2" fmla="val 30792"/>
            </a:avLst>
          </a:prstGeom>
          <a:solidFill>
            <a:srgbClr val="FDB98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108000"/>
              </a:lnSpc>
              <a:buClr>
                <a:srgbClr val="2B519A"/>
              </a:buClr>
              <a:buSzPct val="100000"/>
              <a:buFont typeface="Arial" charset="0"/>
              <a:buNone/>
            </a:pPr>
            <a:r>
              <a:rPr lang="fr-FR" altLang="en-US" sz="2400">
                <a:solidFill>
                  <a:srgbClr val="FF0101"/>
                </a:solidFill>
                <a:latin typeface="Arial" charset="0"/>
              </a:rPr>
              <a:t>NA4 service</a:t>
            </a:r>
          </a:p>
        </p:txBody>
      </p:sp>
    </p:spTree>
  </p:cSld>
  <p:clrMapOvr>
    <a:masterClrMapping/>
  </p:clrMapOvr>
  <p:transition spd="med"/>
  <p:timing>
    <p:tnLst>
      <p:par>
        <p:cTn id="1" dur="indefinite"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78"/>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grpId="0" nodeType="afterEffect">
                                  <p:stCondLst>
                                    <p:cond delay="1500"/>
                                  </p:stCondLst>
                                  <p:childTnLst>
                                    <p:set>
                                      <p:cBhvr>
                                        <p:cTn id="9" dur="1" fill="hold">
                                          <p:stCondLst>
                                            <p:cond delay="0"/>
                                          </p:stCondLst>
                                        </p:cTn>
                                        <p:tgtEl>
                                          <p:spTgt spid="173081"/>
                                        </p:tgtEl>
                                        <p:attrNameLst>
                                          <p:attrName>style.visibility</p:attrName>
                                        </p:attrNameLst>
                                      </p:cBhvr>
                                      <p:to>
                                        <p:strVal val="visible"/>
                                      </p:to>
                                    </p:set>
                                    <p:animEffect transition="in" filter="slide(fromBottom)">
                                      <p:cBhvr>
                                        <p:cTn id="10" dur="500"/>
                                        <p:tgtEl>
                                          <p:spTgt spid="1730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61"/>
                                        </p:tgtEl>
                                        <p:attrNameLst>
                                          <p:attrName>style.visibility</p:attrName>
                                        </p:attrNameLst>
                                      </p:cBhvr>
                                      <p:to>
                                        <p:strVal val="visible"/>
                                      </p:to>
                                    </p:set>
                                  </p:childTnLst>
                                </p:cTn>
                              </p:par>
                            </p:childTnLst>
                          </p:cTn>
                        </p:par>
                        <p:par>
                          <p:cTn id="15" fill="hold" nodeType="afterGroup">
                            <p:stCondLst>
                              <p:cond delay="0"/>
                            </p:stCondLst>
                            <p:childTnLst>
                              <p:par>
                                <p:cTn id="16" presetID="12" presetClass="entr" presetSubtype="4" fill="hold" grpId="0" nodeType="afterEffect">
                                  <p:stCondLst>
                                    <p:cond delay="1500"/>
                                  </p:stCondLst>
                                  <p:childTnLst>
                                    <p:set>
                                      <p:cBhvr>
                                        <p:cTn id="17" dur="1" fill="hold">
                                          <p:stCondLst>
                                            <p:cond delay="0"/>
                                          </p:stCondLst>
                                        </p:cTn>
                                        <p:tgtEl>
                                          <p:spTgt spid="173082"/>
                                        </p:tgtEl>
                                        <p:attrNameLst>
                                          <p:attrName>style.visibility</p:attrName>
                                        </p:attrNameLst>
                                      </p:cBhvr>
                                      <p:to>
                                        <p:strVal val="visible"/>
                                      </p:to>
                                    </p:set>
                                    <p:animEffect transition="in" filter="slide(fromBottom)">
                                      <p:cBhvr>
                                        <p:cTn id="18" dur="500"/>
                                        <p:tgtEl>
                                          <p:spTgt spid="1730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3062"/>
                                        </p:tgtEl>
                                        <p:attrNameLst>
                                          <p:attrName>style.visibility</p:attrName>
                                        </p:attrNameLst>
                                      </p:cBhvr>
                                      <p:to>
                                        <p:strVal val="visible"/>
                                      </p:to>
                                    </p:set>
                                  </p:childTnLst>
                                </p:cTn>
                              </p:par>
                            </p:childTnLst>
                          </p:cTn>
                        </p:par>
                        <p:par>
                          <p:cTn id="23" fill="hold" nodeType="afterGroup">
                            <p:stCondLst>
                              <p:cond delay="0"/>
                            </p:stCondLst>
                            <p:childTnLst>
                              <p:par>
                                <p:cTn id="24" presetID="12" presetClass="entr" presetSubtype="4" fill="hold" grpId="0" nodeType="afterEffect">
                                  <p:stCondLst>
                                    <p:cond delay="1500"/>
                                  </p:stCondLst>
                                  <p:childTnLst>
                                    <p:set>
                                      <p:cBhvr>
                                        <p:cTn id="25" dur="1" fill="hold">
                                          <p:stCondLst>
                                            <p:cond delay="0"/>
                                          </p:stCondLst>
                                        </p:cTn>
                                        <p:tgtEl>
                                          <p:spTgt spid="173083"/>
                                        </p:tgtEl>
                                        <p:attrNameLst>
                                          <p:attrName>style.visibility</p:attrName>
                                        </p:attrNameLst>
                                      </p:cBhvr>
                                      <p:to>
                                        <p:strVal val="visible"/>
                                      </p:to>
                                    </p:set>
                                    <p:animEffect transition="in" filter="slide(fromBottom)">
                                      <p:cBhvr>
                                        <p:cTn id="26" dur="500"/>
                                        <p:tgtEl>
                                          <p:spTgt spid="1730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3085"/>
                                        </p:tgtEl>
                                        <p:attrNameLst>
                                          <p:attrName>style.visibility</p:attrName>
                                        </p:attrNameLst>
                                      </p:cBhvr>
                                      <p:to>
                                        <p:strVal val="visible"/>
                                      </p:to>
                                    </p:set>
                                  </p:childTnLst>
                                </p:cTn>
                              </p:par>
                            </p:childTnLst>
                          </p:cTn>
                        </p:par>
                        <p:par>
                          <p:cTn id="31" fill="hold" nodeType="afterGroup">
                            <p:stCondLst>
                              <p:cond delay="0"/>
                            </p:stCondLst>
                            <p:childTnLst>
                              <p:par>
                                <p:cTn id="32" presetID="12" presetClass="entr" presetSubtype="4" fill="hold" grpId="0" nodeType="afterEffect">
                                  <p:stCondLst>
                                    <p:cond delay="1500"/>
                                  </p:stCondLst>
                                  <p:childTnLst>
                                    <p:set>
                                      <p:cBhvr>
                                        <p:cTn id="33" dur="1" fill="hold">
                                          <p:stCondLst>
                                            <p:cond delay="0"/>
                                          </p:stCondLst>
                                        </p:cTn>
                                        <p:tgtEl>
                                          <p:spTgt spid="173086"/>
                                        </p:tgtEl>
                                        <p:attrNameLst>
                                          <p:attrName>style.visibility</p:attrName>
                                        </p:attrNameLst>
                                      </p:cBhvr>
                                      <p:to>
                                        <p:strVal val="visible"/>
                                      </p:to>
                                    </p:set>
                                    <p:animEffect transition="in" filter="slide(fromBottom)">
                                      <p:cBhvr>
                                        <p:cTn id="34" dur="500"/>
                                        <p:tgtEl>
                                          <p:spTgt spid="17308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3070"/>
                                        </p:tgtEl>
                                        <p:attrNameLst>
                                          <p:attrName>style.visibility</p:attrName>
                                        </p:attrNameLst>
                                      </p:cBhvr>
                                      <p:to>
                                        <p:strVal val="visible"/>
                                      </p:to>
                                    </p:set>
                                  </p:childTnLst>
                                </p:cTn>
                              </p:par>
                            </p:childTnLst>
                          </p:cTn>
                        </p:par>
                        <p:par>
                          <p:cTn id="39" fill="hold" nodeType="afterGroup">
                            <p:stCondLst>
                              <p:cond delay="0"/>
                            </p:stCondLst>
                            <p:childTnLst>
                              <p:par>
                                <p:cTn id="40" presetID="12" presetClass="entr" presetSubtype="4" fill="hold" grpId="0" nodeType="afterEffect">
                                  <p:stCondLst>
                                    <p:cond delay="1500"/>
                                  </p:stCondLst>
                                  <p:childTnLst>
                                    <p:set>
                                      <p:cBhvr>
                                        <p:cTn id="41" dur="1" fill="hold">
                                          <p:stCondLst>
                                            <p:cond delay="0"/>
                                          </p:stCondLst>
                                        </p:cTn>
                                        <p:tgtEl>
                                          <p:spTgt spid="173084"/>
                                        </p:tgtEl>
                                        <p:attrNameLst>
                                          <p:attrName>style.visibility</p:attrName>
                                        </p:attrNameLst>
                                      </p:cBhvr>
                                      <p:to>
                                        <p:strVal val="visible"/>
                                      </p:to>
                                    </p:set>
                                    <p:animEffect transition="in" filter="slide(fromBottom)">
                                      <p:cBhvr>
                                        <p:cTn id="42" dur="500"/>
                                        <p:tgtEl>
                                          <p:spTgt spid="1730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3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61" grpId="0" animBg="1"/>
      <p:bldP spid="173081" grpId="0" animBg="1"/>
      <p:bldP spid="173082" grpId="0" animBg="1"/>
      <p:bldP spid="173083" grpId="0" animBg="1"/>
      <p:bldP spid="173084" grpId="0" animBg="1"/>
      <p:bldP spid="173085" grpId="0" animBg="1"/>
      <p:bldP spid="1730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E1A6D16-C9B5-47DC-A60E-86F30ED1E764}" type="slidenum">
              <a:rPr lang="en-US" altLang="en-US"/>
              <a:pPr/>
              <a:t>2</a:t>
            </a:fld>
            <a:endParaRPr lang="en-US" altLang="en-US"/>
          </a:p>
        </p:txBody>
      </p:sp>
      <p:sp>
        <p:nvSpPr>
          <p:cNvPr id="190466" name="Rectangle 2"/>
          <p:cNvSpPr>
            <a:spLocks noGrp="1" noChangeArrowheads="1"/>
          </p:cNvSpPr>
          <p:nvPr>
            <p:ph type="title"/>
          </p:nvPr>
        </p:nvSpPr>
        <p:spPr/>
        <p:txBody>
          <a:bodyPr/>
          <a:lstStyle/>
          <a:p>
            <a:r>
              <a:rPr lang="en-US" altLang="en-US"/>
              <a:t>Who am I ? </a:t>
            </a:r>
          </a:p>
        </p:txBody>
      </p:sp>
      <p:sp>
        <p:nvSpPr>
          <p:cNvPr id="190467" name="Rectangle 3"/>
          <p:cNvSpPr>
            <a:spLocks noGrp="1" noChangeArrowheads="1"/>
          </p:cNvSpPr>
          <p:nvPr>
            <p:ph type="body" idx="1"/>
          </p:nvPr>
        </p:nvSpPr>
        <p:spPr/>
        <p:txBody>
          <a:bodyPr/>
          <a:lstStyle/>
          <a:p>
            <a:r>
              <a:rPr lang="en-US" altLang="en-US"/>
              <a:t>Vincent Breton, research associate at CNRS</a:t>
            </a:r>
          </a:p>
          <a:p>
            <a:pPr lvl="1"/>
            <a:r>
              <a:rPr lang="en-US" altLang="en-US"/>
              <a:t>Email: </a:t>
            </a:r>
            <a:r>
              <a:rPr lang="en-US" altLang="en-US">
                <a:hlinkClick r:id="rId2"/>
              </a:rPr>
              <a:t>breton@clermont.in2p3.fr</a:t>
            </a:r>
            <a:endParaRPr lang="en-US" altLang="en-US"/>
          </a:p>
          <a:p>
            <a:pPr lvl="1"/>
            <a:r>
              <a:rPr lang="en-US" altLang="en-US"/>
              <a:t>Phone: + 33 6 86 32 57 51</a:t>
            </a:r>
          </a:p>
          <a:p>
            <a:r>
              <a:rPr lang="en-US" altLang="en-US"/>
              <a:t>In 2001, I created a research group in my laboratory on grid-enabled biomedical applications</a:t>
            </a:r>
          </a:p>
          <a:p>
            <a:pPr lvl="1"/>
            <a:r>
              <a:rPr lang="en-US" altLang="en-US"/>
              <a:t>Web site: </a:t>
            </a:r>
            <a:r>
              <a:rPr lang="en-US" altLang="en-US">
                <a:hlinkClick r:id="rId3"/>
              </a:rPr>
              <a:t>http://clrpcsv.in2p3.fr</a:t>
            </a:r>
            <a:endParaRPr lang="en-US" altLang="en-US"/>
          </a:p>
          <a:p>
            <a:r>
              <a:rPr lang="en-US" altLang="en-US"/>
              <a:t>The PCSV team has been continuously attempting to deploy scientifically relevant applications on grid infrastructures</a:t>
            </a:r>
          </a:p>
          <a:p>
            <a:pPr lvl="1"/>
            <a:r>
              <a:rPr lang="en-US" altLang="en-US"/>
              <a:t>FP5: DataGrid</a:t>
            </a:r>
          </a:p>
          <a:p>
            <a:pPr lvl="1"/>
            <a:r>
              <a:rPr lang="en-US" altLang="en-US"/>
              <a:t>FP6: EGEE, Embrace, BioinfoGRID, Share</a:t>
            </a:r>
          </a:p>
          <a:p>
            <a:r>
              <a:rPr lang="en-US" altLang="en-US"/>
              <a:t>This talk is given from a user perspective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09D33A53-3102-4189-BEBA-94964DE6E0CA}" type="slidenum">
              <a:rPr lang="en-US" altLang="en-US"/>
              <a:pPr/>
              <a:t>20</a:t>
            </a:fld>
            <a:endParaRPr lang="en-US" altLang="en-US"/>
          </a:p>
        </p:txBody>
      </p:sp>
      <p:pic>
        <p:nvPicPr>
          <p:cNvPr id="175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4640263"/>
            <a:ext cx="2057400" cy="92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5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1528763"/>
            <a:ext cx="2438400" cy="68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08" name="Rectangle 4"/>
          <p:cNvSpPr>
            <a:spLocks noGrp="1" noChangeArrowheads="1"/>
          </p:cNvSpPr>
          <p:nvPr>
            <p:ph type="title"/>
          </p:nvPr>
        </p:nvSpPr>
        <p:spPr/>
        <p:txBody>
          <a:bodyPr/>
          <a:lstStyle/>
          <a:p>
            <a:r>
              <a:rPr lang="en-GB" altLang="en-US"/>
              <a:t>Bronze Standard Application</a:t>
            </a:r>
          </a:p>
        </p:txBody>
      </p:sp>
      <p:sp>
        <p:nvSpPr>
          <p:cNvPr id="175109" name="Rectangle 5"/>
          <p:cNvSpPr>
            <a:spLocks noGrp="1" noChangeArrowheads="1"/>
          </p:cNvSpPr>
          <p:nvPr>
            <p:ph type="body" idx="1"/>
          </p:nvPr>
        </p:nvSpPr>
        <p:spPr/>
        <p:txBody>
          <a:bodyPr/>
          <a:lstStyle/>
          <a:p>
            <a:r>
              <a:rPr lang="en-GB" altLang="en-US"/>
              <a:t>Medical image registration algorithms assessment</a:t>
            </a:r>
          </a:p>
          <a:p>
            <a:pPr lvl="1"/>
            <a:r>
              <a:rPr lang="en-GB" altLang="en-US"/>
              <a:t>Registration needed in many clinical procedures</a:t>
            </a:r>
          </a:p>
          <a:p>
            <a:pPr lvl="1"/>
            <a:r>
              <a:rPr lang="en-GB" altLang="en-US"/>
              <a:t>Real clinical impact</a:t>
            </a:r>
          </a:p>
          <a:p>
            <a:r>
              <a:rPr lang="en-GB" altLang="en-US"/>
              <a:t>Interfaced to the medical data manager</a:t>
            </a:r>
          </a:p>
          <a:p>
            <a:pPr lvl="1"/>
            <a:r>
              <a:rPr lang="en-GB" altLang="en-US"/>
              <a:t>To retrieve suitable input images</a:t>
            </a:r>
          </a:p>
          <a:p>
            <a:r>
              <a:rPr lang="en-GB" altLang="en-US"/>
              <a:t>Compute intensive</a:t>
            </a:r>
          </a:p>
          <a:p>
            <a:pPr lvl="1"/>
            <a:r>
              <a:rPr lang="en-GB" altLang="en-US"/>
              <a:t>Medical image registration algorithms: minutes to hours of computations on PCs</a:t>
            </a:r>
          </a:p>
          <a:p>
            <a:r>
              <a:rPr lang="en-GB" altLang="en-US"/>
              <a:t>Data intensive</a:t>
            </a:r>
          </a:p>
          <a:p>
            <a:pPr lvl="1"/>
            <a:r>
              <a:rPr lang="en-GB" altLang="en-US"/>
              <a:t>Hundreds to thousands of image pairs</a:t>
            </a:r>
          </a:p>
          <a:p>
            <a:r>
              <a:rPr lang="en-GB" altLang="en-US"/>
              <a:t>Workflow-based</a:t>
            </a:r>
          </a:p>
          <a:p>
            <a:pPr lvl="1"/>
            <a:r>
              <a:rPr lang="en-GB" altLang="en-US"/>
              <a:t>Using MOTEUR service-based workflow manager</a:t>
            </a:r>
          </a:p>
          <a:p>
            <a:pPr lvl="1"/>
            <a:r>
              <a:rPr lang="en-GB" altLang="en-US"/>
              <a:t>Developed in the French ACI “Masse de donn</a:t>
            </a:r>
            <a:r>
              <a:rPr lang="en-GB" altLang="ja-JP">
                <a:ea typeface="ＭＳ Ｐゴシック" pitchFamily="-112" charset="-128"/>
              </a:rPr>
              <a:t>ées” AGIR project</a:t>
            </a:r>
            <a:endParaRPr lang="en-GB" altLang="en-US"/>
          </a:p>
        </p:txBody>
      </p:sp>
      <p:pic>
        <p:nvPicPr>
          <p:cNvPr id="1751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850" y="2336800"/>
            <a:ext cx="1800225" cy="550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1"/>
          </p:nvPr>
        </p:nvSpPr>
        <p:spPr/>
        <p:txBody>
          <a:bodyPr/>
          <a:lstStyle/>
          <a:p>
            <a:fld id="{A339B4F4-B72E-4E50-92F8-751D47225A8D}" type="slidenum">
              <a:rPr lang="en-US" altLang="en-US"/>
              <a:pPr/>
              <a:t>21</a:t>
            </a:fld>
            <a:endParaRPr lang="en-US" altLang="en-US"/>
          </a:p>
        </p:txBody>
      </p:sp>
      <p:sp>
        <p:nvSpPr>
          <p:cNvPr id="177154" name="Rectangle 2"/>
          <p:cNvSpPr>
            <a:spLocks noGrp="1" noChangeArrowheads="1"/>
          </p:cNvSpPr>
          <p:nvPr>
            <p:ph type="title"/>
          </p:nvPr>
        </p:nvSpPr>
        <p:spPr/>
        <p:txBody>
          <a:bodyPr/>
          <a:lstStyle/>
          <a:p>
            <a:r>
              <a:rPr lang="fr-FR" altLang="en-US" sz="2800"/>
              <a:t>Demonstration at last EGEE  review</a:t>
            </a:r>
          </a:p>
        </p:txBody>
      </p:sp>
      <p:pic>
        <p:nvPicPr>
          <p:cNvPr id="177155" name="Picture 3" descr="testbe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19250" y="1844675"/>
            <a:ext cx="6178550" cy="4679950"/>
          </a:xfrm>
          <a:noFill/>
          <a:ln/>
          <a:extLst>
            <a:ext uri="{91240B29-F687-4F45-9708-019B960494DF}">
              <a14:hiddenLine xmlns:a14="http://schemas.microsoft.com/office/drawing/2010/main" w="28575" cmpd="sng">
                <a:solidFill>
                  <a:srgbClr val="FF010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56" name="Rectangle 4"/>
          <p:cNvSpPr>
            <a:spLocks noGrp="1" noChangeArrowheads="1"/>
          </p:cNvSpPr>
          <p:nvPr>
            <p:ph type="body" idx="1"/>
          </p:nvPr>
        </p:nvSpPr>
        <p:spPr>
          <a:xfrm>
            <a:off x="179388" y="908050"/>
            <a:ext cx="8772525" cy="863600"/>
          </a:xfrm>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6550" indent="-33655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3 SRM-DICOM servers with gliteIO servers (NA4 sites)</a:t>
            </a:r>
          </a:p>
          <a:p>
            <a:pPr marL="336550" indent="-33655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AMGA (NA4 site), Fireman, Hydra (JRA1 site)</a:t>
            </a:r>
          </a:p>
        </p:txBody>
      </p:sp>
      <p:grpSp>
        <p:nvGrpSpPr>
          <p:cNvPr id="177157" name="Group 5"/>
          <p:cNvGrpSpPr>
            <a:grpSpLocks/>
          </p:cNvGrpSpPr>
          <p:nvPr/>
        </p:nvGrpSpPr>
        <p:grpSpPr bwMode="auto">
          <a:xfrm>
            <a:off x="5364163" y="4508500"/>
            <a:ext cx="3744912" cy="1187450"/>
            <a:chOff x="3379" y="2840"/>
            <a:chExt cx="2359" cy="748"/>
          </a:xfrm>
        </p:grpSpPr>
        <p:sp>
          <p:nvSpPr>
            <p:cNvPr id="177158" name="Line 6"/>
            <p:cNvSpPr>
              <a:spLocks noChangeShapeType="1"/>
            </p:cNvSpPr>
            <p:nvPr/>
          </p:nvSpPr>
          <p:spPr bwMode="auto">
            <a:xfrm flipH="1" flipV="1">
              <a:off x="3379" y="2840"/>
              <a:ext cx="1588" cy="453"/>
            </a:xfrm>
            <a:prstGeom prst="line">
              <a:avLst/>
            </a:prstGeom>
            <a:noFill/>
            <a:ln w="28575">
              <a:solidFill>
                <a:srgbClr val="F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159" name="Group 7"/>
            <p:cNvGrpSpPr>
              <a:grpSpLocks/>
            </p:cNvGrpSpPr>
            <p:nvPr/>
          </p:nvGrpSpPr>
          <p:grpSpPr bwMode="auto">
            <a:xfrm>
              <a:off x="4967" y="3202"/>
              <a:ext cx="771" cy="386"/>
              <a:chOff x="1268" y="1716"/>
              <a:chExt cx="1202" cy="568"/>
            </a:xfrm>
          </p:grpSpPr>
          <p:sp>
            <p:nvSpPr>
              <p:cNvPr id="177160" name="AutoShape 8"/>
              <p:cNvSpPr>
                <a:spLocks noChangeArrowheads="1"/>
              </p:cNvSpPr>
              <p:nvPr/>
            </p:nvSpPr>
            <p:spPr bwMode="auto">
              <a:xfrm>
                <a:off x="1268" y="1716"/>
                <a:ext cx="1203" cy="569"/>
              </a:xfrm>
              <a:prstGeom prst="roundRect">
                <a:avLst>
                  <a:gd name="adj" fmla="val 176"/>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08000"/>
                  </a:lnSpc>
                  <a:buClr>
                    <a:srgbClr val="2B519A"/>
                  </a:buClr>
                  <a:buSzPct val="100000"/>
                  <a:buFont typeface="Arial" charset="0"/>
                  <a:buNone/>
                </a:pPr>
                <a:r>
                  <a:rPr lang="en-GB" altLang="en-US" sz="1100">
                    <a:solidFill>
                      <a:srgbClr val="2B519A"/>
                    </a:solidFill>
                    <a:latin typeface="Arial" charset="0"/>
                  </a:rPr>
                  <a:t>AMGA Metadata</a:t>
                </a:r>
              </a:p>
              <a:p>
                <a:pPr eaLnBrk="1" hangingPunct="1">
                  <a:lnSpc>
                    <a:spcPct val="108000"/>
                  </a:lnSpc>
                  <a:buClr>
                    <a:srgbClr val="2B519A"/>
                  </a:buClr>
                  <a:buSzPct val="100000"/>
                  <a:buFont typeface="Arial" charset="0"/>
                  <a:buNone/>
                </a:pPr>
                <a:endParaRPr lang="en-GB" altLang="en-US" sz="1100">
                  <a:solidFill>
                    <a:srgbClr val="2B519A"/>
                  </a:solidFill>
                  <a:latin typeface="Arial" charset="0"/>
                </a:endParaRPr>
              </a:p>
              <a:p>
                <a:pPr eaLnBrk="1" hangingPunct="1">
                  <a:lnSpc>
                    <a:spcPct val="108000"/>
                  </a:lnSpc>
                  <a:buClr>
                    <a:srgbClr val="2B519A"/>
                  </a:buClr>
                  <a:buSzPct val="100000"/>
                  <a:buFont typeface="Arial" charset="0"/>
                  <a:buNone/>
                </a:pPr>
                <a:endParaRPr lang="en-GB" altLang="en-US" sz="1100">
                  <a:solidFill>
                    <a:srgbClr val="2B519A"/>
                  </a:solidFill>
                  <a:latin typeface="Arial" charset="0"/>
                </a:endParaRPr>
              </a:p>
            </p:txBody>
          </p:sp>
          <p:sp>
            <p:nvSpPr>
              <p:cNvPr id="177161" name="Line 9"/>
              <p:cNvSpPr>
                <a:spLocks noChangeShapeType="1"/>
              </p:cNvSpPr>
              <p:nvPr/>
            </p:nvSpPr>
            <p:spPr bwMode="auto">
              <a:xfrm>
                <a:off x="1268" y="1969"/>
                <a:ext cx="1203"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62" name="Line 10"/>
              <p:cNvSpPr>
                <a:spLocks noChangeShapeType="1"/>
              </p:cNvSpPr>
              <p:nvPr/>
            </p:nvSpPr>
            <p:spPr bwMode="auto">
              <a:xfrm>
                <a:off x="1268" y="2060"/>
                <a:ext cx="1203"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63" name="Line 11"/>
              <p:cNvSpPr>
                <a:spLocks noChangeShapeType="1"/>
              </p:cNvSpPr>
              <p:nvPr/>
            </p:nvSpPr>
            <p:spPr bwMode="auto">
              <a:xfrm>
                <a:off x="1268" y="2173"/>
                <a:ext cx="1203"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64" name="Line 12"/>
              <p:cNvSpPr>
                <a:spLocks noChangeShapeType="1"/>
              </p:cNvSpPr>
              <p:nvPr/>
            </p:nvSpPr>
            <p:spPr bwMode="auto">
              <a:xfrm>
                <a:off x="1503" y="1969"/>
                <a:ext cx="1" cy="3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65" name="Line 13"/>
              <p:cNvSpPr>
                <a:spLocks noChangeShapeType="1"/>
              </p:cNvSpPr>
              <p:nvPr/>
            </p:nvSpPr>
            <p:spPr bwMode="auto">
              <a:xfrm>
                <a:off x="1850" y="1969"/>
                <a:ext cx="1" cy="3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66" name="Line 14"/>
              <p:cNvSpPr>
                <a:spLocks noChangeShapeType="1"/>
              </p:cNvSpPr>
              <p:nvPr/>
            </p:nvSpPr>
            <p:spPr bwMode="auto">
              <a:xfrm>
                <a:off x="2261" y="1969"/>
                <a:ext cx="1" cy="3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77167" name="Group 15"/>
          <p:cNvGrpSpPr>
            <a:grpSpLocks/>
          </p:cNvGrpSpPr>
          <p:nvPr/>
        </p:nvGrpSpPr>
        <p:grpSpPr bwMode="auto">
          <a:xfrm>
            <a:off x="5580063" y="2300288"/>
            <a:ext cx="3635375" cy="2135187"/>
            <a:chOff x="3515" y="1449"/>
            <a:chExt cx="2290" cy="1345"/>
          </a:xfrm>
        </p:grpSpPr>
        <p:sp>
          <p:nvSpPr>
            <p:cNvPr id="177168" name="Oval 16"/>
            <p:cNvSpPr>
              <a:spLocks noChangeArrowheads="1"/>
            </p:cNvSpPr>
            <p:nvPr/>
          </p:nvSpPr>
          <p:spPr bwMode="auto">
            <a:xfrm>
              <a:off x="3515" y="2704"/>
              <a:ext cx="91" cy="90"/>
            </a:xfrm>
            <a:prstGeom prst="ellipse">
              <a:avLst/>
            </a:prstGeom>
            <a:noFill/>
            <a:ln w="28575">
              <a:solidFill>
                <a:srgbClr val="FF010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9" name="Text Box 17"/>
            <p:cNvSpPr txBox="1">
              <a:spLocks noChangeArrowheads="1"/>
            </p:cNvSpPr>
            <p:nvPr/>
          </p:nvSpPr>
          <p:spPr bwMode="auto">
            <a:xfrm>
              <a:off x="3742" y="2591"/>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8000"/>
                </a:lnSpc>
                <a:buClr>
                  <a:srgbClr val="2B519A"/>
                </a:buClr>
                <a:buSzPct val="100000"/>
                <a:buFont typeface="Arial" charset="0"/>
                <a:buNone/>
              </a:pPr>
              <a:r>
                <a:rPr lang="fr-FR" altLang="en-US" sz="1400">
                  <a:solidFill>
                    <a:srgbClr val="FF0101"/>
                  </a:solidFill>
                  <a:latin typeface="Impact" pitchFamily="34" charset="0"/>
                </a:rPr>
                <a:t>CERN</a:t>
              </a:r>
            </a:p>
          </p:txBody>
        </p:sp>
        <p:sp>
          <p:nvSpPr>
            <p:cNvPr id="177170" name="Line 18"/>
            <p:cNvSpPr>
              <a:spLocks noChangeShapeType="1"/>
            </p:cNvSpPr>
            <p:nvPr/>
          </p:nvSpPr>
          <p:spPr bwMode="auto">
            <a:xfrm flipH="1">
              <a:off x="3606" y="1932"/>
              <a:ext cx="1406" cy="817"/>
            </a:xfrm>
            <a:prstGeom prst="line">
              <a:avLst/>
            </a:prstGeom>
            <a:noFill/>
            <a:ln w="28575">
              <a:solidFill>
                <a:srgbClr val="F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717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 y="1887"/>
              <a:ext cx="432" cy="3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7172" name="Text Box 20"/>
            <p:cNvSpPr txBox="1">
              <a:spLocks noChangeArrowheads="1"/>
            </p:cNvSpPr>
            <p:nvPr/>
          </p:nvSpPr>
          <p:spPr bwMode="auto">
            <a:xfrm>
              <a:off x="4921" y="2213"/>
              <a:ext cx="884"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200" b="1">
                  <a:solidFill>
                    <a:srgbClr val="2B519A"/>
                  </a:solidFill>
                  <a:latin typeface="Arial" charset="0"/>
                </a:rPr>
                <a:t>Hydra Key store</a:t>
              </a:r>
            </a:p>
          </p:txBody>
        </p:sp>
        <p:grpSp>
          <p:nvGrpSpPr>
            <p:cNvPr id="177173" name="Group 21"/>
            <p:cNvGrpSpPr>
              <a:grpSpLocks/>
            </p:cNvGrpSpPr>
            <p:nvPr/>
          </p:nvGrpSpPr>
          <p:grpSpPr bwMode="auto">
            <a:xfrm>
              <a:off x="5057" y="1449"/>
              <a:ext cx="569" cy="438"/>
              <a:chOff x="2536" y="1616"/>
              <a:chExt cx="864" cy="665"/>
            </a:xfrm>
          </p:grpSpPr>
          <p:sp>
            <p:nvSpPr>
              <p:cNvPr id="177174" name="AutoShape 22"/>
              <p:cNvSpPr>
                <a:spLocks noChangeArrowheads="1"/>
              </p:cNvSpPr>
              <p:nvPr/>
            </p:nvSpPr>
            <p:spPr bwMode="auto">
              <a:xfrm>
                <a:off x="2536" y="1616"/>
                <a:ext cx="864" cy="665"/>
              </a:xfrm>
              <a:prstGeom prst="roundRect">
                <a:avLst>
                  <a:gd name="adj" fmla="val 176"/>
                </a:avLst>
              </a:prstGeom>
              <a:solidFill>
                <a:srgbClr val="99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lnSpc>
                    <a:spcPct val="108000"/>
                  </a:lnSpc>
                  <a:buClr>
                    <a:srgbClr val="2B519A"/>
                  </a:buClr>
                  <a:buSzPct val="100000"/>
                  <a:buFont typeface="Arial" charset="0"/>
                  <a:buNone/>
                </a:pPr>
                <a:r>
                  <a:rPr lang="en-GB" altLang="en-US" sz="1400">
                    <a:solidFill>
                      <a:srgbClr val="2B519A"/>
                    </a:solidFill>
                    <a:latin typeface="Arial" charset="0"/>
                  </a:rPr>
                  <a:t>Fireman</a:t>
                </a:r>
              </a:p>
              <a:p>
                <a:pPr eaLnBrk="1" hangingPunct="1">
                  <a:lnSpc>
                    <a:spcPct val="108000"/>
                  </a:lnSpc>
                  <a:buClr>
                    <a:srgbClr val="2B519A"/>
                  </a:buClr>
                  <a:buSzPct val="100000"/>
                  <a:buFont typeface="Arial" charset="0"/>
                  <a:buNone/>
                </a:pPr>
                <a:endParaRPr lang="en-GB" altLang="en-US" sz="1400">
                  <a:solidFill>
                    <a:srgbClr val="2B519A"/>
                  </a:solidFill>
                  <a:latin typeface="Arial" charset="0"/>
                </a:endParaRPr>
              </a:p>
              <a:p>
                <a:pPr eaLnBrk="1" hangingPunct="1">
                  <a:lnSpc>
                    <a:spcPct val="108000"/>
                  </a:lnSpc>
                  <a:buClr>
                    <a:srgbClr val="2B519A"/>
                  </a:buClr>
                  <a:buSzPct val="100000"/>
                  <a:buFont typeface="Arial" charset="0"/>
                  <a:buNone/>
                </a:pPr>
                <a:endParaRPr lang="en-GB" altLang="en-US" sz="1400">
                  <a:solidFill>
                    <a:srgbClr val="2B519A"/>
                  </a:solidFill>
                  <a:latin typeface="Arial" charset="0"/>
                </a:endParaRPr>
              </a:p>
            </p:txBody>
          </p:sp>
          <p:sp>
            <p:nvSpPr>
              <p:cNvPr id="177175" name="AutoShape 23"/>
              <p:cNvSpPr>
                <a:spLocks noChangeArrowheads="1"/>
              </p:cNvSpPr>
              <p:nvPr/>
            </p:nvSpPr>
            <p:spPr bwMode="auto">
              <a:xfrm>
                <a:off x="2653" y="1842"/>
                <a:ext cx="635" cy="404"/>
              </a:xfrm>
              <a:prstGeom prst="verticalScroll">
                <a:avLst>
                  <a:gd name="adj" fmla="val 12500"/>
                </a:avLst>
              </a:prstGeom>
              <a:solidFill>
                <a:srgbClr val="99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200">
                    <a:solidFill>
                      <a:srgbClr val="2B519A"/>
                    </a:solidFill>
                    <a:latin typeface="Arial" charset="0"/>
                  </a:rPr>
                  <a:t>File</a:t>
                </a:r>
              </a:p>
              <a:p>
                <a:pPr algn="ctr" eaLnBrk="1" hangingPunct="1">
                  <a:lnSpc>
                    <a:spcPct val="108000"/>
                  </a:lnSpc>
                  <a:buClr>
                    <a:srgbClr val="2B519A"/>
                  </a:buClr>
                  <a:buSzPct val="100000"/>
                  <a:buFont typeface="Arial" charset="0"/>
                  <a:buNone/>
                </a:pPr>
                <a:r>
                  <a:rPr lang="en-GB" altLang="en-US" sz="1200">
                    <a:solidFill>
                      <a:srgbClr val="2B519A"/>
                    </a:solidFill>
                    <a:latin typeface="Arial" charset="0"/>
                  </a:rPr>
                  <a:t>Catalog</a:t>
                </a:r>
              </a:p>
            </p:txBody>
          </p:sp>
        </p:grpSp>
      </p:grpSp>
      <p:grpSp>
        <p:nvGrpSpPr>
          <p:cNvPr id="177176" name="Group 24"/>
          <p:cNvGrpSpPr>
            <a:grpSpLocks/>
          </p:cNvGrpSpPr>
          <p:nvPr/>
        </p:nvGrpSpPr>
        <p:grpSpPr bwMode="auto">
          <a:xfrm>
            <a:off x="107950" y="1844675"/>
            <a:ext cx="6335713" cy="4321175"/>
            <a:chOff x="68" y="1162"/>
            <a:chExt cx="3991" cy="2722"/>
          </a:xfrm>
        </p:grpSpPr>
        <p:grpSp>
          <p:nvGrpSpPr>
            <p:cNvPr id="177177" name="Group 25"/>
            <p:cNvGrpSpPr>
              <a:grpSpLocks/>
            </p:cNvGrpSpPr>
            <p:nvPr/>
          </p:nvGrpSpPr>
          <p:grpSpPr bwMode="auto">
            <a:xfrm>
              <a:off x="68" y="1162"/>
              <a:ext cx="3413" cy="1155"/>
              <a:chOff x="68" y="1162"/>
              <a:chExt cx="3413" cy="1155"/>
            </a:xfrm>
          </p:grpSpPr>
          <p:sp>
            <p:nvSpPr>
              <p:cNvPr id="177178" name="Oval 26"/>
              <p:cNvSpPr>
                <a:spLocks noChangeArrowheads="1"/>
              </p:cNvSpPr>
              <p:nvPr/>
            </p:nvSpPr>
            <p:spPr bwMode="auto">
              <a:xfrm>
                <a:off x="2925" y="2114"/>
                <a:ext cx="91" cy="90"/>
              </a:xfrm>
              <a:prstGeom prst="ellipse">
                <a:avLst/>
              </a:prstGeom>
              <a:noFill/>
              <a:ln w="28575">
                <a:solidFill>
                  <a:srgbClr val="FF010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79" name="Text Box 27"/>
              <p:cNvSpPr txBox="1">
                <a:spLocks noChangeArrowheads="1"/>
              </p:cNvSpPr>
              <p:nvPr/>
            </p:nvSpPr>
            <p:spPr bwMode="auto">
              <a:xfrm>
                <a:off x="3061" y="2114"/>
                <a:ext cx="420"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8000"/>
                  </a:lnSpc>
                  <a:buClr>
                    <a:srgbClr val="2B519A"/>
                  </a:buClr>
                  <a:buSzPct val="100000"/>
                  <a:buFont typeface="Arial" charset="0"/>
                  <a:buNone/>
                </a:pPr>
                <a:r>
                  <a:rPr lang="fr-FR" altLang="en-US" sz="1400">
                    <a:solidFill>
                      <a:srgbClr val="FF0101"/>
                    </a:solidFill>
                    <a:latin typeface="Impact" pitchFamily="34" charset="0"/>
                  </a:rPr>
                  <a:t>Orsay</a:t>
                </a:r>
              </a:p>
            </p:txBody>
          </p:sp>
          <p:sp>
            <p:nvSpPr>
              <p:cNvPr id="177180" name="Line 28"/>
              <p:cNvSpPr>
                <a:spLocks noChangeShapeType="1"/>
              </p:cNvSpPr>
              <p:nvPr/>
            </p:nvSpPr>
            <p:spPr bwMode="auto">
              <a:xfrm flipH="1" flipV="1">
                <a:off x="793" y="1752"/>
                <a:ext cx="2132" cy="407"/>
              </a:xfrm>
              <a:prstGeom prst="line">
                <a:avLst/>
              </a:prstGeom>
              <a:noFill/>
              <a:ln w="28575">
                <a:solidFill>
                  <a:srgbClr val="F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181" name="Group 29"/>
              <p:cNvGrpSpPr>
                <a:grpSpLocks/>
              </p:cNvGrpSpPr>
              <p:nvPr/>
            </p:nvGrpSpPr>
            <p:grpSpPr bwMode="auto">
              <a:xfrm>
                <a:off x="68" y="1162"/>
                <a:ext cx="748" cy="590"/>
                <a:chOff x="0" y="880"/>
                <a:chExt cx="1538" cy="1371"/>
              </a:xfrm>
            </p:grpSpPr>
            <p:sp>
              <p:nvSpPr>
                <p:cNvPr id="177182" name="AutoShape 30"/>
                <p:cNvSpPr>
                  <a:spLocks noChangeArrowheads="1"/>
                </p:cNvSpPr>
                <p:nvPr/>
              </p:nvSpPr>
              <p:spPr bwMode="auto">
                <a:xfrm>
                  <a:off x="0" y="880"/>
                  <a:ext cx="1538" cy="1371"/>
                </a:xfrm>
                <a:prstGeom prst="roundRect">
                  <a:avLst>
                    <a:gd name="adj" fmla="val 65"/>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77183" name="Group 31"/>
                <p:cNvGrpSpPr>
                  <a:grpSpLocks/>
                </p:cNvGrpSpPr>
                <p:nvPr/>
              </p:nvGrpSpPr>
              <p:grpSpPr bwMode="auto">
                <a:xfrm>
                  <a:off x="114" y="943"/>
                  <a:ext cx="1317" cy="1242"/>
                  <a:chOff x="3847" y="905"/>
                  <a:chExt cx="1317" cy="1242"/>
                </a:xfrm>
              </p:grpSpPr>
              <p:sp>
                <p:nvSpPr>
                  <p:cNvPr id="177184" name="Oval 32"/>
                  <p:cNvSpPr>
                    <a:spLocks noChangeArrowheads="1"/>
                  </p:cNvSpPr>
                  <p:nvPr/>
                </p:nvSpPr>
                <p:spPr bwMode="auto">
                  <a:xfrm>
                    <a:off x="3847" y="905"/>
                    <a:ext cx="1318" cy="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7185" name="Freeform 33"/>
                  <p:cNvSpPr>
                    <a:spLocks noChangeArrowheads="1"/>
                  </p:cNvSpPr>
                  <p:nvPr/>
                </p:nvSpPr>
                <p:spPr bwMode="auto">
                  <a:xfrm>
                    <a:off x="3862" y="2000"/>
                    <a:ext cx="1303" cy="320"/>
                  </a:xfrm>
                  <a:custGeom>
                    <a:avLst/>
                    <a:gdLst>
                      <a:gd name="T0" fmla="*/ 0 w 5746"/>
                      <a:gd name="T1" fmla="*/ 0 h 1409"/>
                      <a:gd name="T2" fmla="*/ 5745 w 5746"/>
                      <a:gd name="T3" fmla="*/ 101 h 1409"/>
                    </a:gdLst>
                    <a:ahLst/>
                    <a:cxnLst>
                      <a:cxn ang="0">
                        <a:pos x="T0" y="T1"/>
                      </a:cxn>
                      <a:cxn ang="0">
                        <a:pos x="T2" y="T3"/>
                      </a:cxn>
                    </a:cxnLst>
                    <a:rect l="0" t="0" r="r" b="b"/>
                    <a:pathLst>
                      <a:path w="5746" h="1409">
                        <a:moveTo>
                          <a:pt x="0" y="0"/>
                        </a:moveTo>
                        <a:cubicBezTo>
                          <a:pt x="2872" y="1408"/>
                          <a:pt x="5745" y="101"/>
                          <a:pt x="5745" y="101"/>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86" name="Line 34"/>
                  <p:cNvSpPr>
                    <a:spLocks noChangeShapeType="1"/>
                  </p:cNvSpPr>
                  <p:nvPr/>
                </p:nvSpPr>
                <p:spPr bwMode="auto">
                  <a:xfrm>
                    <a:off x="3847" y="1074"/>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187" name="Line 35"/>
                  <p:cNvSpPr>
                    <a:spLocks noChangeShapeType="1"/>
                  </p:cNvSpPr>
                  <p:nvPr/>
                </p:nvSpPr>
                <p:spPr bwMode="auto">
                  <a:xfrm>
                    <a:off x="5165" y="1074"/>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77188"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 y="1058"/>
                  <a:ext cx="403" cy="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189"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 y="1501"/>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190"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 y="1460"/>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191" name="Picture 3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 y="985"/>
                  <a:ext cx="403"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77192" name="Group 40"/>
            <p:cNvGrpSpPr>
              <a:grpSpLocks/>
            </p:cNvGrpSpPr>
            <p:nvPr/>
          </p:nvGrpSpPr>
          <p:grpSpPr bwMode="auto">
            <a:xfrm>
              <a:off x="68" y="2568"/>
              <a:ext cx="3446" cy="590"/>
              <a:chOff x="68" y="2568"/>
              <a:chExt cx="3446" cy="590"/>
            </a:xfrm>
          </p:grpSpPr>
          <p:sp>
            <p:nvSpPr>
              <p:cNvPr id="177193" name="Oval 41"/>
              <p:cNvSpPr>
                <a:spLocks noChangeArrowheads="1"/>
              </p:cNvSpPr>
              <p:nvPr/>
            </p:nvSpPr>
            <p:spPr bwMode="auto">
              <a:xfrm>
                <a:off x="3288" y="2794"/>
                <a:ext cx="91" cy="90"/>
              </a:xfrm>
              <a:prstGeom prst="ellipse">
                <a:avLst/>
              </a:prstGeom>
              <a:noFill/>
              <a:ln w="28575">
                <a:solidFill>
                  <a:srgbClr val="FF010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94" name="Text Box 42"/>
              <p:cNvSpPr txBox="1">
                <a:spLocks noChangeArrowheads="1"/>
              </p:cNvSpPr>
              <p:nvPr/>
            </p:nvSpPr>
            <p:spPr bwMode="auto">
              <a:xfrm>
                <a:off x="3152" y="2930"/>
                <a:ext cx="362"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8000"/>
                  </a:lnSpc>
                  <a:buClr>
                    <a:srgbClr val="2B519A"/>
                  </a:buClr>
                  <a:buSzPct val="100000"/>
                  <a:buFont typeface="Arial" charset="0"/>
                  <a:buNone/>
                </a:pPr>
                <a:r>
                  <a:rPr lang="fr-FR" altLang="en-US" sz="1400">
                    <a:solidFill>
                      <a:srgbClr val="FF0101"/>
                    </a:solidFill>
                    <a:latin typeface="Impact" pitchFamily="34" charset="0"/>
                  </a:rPr>
                  <a:t>Lyon</a:t>
                </a:r>
              </a:p>
            </p:txBody>
          </p:sp>
          <p:sp>
            <p:nvSpPr>
              <p:cNvPr id="177195" name="Line 43"/>
              <p:cNvSpPr>
                <a:spLocks noChangeShapeType="1"/>
              </p:cNvSpPr>
              <p:nvPr/>
            </p:nvSpPr>
            <p:spPr bwMode="auto">
              <a:xfrm flipH="1" flipV="1">
                <a:off x="793" y="2840"/>
                <a:ext cx="2495" cy="0"/>
              </a:xfrm>
              <a:prstGeom prst="line">
                <a:avLst/>
              </a:prstGeom>
              <a:noFill/>
              <a:ln w="28575">
                <a:solidFill>
                  <a:srgbClr val="F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196" name="Group 44"/>
              <p:cNvGrpSpPr>
                <a:grpSpLocks/>
              </p:cNvGrpSpPr>
              <p:nvPr/>
            </p:nvGrpSpPr>
            <p:grpSpPr bwMode="auto">
              <a:xfrm>
                <a:off x="68" y="2568"/>
                <a:ext cx="748" cy="590"/>
                <a:chOff x="0" y="880"/>
                <a:chExt cx="1538" cy="1371"/>
              </a:xfrm>
            </p:grpSpPr>
            <p:sp>
              <p:nvSpPr>
                <p:cNvPr id="177197" name="AutoShape 45"/>
                <p:cNvSpPr>
                  <a:spLocks noChangeArrowheads="1"/>
                </p:cNvSpPr>
                <p:nvPr/>
              </p:nvSpPr>
              <p:spPr bwMode="auto">
                <a:xfrm>
                  <a:off x="0" y="880"/>
                  <a:ext cx="1538" cy="1371"/>
                </a:xfrm>
                <a:prstGeom prst="roundRect">
                  <a:avLst>
                    <a:gd name="adj" fmla="val 65"/>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77198" name="Group 46"/>
                <p:cNvGrpSpPr>
                  <a:grpSpLocks/>
                </p:cNvGrpSpPr>
                <p:nvPr/>
              </p:nvGrpSpPr>
              <p:grpSpPr bwMode="auto">
                <a:xfrm>
                  <a:off x="114" y="943"/>
                  <a:ext cx="1317" cy="1242"/>
                  <a:chOff x="3847" y="905"/>
                  <a:chExt cx="1317" cy="1242"/>
                </a:xfrm>
              </p:grpSpPr>
              <p:sp>
                <p:nvSpPr>
                  <p:cNvPr id="177199" name="Oval 47"/>
                  <p:cNvSpPr>
                    <a:spLocks noChangeArrowheads="1"/>
                  </p:cNvSpPr>
                  <p:nvPr/>
                </p:nvSpPr>
                <p:spPr bwMode="auto">
                  <a:xfrm>
                    <a:off x="3847" y="905"/>
                    <a:ext cx="1318" cy="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7200" name="Freeform 48"/>
                  <p:cNvSpPr>
                    <a:spLocks noChangeArrowheads="1"/>
                  </p:cNvSpPr>
                  <p:nvPr/>
                </p:nvSpPr>
                <p:spPr bwMode="auto">
                  <a:xfrm>
                    <a:off x="3862" y="2000"/>
                    <a:ext cx="1303" cy="320"/>
                  </a:xfrm>
                  <a:custGeom>
                    <a:avLst/>
                    <a:gdLst>
                      <a:gd name="T0" fmla="*/ 0 w 5746"/>
                      <a:gd name="T1" fmla="*/ 0 h 1409"/>
                      <a:gd name="T2" fmla="*/ 5745 w 5746"/>
                      <a:gd name="T3" fmla="*/ 101 h 1409"/>
                    </a:gdLst>
                    <a:ahLst/>
                    <a:cxnLst>
                      <a:cxn ang="0">
                        <a:pos x="T0" y="T1"/>
                      </a:cxn>
                      <a:cxn ang="0">
                        <a:pos x="T2" y="T3"/>
                      </a:cxn>
                    </a:cxnLst>
                    <a:rect l="0" t="0" r="r" b="b"/>
                    <a:pathLst>
                      <a:path w="5746" h="1409">
                        <a:moveTo>
                          <a:pt x="0" y="0"/>
                        </a:moveTo>
                        <a:cubicBezTo>
                          <a:pt x="2872" y="1408"/>
                          <a:pt x="5745" y="101"/>
                          <a:pt x="5745" y="101"/>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201" name="Line 49"/>
                  <p:cNvSpPr>
                    <a:spLocks noChangeShapeType="1"/>
                  </p:cNvSpPr>
                  <p:nvPr/>
                </p:nvSpPr>
                <p:spPr bwMode="auto">
                  <a:xfrm>
                    <a:off x="3847" y="1074"/>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202" name="Line 50"/>
                  <p:cNvSpPr>
                    <a:spLocks noChangeShapeType="1"/>
                  </p:cNvSpPr>
                  <p:nvPr/>
                </p:nvSpPr>
                <p:spPr bwMode="auto">
                  <a:xfrm>
                    <a:off x="5165" y="1074"/>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77203"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 y="1058"/>
                  <a:ext cx="403" cy="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204" name="Picture 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 y="1501"/>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205" name="Picture 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 y="1460"/>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206" name="Picture 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 y="985"/>
                  <a:ext cx="403"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77207" name="Group 55"/>
            <p:cNvGrpSpPr>
              <a:grpSpLocks/>
            </p:cNvGrpSpPr>
            <p:nvPr/>
          </p:nvGrpSpPr>
          <p:grpSpPr bwMode="auto">
            <a:xfrm>
              <a:off x="68" y="3294"/>
              <a:ext cx="3991" cy="590"/>
              <a:chOff x="68" y="3294"/>
              <a:chExt cx="3991" cy="590"/>
            </a:xfrm>
          </p:grpSpPr>
          <p:sp>
            <p:nvSpPr>
              <p:cNvPr id="177208" name="Oval 56"/>
              <p:cNvSpPr>
                <a:spLocks noChangeArrowheads="1"/>
              </p:cNvSpPr>
              <p:nvPr/>
            </p:nvSpPr>
            <p:spPr bwMode="auto">
              <a:xfrm>
                <a:off x="3606" y="3385"/>
                <a:ext cx="91" cy="90"/>
              </a:xfrm>
              <a:prstGeom prst="ellipse">
                <a:avLst/>
              </a:prstGeom>
              <a:noFill/>
              <a:ln w="28575">
                <a:solidFill>
                  <a:srgbClr val="FF010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09" name="Text Box 57"/>
              <p:cNvSpPr txBox="1">
                <a:spLocks noChangeArrowheads="1"/>
              </p:cNvSpPr>
              <p:nvPr/>
            </p:nvSpPr>
            <p:spPr bwMode="auto">
              <a:xfrm>
                <a:off x="3696" y="3475"/>
                <a:ext cx="363"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8000"/>
                  </a:lnSpc>
                  <a:buClr>
                    <a:srgbClr val="2B519A"/>
                  </a:buClr>
                  <a:buSzPct val="100000"/>
                  <a:buFont typeface="Arial" charset="0"/>
                  <a:buNone/>
                </a:pPr>
                <a:r>
                  <a:rPr lang="fr-FR" altLang="en-US" sz="1400">
                    <a:solidFill>
                      <a:srgbClr val="FF0101"/>
                    </a:solidFill>
                    <a:latin typeface="Impact" pitchFamily="34" charset="0"/>
                  </a:rPr>
                  <a:t>Nice</a:t>
                </a:r>
              </a:p>
            </p:txBody>
          </p:sp>
          <p:sp>
            <p:nvSpPr>
              <p:cNvPr id="177210" name="Line 58"/>
              <p:cNvSpPr>
                <a:spLocks noChangeShapeType="1"/>
              </p:cNvSpPr>
              <p:nvPr/>
            </p:nvSpPr>
            <p:spPr bwMode="auto">
              <a:xfrm flipH="1">
                <a:off x="793" y="3429"/>
                <a:ext cx="2813" cy="137"/>
              </a:xfrm>
              <a:prstGeom prst="line">
                <a:avLst/>
              </a:prstGeom>
              <a:noFill/>
              <a:ln w="28575">
                <a:solidFill>
                  <a:srgbClr val="F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7211" name="Group 59"/>
              <p:cNvGrpSpPr>
                <a:grpSpLocks/>
              </p:cNvGrpSpPr>
              <p:nvPr/>
            </p:nvGrpSpPr>
            <p:grpSpPr bwMode="auto">
              <a:xfrm>
                <a:off x="68" y="3294"/>
                <a:ext cx="748" cy="590"/>
                <a:chOff x="0" y="880"/>
                <a:chExt cx="1538" cy="1371"/>
              </a:xfrm>
            </p:grpSpPr>
            <p:sp>
              <p:nvSpPr>
                <p:cNvPr id="177212" name="AutoShape 60"/>
                <p:cNvSpPr>
                  <a:spLocks noChangeArrowheads="1"/>
                </p:cNvSpPr>
                <p:nvPr/>
              </p:nvSpPr>
              <p:spPr bwMode="auto">
                <a:xfrm>
                  <a:off x="0" y="880"/>
                  <a:ext cx="1538" cy="1371"/>
                </a:xfrm>
                <a:prstGeom prst="roundRect">
                  <a:avLst>
                    <a:gd name="adj" fmla="val 65"/>
                  </a:avLst>
                </a:prstGeom>
                <a:solidFill>
                  <a:srgbClr val="FFFF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77213" name="Group 61"/>
                <p:cNvGrpSpPr>
                  <a:grpSpLocks/>
                </p:cNvGrpSpPr>
                <p:nvPr/>
              </p:nvGrpSpPr>
              <p:grpSpPr bwMode="auto">
                <a:xfrm>
                  <a:off x="114" y="943"/>
                  <a:ext cx="1317" cy="1242"/>
                  <a:chOff x="3847" y="905"/>
                  <a:chExt cx="1317" cy="1242"/>
                </a:xfrm>
              </p:grpSpPr>
              <p:sp>
                <p:nvSpPr>
                  <p:cNvPr id="177214" name="Oval 62"/>
                  <p:cNvSpPr>
                    <a:spLocks noChangeArrowheads="1"/>
                  </p:cNvSpPr>
                  <p:nvPr/>
                </p:nvSpPr>
                <p:spPr bwMode="auto">
                  <a:xfrm>
                    <a:off x="3847" y="905"/>
                    <a:ext cx="1318" cy="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7215" name="Freeform 63"/>
                  <p:cNvSpPr>
                    <a:spLocks noChangeArrowheads="1"/>
                  </p:cNvSpPr>
                  <p:nvPr/>
                </p:nvSpPr>
                <p:spPr bwMode="auto">
                  <a:xfrm>
                    <a:off x="3862" y="2000"/>
                    <a:ext cx="1303" cy="320"/>
                  </a:xfrm>
                  <a:custGeom>
                    <a:avLst/>
                    <a:gdLst>
                      <a:gd name="T0" fmla="*/ 0 w 5746"/>
                      <a:gd name="T1" fmla="*/ 0 h 1409"/>
                      <a:gd name="T2" fmla="*/ 5745 w 5746"/>
                      <a:gd name="T3" fmla="*/ 101 h 1409"/>
                    </a:gdLst>
                    <a:ahLst/>
                    <a:cxnLst>
                      <a:cxn ang="0">
                        <a:pos x="T0" y="T1"/>
                      </a:cxn>
                      <a:cxn ang="0">
                        <a:pos x="T2" y="T3"/>
                      </a:cxn>
                    </a:cxnLst>
                    <a:rect l="0" t="0" r="r" b="b"/>
                    <a:pathLst>
                      <a:path w="5746" h="1409">
                        <a:moveTo>
                          <a:pt x="0" y="0"/>
                        </a:moveTo>
                        <a:cubicBezTo>
                          <a:pt x="2872" y="1408"/>
                          <a:pt x="5745" y="101"/>
                          <a:pt x="5745" y="101"/>
                        </a:cubicBez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216" name="Line 64"/>
                  <p:cNvSpPr>
                    <a:spLocks noChangeShapeType="1"/>
                  </p:cNvSpPr>
                  <p:nvPr/>
                </p:nvSpPr>
                <p:spPr bwMode="auto">
                  <a:xfrm>
                    <a:off x="3847" y="1074"/>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217" name="Line 65"/>
                  <p:cNvSpPr>
                    <a:spLocks noChangeShapeType="1"/>
                  </p:cNvSpPr>
                  <p:nvPr/>
                </p:nvSpPr>
                <p:spPr bwMode="auto">
                  <a:xfrm>
                    <a:off x="5165" y="1074"/>
                    <a:ext cx="1" cy="90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77218" name="Picture 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 y="1058"/>
                  <a:ext cx="403" cy="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219" name="Picture 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 y="1501"/>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220" name="Picture 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 y="1460"/>
                  <a:ext cx="403" cy="6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7221" name="Picture 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 y="985"/>
                  <a:ext cx="403" cy="4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grpSp>
        <p:nvGrpSpPr>
          <p:cNvPr id="177222" name="Group 70"/>
          <p:cNvGrpSpPr>
            <a:grpSpLocks/>
          </p:cNvGrpSpPr>
          <p:nvPr/>
        </p:nvGrpSpPr>
        <p:grpSpPr bwMode="auto">
          <a:xfrm>
            <a:off x="0" y="2925763"/>
            <a:ext cx="1547813" cy="719137"/>
            <a:chOff x="0" y="1843"/>
            <a:chExt cx="975" cy="453"/>
          </a:xfrm>
        </p:grpSpPr>
        <p:sp>
          <p:nvSpPr>
            <p:cNvPr id="177223" name="Freeform 71"/>
            <p:cNvSpPr>
              <a:spLocks/>
            </p:cNvSpPr>
            <p:nvPr/>
          </p:nvSpPr>
          <p:spPr bwMode="auto">
            <a:xfrm>
              <a:off x="113" y="1843"/>
              <a:ext cx="590" cy="181"/>
            </a:xfrm>
            <a:custGeom>
              <a:avLst/>
              <a:gdLst>
                <a:gd name="T0" fmla="*/ 0 w 726"/>
                <a:gd name="T1" fmla="*/ 0 h 136"/>
                <a:gd name="T2" fmla="*/ 726 w 726"/>
                <a:gd name="T3" fmla="*/ 0 h 136"/>
                <a:gd name="T4" fmla="*/ 726 w 726"/>
                <a:gd name="T5" fmla="*/ 136 h 136"/>
                <a:gd name="T6" fmla="*/ 0 w 726"/>
                <a:gd name="T7" fmla="*/ 136 h 136"/>
              </a:gdLst>
              <a:ahLst/>
              <a:cxnLst>
                <a:cxn ang="0">
                  <a:pos x="T0" y="T1"/>
                </a:cxn>
                <a:cxn ang="0">
                  <a:pos x="T2" y="T3"/>
                </a:cxn>
                <a:cxn ang="0">
                  <a:pos x="T4" y="T5"/>
                </a:cxn>
                <a:cxn ang="0">
                  <a:pos x="T6" y="T7"/>
                </a:cxn>
              </a:cxnLst>
              <a:rect l="0" t="0" r="r" b="b"/>
              <a:pathLst>
                <a:path w="726" h="136">
                  <a:moveTo>
                    <a:pt x="0" y="0"/>
                  </a:moveTo>
                  <a:lnTo>
                    <a:pt x="726" y="0"/>
                  </a:lnTo>
                  <a:lnTo>
                    <a:pt x="726" y="136"/>
                  </a:lnTo>
                  <a:lnTo>
                    <a:pt x="0" y="136"/>
                  </a:lnTo>
                </a:path>
              </a:pathLst>
            </a:custGeom>
            <a:gradFill rotWithShape="1">
              <a:gsLst>
                <a:gs pos="0">
                  <a:schemeClr val="hlink"/>
                </a:gs>
                <a:gs pos="100000">
                  <a:schemeClr va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24" name="AutoShape 72"/>
            <p:cNvSpPr>
              <a:spLocks noChangeArrowheads="1"/>
            </p:cNvSpPr>
            <p:nvPr/>
          </p:nvSpPr>
          <p:spPr bwMode="auto">
            <a:xfrm>
              <a:off x="158" y="1888"/>
              <a:ext cx="817" cy="91"/>
            </a:xfrm>
            <a:prstGeom prst="rightArrow">
              <a:avLst>
                <a:gd name="adj1" fmla="val 50000"/>
                <a:gd name="adj2" fmla="val 22445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225" name="Line 73"/>
            <p:cNvSpPr>
              <a:spLocks noChangeShapeType="1"/>
            </p:cNvSpPr>
            <p:nvPr/>
          </p:nvSpPr>
          <p:spPr bwMode="auto">
            <a:xfrm>
              <a:off x="158" y="184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26" name="Line 74"/>
            <p:cNvSpPr>
              <a:spLocks noChangeShapeType="1"/>
            </p:cNvSpPr>
            <p:nvPr/>
          </p:nvSpPr>
          <p:spPr bwMode="auto">
            <a:xfrm>
              <a:off x="249" y="184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27" name="Line 75"/>
            <p:cNvSpPr>
              <a:spLocks noChangeShapeType="1"/>
            </p:cNvSpPr>
            <p:nvPr/>
          </p:nvSpPr>
          <p:spPr bwMode="auto">
            <a:xfrm>
              <a:off x="340" y="184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28" name="Line 76"/>
            <p:cNvSpPr>
              <a:spLocks noChangeShapeType="1"/>
            </p:cNvSpPr>
            <p:nvPr/>
          </p:nvSpPr>
          <p:spPr bwMode="auto">
            <a:xfrm>
              <a:off x="431" y="184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29" name="Line 77"/>
            <p:cNvSpPr>
              <a:spLocks noChangeShapeType="1"/>
            </p:cNvSpPr>
            <p:nvPr/>
          </p:nvSpPr>
          <p:spPr bwMode="auto">
            <a:xfrm>
              <a:off x="521" y="184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30" name="Line 78"/>
            <p:cNvSpPr>
              <a:spLocks noChangeShapeType="1"/>
            </p:cNvSpPr>
            <p:nvPr/>
          </p:nvSpPr>
          <p:spPr bwMode="auto">
            <a:xfrm>
              <a:off x="612" y="184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31" name="Text Box 79"/>
            <p:cNvSpPr txBox="1">
              <a:spLocks noChangeArrowheads="1"/>
            </p:cNvSpPr>
            <p:nvPr/>
          </p:nvSpPr>
          <p:spPr bwMode="auto">
            <a:xfrm>
              <a:off x="0" y="1992"/>
              <a:ext cx="884"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hangingPunct="1">
                <a:lnSpc>
                  <a:spcPct val="108000"/>
                </a:lnSpc>
                <a:buClr>
                  <a:srgbClr val="2B519A"/>
                </a:buClr>
                <a:buSzPct val="100000"/>
                <a:buFont typeface="Arial" charset="0"/>
                <a:buNone/>
              </a:pPr>
              <a:r>
                <a:rPr lang="en-GB" altLang="en-US" sz="1200" b="1">
                  <a:solidFill>
                    <a:srgbClr val="2B519A"/>
                  </a:solidFill>
                  <a:latin typeface="Arial" charset="0"/>
                </a:rPr>
                <a:t>Short Deadline</a:t>
              </a:r>
            </a:p>
            <a:p>
              <a:pPr algn="ctr" eaLnBrk="1" hangingPunct="1">
                <a:lnSpc>
                  <a:spcPct val="108000"/>
                </a:lnSpc>
                <a:buClr>
                  <a:srgbClr val="2B519A"/>
                </a:buClr>
                <a:buSzPct val="100000"/>
                <a:buFont typeface="Arial" charset="0"/>
                <a:buNone/>
              </a:pPr>
              <a:r>
                <a:rPr lang="en-GB" altLang="en-US" sz="1200" b="1">
                  <a:solidFill>
                    <a:srgbClr val="2B519A"/>
                  </a:solidFill>
                  <a:latin typeface="Arial" charset="0"/>
                </a:rPr>
                <a:t>queue</a:t>
              </a:r>
            </a:p>
          </p:txBody>
        </p:sp>
      </p:grpSp>
      <p:grpSp>
        <p:nvGrpSpPr>
          <p:cNvPr id="177232" name="Group 80"/>
          <p:cNvGrpSpPr>
            <a:grpSpLocks/>
          </p:cNvGrpSpPr>
          <p:nvPr/>
        </p:nvGrpSpPr>
        <p:grpSpPr bwMode="auto">
          <a:xfrm>
            <a:off x="1692275" y="3357563"/>
            <a:ext cx="1871663" cy="935037"/>
            <a:chOff x="1066" y="2115"/>
            <a:chExt cx="1179" cy="589"/>
          </a:xfrm>
        </p:grpSpPr>
        <p:pic>
          <p:nvPicPr>
            <p:cNvPr id="177233" name="Picture 81" descr="gl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 y="2115"/>
              <a:ext cx="1152" cy="530"/>
            </a:xfrm>
            <a:prstGeom prst="rect">
              <a:avLst/>
            </a:prstGeom>
            <a:noFill/>
            <a:extLst>
              <a:ext uri="{909E8E84-426E-40DD-AFC4-6F175D3DCCD1}">
                <a14:hiddenFill xmlns:a14="http://schemas.microsoft.com/office/drawing/2010/main">
                  <a:solidFill>
                    <a:srgbClr val="FFFFFF"/>
                  </a:solidFill>
                </a14:hiddenFill>
              </a:ext>
            </a:extLst>
          </p:spPr>
        </p:pic>
        <p:sp>
          <p:nvSpPr>
            <p:cNvPr id="177234" name="Text Box 82"/>
            <p:cNvSpPr txBox="1">
              <a:spLocks noChangeArrowheads="1"/>
            </p:cNvSpPr>
            <p:nvPr/>
          </p:nvSpPr>
          <p:spPr bwMode="auto">
            <a:xfrm>
              <a:off x="1929" y="2459"/>
              <a:ext cx="316" cy="2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08000"/>
                </a:lnSpc>
                <a:buClr>
                  <a:srgbClr val="2B519A"/>
                </a:buClr>
                <a:buSzPct val="100000"/>
                <a:buFont typeface="Arial" charset="0"/>
                <a:buNone/>
              </a:pPr>
              <a:r>
                <a:rPr lang="fr-FR" altLang="en-US" b="1">
                  <a:solidFill>
                    <a:srgbClr val="333399"/>
                  </a:solidFill>
                  <a:latin typeface="Arial" charset="0"/>
                </a:rPr>
                <a:t>3.0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1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72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77232"/>
                                        </p:tgtEl>
                                        <p:attrNameLst>
                                          <p:attrName>style.visibility</p:attrName>
                                        </p:attrNameLst>
                                      </p:cBhvr>
                                      <p:to>
                                        <p:strVal val="visible"/>
                                      </p:to>
                                    </p:set>
                                    <p:animEffect transition="in" filter="wipe(down)">
                                      <p:cBhvr>
                                        <p:cTn id="23" dur="500"/>
                                        <p:tgtEl>
                                          <p:spTgt spid="177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1"/>
          </p:nvPr>
        </p:nvSpPr>
        <p:spPr/>
        <p:txBody>
          <a:bodyPr/>
          <a:lstStyle/>
          <a:p>
            <a:fld id="{910223E0-DF6F-4751-83FC-B18DA69E75FD}" type="slidenum">
              <a:rPr lang="en-US" altLang="en-US"/>
              <a:pPr/>
              <a:t>22</a:t>
            </a:fld>
            <a:endParaRPr lang="en-US" altLang="en-US"/>
          </a:p>
        </p:txBody>
      </p:sp>
      <p:sp>
        <p:nvSpPr>
          <p:cNvPr id="179202" name="Rectangle 2"/>
          <p:cNvSpPr>
            <a:spLocks noGrp="1" noChangeArrowheads="1"/>
          </p:cNvSpPr>
          <p:nvPr>
            <p:ph type="title"/>
          </p:nvPr>
        </p:nvSpPr>
        <p:spPr/>
        <p:txBody>
          <a:bodyPr/>
          <a:lstStyle/>
          <a:p>
            <a:pPr marL="1079500" indent="-215900" defTabSz="457200"/>
            <a:r>
              <a:rPr lang="fr-FR" altLang="en-US"/>
              <a:t>Moteur workflow</a:t>
            </a:r>
          </a:p>
        </p:txBody>
      </p:sp>
      <p:pic>
        <p:nvPicPr>
          <p:cNvPr id="179203" name="Picture 3" descr="runningBze"/>
          <p:cNvPicPr>
            <a:picLocks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575" y="1128713"/>
            <a:ext cx="7121525" cy="5395912"/>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9204" name="Rectangle 4"/>
          <p:cNvSpPr>
            <a:spLocks noChangeArrowheads="1"/>
          </p:cNvSpPr>
          <p:nvPr/>
        </p:nvSpPr>
        <p:spPr bwMode="auto">
          <a:xfrm>
            <a:off x="7307263" y="2636838"/>
            <a:ext cx="1728787" cy="122396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8000"/>
              </a:lnSpc>
              <a:buClr>
                <a:srgbClr val="2B519A"/>
              </a:buClr>
              <a:buSzPct val="100000"/>
              <a:buFont typeface="Arial" charset="0"/>
              <a:buNone/>
            </a:pPr>
            <a:r>
              <a:rPr lang="fr-FR" altLang="en-US" b="1">
                <a:solidFill>
                  <a:schemeClr val="tx1"/>
                </a:solidFill>
                <a:latin typeface="Arial" charset="0"/>
              </a:rPr>
              <a:t>Service status:</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Not started</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(waiting</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inputs)</a:t>
            </a:r>
          </a:p>
        </p:txBody>
      </p:sp>
      <p:grpSp>
        <p:nvGrpSpPr>
          <p:cNvPr id="179205" name="Group 5"/>
          <p:cNvGrpSpPr>
            <a:grpSpLocks/>
          </p:cNvGrpSpPr>
          <p:nvPr/>
        </p:nvGrpSpPr>
        <p:grpSpPr bwMode="auto">
          <a:xfrm>
            <a:off x="7235825" y="981075"/>
            <a:ext cx="1860550" cy="1584325"/>
            <a:chOff x="4558" y="618"/>
            <a:chExt cx="1172" cy="998"/>
          </a:xfrm>
        </p:grpSpPr>
        <p:sp>
          <p:nvSpPr>
            <p:cNvPr id="179206" name="AutoShape 6"/>
            <p:cNvSpPr>
              <a:spLocks noChangeArrowheads="1"/>
            </p:cNvSpPr>
            <p:nvPr/>
          </p:nvSpPr>
          <p:spPr bwMode="auto">
            <a:xfrm>
              <a:off x="4936" y="1117"/>
              <a:ext cx="454" cy="499"/>
            </a:xfrm>
            <a:prstGeom prst="downArrow">
              <a:avLst>
                <a:gd name="adj1" fmla="val 45815"/>
                <a:gd name="adj2" fmla="val 2951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920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8" y="618"/>
              <a:ext cx="373" cy="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0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 y="618"/>
              <a:ext cx="373" cy="5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0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2" y="708"/>
              <a:ext cx="358" cy="3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9210" name="Rectangle 10"/>
          <p:cNvSpPr>
            <a:spLocks noChangeArrowheads="1"/>
          </p:cNvSpPr>
          <p:nvPr/>
        </p:nvSpPr>
        <p:spPr bwMode="auto">
          <a:xfrm>
            <a:off x="7308850" y="2636838"/>
            <a:ext cx="1728788" cy="1223962"/>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8000"/>
              </a:lnSpc>
              <a:buClr>
                <a:srgbClr val="2B519A"/>
              </a:buClr>
              <a:buSzPct val="100000"/>
              <a:buFont typeface="Arial" charset="0"/>
              <a:buNone/>
            </a:pPr>
            <a:r>
              <a:rPr lang="fr-FR" altLang="en-US" b="1">
                <a:solidFill>
                  <a:schemeClr val="tx1"/>
                </a:solidFill>
                <a:latin typeface="Arial" charset="0"/>
              </a:rPr>
              <a:t>Service status:</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Running</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Processed: 2</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Errors: 0</a:t>
            </a:r>
          </a:p>
        </p:txBody>
      </p:sp>
      <p:sp>
        <p:nvSpPr>
          <p:cNvPr id="179211" name="Rectangle 11"/>
          <p:cNvSpPr>
            <a:spLocks noChangeArrowheads="1"/>
          </p:cNvSpPr>
          <p:nvPr/>
        </p:nvSpPr>
        <p:spPr bwMode="auto">
          <a:xfrm>
            <a:off x="7308850" y="2636838"/>
            <a:ext cx="1728788" cy="12239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8000"/>
              </a:lnSpc>
              <a:buClr>
                <a:srgbClr val="2B519A"/>
              </a:buClr>
              <a:buSzPct val="100000"/>
              <a:buFont typeface="Arial" charset="0"/>
              <a:buNone/>
            </a:pPr>
            <a:r>
              <a:rPr lang="fr-FR" altLang="en-US" b="1">
                <a:solidFill>
                  <a:schemeClr val="tx1"/>
                </a:solidFill>
                <a:latin typeface="Arial" charset="0"/>
              </a:rPr>
              <a:t>Service status:</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Pending</a:t>
            </a:r>
          </a:p>
          <a:p>
            <a:pPr algn="ctr" eaLnBrk="1" hangingPunct="1">
              <a:lnSpc>
                <a:spcPct val="108000"/>
              </a:lnSpc>
              <a:buClr>
                <a:srgbClr val="2B519A"/>
              </a:buClr>
              <a:buSzPct val="100000"/>
              <a:buFont typeface="Arial" charset="0"/>
              <a:buNone/>
            </a:pPr>
            <a:endParaRPr lang="fr-FR" altLang="en-US" b="1">
              <a:solidFill>
                <a:schemeClr val="tx1"/>
              </a:solidFill>
              <a:latin typeface="Arial" charset="0"/>
            </a:endParaRPr>
          </a:p>
          <a:p>
            <a:pPr algn="ctr" eaLnBrk="1" hangingPunct="1">
              <a:lnSpc>
                <a:spcPct val="108000"/>
              </a:lnSpc>
              <a:buClr>
                <a:srgbClr val="2B519A"/>
              </a:buClr>
              <a:buSzPct val="100000"/>
              <a:buFont typeface="Arial" charset="0"/>
              <a:buNone/>
            </a:pPr>
            <a:endParaRPr lang="fr-FR" altLang="en-US" b="1">
              <a:solidFill>
                <a:schemeClr val="tx1"/>
              </a:solidFill>
              <a:latin typeface="Arial" charset="0"/>
            </a:endParaRPr>
          </a:p>
        </p:txBody>
      </p:sp>
      <p:sp>
        <p:nvSpPr>
          <p:cNvPr id="179212" name="Rectangle 12"/>
          <p:cNvSpPr>
            <a:spLocks noChangeArrowheads="1"/>
          </p:cNvSpPr>
          <p:nvPr/>
        </p:nvSpPr>
        <p:spPr bwMode="auto">
          <a:xfrm>
            <a:off x="7308850" y="2636838"/>
            <a:ext cx="1728788" cy="1223962"/>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8000"/>
              </a:lnSpc>
              <a:buClr>
                <a:srgbClr val="2B519A"/>
              </a:buClr>
              <a:buSzPct val="100000"/>
              <a:buFont typeface="Arial" charset="0"/>
              <a:buNone/>
            </a:pPr>
            <a:r>
              <a:rPr lang="fr-FR" altLang="en-US" b="1">
                <a:solidFill>
                  <a:schemeClr val="tx1"/>
                </a:solidFill>
                <a:latin typeface="Arial" charset="0"/>
              </a:rPr>
              <a:t>Service status:</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Running</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Processed: 5</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Errors: 0</a:t>
            </a:r>
          </a:p>
        </p:txBody>
      </p:sp>
      <p:sp>
        <p:nvSpPr>
          <p:cNvPr id="179213" name="Rectangle 13"/>
          <p:cNvSpPr>
            <a:spLocks noChangeArrowheads="1"/>
          </p:cNvSpPr>
          <p:nvPr/>
        </p:nvSpPr>
        <p:spPr bwMode="auto">
          <a:xfrm>
            <a:off x="7308850" y="2636838"/>
            <a:ext cx="1728788" cy="122396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08000"/>
              </a:lnSpc>
              <a:buClr>
                <a:srgbClr val="2B519A"/>
              </a:buClr>
              <a:buSzPct val="100000"/>
              <a:buFont typeface="Arial" charset="0"/>
              <a:buNone/>
            </a:pPr>
            <a:r>
              <a:rPr lang="fr-FR" altLang="en-US" b="1">
                <a:solidFill>
                  <a:schemeClr val="tx1"/>
                </a:solidFill>
                <a:latin typeface="Arial" charset="0"/>
              </a:rPr>
              <a:t>Service status:</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Completed</a:t>
            </a:r>
          </a:p>
          <a:p>
            <a:pPr algn="ctr" eaLnBrk="1" hangingPunct="1">
              <a:lnSpc>
                <a:spcPct val="108000"/>
              </a:lnSpc>
              <a:buClr>
                <a:srgbClr val="2B519A"/>
              </a:buClr>
              <a:buSzPct val="100000"/>
              <a:buFont typeface="Arial" charset="0"/>
              <a:buNone/>
            </a:pPr>
            <a:r>
              <a:rPr lang="fr-FR" altLang="en-US" b="1">
                <a:solidFill>
                  <a:schemeClr val="tx1"/>
                </a:solidFill>
                <a:latin typeface="Arial" charset="0"/>
              </a:rPr>
              <a:t>Processed: 8</a:t>
            </a:r>
          </a:p>
          <a:p>
            <a:pPr algn="ctr" eaLnBrk="1" hangingPunct="1">
              <a:lnSpc>
                <a:spcPct val="108000"/>
              </a:lnSpc>
              <a:buClr>
                <a:srgbClr val="2B519A"/>
              </a:buClr>
              <a:buSzPct val="100000"/>
              <a:buFont typeface="Arial" charset="0"/>
              <a:buNone/>
            </a:pPr>
            <a:endParaRPr lang="fr-FR" altLang="en-US" b="1">
              <a:solidFill>
                <a:schemeClr val="tx1"/>
              </a:solidFill>
              <a:latin typeface="Arial" charset="0"/>
            </a:endParaRPr>
          </a:p>
        </p:txBody>
      </p:sp>
      <p:grpSp>
        <p:nvGrpSpPr>
          <p:cNvPr id="179214" name="Group 14"/>
          <p:cNvGrpSpPr>
            <a:grpSpLocks/>
          </p:cNvGrpSpPr>
          <p:nvPr/>
        </p:nvGrpSpPr>
        <p:grpSpPr bwMode="auto">
          <a:xfrm>
            <a:off x="7235825" y="4005263"/>
            <a:ext cx="1873250" cy="1778000"/>
            <a:chOff x="4558" y="2523"/>
            <a:chExt cx="1180" cy="1120"/>
          </a:xfrm>
        </p:grpSpPr>
        <p:sp>
          <p:nvSpPr>
            <p:cNvPr id="179215" name="AutoShape 15"/>
            <p:cNvSpPr>
              <a:spLocks noChangeArrowheads="1"/>
            </p:cNvSpPr>
            <p:nvPr/>
          </p:nvSpPr>
          <p:spPr bwMode="auto">
            <a:xfrm>
              <a:off x="4921" y="2523"/>
              <a:ext cx="454" cy="499"/>
            </a:xfrm>
            <a:prstGeom prst="downArrow">
              <a:avLst>
                <a:gd name="adj1" fmla="val 45815"/>
                <a:gd name="adj2" fmla="val 2951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921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8" y="3067"/>
              <a:ext cx="373" cy="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1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 y="3067"/>
              <a:ext cx="373" cy="5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9218"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1" y="3067"/>
              <a:ext cx="358" cy="3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79219" name="Picture 19"/>
          <p:cNvPicPr>
            <a:picLocks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107950" y="692150"/>
            <a:ext cx="1238250" cy="495300"/>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9205"/>
                                        </p:tgtEl>
                                        <p:attrNameLst>
                                          <p:attrName>style.visibility</p:attrName>
                                        </p:attrNameLst>
                                      </p:cBhvr>
                                      <p:to>
                                        <p:strVal val="visible"/>
                                      </p:to>
                                    </p:set>
                                    <p:animEffect transition="in" filter="wipe(up)">
                                      <p:cBhvr>
                                        <p:cTn id="11" dur="500"/>
                                        <p:tgtEl>
                                          <p:spTgt spid="179205"/>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9210"/>
                                        </p:tgtEl>
                                        <p:attrNameLst>
                                          <p:attrName>style.visibility</p:attrName>
                                        </p:attrNameLst>
                                      </p:cBhvr>
                                      <p:to>
                                        <p:strVal val="visible"/>
                                      </p:to>
                                    </p:set>
                                  </p:childTnLst>
                                </p:cTn>
                              </p:par>
                            </p:childTnLst>
                          </p:cTn>
                        </p:par>
                        <p:par>
                          <p:cTn id="15" fill="hold" nodeType="afterGroup">
                            <p:stCondLst>
                              <p:cond delay="500"/>
                            </p:stCondLst>
                            <p:childTnLst>
                              <p:par>
                                <p:cTn id="16" presetID="22" presetClass="entr" presetSubtype="1" fill="hold" nodeType="afterEffect">
                                  <p:stCondLst>
                                    <p:cond delay="4000"/>
                                  </p:stCondLst>
                                  <p:childTnLst>
                                    <p:set>
                                      <p:cBhvr>
                                        <p:cTn id="17" dur="1" fill="hold">
                                          <p:stCondLst>
                                            <p:cond delay="0"/>
                                          </p:stCondLst>
                                        </p:cTn>
                                        <p:tgtEl>
                                          <p:spTgt spid="179214"/>
                                        </p:tgtEl>
                                        <p:attrNameLst>
                                          <p:attrName>style.visibility</p:attrName>
                                        </p:attrNameLst>
                                      </p:cBhvr>
                                      <p:to>
                                        <p:strVal val="visible"/>
                                      </p:to>
                                    </p:set>
                                    <p:animEffect transition="in" filter="wipe(up)">
                                      <p:cBhvr>
                                        <p:cTn id="18" dur="500"/>
                                        <p:tgtEl>
                                          <p:spTgt spid="1792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1" fill="hold" nodeType="clickEffect">
                                  <p:stCondLst>
                                    <p:cond delay="0"/>
                                  </p:stCondLst>
                                  <p:childTnLst>
                                    <p:animEffect transition="out" filter="wipe(up)">
                                      <p:cBhvr>
                                        <p:cTn id="22" dur="500"/>
                                        <p:tgtEl>
                                          <p:spTgt spid="179205"/>
                                        </p:tgtEl>
                                      </p:cBhvr>
                                    </p:animEffect>
                                    <p:set>
                                      <p:cBhvr>
                                        <p:cTn id="23" dur="1" fill="hold">
                                          <p:stCondLst>
                                            <p:cond delay="499"/>
                                          </p:stCondLst>
                                        </p:cTn>
                                        <p:tgtEl>
                                          <p:spTgt spid="179205"/>
                                        </p:tgtEl>
                                        <p:attrNameLst>
                                          <p:attrName>style.visibility</p:attrName>
                                        </p:attrNameLst>
                                      </p:cBhvr>
                                      <p:to>
                                        <p:strVal val="hidden"/>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79211"/>
                                        </p:tgtEl>
                                        <p:attrNameLst>
                                          <p:attrName>style.visibility</p:attrName>
                                        </p:attrNameLst>
                                      </p:cBhvr>
                                      <p:to>
                                        <p:strVal val="visible"/>
                                      </p:to>
                                    </p:set>
                                  </p:childTnLst>
                                </p:cTn>
                              </p:par>
                            </p:childTnLst>
                          </p:cTn>
                        </p:par>
                        <p:par>
                          <p:cTn id="27" fill="hold" nodeType="afterGroup">
                            <p:stCondLst>
                              <p:cond delay="500"/>
                            </p:stCondLst>
                            <p:childTnLst>
                              <p:par>
                                <p:cTn id="28" presetID="22" presetClass="exit" presetSubtype="1" fill="hold" nodeType="afterEffect">
                                  <p:stCondLst>
                                    <p:cond delay="0"/>
                                  </p:stCondLst>
                                  <p:childTnLst>
                                    <p:animEffect transition="out" filter="wipe(up)">
                                      <p:cBhvr>
                                        <p:cTn id="29" dur="500"/>
                                        <p:tgtEl>
                                          <p:spTgt spid="179214"/>
                                        </p:tgtEl>
                                      </p:cBhvr>
                                    </p:animEffect>
                                    <p:set>
                                      <p:cBhvr>
                                        <p:cTn id="30" dur="1" fill="hold">
                                          <p:stCondLst>
                                            <p:cond delay="499"/>
                                          </p:stCondLst>
                                        </p:cTn>
                                        <p:tgtEl>
                                          <p:spTgt spid="1792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179205"/>
                                        </p:tgtEl>
                                        <p:attrNameLst>
                                          <p:attrName>style.visibility</p:attrName>
                                        </p:attrNameLst>
                                      </p:cBhvr>
                                      <p:to>
                                        <p:strVal val="visible"/>
                                      </p:to>
                                    </p:set>
                                    <p:animEffect transition="in" filter="wipe(up)">
                                      <p:cBhvr>
                                        <p:cTn id="35" dur="500"/>
                                        <p:tgtEl>
                                          <p:spTgt spid="179205"/>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792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xit" presetSubtype="1" fill="hold" nodeType="clickEffect">
                                  <p:stCondLst>
                                    <p:cond delay="0"/>
                                  </p:stCondLst>
                                  <p:childTnLst>
                                    <p:animEffect transition="out" filter="wipe(up)">
                                      <p:cBhvr>
                                        <p:cTn id="42" dur="500"/>
                                        <p:tgtEl>
                                          <p:spTgt spid="179205"/>
                                        </p:tgtEl>
                                      </p:cBhvr>
                                    </p:animEffect>
                                    <p:set>
                                      <p:cBhvr>
                                        <p:cTn id="43" dur="1" fill="hold">
                                          <p:stCondLst>
                                            <p:cond delay="499"/>
                                          </p:stCondLst>
                                        </p:cTn>
                                        <p:tgtEl>
                                          <p:spTgt spid="179205"/>
                                        </p:tgtEl>
                                        <p:attrNameLst>
                                          <p:attrName>style.visibility</p:attrName>
                                        </p:attrNameLst>
                                      </p:cBhvr>
                                      <p:to>
                                        <p:strVal val="hidden"/>
                                      </p:to>
                                    </p:se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79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10" grpId="0" animBg="1"/>
      <p:bldP spid="179211" grpId="0" animBg="1"/>
      <p:bldP spid="179212" grpId="0" animBg="1"/>
      <p:bldP spid="1792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1"/>
          </p:nvPr>
        </p:nvSpPr>
        <p:spPr/>
        <p:txBody>
          <a:bodyPr/>
          <a:lstStyle/>
          <a:p>
            <a:fld id="{486E7B98-60E5-428B-B915-F7CEEAC95FEA}" type="slidenum">
              <a:rPr lang="en-US" altLang="en-US"/>
              <a:pPr/>
              <a:t>23</a:t>
            </a:fld>
            <a:endParaRPr lang="en-US" altLang="en-US"/>
          </a:p>
        </p:txBody>
      </p:sp>
      <p:sp>
        <p:nvSpPr>
          <p:cNvPr id="181250" name="Rectangle 2"/>
          <p:cNvSpPr>
            <a:spLocks noGrp="1" noChangeArrowheads="1"/>
          </p:cNvSpPr>
          <p:nvPr>
            <p:ph type="title"/>
          </p:nvPr>
        </p:nvSpPr>
        <p:spPr/>
        <p:txBody>
          <a:bodyPr/>
          <a:lstStyle/>
          <a:p>
            <a:r>
              <a:rPr lang="fr-FR" altLang="en-US"/>
              <a:t>Post-mortem trace</a:t>
            </a:r>
          </a:p>
        </p:txBody>
      </p:sp>
      <p:pic>
        <p:nvPicPr>
          <p:cNvPr id="181251" name="Picture 3" descr="logJob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341438"/>
            <a:ext cx="7431087" cy="52181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1252" name="Group 4"/>
          <p:cNvGrpSpPr>
            <a:grpSpLocks/>
          </p:cNvGrpSpPr>
          <p:nvPr/>
        </p:nvGrpSpPr>
        <p:grpSpPr bwMode="auto">
          <a:xfrm>
            <a:off x="1908175" y="2062163"/>
            <a:ext cx="2592388" cy="4103687"/>
            <a:chOff x="657" y="1117"/>
            <a:chExt cx="1633" cy="2721"/>
          </a:xfrm>
        </p:grpSpPr>
        <p:sp>
          <p:nvSpPr>
            <p:cNvPr id="181253" name="Rectangle 5"/>
            <p:cNvSpPr>
              <a:spLocks noChangeArrowheads="1"/>
            </p:cNvSpPr>
            <p:nvPr/>
          </p:nvSpPr>
          <p:spPr bwMode="auto">
            <a:xfrm>
              <a:off x="2200" y="1162"/>
              <a:ext cx="90" cy="2676"/>
            </a:xfrm>
            <a:prstGeom prst="rect">
              <a:avLst/>
            </a:prstGeom>
            <a:gradFill rotWithShape="1">
              <a:gsLst>
                <a:gs pos="0">
                  <a:srgbClr val="FFFF00">
                    <a:alpha val="60001"/>
                  </a:srgbClr>
                </a:gs>
                <a:gs pos="100000">
                  <a:srgbClr val="FFFF00">
                    <a:gamma/>
                    <a:tint val="98431"/>
                    <a:invGamma/>
                    <a:alpha val="60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4" name="Line 6"/>
            <p:cNvSpPr>
              <a:spLocks noChangeShapeType="1"/>
            </p:cNvSpPr>
            <p:nvPr/>
          </p:nvSpPr>
          <p:spPr bwMode="auto">
            <a:xfrm flipV="1">
              <a:off x="1655" y="1162"/>
              <a:ext cx="635" cy="0"/>
            </a:xfrm>
            <a:prstGeom prst="line">
              <a:avLst/>
            </a:prstGeom>
            <a:noFill/>
            <a:ln w="9525">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55" name="Text Box 7"/>
            <p:cNvSpPr txBox="1">
              <a:spLocks noChangeArrowheads="1"/>
            </p:cNvSpPr>
            <p:nvPr/>
          </p:nvSpPr>
          <p:spPr bwMode="auto">
            <a:xfrm>
              <a:off x="657" y="1117"/>
              <a:ext cx="994" cy="855"/>
            </a:xfrm>
            <a:prstGeom prst="rect">
              <a:avLst/>
            </a:prstGeom>
            <a:solidFill>
              <a:schemeClr val="bg1"/>
            </a:solidFill>
            <a:ln w="9525">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08000"/>
                </a:lnSpc>
                <a:buClr>
                  <a:srgbClr val="2B519A"/>
                </a:buClr>
                <a:buSzPct val="100000"/>
                <a:buFont typeface="Arial" charset="0"/>
                <a:buNone/>
              </a:pPr>
              <a:r>
                <a:rPr lang="fr-FR" altLang="en-US" b="1">
                  <a:solidFill>
                    <a:schemeClr val="tx1"/>
                  </a:solidFill>
                  <a:latin typeface="Arial" charset="0"/>
                </a:rPr>
                <a:t>Parallel</a:t>
              </a:r>
            </a:p>
            <a:p>
              <a:pPr eaLnBrk="1" hangingPunct="1">
                <a:lnSpc>
                  <a:spcPct val="108000"/>
                </a:lnSpc>
                <a:buClr>
                  <a:srgbClr val="2B519A"/>
                </a:buClr>
                <a:buSzPct val="100000"/>
                <a:buFont typeface="Arial" charset="0"/>
                <a:buNone/>
              </a:pPr>
              <a:r>
                <a:rPr lang="fr-FR" altLang="en-US" b="1">
                  <a:solidFill>
                    <a:schemeClr val="tx1"/>
                  </a:solidFill>
                  <a:latin typeface="Arial" charset="0"/>
                </a:rPr>
                <a:t>processes</a:t>
              </a:r>
            </a:p>
            <a:p>
              <a:pPr eaLnBrk="1" hangingPunct="1">
                <a:lnSpc>
                  <a:spcPct val="108000"/>
                </a:lnSpc>
                <a:buClr>
                  <a:srgbClr val="2B519A"/>
                </a:buClr>
                <a:buSzPct val="100000"/>
                <a:buFont typeface="Arial" charset="0"/>
                <a:buNone/>
              </a:pPr>
              <a:r>
                <a:rPr lang="fr-FR" altLang="en-US" b="1">
                  <a:solidFill>
                    <a:schemeClr val="tx1"/>
                  </a:solidFill>
                  <a:latin typeface="Arial" charset="0"/>
                </a:rPr>
                <a:t>orchestrated</a:t>
              </a:r>
            </a:p>
            <a:p>
              <a:pPr eaLnBrk="1" hangingPunct="1">
                <a:lnSpc>
                  <a:spcPct val="108000"/>
                </a:lnSpc>
                <a:buClr>
                  <a:srgbClr val="2B519A"/>
                </a:buClr>
                <a:buSzPct val="100000"/>
                <a:buFont typeface="Arial" charset="0"/>
                <a:buNone/>
              </a:pPr>
              <a:r>
                <a:rPr lang="fr-FR" altLang="en-US" b="1">
                  <a:solidFill>
                    <a:schemeClr val="tx1"/>
                  </a:solidFill>
                  <a:latin typeface="Arial" charset="0"/>
                </a:rPr>
                <a:t>by MOTEUR</a:t>
              </a:r>
            </a:p>
          </p:txBody>
        </p:sp>
      </p:grpSp>
      <p:pic>
        <p:nvPicPr>
          <p:cNvPr id="181256" name="Picture 8" descr="vizd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620713"/>
            <a:ext cx="2997200" cy="1270000"/>
          </a:xfrm>
          <a:prstGeom prst="rect">
            <a:avLst/>
          </a:prstGeom>
          <a:noFill/>
          <a:extLst>
            <a:ext uri="{909E8E84-426E-40DD-AFC4-6F175D3DCCD1}">
              <a14:hiddenFill xmlns:a14="http://schemas.microsoft.com/office/drawing/2010/main">
                <a:solidFill>
                  <a:srgbClr val="FFFFFF"/>
                </a:solidFill>
              </a14:hiddenFill>
            </a:ext>
          </a:extLst>
        </p:spPr>
      </p:pic>
      <p:grpSp>
        <p:nvGrpSpPr>
          <p:cNvPr id="181257" name="Group 9"/>
          <p:cNvGrpSpPr>
            <a:grpSpLocks/>
          </p:cNvGrpSpPr>
          <p:nvPr/>
        </p:nvGrpSpPr>
        <p:grpSpPr bwMode="auto">
          <a:xfrm>
            <a:off x="971550" y="1735138"/>
            <a:ext cx="790575" cy="4573587"/>
            <a:chOff x="612" y="1093"/>
            <a:chExt cx="498" cy="2881"/>
          </a:xfrm>
        </p:grpSpPr>
        <p:sp>
          <p:nvSpPr>
            <p:cNvPr id="181258" name="Text Box 10"/>
            <p:cNvSpPr txBox="1">
              <a:spLocks noChangeArrowheads="1"/>
            </p:cNvSpPr>
            <p:nvPr/>
          </p:nvSpPr>
          <p:spPr bwMode="auto">
            <a:xfrm rot="16200000">
              <a:off x="317" y="2364"/>
              <a:ext cx="836" cy="2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08000"/>
                </a:lnSpc>
                <a:buClr>
                  <a:srgbClr val="2B519A"/>
                </a:buClr>
                <a:buSzPct val="100000"/>
                <a:buFont typeface="Arial" charset="0"/>
                <a:buNone/>
              </a:pPr>
              <a:r>
                <a:rPr lang="fr-FR" altLang="en-US" b="1">
                  <a:solidFill>
                    <a:schemeClr val="tx1"/>
                  </a:solidFill>
                  <a:latin typeface="Arial" charset="0"/>
                </a:rPr>
                <a:t>Processes</a:t>
              </a:r>
            </a:p>
          </p:txBody>
        </p:sp>
        <p:sp>
          <p:nvSpPr>
            <p:cNvPr id="181259" name="Line 11"/>
            <p:cNvSpPr>
              <a:spLocks noChangeShapeType="1"/>
            </p:cNvSpPr>
            <p:nvPr/>
          </p:nvSpPr>
          <p:spPr bwMode="auto">
            <a:xfrm flipH="1">
              <a:off x="1020" y="3566"/>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60" name="Text Box 12"/>
            <p:cNvSpPr txBox="1">
              <a:spLocks noChangeArrowheads="1"/>
            </p:cNvSpPr>
            <p:nvPr/>
          </p:nvSpPr>
          <p:spPr bwMode="auto">
            <a:xfrm rot="16200000">
              <a:off x="-452" y="2432"/>
              <a:ext cx="2881" cy="2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8000"/>
                </a:lnSpc>
                <a:buClr>
                  <a:srgbClr val="2B519A"/>
                </a:buClr>
                <a:buSzPct val="100000"/>
                <a:buFont typeface="Arial" charset="0"/>
                <a:buNone/>
              </a:pPr>
              <a:r>
                <a:rPr lang="fr-FR" altLang="en-US" sz="1400" b="1">
                  <a:solidFill>
                    <a:schemeClr val="tx1"/>
                  </a:solidFill>
                  <a:latin typeface="Arial" charset="0"/>
                </a:rPr>
                <a:t>0       100       200       300       400       500       600</a:t>
              </a:r>
            </a:p>
          </p:txBody>
        </p:sp>
        <p:sp>
          <p:nvSpPr>
            <p:cNvPr id="181261" name="Line 13"/>
            <p:cNvSpPr>
              <a:spLocks noChangeShapeType="1"/>
            </p:cNvSpPr>
            <p:nvPr/>
          </p:nvSpPr>
          <p:spPr bwMode="auto">
            <a:xfrm flipH="1">
              <a:off x="1020" y="3158"/>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62" name="Line 14"/>
            <p:cNvSpPr>
              <a:spLocks noChangeShapeType="1"/>
            </p:cNvSpPr>
            <p:nvPr/>
          </p:nvSpPr>
          <p:spPr bwMode="auto">
            <a:xfrm flipH="1">
              <a:off x="1020" y="275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63" name="Line 15"/>
            <p:cNvSpPr>
              <a:spLocks noChangeShapeType="1"/>
            </p:cNvSpPr>
            <p:nvPr/>
          </p:nvSpPr>
          <p:spPr bwMode="auto">
            <a:xfrm flipH="1">
              <a:off x="1020" y="2341"/>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64" name="Line 16"/>
            <p:cNvSpPr>
              <a:spLocks noChangeShapeType="1"/>
            </p:cNvSpPr>
            <p:nvPr/>
          </p:nvSpPr>
          <p:spPr bwMode="auto">
            <a:xfrm flipH="1">
              <a:off x="1020" y="197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65" name="Line 17"/>
            <p:cNvSpPr>
              <a:spLocks noChangeShapeType="1"/>
            </p:cNvSpPr>
            <p:nvPr/>
          </p:nvSpPr>
          <p:spPr bwMode="auto">
            <a:xfrm flipH="1">
              <a:off x="1020" y="157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1266" name="Group 18"/>
          <p:cNvGrpSpPr>
            <a:grpSpLocks/>
          </p:cNvGrpSpPr>
          <p:nvPr/>
        </p:nvGrpSpPr>
        <p:grpSpPr bwMode="auto">
          <a:xfrm>
            <a:off x="1647825" y="5703888"/>
            <a:ext cx="6102350" cy="838200"/>
            <a:chOff x="1038" y="3593"/>
            <a:chExt cx="3844" cy="528"/>
          </a:xfrm>
        </p:grpSpPr>
        <p:sp>
          <p:nvSpPr>
            <p:cNvPr id="181267" name="Text Box 19"/>
            <p:cNvSpPr txBox="1">
              <a:spLocks noChangeArrowheads="1"/>
            </p:cNvSpPr>
            <p:nvPr/>
          </p:nvSpPr>
          <p:spPr bwMode="auto">
            <a:xfrm>
              <a:off x="3742" y="3593"/>
              <a:ext cx="1140" cy="2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08000"/>
                </a:lnSpc>
                <a:buClr>
                  <a:srgbClr val="2B519A"/>
                </a:buClr>
                <a:buSzPct val="100000"/>
                <a:buFont typeface="Arial" charset="0"/>
                <a:buNone/>
              </a:pPr>
              <a:r>
                <a:rPr lang="fr-FR" altLang="en-US" b="1">
                  <a:solidFill>
                    <a:schemeClr val="tx1"/>
                  </a:solidFill>
                  <a:latin typeface="Arial" charset="0"/>
                </a:rPr>
                <a:t>Execution time</a:t>
              </a:r>
            </a:p>
          </p:txBody>
        </p:sp>
        <p:sp>
          <p:nvSpPr>
            <p:cNvPr id="181268" name="Text Box 20"/>
            <p:cNvSpPr txBox="1">
              <a:spLocks noChangeArrowheads="1"/>
            </p:cNvSpPr>
            <p:nvPr/>
          </p:nvSpPr>
          <p:spPr bwMode="auto">
            <a:xfrm>
              <a:off x="1038" y="3918"/>
              <a:ext cx="3702" cy="2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08000"/>
                </a:lnSpc>
                <a:buClr>
                  <a:srgbClr val="2B519A"/>
                </a:buClr>
                <a:buSzPct val="100000"/>
                <a:buFont typeface="Arial" charset="0"/>
                <a:buNone/>
              </a:pPr>
              <a:r>
                <a:rPr lang="fr-FR" altLang="en-US" sz="1400" b="1">
                  <a:solidFill>
                    <a:schemeClr val="tx1"/>
                  </a:solidFill>
                  <a:latin typeface="Arial" charset="0"/>
                </a:rPr>
                <a:t>0		1h		2h		3h</a:t>
              </a:r>
            </a:p>
          </p:txBody>
        </p:sp>
        <p:sp>
          <p:nvSpPr>
            <p:cNvPr id="181269" name="Line 21"/>
            <p:cNvSpPr>
              <a:spLocks noChangeShapeType="1"/>
            </p:cNvSpPr>
            <p:nvPr/>
          </p:nvSpPr>
          <p:spPr bwMode="auto">
            <a:xfrm>
              <a:off x="2290" y="3838"/>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70" name="Line 22"/>
            <p:cNvSpPr>
              <a:spLocks noChangeShapeType="1"/>
            </p:cNvSpPr>
            <p:nvPr/>
          </p:nvSpPr>
          <p:spPr bwMode="auto">
            <a:xfrm>
              <a:off x="3470" y="3838"/>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71" name="Line 23"/>
            <p:cNvSpPr>
              <a:spLocks noChangeShapeType="1"/>
            </p:cNvSpPr>
            <p:nvPr/>
          </p:nvSpPr>
          <p:spPr bwMode="auto">
            <a:xfrm>
              <a:off x="4604" y="3838"/>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wipe(down)">
                                      <p:cBhvr>
                                        <p:cTn id="7" dur="5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D251089-0785-40C4-AC83-691C8ED49EAC}" type="slidenum">
              <a:rPr lang="en-US" altLang="en-US"/>
              <a:pPr/>
              <a:t>24</a:t>
            </a:fld>
            <a:endParaRPr lang="en-US" altLang="en-US"/>
          </a:p>
        </p:txBody>
      </p:sp>
      <p:sp>
        <p:nvSpPr>
          <p:cNvPr id="183298" name="Rectangle 2"/>
          <p:cNvSpPr>
            <a:spLocks noGrp="1" noChangeArrowheads="1"/>
          </p:cNvSpPr>
          <p:nvPr>
            <p:ph type="title"/>
          </p:nvPr>
        </p:nvSpPr>
        <p:spPr/>
        <p:txBody>
          <a:bodyPr/>
          <a:lstStyle/>
          <a:p>
            <a:r>
              <a:rPr lang="en-US" altLang="en-US" sz="2800"/>
              <a:t>Perspectives for Medical Data Manager</a:t>
            </a:r>
          </a:p>
        </p:txBody>
      </p:sp>
      <p:sp>
        <p:nvSpPr>
          <p:cNvPr id="183299" name="Rectangle 3"/>
          <p:cNvSpPr>
            <a:spLocks noGrp="1" noChangeArrowheads="1"/>
          </p:cNvSpPr>
          <p:nvPr>
            <p:ph type="body" idx="1"/>
          </p:nvPr>
        </p:nvSpPr>
        <p:spPr/>
        <p:txBody>
          <a:bodyPr/>
          <a:lstStyle/>
          <a:p>
            <a:r>
              <a:rPr lang="en-US" altLang="en-US"/>
              <a:t>Medical Data Manager is the first grid service allowing secure manipulation of medical data and images</a:t>
            </a:r>
          </a:p>
          <a:p>
            <a:r>
              <a:rPr lang="en-US" altLang="en-US"/>
              <a:t>Concern: key middleware components of Medical Data Manager not included in gLite 3.0</a:t>
            </a:r>
          </a:p>
          <a:p>
            <a:r>
              <a:rPr lang="en-US" altLang="en-US"/>
              <a:t>Bronze standard application is producing scientific results</a:t>
            </a:r>
          </a:p>
          <a:p>
            <a:pPr lvl="1"/>
            <a:r>
              <a:rPr lang="en-US" altLang="en-US"/>
              <a:t>Algorithm assessment</a:t>
            </a:r>
          </a:p>
          <a:p>
            <a:pPr lvl="1"/>
            <a:endParaRPr lang="en-US" altLang="en-US"/>
          </a:p>
          <a:p>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65D622FE-61E2-49B2-AF59-63917D03635E}" type="slidenum">
              <a:rPr lang="en-US" altLang="en-US"/>
              <a:pPr/>
              <a:t>25</a:t>
            </a:fld>
            <a:endParaRPr lang="en-US" altLang="en-US"/>
          </a:p>
        </p:txBody>
      </p:sp>
      <p:sp>
        <p:nvSpPr>
          <p:cNvPr id="124930" name="Rectangle 2"/>
          <p:cNvSpPr>
            <a:spLocks noGrp="1" noChangeArrowheads="1"/>
          </p:cNvSpPr>
          <p:nvPr>
            <p:ph type="title"/>
          </p:nvPr>
        </p:nvSpPr>
        <p:spPr>
          <a:xfrm>
            <a:off x="2254250" y="66675"/>
            <a:ext cx="6342063" cy="685800"/>
          </a:xfrm>
        </p:spPr>
        <p:txBody>
          <a:bodyPr/>
          <a:lstStyle/>
          <a:p>
            <a:r>
              <a:rPr lang="en-US" altLang="en-US" sz="2800"/>
              <a:t>Addressing neglected and emerging diseases</a:t>
            </a:r>
          </a:p>
        </p:txBody>
      </p:sp>
      <p:pic>
        <p:nvPicPr>
          <p:cNvPr id="1249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400" y="2624138"/>
            <a:ext cx="568960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3" name="Text Box 5"/>
          <p:cNvSpPr txBox="1">
            <a:spLocks noChangeArrowheads="1"/>
          </p:cNvSpPr>
          <p:nvPr/>
        </p:nvSpPr>
        <p:spPr bwMode="auto">
          <a:xfrm>
            <a:off x="3741738" y="4508500"/>
            <a:ext cx="2038350" cy="6969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spcBef>
                <a:spcPct val="20000"/>
              </a:spcBef>
              <a:buClr>
                <a:srgbClr val="FFCC66"/>
              </a:buClr>
              <a:buFontTx/>
              <a:buChar char="•"/>
            </a:pPr>
            <a:r>
              <a:rPr lang="en-US" altLang="en-US">
                <a:solidFill>
                  <a:schemeClr val="accent2"/>
                </a:solidFill>
                <a:latin typeface="Arial" charset="0"/>
              </a:rPr>
              <a:t>Avian influenza: </a:t>
            </a:r>
          </a:p>
          <a:p>
            <a:pPr eaLnBrk="1" hangingPunct="1">
              <a:spcBef>
                <a:spcPct val="20000"/>
              </a:spcBef>
              <a:buClr>
                <a:srgbClr val="FFCC66"/>
              </a:buClr>
              <a:buFontTx/>
              <a:buChar char="•"/>
            </a:pPr>
            <a:r>
              <a:rPr lang="en-US" altLang="en-US">
                <a:solidFill>
                  <a:schemeClr val="accent2"/>
                </a:solidFill>
                <a:latin typeface="Arial" charset="0"/>
              </a:rPr>
              <a:t>human casualties</a:t>
            </a:r>
          </a:p>
        </p:txBody>
      </p:sp>
      <p:sp>
        <p:nvSpPr>
          <p:cNvPr id="124934" name="Text Box 6"/>
          <p:cNvSpPr txBox="1">
            <a:spLocks noChangeArrowheads="1"/>
          </p:cNvSpPr>
          <p:nvPr/>
        </p:nvSpPr>
        <p:spPr bwMode="auto">
          <a:xfrm>
            <a:off x="0" y="2276475"/>
            <a:ext cx="5295900" cy="29527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pPr>
            <a:r>
              <a:rPr lang="en-US" altLang="en-US" b="1">
                <a:solidFill>
                  <a:schemeClr val="accent2"/>
                </a:solidFill>
                <a:latin typeface="Arial" charset="0"/>
              </a:rPr>
              <a:t>Both emerging and neglected diseases require:</a:t>
            </a:r>
          </a:p>
          <a:p>
            <a:pPr eaLnBrk="1" hangingPunct="1">
              <a:spcBef>
                <a:spcPct val="20000"/>
              </a:spcBef>
              <a:buClr>
                <a:srgbClr val="FFCC66"/>
              </a:buClr>
              <a:buFontTx/>
              <a:buChar char="•"/>
            </a:pPr>
            <a:r>
              <a:rPr lang="en-US" altLang="en-US" b="1">
                <a:solidFill>
                  <a:schemeClr val="accent2"/>
                </a:solidFill>
                <a:latin typeface="Arial" charset="0"/>
              </a:rPr>
              <a:t> Early detection </a:t>
            </a:r>
          </a:p>
          <a:p>
            <a:pPr lvl="1" eaLnBrk="1" hangingPunct="1">
              <a:spcBef>
                <a:spcPct val="20000"/>
              </a:spcBef>
              <a:buClr>
                <a:srgbClr val="FFCC66"/>
              </a:buClr>
              <a:buFontTx/>
              <a:buChar char="•"/>
            </a:pPr>
            <a:r>
              <a:rPr lang="en-US" altLang="en-US" b="1">
                <a:solidFill>
                  <a:schemeClr val="accent2"/>
                </a:solidFill>
                <a:latin typeface="Arial" charset="0"/>
              </a:rPr>
              <a:t>Emergence, resistance</a:t>
            </a:r>
          </a:p>
          <a:p>
            <a:pPr eaLnBrk="1" hangingPunct="1">
              <a:spcBef>
                <a:spcPct val="20000"/>
              </a:spcBef>
              <a:buClr>
                <a:srgbClr val="FFCC66"/>
              </a:buClr>
              <a:buFontTx/>
              <a:buChar char="•"/>
            </a:pPr>
            <a:r>
              <a:rPr lang="en-US" altLang="en-US" b="1">
                <a:solidFill>
                  <a:schemeClr val="accent2"/>
                </a:solidFill>
                <a:latin typeface="Arial" charset="0"/>
              </a:rPr>
              <a:t> Epidemiological watch</a:t>
            </a:r>
          </a:p>
          <a:p>
            <a:pPr lvl="1" eaLnBrk="1" hangingPunct="1">
              <a:spcBef>
                <a:spcPct val="20000"/>
              </a:spcBef>
              <a:buClr>
                <a:srgbClr val="FFCC66"/>
              </a:buClr>
              <a:buFontTx/>
              <a:buChar char="•"/>
            </a:pPr>
            <a:r>
              <a:rPr lang="en-US" altLang="en-US" b="1">
                <a:solidFill>
                  <a:schemeClr val="accent2"/>
                </a:solidFill>
                <a:latin typeface="Arial" charset="0"/>
              </a:rPr>
              <a:t>Emergence, resistance</a:t>
            </a:r>
          </a:p>
          <a:p>
            <a:pPr eaLnBrk="1" hangingPunct="1">
              <a:spcBef>
                <a:spcPct val="20000"/>
              </a:spcBef>
              <a:buClr>
                <a:srgbClr val="FFCC66"/>
              </a:buClr>
              <a:buFontTx/>
              <a:buChar char="•"/>
            </a:pPr>
            <a:r>
              <a:rPr lang="en-US" altLang="en-US" b="1">
                <a:solidFill>
                  <a:schemeClr val="accent2"/>
                </a:solidFill>
                <a:latin typeface="Arial" charset="0"/>
              </a:rPr>
              <a:t> Prevention</a:t>
            </a:r>
          </a:p>
          <a:p>
            <a:pPr eaLnBrk="1" hangingPunct="1">
              <a:spcBef>
                <a:spcPct val="20000"/>
              </a:spcBef>
              <a:buClr>
                <a:srgbClr val="FFCC66"/>
              </a:buClr>
              <a:buFontTx/>
              <a:buChar char="•"/>
            </a:pPr>
            <a:r>
              <a:rPr lang="en-US" altLang="en-US" b="1">
                <a:solidFill>
                  <a:schemeClr val="accent2"/>
                </a:solidFill>
                <a:latin typeface="Arial" charset="0"/>
              </a:rPr>
              <a:t> </a:t>
            </a:r>
            <a:r>
              <a:rPr lang="en-US" altLang="en-US" b="1">
                <a:solidFill>
                  <a:srgbClr val="F51C05"/>
                </a:solidFill>
                <a:latin typeface="Arial" charset="0"/>
              </a:rPr>
              <a:t>Search for new drugs</a:t>
            </a:r>
          </a:p>
          <a:p>
            <a:pPr eaLnBrk="1" hangingPunct="1">
              <a:spcBef>
                <a:spcPct val="20000"/>
              </a:spcBef>
              <a:buClr>
                <a:srgbClr val="FFCC66"/>
              </a:buClr>
              <a:buFontTx/>
              <a:buChar char="•"/>
            </a:pPr>
            <a:r>
              <a:rPr lang="en-US" altLang="en-US" b="1">
                <a:solidFill>
                  <a:schemeClr val="accent2"/>
                </a:solidFill>
                <a:latin typeface="Arial" charset="0"/>
              </a:rPr>
              <a:t> Search for vaccines</a:t>
            </a:r>
          </a:p>
        </p:txBody>
      </p:sp>
      <p:sp>
        <p:nvSpPr>
          <p:cNvPr id="124936" name="Rectangle 8"/>
          <p:cNvSpPr>
            <a:spLocks noGrp="1" noChangeArrowheads="1"/>
          </p:cNvSpPr>
          <p:nvPr>
            <p:ph type="body" idx="1"/>
          </p:nvPr>
        </p:nvSpPr>
        <p:spPr>
          <a:xfrm>
            <a:off x="323850" y="974725"/>
            <a:ext cx="8612188" cy="1301750"/>
          </a:xfrm>
        </p:spPr>
        <p:txBody>
          <a:bodyPr/>
          <a:lstStyle/>
          <a:p>
            <a:pPr>
              <a:lnSpc>
                <a:spcPct val="90000"/>
              </a:lnSpc>
            </a:pPr>
            <a:r>
              <a:rPr lang="en-US" altLang="en-US" sz="2000"/>
              <a:t>Neglected and emerging diseases are major public health concerns in the beginning of the 21st century</a:t>
            </a:r>
          </a:p>
          <a:p>
            <a:pPr lvl="1">
              <a:lnSpc>
                <a:spcPct val="90000"/>
              </a:lnSpc>
            </a:pPr>
            <a:r>
              <a:rPr lang="en-US" altLang="en-US" sz="1900"/>
              <a:t>Neglected diseases keep suffering lack of R&amp;D</a:t>
            </a:r>
          </a:p>
          <a:p>
            <a:pPr lvl="1">
              <a:lnSpc>
                <a:spcPct val="90000"/>
              </a:lnSpc>
            </a:pPr>
            <a:r>
              <a:rPr lang="en-US" altLang="en-US" sz="1900"/>
              <a:t>Emerging diseases are a growing threat to world public health</a:t>
            </a:r>
          </a:p>
          <a:p>
            <a:pPr>
              <a:lnSpc>
                <a:spcPct val="90000"/>
              </a:lnSpc>
            </a:pPr>
            <a:endParaRPr lang="en-US" altLang="en-US" sz="2000"/>
          </a:p>
          <a:p>
            <a:pPr>
              <a:lnSpc>
                <a:spcPct val="90000"/>
              </a:lnSpc>
            </a:pPr>
            <a:endParaRPr lang="en-US" alt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1"/>
          </p:nvPr>
        </p:nvSpPr>
        <p:spPr/>
        <p:txBody>
          <a:bodyPr/>
          <a:lstStyle/>
          <a:p>
            <a:fld id="{FE59D84F-C185-4BE3-A0E3-8A403BBF30D4}" type="slidenum">
              <a:rPr lang="en-US" altLang="en-US"/>
              <a:pPr/>
              <a:t>26</a:t>
            </a:fld>
            <a:endParaRPr lang="en-US" altLang="en-US"/>
          </a:p>
        </p:txBody>
      </p:sp>
      <p:sp>
        <p:nvSpPr>
          <p:cNvPr id="125954" name="Rectangle 2"/>
          <p:cNvSpPr>
            <a:spLocks noGrp="1" noChangeArrowheads="1"/>
          </p:cNvSpPr>
          <p:nvPr>
            <p:ph type="title"/>
          </p:nvPr>
        </p:nvSpPr>
        <p:spPr>
          <a:xfrm>
            <a:off x="1474788" y="66675"/>
            <a:ext cx="7669212" cy="685800"/>
          </a:xfrm>
        </p:spPr>
        <p:txBody>
          <a:bodyPr/>
          <a:lstStyle/>
          <a:p>
            <a:r>
              <a:rPr lang="en-US" altLang="en-US" sz="2400"/>
              <a:t>The grid added value for international collaboration on emerging and neglected diseases</a:t>
            </a:r>
          </a:p>
        </p:txBody>
      </p:sp>
      <p:sp>
        <p:nvSpPr>
          <p:cNvPr id="125955" name="Rectangle 3"/>
          <p:cNvSpPr>
            <a:spLocks noGrp="1" noChangeArrowheads="1"/>
          </p:cNvSpPr>
          <p:nvPr>
            <p:ph type="body" idx="1"/>
          </p:nvPr>
        </p:nvSpPr>
        <p:spPr>
          <a:xfrm>
            <a:off x="346075" y="974725"/>
            <a:ext cx="8589963" cy="871538"/>
          </a:xfrm>
        </p:spPr>
        <p:txBody>
          <a:bodyPr/>
          <a:lstStyle/>
          <a:p>
            <a:r>
              <a:rPr lang="en-US" altLang="en-US"/>
              <a:t>Grids offer unprecedented opportunities for sharing information and resources world-wide</a:t>
            </a:r>
          </a:p>
        </p:txBody>
      </p:sp>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49488"/>
            <a:ext cx="8893175" cy="45243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7" name="Rectangle 5"/>
          <p:cNvSpPr>
            <a:spLocks noChangeArrowheads="1"/>
          </p:cNvSpPr>
          <p:nvPr/>
        </p:nvSpPr>
        <p:spPr bwMode="auto">
          <a:xfrm>
            <a:off x="0" y="5516563"/>
            <a:ext cx="8604250" cy="1341437"/>
          </a:xfrm>
          <a:prstGeom prst="rect">
            <a:avLst/>
          </a:prstGeom>
          <a:solidFill>
            <a:srgbClr val="EEB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GB" altLang="en-US" sz="1900" b="1">
                <a:solidFill>
                  <a:schemeClr val="tx1"/>
                </a:solidFill>
                <a:latin typeface="Arial" charset="0"/>
                <a:cs typeface="Arial" charset="0"/>
              </a:rPr>
              <a:t>Grids are unique tools for :</a:t>
            </a:r>
          </a:p>
          <a:p>
            <a:pPr eaLnBrk="1" hangingPunct="1">
              <a:buFontTx/>
              <a:buChar char="-"/>
            </a:pPr>
            <a:r>
              <a:rPr lang="en-GB" altLang="en-US" sz="1900" b="1">
                <a:solidFill>
                  <a:schemeClr val="tx1"/>
                </a:solidFill>
                <a:latin typeface="Arial" charset="0"/>
                <a:cs typeface="Arial" charset="0"/>
              </a:rPr>
              <a:t>Collecting and sharing information (Epidemiology, Genomics)</a:t>
            </a:r>
          </a:p>
          <a:p>
            <a:pPr eaLnBrk="1" hangingPunct="1">
              <a:buFontTx/>
              <a:buChar char="-"/>
            </a:pPr>
            <a:r>
              <a:rPr lang="en-GB" altLang="en-US" sz="1900" b="1">
                <a:solidFill>
                  <a:schemeClr val="tx1"/>
                </a:solidFill>
                <a:latin typeface="Arial" charset="0"/>
                <a:cs typeface="Arial" charset="0"/>
              </a:rPr>
              <a:t>Networking experts</a:t>
            </a:r>
          </a:p>
          <a:p>
            <a:pPr eaLnBrk="1" hangingPunct="1">
              <a:buFontTx/>
              <a:buChar char="-"/>
            </a:pPr>
            <a:r>
              <a:rPr lang="en-GB" altLang="en-US" sz="1900" b="1">
                <a:solidFill>
                  <a:schemeClr val="tx1"/>
                </a:solidFill>
                <a:latin typeface="Arial" charset="0"/>
                <a:cs typeface="Arial" charset="0"/>
              </a:rPr>
              <a:t>Mobilizing resources routinely or in emergency (vaccine &amp; </a:t>
            </a:r>
            <a:r>
              <a:rPr lang="en-GB" altLang="en-US" sz="1900" b="1">
                <a:solidFill>
                  <a:srgbClr val="F51C05"/>
                </a:solidFill>
                <a:latin typeface="Arial" charset="0"/>
                <a:cs typeface="Arial" charset="0"/>
              </a:rPr>
              <a:t>drug discovery</a:t>
            </a:r>
            <a:r>
              <a:rPr lang="en-GB" altLang="en-US" sz="1900" b="1">
                <a:solidFill>
                  <a:schemeClr val="tx1"/>
                </a:solidFill>
                <a:latin typeface="Arial" charset="0"/>
                <a:cs typeface="Arial" charset="0"/>
              </a:rPr>
              <a:t>)</a:t>
            </a:r>
          </a:p>
        </p:txBody>
      </p:sp>
      <p:sp>
        <p:nvSpPr>
          <p:cNvPr id="125959" name="Oval 7"/>
          <p:cNvSpPr>
            <a:spLocks noChangeAspect="1" noChangeArrowheads="1"/>
          </p:cNvSpPr>
          <p:nvPr/>
        </p:nvSpPr>
        <p:spPr bwMode="auto">
          <a:xfrm flipV="1">
            <a:off x="7362825" y="3810000"/>
            <a:ext cx="177800" cy="166688"/>
          </a:xfrm>
          <a:prstGeom prst="ellipse">
            <a:avLst/>
          </a:prstGeom>
          <a:solidFill>
            <a:srgbClr val="FFFF99"/>
          </a:solidFill>
          <a:ln w="9525">
            <a:solidFill>
              <a:srgbClr val="000000"/>
            </a:solidFill>
            <a:round/>
            <a:headEnd/>
            <a:tailEnd/>
          </a:ln>
        </p:spPr>
        <p:txBody>
          <a:bodyPr/>
          <a:lstStyle/>
          <a:p>
            <a:endParaRPr lang="en-US"/>
          </a:p>
        </p:txBody>
      </p:sp>
      <p:sp>
        <p:nvSpPr>
          <p:cNvPr id="125960" name="Oval 8"/>
          <p:cNvSpPr>
            <a:spLocks noChangeAspect="1" noChangeArrowheads="1"/>
          </p:cNvSpPr>
          <p:nvPr/>
        </p:nvSpPr>
        <p:spPr bwMode="auto">
          <a:xfrm flipV="1">
            <a:off x="4410075" y="3154363"/>
            <a:ext cx="188913" cy="177800"/>
          </a:xfrm>
          <a:prstGeom prst="ellipse">
            <a:avLst/>
          </a:prstGeom>
          <a:solidFill>
            <a:srgbClr val="FFFF99"/>
          </a:solidFill>
          <a:ln w="9525">
            <a:solidFill>
              <a:srgbClr val="000000"/>
            </a:solidFill>
            <a:round/>
            <a:headEnd/>
            <a:tailEnd/>
          </a:ln>
        </p:spPr>
        <p:txBody>
          <a:bodyPr/>
          <a:lstStyle/>
          <a:p>
            <a:endParaRPr lang="en-US"/>
          </a:p>
        </p:txBody>
      </p:sp>
      <p:sp>
        <p:nvSpPr>
          <p:cNvPr id="125961" name="Oval 9"/>
          <p:cNvSpPr>
            <a:spLocks noChangeAspect="1" noChangeArrowheads="1"/>
          </p:cNvSpPr>
          <p:nvPr/>
        </p:nvSpPr>
        <p:spPr bwMode="auto">
          <a:xfrm flipV="1">
            <a:off x="2757488" y="4311650"/>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25962" name="Oval 10"/>
          <p:cNvSpPr>
            <a:spLocks noChangeAspect="1" noChangeArrowheads="1"/>
          </p:cNvSpPr>
          <p:nvPr/>
        </p:nvSpPr>
        <p:spPr bwMode="auto">
          <a:xfrm flipV="1">
            <a:off x="4694238" y="3011488"/>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25963" name="Oval 11"/>
          <p:cNvSpPr>
            <a:spLocks noChangeAspect="1" noChangeArrowheads="1"/>
          </p:cNvSpPr>
          <p:nvPr/>
        </p:nvSpPr>
        <p:spPr bwMode="auto">
          <a:xfrm flipV="1">
            <a:off x="4989513" y="5268913"/>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25964" name="Oval 12"/>
          <p:cNvSpPr>
            <a:spLocks noChangeAspect="1" noChangeArrowheads="1"/>
          </p:cNvSpPr>
          <p:nvPr/>
        </p:nvSpPr>
        <p:spPr bwMode="auto">
          <a:xfrm flipV="1">
            <a:off x="4635500" y="3363913"/>
            <a:ext cx="188913" cy="177800"/>
          </a:xfrm>
          <a:prstGeom prst="ellipse">
            <a:avLst/>
          </a:prstGeom>
          <a:solidFill>
            <a:srgbClr val="FFFF99"/>
          </a:solidFill>
          <a:ln w="9525">
            <a:solidFill>
              <a:srgbClr val="000000"/>
            </a:solidFill>
            <a:round/>
            <a:headEnd/>
            <a:tailEnd/>
          </a:ln>
        </p:spPr>
        <p:txBody>
          <a:bodyPr/>
          <a:lstStyle/>
          <a:p>
            <a:endParaRPr lang="en-US"/>
          </a:p>
        </p:txBody>
      </p:sp>
      <p:sp>
        <p:nvSpPr>
          <p:cNvPr id="125965" name="Line 13"/>
          <p:cNvSpPr>
            <a:spLocks noChangeShapeType="1"/>
          </p:cNvSpPr>
          <p:nvPr/>
        </p:nvSpPr>
        <p:spPr bwMode="auto">
          <a:xfrm flipV="1">
            <a:off x="2941638" y="3311525"/>
            <a:ext cx="1498600" cy="1046163"/>
          </a:xfrm>
          <a:prstGeom prst="line">
            <a:avLst/>
          </a:prstGeom>
          <a:noFill/>
          <a:ln w="254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66" name="Line 14"/>
          <p:cNvSpPr>
            <a:spLocks noChangeShapeType="1"/>
          </p:cNvSpPr>
          <p:nvPr/>
        </p:nvSpPr>
        <p:spPr bwMode="auto">
          <a:xfrm>
            <a:off x="4614863" y="3297238"/>
            <a:ext cx="2744787" cy="596900"/>
          </a:xfrm>
          <a:prstGeom prst="line">
            <a:avLst/>
          </a:prstGeom>
          <a:noFill/>
          <a:ln w="254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67" name="Line 15"/>
          <p:cNvSpPr>
            <a:spLocks noChangeShapeType="1"/>
          </p:cNvSpPr>
          <p:nvPr/>
        </p:nvSpPr>
        <p:spPr bwMode="auto">
          <a:xfrm>
            <a:off x="4532313" y="3297238"/>
            <a:ext cx="117475" cy="120650"/>
          </a:xfrm>
          <a:prstGeom prst="line">
            <a:avLst/>
          </a:prstGeom>
          <a:noFill/>
          <a:ln w="254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68" name="Line 16"/>
          <p:cNvSpPr>
            <a:spLocks noChangeShapeType="1"/>
          </p:cNvSpPr>
          <p:nvPr/>
        </p:nvSpPr>
        <p:spPr bwMode="auto">
          <a:xfrm>
            <a:off x="4784725" y="3509963"/>
            <a:ext cx="279400" cy="1789112"/>
          </a:xfrm>
          <a:prstGeom prst="line">
            <a:avLst/>
          </a:prstGeom>
          <a:noFill/>
          <a:ln w="254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69" name="Line 17"/>
          <p:cNvSpPr>
            <a:spLocks noChangeShapeType="1"/>
          </p:cNvSpPr>
          <p:nvPr/>
        </p:nvSpPr>
        <p:spPr bwMode="auto">
          <a:xfrm flipV="1">
            <a:off x="2928938" y="3960813"/>
            <a:ext cx="4492625" cy="490537"/>
          </a:xfrm>
          <a:prstGeom prst="line">
            <a:avLst/>
          </a:prstGeom>
          <a:noFill/>
          <a:ln w="254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70" name="Line 18"/>
          <p:cNvSpPr>
            <a:spLocks noChangeShapeType="1"/>
          </p:cNvSpPr>
          <p:nvPr/>
        </p:nvSpPr>
        <p:spPr bwMode="auto">
          <a:xfrm flipV="1">
            <a:off x="4519613" y="3071813"/>
            <a:ext cx="157162" cy="106362"/>
          </a:xfrm>
          <a:prstGeom prst="line">
            <a:avLst/>
          </a:prstGeom>
          <a:noFill/>
          <a:ln w="254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71" name="Oval 19"/>
          <p:cNvSpPr>
            <a:spLocks noChangeAspect="1" noChangeArrowheads="1"/>
          </p:cNvSpPr>
          <p:nvPr/>
        </p:nvSpPr>
        <p:spPr bwMode="auto">
          <a:xfrm flipV="1">
            <a:off x="2563813" y="3375025"/>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25972" name="Line 20"/>
          <p:cNvSpPr>
            <a:spLocks noChangeShapeType="1"/>
          </p:cNvSpPr>
          <p:nvPr/>
        </p:nvSpPr>
        <p:spPr bwMode="auto">
          <a:xfrm>
            <a:off x="2690813" y="3536950"/>
            <a:ext cx="104775" cy="793750"/>
          </a:xfrm>
          <a:prstGeom prst="line">
            <a:avLst/>
          </a:prstGeom>
          <a:noFill/>
          <a:ln w="254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5973" name="AutoShape 21"/>
          <p:cNvSpPr>
            <a:spLocks noChangeArrowheads="1"/>
          </p:cNvSpPr>
          <p:nvPr/>
        </p:nvSpPr>
        <p:spPr bwMode="auto">
          <a:xfrm>
            <a:off x="6826250" y="3289300"/>
            <a:ext cx="525463" cy="415925"/>
          </a:xfrm>
          <a:prstGeom prst="flowChartMultidocumen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25974" name="AutoShape 22"/>
          <p:cNvSpPr>
            <a:spLocks noChangeArrowheads="1"/>
          </p:cNvSpPr>
          <p:nvPr/>
        </p:nvSpPr>
        <p:spPr bwMode="auto">
          <a:xfrm>
            <a:off x="2868613" y="3651250"/>
            <a:ext cx="525462" cy="415925"/>
          </a:xfrm>
          <a:prstGeom prst="flowChartMultidocument">
            <a:avLst/>
          </a:prstGeom>
          <a:solidFill>
            <a:schemeClr val="fo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25975" name="AutoShape 23"/>
          <p:cNvSpPr>
            <a:spLocks noChangeArrowheads="1"/>
          </p:cNvSpPr>
          <p:nvPr/>
        </p:nvSpPr>
        <p:spPr bwMode="auto">
          <a:xfrm>
            <a:off x="5121275" y="4645025"/>
            <a:ext cx="525463" cy="415925"/>
          </a:xfrm>
          <a:prstGeom prst="flowChartMultidocument">
            <a:avLst/>
          </a:prstGeom>
          <a:solidFill>
            <a:srgbClr val="009900"/>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pic>
        <p:nvPicPr>
          <p:cNvPr id="125976" name="Picture 24" descr="cl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88" y="3467100"/>
            <a:ext cx="86360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25977" name="Picture 25" descr="cl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300" y="2311400"/>
            <a:ext cx="86360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25978" name="Picture 26" descr="cl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425" y="3087688"/>
            <a:ext cx="863600" cy="79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A43EDD14-C7BF-4784-BF31-F27446A2862E}" type="slidenum">
              <a:rPr lang="en-US" altLang="en-US"/>
              <a:pPr/>
              <a:t>27</a:t>
            </a:fld>
            <a:endParaRPr lang="en-US" altLang="en-US"/>
          </a:p>
        </p:txBody>
      </p:sp>
      <p:sp>
        <p:nvSpPr>
          <p:cNvPr id="134146" name="Rectangle 2"/>
          <p:cNvSpPr>
            <a:spLocks noGrp="1" noChangeArrowheads="1"/>
          </p:cNvSpPr>
          <p:nvPr>
            <p:ph type="title"/>
          </p:nvPr>
        </p:nvSpPr>
        <p:spPr/>
        <p:txBody>
          <a:bodyPr/>
          <a:lstStyle/>
          <a:p>
            <a:r>
              <a:rPr lang="en-US" altLang="en-US" sz="2400" i="1"/>
              <a:t>In silico</a:t>
            </a:r>
            <a:r>
              <a:rPr lang="en-US" altLang="en-US" sz="2400"/>
              <a:t> drug discovery against neglected and emerging diseases </a:t>
            </a:r>
          </a:p>
        </p:txBody>
      </p:sp>
      <p:sp>
        <p:nvSpPr>
          <p:cNvPr id="134147" name="Rectangle 3"/>
          <p:cNvSpPr>
            <a:spLocks noGrp="1" noChangeArrowheads="1"/>
          </p:cNvSpPr>
          <p:nvPr>
            <p:ph type="body" idx="1"/>
          </p:nvPr>
        </p:nvSpPr>
        <p:spPr/>
        <p:txBody>
          <a:bodyPr/>
          <a:lstStyle/>
          <a:p>
            <a:r>
              <a:rPr lang="en-US" altLang="en-US"/>
              <a:t>Grids open new perspectives to </a:t>
            </a:r>
            <a:r>
              <a:rPr lang="en-US" altLang="en-US" i="1"/>
              <a:t>in silico</a:t>
            </a:r>
            <a:r>
              <a:rPr lang="en-US" altLang="en-US"/>
              <a:t> drug discovery</a:t>
            </a:r>
          </a:p>
          <a:p>
            <a:pPr lvl="1"/>
            <a:r>
              <a:rPr lang="en-US" altLang="en-US"/>
              <a:t>Reduced cost for R&amp;D against neglected diseases</a:t>
            </a:r>
          </a:p>
          <a:p>
            <a:pPr lvl="1"/>
            <a:r>
              <a:rPr lang="en-US" altLang="en-US"/>
              <a:t>Accelerating factor for R&amp;D against emerging diseases</a:t>
            </a:r>
          </a:p>
          <a:p>
            <a:endParaRPr lang="en-US" altLang="en-US"/>
          </a:p>
          <a:p>
            <a:r>
              <a:rPr lang="en-US" altLang="en-US"/>
              <a:t>EGEE plays a pioneering role in exploring grid impact </a:t>
            </a:r>
          </a:p>
          <a:p>
            <a:pPr lvl="1"/>
            <a:r>
              <a:rPr lang="en-US" altLang="en-US"/>
              <a:t>Data challenge against malaria in the summer 2005</a:t>
            </a:r>
          </a:p>
          <a:p>
            <a:pPr lvl="1"/>
            <a:r>
              <a:rPr lang="en-US" altLang="en-US"/>
              <a:t>Data challenge against bird flu in April-May 2006</a:t>
            </a:r>
          </a:p>
        </p:txBody>
      </p:sp>
      <p:sp>
        <p:nvSpPr>
          <p:cNvPr id="134150" name="AutoShape 6"/>
          <p:cNvSpPr>
            <a:spLocks noChangeArrowheads="1"/>
          </p:cNvSpPr>
          <p:nvPr/>
        </p:nvSpPr>
        <p:spPr bwMode="auto">
          <a:xfrm>
            <a:off x="4572000" y="3860800"/>
            <a:ext cx="2447925" cy="1728788"/>
          </a:xfrm>
          <a:prstGeom prst="upArrowCallout">
            <a:avLst>
              <a:gd name="adj1" fmla="val 35399"/>
              <a:gd name="adj2" fmla="val 35399"/>
              <a:gd name="adj3" fmla="val 16667"/>
              <a:gd name="adj4" fmla="val 66667"/>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F51C05"/>
                </a:solidFill>
              </a:rPr>
              <a:t>H.C. Lee talk will </a:t>
            </a:r>
          </a:p>
          <a:p>
            <a:pPr algn="ctr"/>
            <a:r>
              <a:rPr lang="en-US" altLang="en-US" b="1">
                <a:solidFill>
                  <a:srgbClr val="F51C05"/>
                </a:solidFill>
              </a:rPr>
              <a:t>describe the work </a:t>
            </a:r>
          </a:p>
          <a:p>
            <a:pPr algn="ctr"/>
            <a:r>
              <a:rPr lang="en-US" altLang="en-US" b="1">
                <a:solidFill>
                  <a:srgbClr val="F51C05"/>
                </a:solidFill>
              </a:rPr>
              <a:t>done on Avian flu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1256220E-EACE-40AF-99CC-8FC7E5744044}" type="slidenum">
              <a:rPr lang="en-US" altLang="en-US"/>
              <a:pPr/>
              <a:t>28</a:t>
            </a:fld>
            <a:endParaRPr lang="en-US" altLang="en-US"/>
          </a:p>
        </p:txBody>
      </p:sp>
      <p:sp>
        <p:nvSpPr>
          <p:cNvPr id="137218" name="Rectangle 2"/>
          <p:cNvSpPr>
            <a:spLocks noGrp="1" noChangeArrowheads="1"/>
          </p:cNvSpPr>
          <p:nvPr>
            <p:ph type="title"/>
          </p:nvPr>
        </p:nvSpPr>
        <p:spPr/>
        <p:txBody>
          <a:bodyPr/>
          <a:lstStyle/>
          <a:p>
            <a:r>
              <a:rPr lang="en-GB" altLang="en-US" sz="2800"/>
              <a:t>Burden of Diseases in Developing World</a:t>
            </a:r>
            <a:endParaRPr lang="en-US" altLang="en-US" sz="2800"/>
          </a:p>
        </p:txBody>
      </p:sp>
      <p:grpSp>
        <p:nvGrpSpPr>
          <p:cNvPr id="137219" name="Group 3"/>
          <p:cNvGrpSpPr>
            <a:grpSpLocks/>
          </p:cNvGrpSpPr>
          <p:nvPr/>
        </p:nvGrpSpPr>
        <p:grpSpPr bwMode="auto">
          <a:xfrm>
            <a:off x="228600" y="1341438"/>
            <a:ext cx="8648700" cy="4392612"/>
            <a:chOff x="144" y="984"/>
            <a:chExt cx="5448" cy="2350"/>
          </a:xfrm>
        </p:grpSpPr>
        <p:sp>
          <p:nvSpPr>
            <p:cNvPr id="137220" name="Line 4"/>
            <p:cNvSpPr>
              <a:spLocks noChangeShapeType="1"/>
            </p:cNvSpPr>
            <p:nvPr/>
          </p:nvSpPr>
          <p:spPr bwMode="auto">
            <a:xfrm>
              <a:off x="5592" y="984"/>
              <a:ext cx="0" cy="225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7221" name="Object 5"/>
            <p:cNvGraphicFramePr>
              <a:graphicFrameLocks noChangeAspect="1"/>
            </p:cNvGraphicFramePr>
            <p:nvPr/>
          </p:nvGraphicFramePr>
          <p:xfrm>
            <a:off x="144" y="986"/>
            <a:ext cx="5448" cy="2348"/>
          </p:xfrm>
          <a:graphic>
            <a:graphicData uri="http://schemas.openxmlformats.org/presentationml/2006/ole">
              <mc:AlternateContent xmlns:mc="http://schemas.openxmlformats.org/markup-compatibility/2006">
                <mc:Choice xmlns:v="urn:schemas-microsoft-com:vml" Requires="v">
                  <p:oleObj spid="_x0000_s137223" name="Documento" r:id="rId3" imgW="8647560" imgH="3727080" progId="Word.Document.8">
                    <p:embed/>
                  </p:oleObj>
                </mc:Choice>
                <mc:Fallback>
                  <p:oleObj name="Documento" r:id="rId3" imgW="8647560" imgH="372708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986"/>
                          <a:ext cx="5448" cy="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37222" name="Picture 6" descr="bott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61025"/>
            <a:ext cx="9180513" cy="935038"/>
          </a:xfrm>
          <a:prstGeom prst="rect">
            <a:avLst/>
          </a:prstGeom>
          <a:noFill/>
          <a:effectLst>
            <a:outerShdw dist="76199" dir="16979900" algn="ctr" rotWithShape="0">
              <a:srgbClr val="808080">
                <a:alpha val="35001"/>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A9EFF97-90CE-4A70-966D-8ABDFB55B4EF}" type="slidenum">
              <a:rPr lang="en-US" altLang="en-US"/>
              <a:pPr/>
              <a:t>29</a:t>
            </a:fld>
            <a:endParaRPr lang="en-US" altLang="en-US"/>
          </a:p>
        </p:txBody>
      </p:sp>
      <p:sp>
        <p:nvSpPr>
          <p:cNvPr id="138242" name="Rectangle 2"/>
          <p:cNvSpPr>
            <a:spLocks noGrp="1" noChangeArrowheads="1"/>
          </p:cNvSpPr>
          <p:nvPr>
            <p:ph type="title"/>
          </p:nvPr>
        </p:nvSpPr>
        <p:spPr/>
        <p:txBody>
          <a:bodyPr/>
          <a:lstStyle/>
          <a:p>
            <a:r>
              <a:rPr lang="fr-FR" altLang="en-US" sz="2800"/>
              <a:t>Where grids can help addressing neglected diseases</a:t>
            </a:r>
          </a:p>
        </p:txBody>
      </p:sp>
      <p:sp>
        <p:nvSpPr>
          <p:cNvPr id="138243" name="Rectangle 3"/>
          <p:cNvSpPr>
            <a:spLocks noGrp="1" noChangeArrowheads="1"/>
          </p:cNvSpPr>
          <p:nvPr>
            <p:ph type="body" idx="1"/>
          </p:nvPr>
        </p:nvSpPr>
        <p:spPr/>
        <p:txBody>
          <a:bodyPr/>
          <a:lstStyle/>
          <a:p>
            <a:pPr>
              <a:lnSpc>
                <a:spcPct val="80000"/>
              </a:lnSpc>
            </a:pPr>
            <a:r>
              <a:rPr lang="en-US" altLang="en-US" sz="2000"/>
              <a:t>Contribute to the development and deployment of new drugs and vaccines</a:t>
            </a:r>
          </a:p>
          <a:p>
            <a:pPr lvl="1">
              <a:lnSpc>
                <a:spcPct val="80000"/>
              </a:lnSpc>
            </a:pPr>
            <a:r>
              <a:rPr lang="en-US" altLang="en-US" sz="1900"/>
              <a:t>Improve collection of epidemiological data for research (modeling, molecular biology)</a:t>
            </a:r>
          </a:p>
          <a:p>
            <a:pPr lvl="1">
              <a:lnSpc>
                <a:spcPct val="80000"/>
              </a:lnSpc>
            </a:pPr>
            <a:r>
              <a:rPr lang="en-US" altLang="en-US" sz="1900"/>
              <a:t>Improve the deployment of clinical trials on plagued areas</a:t>
            </a:r>
          </a:p>
          <a:p>
            <a:pPr lvl="1">
              <a:lnSpc>
                <a:spcPct val="80000"/>
              </a:lnSpc>
            </a:pPr>
            <a:r>
              <a:rPr lang="en-US" altLang="en-US" sz="1900"/>
              <a:t>Speed-up drug discovery process (in silico virtual screening)</a:t>
            </a:r>
          </a:p>
          <a:p>
            <a:pPr lvl="1">
              <a:lnSpc>
                <a:spcPct val="80000"/>
              </a:lnSpc>
            </a:pPr>
            <a:endParaRPr lang="en-US" altLang="en-US" sz="1900"/>
          </a:p>
          <a:p>
            <a:pPr>
              <a:lnSpc>
                <a:spcPct val="80000"/>
              </a:lnSpc>
            </a:pPr>
            <a:r>
              <a:rPr lang="en-US" altLang="en-US" sz="2000"/>
              <a:t>Improve disease monitoring</a:t>
            </a:r>
          </a:p>
          <a:p>
            <a:pPr lvl="1">
              <a:lnSpc>
                <a:spcPct val="80000"/>
              </a:lnSpc>
            </a:pPr>
            <a:r>
              <a:rPr lang="en-US" altLang="en-US" sz="1900"/>
              <a:t>Monitor the impact of policies and programs  </a:t>
            </a:r>
          </a:p>
          <a:p>
            <a:pPr lvl="1">
              <a:lnSpc>
                <a:spcPct val="80000"/>
              </a:lnSpc>
            </a:pPr>
            <a:r>
              <a:rPr lang="en-US" altLang="en-US" sz="1900"/>
              <a:t>Monitor drug delivery and vector control</a:t>
            </a:r>
          </a:p>
          <a:p>
            <a:pPr lvl="1">
              <a:lnSpc>
                <a:spcPct val="80000"/>
              </a:lnSpc>
            </a:pPr>
            <a:r>
              <a:rPr lang="en-US" altLang="en-US" sz="1900"/>
              <a:t>Improve epidemics warning and monitoring system </a:t>
            </a:r>
          </a:p>
          <a:p>
            <a:pPr lvl="1">
              <a:lnSpc>
                <a:spcPct val="80000"/>
              </a:lnSpc>
            </a:pPr>
            <a:endParaRPr lang="en-US" altLang="en-US" sz="1900"/>
          </a:p>
          <a:p>
            <a:pPr>
              <a:lnSpc>
                <a:spcPct val="80000"/>
              </a:lnSpc>
            </a:pPr>
            <a:r>
              <a:rPr lang="en-US" altLang="en-US" sz="2000"/>
              <a:t>Improve the ability of developing countries to undertake health innovation</a:t>
            </a:r>
          </a:p>
          <a:p>
            <a:pPr lvl="1">
              <a:lnSpc>
                <a:spcPct val="80000"/>
              </a:lnSpc>
            </a:pPr>
            <a:r>
              <a:rPr lang="en-US" altLang="en-US" sz="1900"/>
              <a:t>Strengthen the integration of life science research laboratories in the world community </a:t>
            </a:r>
          </a:p>
          <a:p>
            <a:pPr lvl="1">
              <a:lnSpc>
                <a:spcPct val="80000"/>
              </a:lnSpc>
            </a:pPr>
            <a:r>
              <a:rPr lang="en-US" altLang="en-US" sz="1900"/>
              <a:t>Provide access to resources</a:t>
            </a:r>
          </a:p>
          <a:p>
            <a:pPr lvl="1">
              <a:lnSpc>
                <a:spcPct val="80000"/>
              </a:lnSpc>
            </a:pPr>
            <a:r>
              <a:rPr lang="en-US" altLang="en-US" sz="1900"/>
              <a:t>Provide access to bioinformatics services</a:t>
            </a:r>
          </a:p>
          <a:p>
            <a:pPr>
              <a:lnSpc>
                <a:spcPct val="80000"/>
              </a:lnSpc>
              <a:buFontTx/>
              <a:buNone/>
            </a:pPr>
            <a:endParaRPr lang="en-US" altLang="en-US" sz="2000"/>
          </a:p>
          <a:p>
            <a:pPr>
              <a:lnSpc>
                <a:spcPct val="80000"/>
              </a:lnSpc>
            </a:pPr>
            <a:endParaRPr lang="en-US" alt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2471BD7-E591-4D67-9477-5AAB12403375}" type="slidenum">
              <a:rPr lang="en-US" altLang="en-US"/>
              <a:pPr/>
              <a:t>3</a:t>
            </a:fld>
            <a:endParaRPr lang="en-US" altLang="en-US"/>
          </a:p>
        </p:txBody>
      </p:sp>
      <p:sp>
        <p:nvSpPr>
          <p:cNvPr id="110594" name="Rectangle 2"/>
          <p:cNvSpPr>
            <a:spLocks noGrp="1" noChangeArrowheads="1"/>
          </p:cNvSpPr>
          <p:nvPr>
            <p:ph type="title"/>
          </p:nvPr>
        </p:nvSpPr>
        <p:spPr/>
        <p:txBody>
          <a:bodyPr/>
          <a:lstStyle/>
          <a:p>
            <a:endParaRPr lang="en-US" altLang="en-US"/>
          </a:p>
        </p:txBody>
      </p:sp>
      <p:sp>
        <p:nvSpPr>
          <p:cNvPr id="110595" name="Rectangle 3"/>
          <p:cNvSpPr>
            <a:spLocks noGrp="1" noChangeArrowheads="1"/>
          </p:cNvSpPr>
          <p:nvPr>
            <p:ph type="body" idx="1"/>
          </p:nvPr>
        </p:nvSpPr>
        <p:spPr/>
        <p:txBody>
          <a:bodyPr/>
          <a:lstStyle/>
          <a:p>
            <a:r>
              <a:rPr lang="en-US" altLang="en-US"/>
              <a:t>Introduction</a:t>
            </a:r>
          </a:p>
          <a:p>
            <a:r>
              <a:rPr lang="en-US" altLang="en-US"/>
              <a:t>A few principles </a:t>
            </a:r>
          </a:p>
          <a:p>
            <a:r>
              <a:rPr lang="en-US" altLang="en-US"/>
              <a:t>Grids for life sciences and healthcare: the vision</a:t>
            </a:r>
          </a:p>
          <a:p>
            <a:r>
              <a:rPr lang="en-US" altLang="en-US"/>
              <a:t>EGEE biomedical applications</a:t>
            </a:r>
          </a:p>
          <a:p>
            <a:pPr lvl="1"/>
            <a:r>
              <a:rPr lang="en-US" altLang="en-US"/>
              <a:t>Focus on medical data manager</a:t>
            </a:r>
          </a:p>
          <a:p>
            <a:r>
              <a:rPr lang="en-US" altLang="en-US"/>
              <a:t>First large scale deployments: the WISDOM data challenges on malaria and avian flu</a:t>
            </a:r>
          </a:p>
          <a:p>
            <a:r>
              <a:rPr lang="en-US" altLang="en-US"/>
              <a:t>Perspectives</a:t>
            </a:r>
          </a:p>
          <a:p>
            <a:r>
              <a:rPr lang="en-US" altLang="en-US"/>
              <a:t>Conclusion</a:t>
            </a:r>
          </a:p>
          <a:p>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p:txBody>
          <a:bodyPr/>
          <a:lstStyle/>
          <a:p>
            <a:fld id="{50878773-336E-4909-B3CD-CDABCE7165FD}" type="slidenum">
              <a:rPr lang="en-US" altLang="en-US"/>
              <a:pPr/>
              <a:t>30</a:t>
            </a:fld>
            <a:endParaRPr lang="en-US" altLang="en-US"/>
          </a:p>
        </p:txBody>
      </p:sp>
      <p:sp>
        <p:nvSpPr>
          <p:cNvPr id="139266" name="Rectangle 2"/>
          <p:cNvSpPr>
            <a:spLocks noGrp="1" noChangeArrowheads="1"/>
          </p:cNvSpPr>
          <p:nvPr>
            <p:ph type="title"/>
          </p:nvPr>
        </p:nvSpPr>
        <p:spPr>
          <a:xfrm>
            <a:off x="2195513" y="0"/>
            <a:ext cx="6734175" cy="1019175"/>
          </a:xfrm>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9263">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400"/>
              <a:t>First initiative: World-wide In Silico Docking On Malaria (WISDOM)</a:t>
            </a:r>
            <a:br>
              <a:rPr lang="en-GB" altLang="en-US" sz="2400"/>
            </a:br>
            <a:endParaRPr lang="en-GB" altLang="en-US" sz="2400"/>
          </a:p>
        </p:txBody>
      </p:sp>
      <p:sp>
        <p:nvSpPr>
          <p:cNvPr id="139267" name="Rectangle 3"/>
          <p:cNvSpPr>
            <a:spLocks noChangeArrowheads="1"/>
          </p:cNvSpPr>
          <p:nvPr/>
        </p:nvSpPr>
        <p:spPr bwMode="auto">
          <a:xfrm>
            <a:off x="0" y="981075"/>
            <a:ext cx="4500563"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1AF00"/>
              </a:buClr>
              <a:buChar char="•"/>
              <a:defRPr sz="2400" b="1">
                <a:solidFill>
                  <a:schemeClr val="tx1"/>
                </a:solidFill>
                <a:latin typeface="Arial" charset="0"/>
              </a:defRPr>
            </a:lvl1pPr>
            <a:lvl2pPr marL="742950" indent="-285750">
              <a:spcBef>
                <a:spcPct val="20000"/>
              </a:spcBef>
              <a:buClr>
                <a:srgbClr val="F1AF00"/>
              </a:buClr>
              <a:buFont typeface="Arial" charset="0"/>
              <a:buChar char="–"/>
              <a:defRPr sz="2100">
                <a:solidFill>
                  <a:srgbClr val="00338F"/>
                </a:solidFill>
                <a:latin typeface="Arial" charset="0"/>
              </a:defRPr>
            </a:lvl2pPr>
            <a:lvl3pPr marL="1143000" indent="-228600">
              <a:spcBef>
                <a:spcPct val="20000"/>
              </a:spcBef>
              <a:buClr>
                <a:srgbClr val="F1AF00"/>
              </a:buClr>
              <a:buFont typeface="Wingdings" pitchFamily="2" charset="2"/>
              <a:buChar char="§"/>
              <a:defRPr sz="1900">
                <a:solidFill>
                  <a:srgbClr val="00338F"/>
                </a:solidFill>
                <a:latin typeface="Arial" charset="0"/>
              </a:defRPr>
            </a:lvl3pPr>
            <a:lvl4pPr marL="1600200" indent="-228600">
              <a:spcBef>
                <a:spcPct val="20000"/>
              </a:spcBef>
              <a:buClr>
                <a:srgbClr val="F1AF00"/>
              </a:buClr>
              <a:buChar char="•"/>
              <a:defRPr i="1">
                <a:solidFill>
                  <a:srgbClr val="00338F"/>
                </a:solidFill>
                <a:latin typeface="Arial" charset="0"/>
              </a:defRPr>
            </a:lvl4pPr>
            <a:lvl5pPr marL="2057400" indent="-228600">
              <a:spcBef>
                <a:spcPct val="20000"/>
              </a:spcBef>
              <a:buClr>
                <a:srgbClr val="F1AF00"/>
              </a:buClr>
              <a:buChar char="o"/>
              <a:defRPr sz="1600">
                <a:solidFill>
                  <a:srgbClr val="00338F"/>
                </a:solidFill>
                <a:latin typeface="Arial" charset="0"/>
              </a:defRPr>
            </a:lvl5pPr>
            <a:lvl6pPr marL="2514600" indent="-228600" fontAlgn="base">
              <a:spcBef>
                <a:spcPct val="20000"/>
              </a:spcBef>
              <a:spcAft>
                <a:spcPct val="0"/>
              </a:spcAft>
              <a:buClr>
                <a:srgbClr val="F1AF00"/>
              </a:buClr>
              <a:buChar char="o"/>
              <a:defRPr sz="1600">
                <a:solidFill>
                  <a:srgbClr val="00338F"/>
                </a:solidFill>
                <a:latin typeface="Arial" charset="0"/>
              </a:defRPr>
            </a:lvl6pPr>
            <a:lvl7pPr marL="2971800" indent="-228600" fontAlgn="base">
              <a:spcBef>
                <a:spcPct val="20000"/>
              </a:spcBef>
              <a:spcAft>
                <a:spcPct val="0"/>
              </a:spcAft>
              <a:buClr>
                <a:srgbClr val="F1AF00"/>
              </a:buClr>
              <a:buChar char="o"/>
              <a:defRPr sz="1600">
                <a:solidFill>
                  <a:srgbClr val="00338F"/>
                </a:solidFill>
                <a:latin typeface="Arial" charset="0"/>
              </a:defRPr>
            </a:lvl7pPr>
            <a:lvl8pPr marL="3429000" indent="-228600" fontAlgn="base">
              <a:spcBef>
                <a:spcPct val="20000"/>
              </a:spcBef>
              <a:spcAft>
                <a:spcPct val="0"/>
              </a:spcAft>
              <a:buClr>
                <a:srgbClr val="F1AF00"/>
              </a:buClr>
              <a:buChar char="o"/>
              <a:defRPr sz="1600">
                <a:solidFill>
                  <a:srgbClr val="00338F"/>
                </a:solidFill>
                <a:latin typeface="Arial" charset="0"/>
              </a:defRPr>
            </a:lvl8pPr>
            <a:lvl9pPr marL="3886200" indent="-228600" fontAlgn="base">
              <a:spcBef>
                <a:spcPct val="20000"/>
              </a:spcBef>
              <a:spcAft>
                <a:spcPct val="0"/>
              </a:spcAft>
              <a:buClr>
                <a:srgbClr val="F1AF00"/>
              </a:buClr>
              <a:buChar char="o"/>
              <a:defRPr sz="1600">
                <a:solidFill>
                  <a:srgbClr val="00338F"/>
                </a:solidFill>
                <a:latin typeface="Arial" charset="0"/>
              </a:defRPr>
            </a:lvl9pPr>
          </a:lstStyle>
          <a:p>
            <a:pPr eaLnBrk="1" hangingPunct="1"/>
            <a:r>
              <a:rPr lang="en-US" altLang="en-US" sz="2000"/>
              <a:t>Initial partners: Fraunhofer Institute, CNRS – IN2P3</a:t>
            </a:r>
            <a:endParaRPr lang="fr-FR" altLang="en-US" sz="2000"/>
          </a:p>
          <a:p>
            <a:pPr eaLnBrk="1" hangingPunct="1">
              <a:lnSpc>
                <a:spcPct val="90000"/>
              </a:lnSpc>
            </a:pPr>
            <a:r>
              <a:rPr lang="fr-FR" altLang="en-US" sz="2000"/>
              <a:t>Significant biological parameters</a:t>
            </a:r>
          </a:p>
          <a:p>
            <a:pPr lvl="1" eaLnBrk="1" hangingPunct="1">
              <a:lnSpc>
                <a:spcPct val="90000"/>
              </a:lnSpc>
            </a:pPr>
            <a:r>
              <a:rPr lang="fr-FR" altLang="en-US" sz="1900"/>
              <a:t>two different molecular docking applications (Autodock and FlexX)</a:t>
            </a:r>
          </a:p>
          <a:p>
            <a:pPr lvl="1" eaLnBrk="1" hangingPunct="1">
              <a:lnSpc>
                <a:spcPct val="90000"/>
              </a:lnSpc>
            </a:pPr>
            <a:r>
              <a:rPr lang="fr-FR" altLang="en-US" sz="1900"/>
              <a:t>about one million virtual ligands selected</a:t>
            </a:r>
          </a:p>
          <a:p>
            <a:pPr lvl="1" eaLnBrk="1" hangingPunct="1">
              <a:lnSpc>
                <a:spcPct val="90000"/>
              </a:lnSpc>
            </a:pPr>
            <a:r>
              <a:rPr lang="fr-FR" altLang="en-US" sz="1900"/>
              <a:t>target proteins from the parasite responsible for malaria</a:t>
            </a:r>
          </a:p>
          <a:p>
            <a:pPr eaLnBrk="1" hangingPunct="1">
              <a:lnSpc>
                <a:spcPct val="90000"/>
              </a:lnSpc>
            </a:pPr>
            <a:r>
              <a:rPr lang="en-GB" altLang="en-US" sz="2000"/>
              <a:t>Significant numbers </a:t>
            </a:r>
          </a:p>
          <a:p>
            <a:pPr lvl="1" eaLnBrk="1" hangingPunct="1">
              <a:lnSpc>
                <a:spcPct val="90000"/>
              </a:lnSpc>
            </a:pPr>
            <a:r>
              <a:rPr lang="en-GB" altLang="en-US" sz="1900"/>
              <a:t>Total of about 46 million ligands docked in 6 weeks</a:t>
            </a:r>
          </a:p>
          <a:p>
            <a:pPr lvl="1" eaLnBrk="1" hangingPunct="1">
              <a:lnSpc>
                <a:spcPct val="90000"/>
              </a:lnSpc>
            </a:pPr>
            <a:r>
              <a:rPr lang="en-GB" altLang="en-US" sz="1900"/>
              <a:t>1TB of data produced  </a:t>
            </a:r>
          </a:p>
          <a:p>
            <a:pPr lvl="1" eaLnBrk="1" hangingPunct="1">
              <a:lnSpc>
                <a:spcPct val="90000"/>
              </a:lnSpc>
            </a:pPr>
            <a:r>
              <a:rPr lang="en-GB" altLang="en-US" sz="1900"/>
              <a:t>Up 1000 computers in 15 countries used simultaneously corresponding to about 80 CPU years</a:t>
            </a:r>
          </a:p>
          <a:p>
            <a:pPr lvl="1" eaLnBrk="1" hangingPunct="1">
              <a:lnSpc>
                <a:spcPct val="90000"/>
              </a:lnSpc>
            </a:pPr>
            <a:r>
              <a:rPr lang="fr-FR" altLang="en-US" sz="1900"/>
              <a:t>Average crunching factor ~600</a:t>
            </a:r>
          </a:p>
        </p:txBody>
      </p:sp>
      <p:pic>
        <p:nvPicPr>
          <p:cNvPr id="139268" name="Picture 4" descr="samp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836613"/>
            <a:ext cx="4402137"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5"/>
          <p:cNvSpPr>
            <a:spLocks noChangeArrowheads="1"/>
          </p:cNvSpPr>
          <p:nvPr/>
        </p:nvSpPr>
        <p:spPr bwMode="auto">
          <a:xfrm>
            <a:off x="4572000" y="3424238"/>
            <a:ext cx="4508500" cy="336550"/>
          </a:xfrm>
          <a:prstGeom prst="rect">
            <a:avLst/>
          </a:prstGeom>
          <a:solidFill>
            <a:schemeClr val="bg1"/>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pPr>
            <a:r>
              <a:rPr lang="en-GB" altLang="en-US" sz="1600" b="1">
                <a:solidFill>
                  <a:schemeClr val="tx1"/>
                </a:solidFill>
                <a:latin typeface="Arial" charset="0"/>
              </a:rPr>
              <a:t>Number of running and waiting jobs vs time</a:t>
            </a:r>
          </a:p>
        </p:txBody>
      </p:sp>
      <p:pic>
        <p:nvPicPr>
          <p:cNvPr id="139270" name="Picture 6" descr="jobs_in_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413" y="3933825"/>
            <a:ext cx="482758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7"/>
          <p:cNvSpPr>
            <a:spLocks noChangeArrowheads="1"/>
          </p:cNvSpPr>
          <p:nvPr/>
        </p:nvSpPr>
        <p:spPr bwMode="auto">
          <a:xfrm>
            <a:off x="4159250" y="6496050"/>
            <a:ext cx="4959350" cy="336550"/>
          </a:xfrm>
          <a:prstGeom prst="rect">
            <a:avLst/>
          </a:prstGeom>
          <a:solidFill>
            <a:schemeClr val="bg1"/>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pPr>
            <a:r>
              <a:rPr lang="en-GB" altLang="en-US" sz="1600" b="1">
                <a:solidFill>
                  <a:schemeClr val="tx1"/>
                </a:solidFill>
                <a:latin typeface="Arial" charset="0"/>
              </a:rPr>
              <a:t>Number of running and waiting jobs vs time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4"/>
          <p:cNvSpPr>
            <a:spLocks noGrp="1"/>
          </p:cNvSpPr>
          <p:nvPr>
            <p:ph type="sldNum" sz="quarter" idx="11"/>
          </p:nvPr>
        </p:nvSpPr>
        <p:spPr/>
        <p:txBody>
          <a:bodyPr/>
          <a:lstStyle/>
          <a:p>
            <a:fld id="{E8A85FE5-B523-421B-BC51-3AA2DE0E4B86}" type="slidenum">
              <a:rPr lang="en-US" altLang="en-US"/>
              <a:pPr/>
              <a:t>31</a:t>
            </a:fld>
            <a:endParaRPr lang="en-US" altLang="en-US"/>
          </a:p>
        </p:txBody>
      </p:sp>
      <p:pic>
        <p:nvPicPr>
          <p:cNvPr id="141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450" y="3402013"/>
            <a:ext cx="57975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Grp="1" noChangeArrowheads="1"/>
          </p:cNvSpPr>
          <p:nvPr>
            <p:ph type="title"/>
          </p:nvPr>
        </p:nvSpPr>
        <p:spPr/>
        <p:txBody>
          <a:bodyPr/>
          <a:lstStyle/>
          <a:p>
            <a:r>
              <a:rPr lang="en-GB" altLang="en-US" sz="2400"/>
              <a:t>Deployment on EGEE infrastructure, wisdom.eu-egee.fr </a:t>
            </a:r>
            <a:endParaRPr lang="fr-FR" altLang="en-US" sz="2400"/>
          </a:p>
        </p:txBody>
      </p:sp>
      <p:grpSp>
        <p:nvGrpSpPr>
          <p:cNvPr id="141316" name="Group 4"/>
          <p:cNvGrpSpPr>
            <a:grpSpLocks/>
          </p:cNvGrpSpPr>
          <p:nvPr/>
        </p:nvGrpSpPr>
        <p:grpSpPr bwMode="auto">
          <a:xfrm>
            <a:off x="11113" y="854075"/>
            <a:ext cx="6215062" cy="2682875"/>
            <a:chOff x="567" y="1842"/>
            <a:chExt cx="4627" cy="2042"/>
          </a:xfrm>
        </p:grpSpPr>
        <p:grpSp>
          <p:nvGrpSpPr>
            <p:cNvPr id="141317" name="Group 5"/>
            <p:cNvGrpSpPr>
              <a:grpSpLocks/>
            </p:cNvGrpSpPr>
            <p:nvPr/>
          </p:nvGrpSpPr>
          <p:grpSpPr bwMode="auto">
            <a:xfrm>
              <a:off x="567" y="1842"/>
              <a:ext cx="4627" cy="2042"/>
              <a:chOff x="476" y="1945"/>
              <a:chExt cx="4717" cy="2169"/>
            </a:xfrm>
          </p:grpSpPr>
          <p:pic>
            <p:nvPicPr>
              <p:cNvPr id="141318" name="Picture 6"/>
              <p:cNvPicPr>
                <a:picLocks noChangeAspect="1" noChangeArrowheads="1"/>
              </p:cNvPicPr>
              <p:nvPr/>
            </p:nvPicPr>
            <p:blipFill>
              <a:blip r:embed="rId4">
                <a:extLst>
                  <a:ext uri="{28A0092B-C50C-407E-A947-70E740481C1C}">
                    <a14:useLocalDpi xmlns:a14="http://schemas.microsoft.com/office/drawing/2010/main" val="0"/>
                  </a:ext>
                </a:extLst>
              </a:blip>
              <a:srcRect l="12791" t="5365" r="11884" b="22980"/>
              <a:stretch>
                <a:fillRect/>
              </a:stretch>
            </p:blipFill>
            <p:spPr bwMode="auto">
              <a:xfrm>
                <a:off x="476" y="1945"/>
                <a:ext cx="4717" cy="216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319" name="Oval 7"/>
              <p:cNvSpPr>
                <a:spLocks noChangeAspect="1" noChangeArrowheads="1"/>
              </p:cNvSpPr>
              <p:nvPr/>
            </p:nvSpPr>
            <p:spPr bwMode="auto">
              <a:xfrm flipV="1">
                <a:off x="2571" y="2534"/>
                <a:ext cx="75" cy="71"/>
              </a:xfrm>
              <a:prstGeom prst="ellipse">
                <a:avLst/>
              </a:prstGeom>
              <a:solidFill>
                <a:srgbClr val="FFFF99"/>
              </a:solidFill>
              <a:ln w="9525">
                <a:solidFill>
                  <a:srgbClr val="000000"/>
                </a:solidFill>
                <a:round/>
                <a:headEnd/>
                <a:tailEnd/>
              </a:ln>
            </p:spPr>
            <p:txBody>
              <a:bodyPr/>
              <a:lstStyle/>
              <a:p>
                <a:endParaRPr lang="en-US"/>
              </a:p>
            </p:txBody>
          </p:sp>
          <p:sp>
            <p:nvSpPr>
              <p:cNvPr id="141320" name="Oval 8"/>
              <p:cNvSpPr>
                <a:spLocks noChangeAspect="1" noChangeArrowheads="1"/>
              </p:cNvSpPr>
              <p:nvPr/>
            </p:nvSpPr>
            <p:spPr bwMode="auto">
              <a:xfrm flipV="1">
                <a:off x="4690" y="2820"/>
                <a:ext cx="74" cy="71"/>
              </a:xfrm>
              <a:prstGeom prst="ellipse">
                <a:avLst/>
              </a:prstGeom>
              <a:solidFill>
                <a:srgbClr val="FFFF99"/>
              </a:solidFill>
              <a:ln w="9525">
                <a:solidFill>
                  <a:srgbClr val="000000"/>
                </a:solidFill>
                <a:round/>
                <a:headEnd/>
                <a:tailEnd/>
              </a:ln>
            </p:spPr>
            <p:txBody>
              <a:bodyPr/>
              <a:lstStyle/>
              <a:p>
                <a:endParaRPr lang="en-US"/>
              </a:p>
            </p:txBody>
          </p:sp>
          <p:sp>
            <p:nvSpPr>
              <p:cNvPr id="141321" name="Oval 9"/>
              <p:cNvSpPr>
                <a:spLocks noChangeAspect="1" noChangeArrowheads="1"/>
              </p:cNvSpPr>
              <p:nvPr/>
            </p:nvSpPr>
            <p:spPr bwMode="auto">
              <a:xfrm flipV="1">
                <a:off x="2620" y="2279"/>
                <a:ext cx="75" cy="71"/>
              </a:xfrm>
              <a:prstGeom prst="ellipse">
                <a:avLst/>
              </a:prstGeom>
              <a:solidFill>
                <a:srgbClr val="FFFF99"/>
              </a:solidFill>
              <a:ln w="9525">
                <a:solidFill>
                  <a:srgbClr val="000000"/>
                </a:solidFill>
                <a:round/>
                <a:headEnd/>
                <a:tailEnd/>
              </a:ln>
            </p:spPr>
            <p:txBody>
              <a:bodyPr/>
              <a:lstStyle/>
              <a:p>
                <a:endParaRPr lang="en-US"/>
              </a:p>
            </p:txBody>
          </p:sp>
          <p:sp>
            <p:nvSpPr>
              <p:cNvPr id="141322" name="Oval 10"/>
              <p:cNvSpPr>
                <a:spLocks noChangeAspect="1" noChangeArrowheads="1"/>
              </p:cNvSpPr>
              <p:nvPr/>
            </p:nvSpPr>
            <p:spPr bwMode="auto">
              <a:xfrm flipV="1">
                <a:off x="2760" y="2381"/>
                <a:ext cx="75" cy="71"/>
              </a:xfrm>
              <a:prstGeom prst="ellipse">
                <a:avLst/>
              </a:prstGeom>
              <a:solidFill>
                <a:srgbClr val="FFFF99"/>
              </a:solidFill>
              <a:ln w="9525">
                <a:solidFill>
                  <a:srgbClr val="000000"/>
                </a:solidFill>
                <a:round/>
                <a:headEnd/>
                <a:tailEnd/>
              </a:ln>
            </p:spPr>
            <p:txBody>
              <a:bodyPr/>
              <a:lstStyle/>
              <a:p>
                <a:endParaRPr lang="en-US"/>
              </a:p>
            </p:txBody>
          </p:sp>
          <p:sp>
            <p:nvSpPr>
              <p:cNvPr id="141323" name="Oval 11"/>
              <p:cNvSpPr>
                <a:spLocks noChangeAspect="1" noChangeArrowheads="1"/>
              </p:cNvSpPr>
              <p:nvPr/>
            </p:nvSpPr>
            <p:spPr bwMode="auto">
              <a:xfrm flipV="1">
                <a:off x="2653" y="2381"/>
                <a:ext cx="74" cy="71"/>
              </a:xfrm>
              <a:prstGeom prst="ellipse">
                <a:avLst/>
              </a:prstGeom>
              <a:solidFill>
                <a:srgbClr val="FFFF99"/>
              </a:solidFill>
              <a:ln w="9525">
                <a:solidFill>
                  <a:srgbClr val="000000"/>
                </a:solidFill>
                <a:round/>
                <a:headEnd/>
                <a:tailEnd/>
              </a:ln>
            </p:spPr>
            <p:txBody>
              <a:bodyPr/>
              <a:lstStyle/>
              <a:p>
                <a:endParaRPr lang="en-US"/>
              </a:p>
            </p:txBody>
          </p:sp>
          <p:sp>
            <p:nvSpPr>
              <p:cNvPr id="141324" name="Oval 12"/>
              <p:cNvSpPr>
                <a:spLocks noChangeAspect="1" noChangeArrowheads="1"/>
              </p:cNvSpPr>
              <p:nvPr/>
            </p:nvSpPr>
            <p:spPr bwMode="auto">
              <a:xfrm flipV="1">
                <a:off x="3189" y="2226"/>
                <a:ext cx="74" cy="70"/>
              </a:xfrm>
              <a:prstGeom prst="ellipse">
                <a:avLst/>
              </a:prstGeom>
              <a:solidFill>
                <a:srgbClr val="FFFF99"/>
              </a:solidFill>
              <a:ln w="9525">
                <a:solidFill>
                  <a:srgbClr val="000000"/>
                </a:solidFill>
                <a:round/>
                <a:headEnd/>
                <a:tailEnd/>
              </a:ln>
            </p:spPr>
            <p:txBody>
              <a:bodyPr/>
              <a:lstStyle/>
              <a:p>
                <a:endParaRPr lang="en-US"/>
              </a:p>
            </p:txBody>
          </p:sp>
          <p:sp>
            <p:nvSpPr>
              <p:cNvPr id="141325" name="Oval 13"/>
              <p:cNvSpPr>
                <a:spLocks noChangeAspect="1" noChangeArrowheads="1"/>
              </p:cNvSpPr>
              <p:nvPr/>
            </p:nvSpPr>
            <p:spPr bwMode="auto">
              <a:xfrm flipV="1">
                <a:off x="2727" y="2310"/>
                <a:ext cx="75" cy="71"/>
              </a:xfrm>
              <a:prstGeom prst="ellipse">
                <a:avLst/>
              </a:prstGeom>
              <a:solidFill>
                <a:srgbClr val="FFFF99"/>
              </a:solidFill>
              <a:ln w="9525">
                <a:solidFill>
                  <a:srgbClr val="000000"/>
                </a:solidFill>
                <a:round/>
                <a:headEnd/>
                <a:tailEnd/>
              </a:ln>
            </p:spPr>
            <p:txBody>
              <a:bodyPr/>
              <a:lstStyle/>
              <a:p>
                <a:endParaRPr lang="en-US"/>
              </a:p>
            </p:txBody>
          </p:sp>
          <p:sp>
            <p:nvSpPr>
              <p:cNvPr id="141326" name="Oval 14"/>
              <p:cNvSpPr>
                <a:spLocks noChangeAspect="1" noChangeArrowheads="1"/>
              </p:cNvSpPr>
              <p:nvPr/>
            </p:nvSpPr>
            <p:spPr bwMode="auto">
              <a:xfrm flipV="1">
                <a:off x="3049" y="2412"/>
                <a:ext cx="74" cy="71"/>
              </a:xfrm>
              <a:prstGeom prst="ellipse">
                <a:avLst/>
              </a:prstGeom>
              <a:solidFill>
                <a:srgbClr val="FFFF99"/>
              </a:solidFill>
              <a:ln w="9525">
                <a:solidFill>
                  <a:srgbClr val="000000"/>
                </a:solidFill>
                <a:round/>
                <a:headEnd/>
                <a:tailEnd/>
              </a:ln>
            </p:spPr>
            <p:txBody>
              <a:bodyPr/>
              <a:lstStyle/>
              <a:p>
                <a:endParaRPr lang="en-US"/>
              </a:p>
            </p:txBody>
          </p:sp>
          <p:sp>
            <p:nvSpPr>
              <p:cNvPr id="141327" name="Oval 15"/>
              <p:cNvSpPr>
                <a:spLocks noChangeAspect="1" noChangeArrowheads="1"/>
              </p:cNvSpPr>
              <p:nvPr/>
            </p:nvSpPr>
            <p:spPr bwMode="auto">
              <a:xfrm flipV="1">
                <a:off x="2835" y="2483"/>
                <a:ext cx="74" cy="71"/>
              </a:xfrm>
              <a:prstGeom prst="ellipse">
                <a:avLst/>
              </a:prstGeom>
              <a:solidFill>
                <a:srgbClr val="FFFF99"/>
              </a:solidFill>
              <a:ln w="9525">
                <a:solidFill>
                  <a:srgbClr val="000000"/>
                </a:solidFill>
                <a:round/>
                <a:headEnd/>
                <a:tailEnd/>
              </a:ln>
            </p:spPr>
            <p:txBody>
              <a:bodyPr/>
              <a:lstStyle/>
              <a:p>
                <a:endParaRPr lang="en-US"/>
              </a:p>
            </p:txBody>
          </p:sp>
          <p:sp>
            <p:nvSpPr>
              <p:cNvPr id="141328" name="Oval 16"/>
              <p:cNvSpPr>
                <a:spLocks noChangeAspect="1" noChangeArrowheads="1"/>
              </p:cNvSpPr>
              <p:nvPr/>
            </p:nvSpPr>
            <p:spPr bwMode="auto">
              <a:xfrm flipV="1">
                <a:off x="3049" y="2483"/>
                <a:ext cx="74" cy="71"/>
              </a:xfrm>
              <a:prstGeom prst="ellipse">
                <a:avLst/>
              </a:prstGeom>
              <a:solidFill>
                <a:srgbClr val="FFFF99"/>
              </a:solidFill>
              <a:ln w="9525">
                <a:solidFill>
                  <a:srgbClr val="000000"/>
                </a:solidFill>
                <a:round/>
                <a:headEnd/>
                <a:tailEnd/>
              </a:ln>
            </p:spPr>
            <p:txBody>
              <a:bodyPr/>
              <a:lstStyle/>
              <a:p>
                <a:endParaRPr lang="en-US"/>
              </a:p>
            </p:txBody>
          </p:sp>
          <p:sp>
            <p:nvSpPr>
              <p:cNvPr id="141329" name="Oval 17"/>
              <p:cNvSpPr>
                <a:spLocks noChangeAspect="1" noChangeArrowheads="1"/>
              </p:cNvSpPr>
              <p:nvPr/>
            </p:nvSpPr>
            <p:spPr bwMode="auto">
              <a:xfrm flipV="1">
                <a:off x="2987" y="2543"/>
                <a:ext cx="74" cy="71"/>
              </a:xfrm>
              <a:prstGeom prst="ellipse">
                <a:avLst/>
              </a:prstGeom>
              <a:solidFill>
                <a:srgbClr val="FFFF99"/>
              </a:solidFill>
              <a:ln w="9525">
                <a:solidFill>
                  <a:srgbClr val="000000"/>
                </a:solidFill>
                <a:round/>
                <a:headEnd/>
                <a:tailEnd/>
              </a:ln>
            </p:spPr>
            <p:txBody>
              <a:bodyPr/>
              <a:lstStyle/>
              <a:p>
                <a:endParaRPr lang="en-US"/>
              </a:p>
            </p:txBody>
          </p:sp>
          <p:sp>
            <p:nvSpPr>
              <p:cNvPr id="141330" name="Oval 18"/>
              <p:cNvSpPr>
                <a:spLocks noChangeAspect="1" noChangeArrowheads="1"/>
              </p:cNvSpPr>
              <p:nvPr/>
            </p:nvSpPr>
            <p:spPr bwMode="auto">
              <a:xfrm flipV="1">
                <a:off x="3189" y="2616"/>
                <a:ext cx="74" cy="71"/>
              </a:xfrm>
              <a:prstGeom prst="ellipse">
                <a:avLst/>
              </a:prstGeom>
              <a:solidFill>
                <a:srgbClr val="FFFF99"/>
              </a:solidFill>
              <a:ln w="9525">
                <a:solidFill>
                  <a:srgbClr val="000000"/>
                </a:solidFill>
                <a:round/>
                <a:headEnd/>
                <a:tailEnd/>
              </a:ln>
            </p:spPr>
            <p:txBody>
              <a:bodyPr/>
              <a:lstStyle/>
              <a:p>
                <a:endParaRPr lang="en-US"/>
              </a:p>
            </p:txBody>
          </p:sp>
          <p:sp>
            <p:nvSpPr>
              <p:cNvPr id="141331" name="Oval 19"/>
              <p:cNvSpPr>
                <a:spLocks noChangeAspect="1" noChangeArrowheads="1"/>
              </p:cNvSpPr>
              <p:nvPr/>
            </p:nvSpPr>
            <p:spPr bwMode="auto">
              <a:xfrm flipV="1">
                <a:off x="2929" y="2322"/>
                <a:ext cx="74" cy="71"/>
              </a:xfrm>
              <a:prstGeom prst="ellipse">
                <a:avLst/>
              </a:prstGeom>
              <a:solidFill>
                <a:srgbClr val="FFFF99"/>
              </a:solidFill>
              <a:ln w="9525">
                <a:solidFill>
                  <a:srgbClr val="000000"/>
                </a:solidFill>
                <a:round/>
                <a:headEnd/>
                <a:tailEnd/>
              </a:ln>
            </p:spPr>
            <p:txBody>
              <a:bodyPr/>
              <a:lstStyle/>
              <a:p>
                <a:endParaRPr lang="en-US"/>
              </a:p>
            </p:txBody>
          </p:sp>
          <p:sp>
            <p:nvSpPr>
              <p:cNvPr id="141332" name="Oval 20"/>
              <p:cNvSpPr>
                <a:spLocks noChangeAspect="1" noChangeArrowheads="1"/>
              </p:cNvSpPr>
              <p:nvPr/>
            </p:nvSpPr>
            <p:spPr bwMode="auto">
              <a:xfrm flipV="1">
                <a:off x="3043" y="2605"/>
                <a:ext cx="75" cy="71"/>
              </a:xfrm>
              <a:prstGeom prst="ellipse">
                <a:avLst/>
              </a:prstGeom>
              <a:solidFill>
                <a:srgbClr val="FFFF99"/>
              </a:solidFill>
              <a:ln w="9525">
                <a:solidFill>
                  <a:srgbClr val="000000"/>
                </a:solidFill>
                <a:round/>
                <a:headEnd/>
                <a:tailEnd/>
              </a:ln>
            </p:spPr>
            <p:txBody>
              <a:bodyPr/>
              <a:lstStyle/>
              <a:p>
                <a:endParaRPr lang="en-US"/>
              </a:p>
            </p:txBody>
          </p:sp>
          <p:sp>
            <p:nvSpPr>
              <p:cNvPr id="141333" name="Oval 21"/>
              <p:cNvSpPr>
                <a:spLocks noChangeAspect="1" noChangeArrowheads="1"/>
              </p:cNvSpPr>
              <p:nvPr/>
            </p:nvSpPr>
            <p:spPr bwMode="auto">
              <a:xfrm flipV="1">
                <a:off x="2929" y="2417"/>
                <a:ext cx="74" cy="70"/>
              </a:xfrm>
              <a:prstGeom prst="ellipse">
                <a:avLst/>
              </a:prstGeom>
              <a:solidFill>
                <a:srgbClr val="FFFF99"/>
              </a:solidFill>
              <a:ln w="9525">
                <a:solidFill>
                  <a:srgbClr val="000000"/>
                </a:solidFill>
                <a:round/>
                <a:headEnd/>
                <a:tailEnd/>
              </a:ln>
            </p:spPr>
            <p:txBody>
              <a:bodyPr/>
              <a:lstStyle/>
              <a:p>
                <a:endParaRPr lang="en-US"/>
              </a:p>
            </p:txBody>
          </p:sp>
        </p:grpSp>
        <p:grpSp>
          <p:nvGrpSpPr>
            <p:cNvPr id="141334" name="Group 22"/>
            <p:cNvGrpSpPr>
              <a:grpSpLocks/>
            </p:cNvGrpSpPr>
            <p:nvPr/>
          </p:nvGrpSpPr>
          <p:grpSpPr bwMode="auto">
            <a:xfrm>
              <a:off x="591" y="2704"/>
              <a:ext cx="2688" cy="1158"/>
              <a:chOff x="1777" y="7357"/>
              <a:chExt cx="5220" cy="1980"/>
            </a:xfrm>
          </p:grpSpPr>
          <p:sp>
            <p:nvSpPr>
              <p:cNvPr id="141335" name="Rectangle 23"/>
              <p:cNvSpPr>
                <a:spLocks noChangeArrowheads="1"/>
              </p:cNvSpPr>
              <p:nvPr/>
            </p:nvSpPr>
            <p:spPr bwMode="auto">
              <a:xfrm>
                <a:off x="6342" y="9007"/>
                <a:ext cx="655"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10</a:t>
                </a:r>
                <a:endParaRPr lang="en-GB" altLang="en-US"/>
              </a:p>
            </p:txBody>
          </p:sp>
          <p:sp>
            <p:nvSpPr>
              <p:cNvPr id="141336" name="Rectangle 24"/>
              <p:cNvSpPr>
                <a:spLocks noChangeArrowheads="1"/>
              </p:cNvSpPr>
              <p:nvPr/>
            </p:nvSpPr>
            <p:spPr bwMode="auto">
              <a:xfrm>
                <a:off x="5189" y="9007"/>
                <a:ext cx="1153"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UK</a:t>
                </a:r>
                <a:endParaRPr lang="en-GB" altLang="en-US"/>
              </a:p>
            </p:txBody>
          </p:sp>
          <p:sp>
            <p:nvSpPr>
              <p:cNvPr id="141337" name="Rectangle 25"/>
              <p:cNvSpPr>
                <a:spLocks noChangeArrowheads="1"/>
              </p:cNvSpPr>
              <p:nvPr/>
            </p:nvSpPr>
            <p:spPr bwMode="auto">
              <a:xfrm>
                <a:off x="4534" y="9007"/>
                <a:ext cx="655"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38" name="Rectangle 26"/>
              <p:cNvSpPr>
                <a:spLocks noChangeArrowheads="1"/>
              </p:cNvSpPr>
              <p:nvPr/>
            </p:nvSpPr>
            <p:spPr bwMode="auto">
              <a:xfrm>
                <a:off x="3378" y="9007"/>
                <a:ext cx="1156"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Poland</a:t>
                </a:r>
                <a:endParaRPr lang="en-GB" altLang="en-US"/>
              </a:p>
            </p:txBody>
          </p:sp>
          <p:sp>
            <p:nvSpPr>
              <p:cNvPr id="141339" name="Rectangle 27"/>
              <p:cNvSpPr>
                <a:spLocks noChangeArrowheads="1"/>
              </p:cNvSpPr>
              <p:nvPr/>
            </p:nvSpPr>
            <p:spPr bwMode="auto">
              <a:xfrm>
                <a:off x="2723" y="9007"/>
                <a:ext cx="655"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40" name="Rectangle 28"/>
              <p:cNvSpPr>
                <a:spLocks noChangeArrowheads="1"/>
              </p:cNvSpPr>
              <p:nvPr/>
            </p:nvSpPr>
            <p:spPr bwMode="auto">
              <a:xfrm>
                <a:off x="1777" y="9007"/>
                <a:ext cx="946"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Germany</a:t>
                </a:r>
                <a:endParaRPr lang="en-GB" altLang="en-US"/>
              </a:p>
            </p:txBody>
          </p:sp>
          <p:sp>
            <p:nvSpPr>
              <p:cNvPr id="141341" name="Rectangle 29"/>
              <p:cNvSpPr>
                <a:spLocks noChangeArrowheads="1"/>
              </p:cNvSpPr>
              <p:nvPr/>
            </p:nvSpPr>
            <p:spPr bwMode="auto">
              <a:xfrm>
                <a:off x="6342" y="8678"/>
                <a:ext cx="655"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42" name="Rectangle 30"/>
              <p:cNvSpPr>
                <a:spLocks noChangeArrowheads="1"/>
              </p:cNvSpPr>
              <p:nvPr/>
            </p:nvSpPr>
            <p:spPr bwMode="auto">
              <a:xfrm>
                <a:off x="5189" y="8678"/>
                <a:ext cx="1153"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Taiwan</a:t>
                </a:r>
                <a:endParaRPr lang="en-GB" altLang="en-US"/>
              </a:p>
            </p:txBody>
          </p:sp>
          <p:sp>
            <p:nvSpPr>
              <p:cNvPr id="141343" name="Rectangle 31"/>
              <p:cNvSpPr>
                <a:spLocks noChangeArrowheads="1"/>
              </p:cNvSpPr>
              <p:nvPr/>
            </p:nvSpPr>
            <p:spPr bwMode="auto">
              <a:xfrm>
                <a:off x="4534" y="8678"/>
                <a:ext cx="655"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2</a:t>
                </a:r>
                <a:endParaRPr lang="en-GB" altLang="en-US"/>
              </a:p>
            </p:txBody>
          </p:sp>
          <p:sp>
            <p:nvSpPr>
              <p:cNvPr id="141344" name="Rectangle 32"/>
              <p:cNvSpPr>
                <a:spLocks noChangeArrowheads="1"/>
              </p:cNvSpPr>
              <p:nvPr/>
            </p:nvSpPr>
            <p:spPr bwMode="auto">
              <a:xfrm>
                <a:off x="3378" y="8678"/>
                <a:ext cx="1156"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Netherlands</a:t>
                </a:r>
                <a:endParaRPr lang="en-GB" altLang="en-US"/>
              </a:p>
            </p:txBody>
          </p:sp>
          <p:sp>
            <p:nvSpPr>
              <p:cNvPr id="141345" name="Rectangle 33"/>
              <p:cNvSpPr>
                <a:spLocks noChangeArrowheads="1"/>
              </p:cNvSpPr>
              <p:nvPr/>
            </p:nvSpPr>
            <p:spPr bwMode="auto">
              <a:xfrm>
                <a:off x="2723" y="8678"/>
                <a:ext cx="655"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9</a:t>
                </a:r>
                <a:endParaRPr lang="en-GB" altLang="en-US"/>
              </a:p>
            </p:txBody>
          </p:sp>
          <p:sp>
            <p:nvSpPr>
              <p:cNvPr id="141346" name="Rectangle 34"/>
              <p:cNvSpPr>
                <a:spLocks noChangeArrowheads="1"/>
              </p:cNvSpPr>
              <p:nvPr/>
            </p:nvSpPr>
            <p:spPr bwMode="auto">
              <a:xfrm>
                <a:off x="1777" y="8678"/>
                <a:ext cx="946"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France</a:t>
                </a:r>
                <a:endParaRPr lang="en-GB" altLang="en-US"/>
              </a:p>
            </p:txBody>
          </p:sp>
          <p:sp>
            <p:nvSpPr>
              <p:cNvPr id="141347" name="Rectangle 35"/>
              <p:cNvSpPr>
                <a:spLocks noChangeArrowheads="1"/>
              </p:cNvSpPr>
              <p:nvPr/>
            </p:nvSpPr>
            <p:spPr bwMode="auto">
              <a:xfrm>
                <a:off x="6342" y="8348"/>
                <a:ext cx="655"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7</a:t>
                </a:r>
                <a:endParaRPr lang="en-GB" altLang="en-US"/>
              </a:p>
            </p:txBody>
          </p:sp>
          <p:sp>
            <p:nvSpPr>
              <p:cNvPr id="141348" name="Rectangle 36"/>
              <p:cNvSpPr>
                <a:spLocks noChangeArrowheads="1"/>
              </p:cNvSpPr>
              <p:nvPr/>
            </p:nvSpPr>
            <p:spPr bwMode="auto">
              <a:xfrm>
                <a:off x="5189" y="8348"/>
                <a:ext cx="1153"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Spain</a:t>
                </a:r>
                <a:endParaRPr lang="en-GB" altLang="en-US"/>
              </a:p>
            </p:txBody>
          </p:sp>
          <p:sp>
            <p:nvSpPr>
              <p:cNvPr id="141349" name="Rectangle 37"/>
              <p:cNvSpPr>
                <a:spLocks noChangeArrowheads="1"/>
              </p:cNvSpPr>
              <p:nvPr/>
            </p:nvSpPr>
            <p:spPr bwMode="auto">
              <a:xfrm>
                <a:off x="4534" y="8348"/>
                <a:ext cx="655"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13</a:t>
                </a:r>
                <a:endParaRPr lang="en-GB" altLang="en-US"/>
              </a:p>
            </p:txBody>
          </p:sp>
          <p:sp>
            <p:nvSpPr>
              <p:cNvPr id="141350" name="Rectangle 38"/>
              <p:cNvSpPr>
                <a:spLocks noChangeArrowheads="1"/>
              </p:cNvSpPr>
              <p:nvPr/>
            </p:nvSpPr>
            <p:spPr bwMode="auto">
              <a:xfrm>
                <a:off x="3378" y="8348"/>
                <a:ext cx="1156"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Italy</a:t>
                </a:r>
                <a:endParaRPr lang="en-GB" altLang="en-US"/>
              </a:p>
            </p:txBody>
          </p:sp>
          <p:sp>
            <p:nvSpPr>
              <p:cNvPr id="141351" name="Rectangle 39"/>
              <p:cNvSpPr>
                <a:spLocks noChangeArrowheads="1"/>
              </p:cNvSpPr>
              <p:nvPr/>
            </p:nvSpPr>
            <p:spPr bwMode="auto">
              <a:xfrm>
                <a:off x="2723" y="8348"/>
                <a:ext cx="655"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52" name="Rectangle 40"/>
              <p:cNvSpPr>
                <a:spLocks noChangeArrowheads="1"/>
              </p:cNvSpPr>
              <p:nvPr/>
            </p:nvSpPr>
            <p:spPr bwMode="auto">
              <a:xfrm>
                <a:off x="1777" y="8348"/>
                <a:ext cx="946" cy="330"/>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Cyprus</a:t>
                </a:r>
                <a:endParaRPr lang="en-GB" altLang="en-US"/>
              </a:p>
            </p:txBody>
          </p:sp>
          <p:sp>
            <p:nvSpPr>
              <p:cNvPr id="141353" name="Rectangle 41"/>
              <p:cNvSpPr>
                <a:spLocks noChangeArrowheads="1"/>
              </p:cNvSpPr>
              <p:nvPr/>
            </p:nvSpPr>
            <p:spPr bwMode="auto">
              <a:xfrm>
                <a:off x="6342" y="8019"/>
                <a:ext cx="655"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2</a:t>
                </a:r>
                <a:endParaRPr lang="en-GB" altLang="en-US"/>
              </a:p>
            </p:txBody>
          </p:sp>
          <p:sp>
            <p:nvSpPr>
              <p:cNvPr id="141354" name="Rectangle 42"/>
              <p:cNvSpPr>
                <a:spLocks noChangeArrowheads="1"/>
              </p:cNvSpPr>
              <p:nvPr/>
            </p:nvSpPr>
            <p:spPr bwMode="auto">
              <a:xfrm>
                <a:off x="5189" y="8019"/>
                <a:ext cx="1153"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Russia</a:t>
                </a:r>
                <a:endParaRPr lang="en-GB" altLang="en-US"/>
              </a:p>
            </p:txBody>
          </p:sp>
          <p:sp>
            <p:nvSpPr>
              <p:cNvPr id="141355" name="Rectangle 43"/>
              <p:cNvSpPr>
                <a:spLocks noChangeArrowheads="1"/>
              </p:cNvSpPr>
              <p:nvPr/>
            </p:nvSpPr>
            <p:spPr bwMode="auto">
              <a:xfrm>
                <a:off x="4534" y="8019"/>
                <a:ext cx="655"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56" name="Rectangle 44"/>
              <p:cNvSpPr>
                <a:spLocks noChangeArrowheads="1"/>
              </p:cNvSpPr>
              <p:nvPr/>
            </p:nvSpPr>
            <p:spPr bwMode="auto">
              <a:xfrm>
                <a:off x="3378" y="8019"/>
                <a:ext cx="1156"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Israel</a:t>
                </a:r>
                <a:endParaRPr lang="en-GB" altLang="en-US"/>
              </a:p>
            </p:txBody>
          </p:sp>
          <p:sp>
            <p:nvSpPr>
              <p:cNvPr id="141357" name="Rectangle 45"/>
              <p:cNvSpPr>
                <a:spLocks noChangeArrowheads="1"/>
              </p:cNvSpPr>
              <p:nvPr/>
            </p:nvSpPr>
            <p:spPr bwMode="auto">
              <a:xfrm>
                <a:off x="2723" y="8019"/>
                <a:ext cx="655"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58" name="Rectangle 46"/>
              <p:cNvSpPr>
                <a:spLocks noChangeArrowheads="1"/>
              </p:cNvSpPr>
              <p:nvPr/>
            </p:nvSpPr>
            <p:spPr bwMode="auto">
              <a:xfrm>
                <a:off x="1777" y="8019"/>
                <a:ext cx="946" cy="329"/>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Croatia</a:t>
                </a:r>
                <a:endParaRPr lang="en-GB" altLang="en-US"/>
              </a:p>
            </p:txBody>
          </p:sp>
          <p:sp>
            <p:nvSpPr>
              <p:cNvPr id="141359" name="Rectangle 47"/>
              <p:cNvSpPr>
                <a:spLocks noChangeArrowheads="1"/>
              </p:cNvSpPr>
              <p:nvPr/>
            </p:nvSpPr>
            <p:spPr bwMode="auto">
              <a:xfrm>
                <a:off x="6342" y="7715"/>
                <a:ext cx="655" cy="304"/>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1</a:t>
                </a:r>
                <a:endParaRPr lang="en-GB" altLang="en-US"/>
              </a:p>
            </p:txBody>
          </p:sp>
          <p:sp>
            <p:nvSpPr>
              <p:cNvPr id="141360" name="Rectangle 48"/>
              <p:cNvSpPr>
                <a:spLocks noChangeArrowheads="1"/>
              </p:cNvSpPr>
              <p:nvPr/>
            </p:nvSpPr>
            <p:spPr bwMode="auto">
              <a:xfrm>
                <a:off x="5189" y="7715"/>
                <a:ext cx="1153" cy="304"/>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Romania</a:t>
                </a:r>
                <a:endParaRPr lang="en-GB" altLang="en-US"/>
              </a:p>
            </p:txBody>
          </p:sp>
          <p:sp>
            <p:nvSpPr>
              <p:cNvPr id="141361" name="Rectangle 49"/>
              <p:cNvSpPr>
                <a:spLocks noChangeArrowheads="1"/>
              </p:cNvSpPr>
              <p:nvPr/>
            </p:nvSpPr>
            <p:spPr bwMode="auto">
              <a:xfrm>
                <a:off x="4534" y="7715"/>
                <a:ext cx="655" cy="304"/>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3</a:t>
                </a:r>
                <a:endParaRPr lang="en-GB" altLang="en-US"/>
              </a:p>
            </p:txBody>
          </p:sp>
          <p:sp>
            <p:nvSpPr>
              <p:cNvPr id="141362" name="Rectangle 50"/>
              <p:cNvSpPr>
                <a:spLocks noChangeArrowheads="1"/>
              </p:cNvSpPr>
              <p:nvPr/>
            </p:nvSpPr>
            <p:spPr bwMode="auto">
              <a:xfrm>
                <a:off x="3378" y="7715"/>
                <a:ext cx="1156" cy="304"/>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Greece</a:t>
                </a:r>
                <a:endParaRPr lang="en-GB" altLang="en-US"/>
              </a:p>
            </p:txBody>
          </p:sp>
          <p:sp>
            <p:nvSpPr>
              <p:cNvPr id="141363" name="Rectangle 51"/>
              <p:cNvSpPr>
                <a:spLocks noChangeArrowheads="1"/>
              </p:cNvSpPr>
              <p:nvPr/>
            </p:nvSpPr>
            <p:spPr bwMode="auto">
              <a:xfrm>
                <a:off x="2723" y="7715"/>
                <a:ext cx="655" cy="304"/>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a:solidFill>
                      <a:srgbClr val="000000"/>
                    </a:solidFill>
                    <a:latin typeface="Arial" charset="0"/>
                  </a:rPr>
                  <a:t>3</a:t>
                </a:r>
                <a:endParaRPr lang="en-GB" altLang="en-US"/>
              </a:p>
            </p:txBody>
          </p:sp>
          <p:sp>
            <p:nvSpPr>
              <p:cNvPr id="141364" name="Rectangle 52"/>
              <p:cNvSpPr>
                <a:spLocks noChangeArrowheads="1"/>
              </p:cNvSpPr>
              <p:nvPr/>
            </p:nvSpPr>
            <p:spPr bwMode="auto">
              <a:xfrm>
                <a:off x="1777" y="7715"/>
                <a:ext cx="946" cy="304"/>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fr-FR" altLang="en-US" sz="900">
                    <a:solidFill>
                      <a:srgbClr val="000000"/>
                    </a:solidFill>
                    <a:latin typeface="Arial" charset="0"/>
                  </a:rPr>
                  <a:t>Bulgaria</a:t>
                </a:r>
                <a:endParaRPr lang="en-GB" altLang="en-US"/>
              </a:p>
            </p:txBody>
          </p:sp>
          <p:sp>
            <p:nvSpPr>
              <p:cNvPr id="141365" name="Rectangle 53"/>
              <p:cNvSpPr>
                <a:spLocks noChangeArrowheads="1"/>
              </p:cNvSpPr>
              <p:nvPr/>
            </p:nvSpPr>
            <p:spPr bwMode="auto">
              <a:xfrm>
                <a:off x="6342" y="7357"/>
                <a:ext cx="655" cy="358"/>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b="1">
                    <a:solidFill>
                      <a:srgbClr val="000000"/>
                    </a:solidFill>
                    <a:latin typeface="Arial" charset="0"/>
                  </a:rPr>
                  <a:t>sites</a:t>
                </a:r>
                <a:endParaRPr lang="en-GB" altLang="en-US"/>
              </a:p>
            </p:txBody>
          </p:sp>
          <p:sp>
            <p:nvSpPr>
              <p:cNvPr id="141366" name="Rectangle 54"/>
              <p:cNvSpPr>
                <a:spLocks noChangeArrowheads="1"/>
              </p:cNvSpPr>
              <p:nvPr/>
            </p:nvSpPr>
            <p:spPr bwMode="auto">
              <a:xfrm>
                <a:off x="5189" y="7357"/>
                <a:ext cx="1153" cy="358"/>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b="1">
                    <a:solidFill>
                      <a:srgbClr val="000000"/>
                    </a:solidFill>
                    <a:latin typeface="Arial" charset="0"/>
                  </a:rPr>
                  <a:t>country</a:t>
                </a:r>
                <a:endParaRPr lang="en-GB" altLang="en-US"/>
              </a:p>
            </p:txBody>
          </p:sp>
          <p:sp>
            <p:nvSpPr>
              <p:cNvPr id="141367" name="Rectangle 55"/>
              <p:cNvSpPr>
                <a:spLocks noChangeArrowheads="1"/>
              </p:cNvSpPr>
              <p:nvPr/>
            </p:nvSpPr>
            <p:spPr bwMode="auto">
              <a:xfrm>
                <a:off x="4534" y="7357"/>
                <a:ext cx="655" cy="358"/>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b="1">
                    <a:solidFill>
                      <a:srgbClr val="000000"/>
                    </a:solidFill>
                    <a:latin typeface="Arial" charset="0"/>
                  </a:rPr>
                  <a:t>sites</a:t>
                </a:r>
                <a:endParaRPr lang="en-GB" altLang="en-US"/>
              </a:p>
            </p:txBody>
          </p:sp>
          <p:sp>
            <p:nvSpPr>
              <p:cNvPr id="141368" name="Rectangle 56"/>
              <p:cNvSpPr>
                <a:spLocks noChangeArrowheads="1"/>
              </p:cNvSpPr>
              <p:nvPr/>
            </p:nvSpPr>
            <p:spPr bwMode="auto">
              <a:xfrm>
                <a:off x="3378" y="7357"/>
                <a:ext cx="1156" cy="358"/>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b="1">
                    <a:solidFill>
                      <a:srgbClr val="000000"/>
                    </a:solidFill>
                    <a:latin typeface="Arial" charset="0"/>
                  </a:rPr>
                  <a:t>country</a:t>
                </a:r>
                <a:endParaRPr lang="en-GB" altLang="en-US"/>
              </a:p>
            </p:txBody>
          </p:sp>
          <p:sp>
            <p:nvSpPr>
              <p:cNvPr id="141369" name="Rectangle 57"/>
              <p:cNvSpPr>
                <a:spLocks noChangeArrowheads="1"/>
              </p:cNvSpPr>
              <p:nvPr/>
            </p:nvSpPr>
            <p:spPr bwMode="auto">
              <a:xfrm>
                <a:off x="2723" y="7357"/>
                <a:ext cx="655" cy="358"/>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b="1">
                    <a:solidFill>
                      <a:srgbClr val="000000"/>
                    </a:solidFill>
                    <a:latin typeface="Arial" charset="0"/>
                  </a:rPr>
                  <a:t>sites</a:t>
                </a:r>
                <a:endParaRPr lang="en-GB" altLang="en-US"/>
              </a:p>
            </p:txBody>
          </p:sp>
          <p:sp>
            <p:nvSpPr>
              <p:cNvPr id="141370" name="Rectangle 58"/>
              <p:cNvSpPr>
                <a:spLocks noChangeArrowheads="1"/>
              </p:cNvSpPr>
              <p:nvPr/>
            </p:nvSpPr>
            <p:spPr bwMode="auto">
              <a:xfrm>
                <a:off x="1777" y="7357"/>
                <a:ext cx="946" cy="358"/>
              </a:xfrm>
              <a:prstGeom prst="rect">
                <a:avLst/>
              </a:prstGeom>
              <a:solidFill>
                <a:srgbClr val="CCE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fr-FR" altLang="en-US" sz="900" b="1">
                    <a:solidFill>
                      <a:srgbClr val="000000"/>
                    </a:solidFill>
                    <a:latin typeface="Arial" charset="0"/>
                  </a:rPr>
                  <a:t>country</a:t>
                </a:r>
                <a:endParaRPr lang="en-GB" altLang="en-US"/>
              </a:p>
            </p:txBody>
          </p:sp>
          <p:sp>
            <p:nvSpPr>
              <p:cNvPr id="141371" name="Line 59"/>
              <p:cNvSpPr>
                <a:spLocks noChangeShapeType="1"/>
              </p:cNvSpPr>
              <p:nvPr/>
            </p:nvSpPr>
            <p:spPr bwMode="auto">
              <a:xfrm>
                <a:off x="1777" y="7357"/>
                <a:ext cx="522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2" name="Line 60"/>
              <p:cNvSpPr>
                <a:spLocks noChangeShapeType="1"/>
              </p:cNvSpPr>
              <p:nvPr/>
            </p:nvSpPr>
            <p:spPr bwMode="auto">
              <a:xfrm>
                <a:off x="1777" y="9337"/>
                <a:ext cx="522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3" name="Line 61"/>
              <p:cNvSpPr>
                <a:spLocks noChangeShapeType="1"/>
              </p:cNvSpPr>
              <p:nvPr/>
            </p:nvSpPr>
            <p:spPr bwMode="auto">
              <a:xfrm>
                <a:off x="1777"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4" name="Line 62"/>
              <p:cNvSpPr>
                <a:spLocks noChangeShapeType="1"/>
              </p:cNvSpPr>
              <p:nvPr/>
            </p:nvSpPr>
            <p:spPr bwMode="auto">
              <a:xfrm>
                <a:off x="6997"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5" name="Line 63"/>
              <p:cNvSpPr>
                <a:spLocks noChangeShapeType="1"/>
              </p:cNvSpPr>
              <p:nvPr/>
            </p:nvSpPr>
            <p:spPr bwMode="auto">
              <a:xfrm>
                <a:off x="2723"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6" name="Line 64"/>
              <p:cNvSpPr>
                <a:spLocks noChangeShapeType="1"/>
              </p:cNvSpPr>
              <p:nvPr/>
            </p:nvSpPr>
            <p:spPr bwMode="auto">
              <a:xfrm>
                <a:off x="3378"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7" name="Line 65"/>
              <p:cNvSpPr>
                <a:spLocks noChangeShapeType="1"/>
              </p:cNvSpPr>
              <p:nvPr/>
            </p:nvSpPr>
            <p:spPr bwMode="auto">
              <a:xfrm>
                <a:off x="4534"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8" name="Line 66"/>
              <p:cNvSpPr>
                <a:spLocks noChangeShapeType="1"/>
              </p:cNvSpPr>
              <p:nvPr/>
            </p:nvSpPr>
            <p:spPr bwMode="auto">
              <a:xfrm>
                <a:off x="5189"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79" name="Line 67"/>
              <p:cNvSpPr>
                <a:spLocks noChangeShapeType="1"/>
              </p:cNvSpPr>
              <p:nvPr/>
            </p:nvSpPr>
            <p:spPr bwMode="auto">
              <a:xfrm>
                <a:off x="6342" y="7357"/>
                <a:ext cx="0" cy="198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80" name="Line 68"/>
              <p:cNvSpPr>
                <a:spLocks noChangeShapeType="1"/>
              </p:cNvSpPr>
              <p:nvPr/>
            </p:nvSpPr>
            <p:spPr bwMode="auto">
              <a:xfrm>
                <a:off x="1777" y="7715"/>
                <a:ext cx="522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41381" name="Rectangle 69"/>
          <p:cNvSpPr>
            <a:spLocks noChangeArrowheads="1"/>
          </p:cNvSpPr>
          <p:nvPr/>
        </p:nvSpPr>
        <p:spPr bwMode="auto">
          <a:xfrm>
            <a:off x="6267450" y="1085850"/>
            <a:ext cx="287655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F1AF00"/>
              </a:buClr>
              <a:buChar char="•"/>
              <a:defRPr sz="2400" b="1">
                <a:solidFill>
                  <a:schemeClr val="tx1"/>
                </a:solidFill>
                <a:latin typeface="Arial" charset="0"/>
              </a:defRPr>
            </a:lvl1pPr>
            <a:lvl2pPr>
              <a:spcBef>
                <a:spcPct val="20000"/>
              </a:spcBef>
              <a:buClr>
                <a:srgbClr val="F1AF00"/>
              </a:buClr>
              <a:buFont typeface="Arial" charset="0"/>
              <a:buChar char="–"/>
              <a:defRPr sz="2100">
                <a:solidFill>
                  <a:srgbClr val="00338F"/>
                </a:solidFill>
                <a:latin typeface="Arial" charset="0"/>
              </a:defRPr>
            </a:lvl2pPr>
            <a:lvl3pPr>
              <a:spcBef>
                <a:spcPct val="20000"/>
              </a:spcBef>
              <a:buClr>
                <a:srgbClr val="F1AF00"/>
              </a:buClr>
              <a:buFont typeface="Wingdings" pitchFamily="2" charset="2"/>
              <a:buChar char="§"/>
              <a:defRPr sz="1900">
                <a:solidFill>
                  <a:srgbClr val="00338F"/>
                </a:solidFill>
                <a:latin typeface="Arial" charset="0"/>
              </a:defRPr>
            </a:lvl3pPr>
            <a:lvl4pPr>
              <a:spcBef>
                <a:spcPct val="20000"/>
              </a:spcBef>
              <a:buClr>
                <a:srgbClr val="F1AF00"/>
              </a:buClr>
              <a:buChar char="•"/>
              <a:defRPr i="1">
                <a:solidFill>
                  <a:srgbClr val="00338F"/>
                </a:solidFill>
                <a:latin typeface="Arial" charset="0"/>
              </a:defRPr>
            </a:lvl4pPr>
            <a:lvl5pPr>
              <a:spcBef>
                <a:spcPct val="20000"/>
              </a:spcBef>
              <a:buClr>
                <a:srgbClr val="F1AF00"/>
              </a:buClr>
              <a:buChar char="o"/>
              <a:defRPr sz="1600">
                <a:solidFill>
                  <a:srgbClr val="00338F"/>
                </a:solidFill>
                <a:latin typeface="Arial" charset="0"/>
              </a:defRPr>
            </a:lvl5pPr>
            <a:lvl6pPr fontAlgn="base">
              <a:spcBef>
                <a:spcPct val="20000"/>
              </a:spcBef>
              <a:spcAft>
                <a:spcPct val="0"/>
              </a:spcAft>
              <a:buClr>
                <a:srgbClr val="F1AF00"/>
              </a:buClr>
              <a:buChar char="o"/>
              <a:defRPr sz="1600">
                <a:solidFill>
                  <a:srgbClr val="00338F"/>
                </a:solidFill>
                <a:latin typeface="Arial" charset="0"/>
              </a:defRPr>
            </a:lvl6pPr>
            <a:lvl7pPr fontAlgn="base">
              <a:spcBef>
                <a:spcPct val="20000"/>
              </a:spcBef>
              <a:spcAft>
                <a:spcPct val="0"/>
              </a:spcAft>
              <a:buClr>
                <a:srgbClr val="F1AF00"/>
              </a:buClr>
              <a:buChar char="o"/>
              <a:defRPr sz="1600">
                <a:solidFill>
                  <a:srgbClr val="00338F"/>
                </a:solidFill>
                <a:latin typeface="Arial" charset="0"/>
              </a:defRPr>
            </a:lvl7pPr>
            <a:lvl8pPr fontAlgn="base">
              <a:spcBef>
                <a:spcPct val="20000"/>
              </a:spcBef>
              <a:spcAft>
                <a:spcPct val="0"/>
              </a:spcAft>
              <a:buClr>
                <a:srgbClr val="F1AF00"/>
              </a:buClr>
              <a:buChar char="o"/>
              <a:defRPr sz="1600">
                <a:solidFill>
                  <a:srgbClr val="00338F"/>
                </a:solidFill>
                <a:latin typeface="Arial" charset="0"/>
              </a:defRPr>
            </a:lvl8pPr>
            <a:lvl9pPr fontAlgn="base">
              <a:spcBef>
                <a:spcPct val="20000"/>
              </a:spcBef>
              <a:spcAft>
                <a:spcPct val="0"/>
              </a:spcAft>
              <a:buClr>
                <a:srgbClr val="F1AF00"/>
              </a:buClr>
              <a:buChar char="o"/>
              <a:defRPr sz="1600">
                <a:solidFill>
                  <a:srgbClr val="00338F"/>
                </a:solidFill>
                <a:latin typeface="Arial" charset="0"/>
              </a:defRPr>
            </a:lvl9pPr>
          </a:lstStyle>
          <a:p>
            <a:pPr eaLnBrk="1" hangingPunct="1">
              <a:buClr>
                <a:srgbClr val="FFCC66"/>
              </a:buClr>
              <a:buFontTx/>
              <a:buNone/>
            </a:pPr>
            <a:r>
              <a:rPr lang="en-GB" altLang="en-US" sz="1800"/>
              <a:t>Countries with nodes contributing to the data challenge WISDOM</a:t>
            </a:r>
            <a:endParaRPr lang="fr-FR" altLang="en-US" sz="1800"/>
          </a:p>
        </p:txBody>
      </p:sp>
      <p:sp>
        <p:nvSpPr>
          <p:cNvPr id="141382" name="Rectangle 70"/>
          <p:cNvSpPr>
            <a:spLocks noChangeArrowheads="1"/>
          </p:cNvSpPr>
          <p:nvPr/>
        </p:nvSpPr>
        <p:spPr bwMode="auto">
          <a:xfrm>
            <a:off x="0" y="5545138"/>
            <a:ext cx="353695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pPr>
            <a:r>
              <a:rPr lang="en-GB" altLang="en-US" b="1">
                <a:solidFill>
                  <a:schemeClr val="tx1"/>
                </a:solidFill>
                <a:latin typeface="Arial" charset="0"/>
              </a:rPr>
              <a:t>Total amount of CPU provided by EGEE federation: 80 years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fld id="{3DDA6C6E-B778-4C8B-B8F7-7CF47E34E06C}" type="slidenum">
              <a:rPr lang="en-US" altLang="en-US"/>
              <a:pPr/>
              <a:t>32</a:t>
            </a:fld>
            <a:endParaRPr lang="en-US" altLang="en-US"/>
          </a:p>
        </p:txBody>
      </p:sp>
      <p:sp>
        <p:nvSpPr>
          <p:cNvPr id="146434" name="Rectangle 2"/>
          <p:cNvSpPr>
            <a:spLocks noGrp="1" noChangeArrowheads="1"/>
          </p:cNvSpPr>
          <p:nvPr>
            <p:ph type="title"/>
          </p:nvPr>
        </p:nvSpPr>
        <p:spPr/>
        <p:txBody>
          <a:bodyPr/>
          <a:lstStyle/>
          <a:p>
            <a:r>
              <a:rPr lang="en-GB" altLang="en-US" sz="2800" b="0"/>
              <a:t>Strategies in result analysis</a:t>
            </a:r>
            <a:endParaRPr lang="en-US" altLang="en-US" sz="2800" b="0"/>
          </a:p>
        </p:txBody>
      </p:sp>
      <p:sp>
        <p:nvSpPr>
          <p:cNvPr id="146435" name="Rectangle 3"/>
          <p:cNvSpPr>
            <a:spLocks noGrp="1" noChangeArrowheads="1"/>
          </p:cNvSpPr>
          <p:nvPr>
            <p:ph type="body" idx="1"/>
          </p:nvPr>
        </p:nvSpPr>
        <p:spPr>
          <a:xfrm>
            <a:off x="323850" y="974725"/>
            <a:ext cx="8612188" cy="569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en-US"/>
              <a:t>Results based on Scoring</a:t>
            </a:r>
          </a:p>
          <a:p>
            <a:pPr marL="0" indent="0" defTabSz="4572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en-US"/>
              <a:t>Results based on match information</a:t>
            </a:r>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en-US"/>
              <a:t>Results based on consensus scoring</a:t>
            </a:r>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en-US"/>
              <a:t>Results based on different parameter settings</a:t>
            </a:r>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en-US"/>
          </a:p>
          <a:p>
            <a:pPr marL="0" indent="0" defTabSz="4572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en-US"/>
              <a:t>Results based on knowledge on binding site</a:t>
            </a:r>
          </a:p>
        </p:txBody>
      </p:sp>
      <p:pic>
        <p:nvPicPr>
          <p:cNvPr id="146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765175"/>
            <a:ext cx="1574800" cy="13700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464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1628775"/>
            <a:ext cx="1800225" cy="11763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464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488" y="2924175"/>
            <a:ext cx="1592262" cy="1392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4643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0150" y="4292600"/>
            <a:ext cx="1593850" cy="12509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4644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388" y="5516563"/>
            <a:ext cx="1535112" cy="10906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46441" name="Text Box 9"/>
          <p:cNvSpPr txBox="1">
            <a:spLocks noChangeArrowheads="1"/>
          </p:cNvSpPr>
          <p:nvPr/>
        </p:nvSpPr>
        <p:spPr bwMode="auto">
          <a:xfrm>
            <a:off x="6948488" y="981075"/>
            <a:ext cx="2197100" cy="641350"/>
          </a:xfrm>
          <a:prstGeom prst="rect">
            <a:avLst/>
          </a:prstGeom>
          <a:solidFill>
            <a:srgbClr val="FCD0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tx1"/>
                </a:solidFill>
              </a:rPr>
              <a:t>Credit: V. Kasam</a:t>
            </a:r>
          </a:p>
          <a:p>
            <a:r>
              <a:rPr lang="en-US" altLang="en-US" b="1">
                <a:solidFill>
                  <a:schemeClr val="tx1"/>
                </a:solidFill>
              </a:rPr>
              <a:t>Fraunhofer Institute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fld id="{D2BC4B50-A838-4920-BF54-9DE5EE0E057D}" type="slidenum">
              <a:rPr lang="en-US" altLang="en-US"/>
              <a:pPr/>
              <a:t>33</a:t>
            </a:fld>
            <a:endParaRPr lang="en-US" altLang="en-US"/>
          </a:p>
        </p:txBody>
      </p:sp>
      <p:sp>
        <p:nvSpPr>
          <p:cNvPr id="150530" name="Rectangle 2"/>
          <p:cNvSpPr>
            <a:spLocks noGrp="1" noChangeArrowheads="1"/>
          </p:cNvSpPr>
          <p:nvPr>
            <p:ph type="title"/>
          </p:nvPr>
        </p:nvSpPr>
        <p:spPr/>
        <p:txBody>
          <a:bodyPr/>
          <a:lstStyle/>
          <a:p>
            <a:r>
              <a:rPr lang="en-GB" altLang="en-US" sz="2400" b="0"/>
              <a:t>Top 10 compounds by scoring</a:t>
            </a:r>
            <a:endParaRPr lang="en-US" altLang="en-US" sz="2400" b="0"/>
          </a:p>
        </p:txBody>
      </p:sp>
      <p:grpSp>
        <p:nvGrpSpPr>
          <p:cNvPr id="150531" name="Group 3"/>
          <p:cNvGrpSpPr>
            <a:grpSpLocks/>
          </p:cNvGrpSpPr>
          <p:nvPr/>
        </p:nvGrpSpPr>
        <p:grpSpPr bwMode="auto">
          <a:xfrm>
            <a:off x="395288" y="981075"/>
            <a:ext cx="5562600" cy="5327650"/>
            <a:chOff x="56" y="366"/>
            <a:chExt cx="3913" cy="4159"/>
          </a:xfrm>
        </p:grpSpPr>
        <p:pic>
          <p:nvPicPr>
            <p:cNvPr id="150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 y="467"/>
              <a:ext cx="1161" cy="70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 y="471"/>
              <a:ext cx="1190" cy="59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 y="366"/>
              <a:ext cx="1043" cy="113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 y="1337"/>
              <a:ext cx="1013" cy="112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 y="1331"/>
              <a:ext cx="1209" cy="116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6" y="1574"/>
              <a:ext cx="1481" cy="104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 y="2548"/>
              <a:ext cx="1286" cy="83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3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3" y="2541"/>
              <a:ext cx="1328" cy="9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4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3" y="2478"/>
              <a:ext cx="1226" cy="112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5054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 y="3600"/>
              <a:ext cx="1587" cy="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50542" name="Text Box 14"/>
            <p:cNvSpPr txBox="1">
              <a:spLocks/>
            </p:cNvSpPr>
            <p:nvPr/>
          </p:nvSpPr>
          <p:spPr bwMode="auto">
            <a:xfrm>
              <a:off x="275" y="1105"/>
              <a:ext cx="806" cy="117"/>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1. WISDOM-490500</a:t>
              </a:r>
            </a:p>
          </p:txBody>
        </p:sp>
        <p:sp>
          <p:nvSpPr>
            <p:cNvPr id="150543" name="Text Box 15"/>
            <p:cNvSpPr txBox="1">
              <a:spLocks/>
            </p:cNvSpPr>
            <p:nvPr/>
          </p:nvSpPr>
          <p:spPr bwMode="auto">
            <a:xfrm>
              <a:off x="1507" y="1093"/>
              <a:ext cx="788" cy="118"/>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2. WISDOM-491901</a:t>
              </a:r>
            </a:p>
          </p:txBody>
        </p:sp>
        <p:sp>
          <p:nvSpPr>
            <p:cNvPr id="150544" name="Text Box 16"/>
            <p:cNvSpPr txBox="1">
              <a:spLocks/>
            </p:cNvSpPr>
            <p:nvPr/>
          </p:nvSpPr>
          <p:spPr bwMode="auto">
            <a:xfrm>
              <a:off x="2986" y="1490"/>
              <a:ext cx="795" cy="118"/>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3. WISDOM-490515</a:t>
              </a:r>
            </a:p>
          </p:txBody>
        </p:sp>
        <p:sp>
          <p:nvSpPr>
            <p:cNvPr id="150545" name="Text Box 17"/>
            <p:cNvSpPr txBox="1">
              <a:spLocks/>
            </p:cNvSpPr>
            <p:nvPr/>
          </p:nvSpPr>
          <p:spPr bwMode="auto">
            <a:xfrm>
              <a:off x="151" y="2415"/>
              <a:ext cx="801" cy="117"/>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4. WISDOM-490514</a:t>
              </a:r>
            </a:p>
          </p:txBody>
        </p:sp>
        <p:sp>
          <p:nvSpPr>
            <p:cNvPr id="150546" name="Text Box 18"/>
            <p:cNvSpPr txBox="1">
              <a:spLocks/>
            </p:cNvSpPr>
            <p:nvPr/>
          </p:nvSpPr>
          <p:spPr bwMode="auto">
            <a:xfrm>
              <a:off x="1472" y="2374"/>
              <a:ext cx="641" cy="117"/>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5. WISDOM-462271</a:t>
              </a:r>
            </a:p>
          </p:txBody>
        </p:sp>
        <p:sp>
          <p:nvSpPr>
            <p:cNvPr id="150547" name="Text Box 19"/>
            <p:cNvSpPr txBox="1">
              <a:spLocks/>
            </p:cNvSpPr>
            <p:nvPr/>
          </p:nvSpPr>
          <p:spPr bwMode="auto">
            <a:xfrm>
              <a:off x="2885" y="2341"/>
              <a:ext cx="682" cy="118"/>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6. WISDOM-235118</a:t>
              </a:r>
            </a:p>
          </p:txBody>
        </p:sp>
        <p:sp>
          <p:nvSpPr>
            <p:cNvPr id="150548" name="Text Box 20"/>
            <p:cNvSpPr txBox="1">
              <a:spLocks/>
            </p:cNvSpPr>
            <p:nvPr/>
          </p:nvSpPr>
          <p:spPr bwMode="auto">
            <a:xfrm>
              <a:off x="446" y="3334"/>
              <a:ext cx="802" cy="118"/>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7. WISDOM-278345</a:t>
              </a:r>
            </a:p>
          </p:txBody>
        </p:sp>
        <p:sp>
          <p:nvSpPr>
            <p:cNvPr id="150549" name="Text Box 21"/>
            <p:cNvSpPr txBox="1">
              <a:spLocks/>
            </p:cNvSpPr>
            <p:nvPr/>
          </p:nvSpPr>
          <p:spPr bwMode="auto">
            <a:xfrm>
              <a:off x="1730" y="3403"/>
              <a:ext cx="747" cy="118"/>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8. WISDOM-360604</a:t>
              </a:r>
            </a:p>
          </p:txBody>
        </p:sp>
        <p:sp>
          <p:nvSpPr>
            <p:cNvPr id="150550" name="Text Box 22"/>
            <p:cNvSpPr txBox="1">
              <a:spLocks/>
            </p:cNvSpPr>
            <p:nvPr/>
          </p:nvSpPr>
          <p:spPr bwMode="auto">
            <a:xfrm>
              <a:off x="3016" y="3617"/>
              <a:ext cx="794" cy="117"/>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9. WISDOM-490502</a:t>
              </a:r>
            </a:p>
          </p:txBody>
        </p:sp>
        <p:sp>
          <p:nvSpPr>
            <p:cNvPr id="150551" name="Text Box 23"/>
            <p:cNvSpPr txBox="1">
              <a:spLocks/>
            </p:cNvSpPr>
            <p:nvPr/>
          </p:nvSpPr>
          <p:spPr bwMode="auto">
            <a:xfrm>
              <a:off x="1619" y="4235"/>
              <a:ext cx="818" cy="118"/>
            </a:xfrm>
            <a:prstGeom prst="rect">
              <a:avLst/>
            </a:prstGeom>
            <a:noFill/>
            <a:ln w="9525">
              <a:solidFill>
                <a:srgbClr val="00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lvl1pPr>
                <a:tabLst>
                  <a:tab pos="723900" algn="l"/>
                </a:tabLst>
                <a:defRPr sz="2400">
                  <a:solidFill>
                    <a:schemeClr val="tx1"/>
                  </a:solidFill>
                  <a:latin typeface="Times New Roman" pitchFamily="18" charset="0"/>
                </a:defRPr>
              </a:lvl1pPr>
              <a:lvl2pPr>
                <a:tabLst>
                  <a:tab pos="723900" algn="l"/>
                </a:tabLst>
                <a:defRPr sz="2400">
                  <a:solidFill>
                    <a:schemeClr val="tx1"/>
                  </a:solidFill>
                  <a:latin typeface="Times New Roman" pitchFamily="18" charset="0"/>
                </a:defRPr>
              </a:lvl2pPr>
              <a:lvl3pPr>
                <a:tabLst>
                  <a:tab pos="723900" algn="l"/>
                </a:tabLst>
                <a:defRPr sz="2400">
                  <a:solidFill>
                    <a:schemeClr val="tx1"/>
                  </a:solidFill>
                  <a:latin typeface="Times New Roman" pitchFamily="18" charset="0"/>
                </a:defRPr>
              </a:lvl3pPr>
              <a:lvl4pPr>
                <a:tabLst>
                  <a:tab pos="723900" algn="l"/>
                </a:tabLst>
                <a:defRPr sz="2400">
                  <a:solidFill>
                    <a:schemeClr val="tx1"/>
                  </a:solidFill>
                  <a:latin typeface="Times New Roman" pitchFamily="18" charset="0"/>
                </a:defRPr>
              </a:lvl4pPr>
              <a:lvl5pPr>
                <a:tabLst>
                  <a:tab pos="723900" algn="l"/>
                </a:tabLst>
                <a:defRPr sz="2400">
                  <a:solidFill>
                    <a:schemeClr val="tx1"/>
                  </a:solidFill>
                  <a:latin typeface="Times New Roman" pitchFamily="18" charset="0"/>
                </a:defRPr>
              </a:lvl5pPr>
              <a:lvl6pPr eaLnBrk="0" fontAlgn="base" hangingPunct="0">
                <a:spcBef>
                  <a:spcPct val="0"/>
                </a:spcBef>
                <a:spcAft>
                  <a:spcPct val="0"/>
                </a:spcAft>
                <a:tabLst>
                  <a:tab pos="723900" algn="l"/>
                </a:tabLst>
                <a:defRPr sz="2400">
                  <a:solidFill>
                    <a:schemeClr val="tx1"/>
                  </a:solidFill>
                  <a:latin typeface="Times New Roman" pitchFamily="18" charset="0"/>
                </a:defRPr>
              </a:lvl6pPr>
              <a:lvl7pPr eaLnBrk="0" fontAlgn="base" hangingPunct="0">
                <a:spcBef>
                  <a:spcPct val="0"/>
                </a:spcBef>
                <a:spcAft>
                  <a:spcPct val="0"/>
                </a:spcAft>
                <a:tabLst>
                  <a:tab pos="723900" algn="l"/>
                </a:tabLst>
                <a:defRPr sz="2400">
                  <a:solidFill>
                    <a:schemeClr val="tx1"/>
                  </a:solidFill>
                  <a:latin typeface="Times New Roman" pitchFamily="18" charset="0"/>
                </a:defRPr>
              </a:lvl7pPr>
              <a:lvl8pPr eaLnBrk="0" fontAlgn="base" hangingPunct="0">
                <a:spcBef>
                  <a:spcPct val="0"/>
                </a:spcBef>
                <a:spcAft>
                  <a:spcPct val="0"/>
                </a:spcAft>
                <a:tabLst>
                  <a:tab pos="723900" algn="l"/>
                </a:tabLst>
                <a:defRPr sz="2400">
                  <a:solidFill>
                    <a:schemeClr val="tx1"/>
                  </a:solidFill>
                  <a:latin typeface="Times New Roman" pitchFamily="18" charset="0"/>
                </a:defRPr>
              </a:lvl8pPr>
              <a:lvl9pPr eaLnBrk="0" fontAlgn="base" hangingPunct="0">
                <a:spcBef>
                  <a:spcPct val="0"/>
                </a:spcBef>
                <a:spcAft>
                  <a:spcPct val="0"/>
                </a:spcAft>
                <a:tabLst>
                  <a:tab pos="723900" algn="l"/>
                </a:tabLst>
                <a:defRPr sz="2400">
                  <a:solidFill>
                    <a:schemeClr val="tx1"/>
                  </a:solidFill>
                  <a:latin typeface="Times New Roman" pitchFamily="18" charset="0"/>
                </a:defRPr>
              </a:lvl9pPr>
            </a:lstStyle>
            <a:p>
              <a:pPr algn="ctr" eaLnBrk="1">
                <a:lnSpc>
                  <a:spcPct val="116000"/>
                </a:lnSpc>
                <a:buClr>
                  <a:srgbClr val="000000"/>
                </a:buClr>
                <a:buSzPct val="45000"/>
                <a:buFont typeface="StarSymbol" charset="0"/>
                <a:buNone/>
              </a:pPr>
              <a:r>
                <a:rPr lang="en-GB" altLang="en-US" sz="800">
                  <a:solidFill>
                    <a:srgbClr val="000000"/>
                  </a:solidFill>
                </a:rPr>
                <a:t>10. WISDOM-495979</a:t>
              </a:r>
            </a:p>
          </p:txBody>
        </p:sp>
      </p:grpSp>
      <p:sp>
        <p:nvSpPr>
          <p:cNvPr id="150552" name="Line 24"/>
          <p:cNvSpPr>
            <a:spLocks noChangeShapeType="1"/>
          </p:cNvSpPr>
          <p:nvPr/>
        </p:nvSpPr>
        <p:spPr bwMode="auto">
          <a:xfrm>
            <a:off x="1590675" y="1606550"/>
            <a:ext cx="4276725" cy="4540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0553" name="Line 25"/>
          <p:cNvSpPr>
            <a:spLocks noChangeShapeType="1"/>
          </p:cNvSpPr>
          <p:nvPr/>
        </p:nvSpPr>
        <p:spPr bwMode="auto">
          <a:xfrm>
            <a:off x="3203575" y="3500438"/>
            <a:ext cx="2592388" cy="12969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0554"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0425" y="908050"/>
            <a:ext cx="3024188" cy="23510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50555" name="Text Box 27"/>
          <p:cNvSpPr txBox="1">
            <a:spLocks noChangeArrowheads="1"/>
          </p:cNvSpPr>
          <p:nvPr/>
        </p:nvSpPr>
        <p:spPr bwMode="auto">
          <a:xfrm>
            <a:off x="5580063" y="3357563"/>
            <a:ext cx="3563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a:tabLst>
                <a:tab pos="723900" algn="l"/>
                <a:tab pos="1447800" algn="l"/>
                <a:tab pos="2171700" algn="l"/>
                <a:tab pos="2895600" algn="l"/>
              </a:tabLst>
              <a:defRPr sz="2400">
                <a:solidFill>
                  <a:schemeClr val="tx1"/>
                </a:solidFill>
                <a:latin typeface="Times New Roman" pitchFamily="18" charset="0"/>
              </a:defRPr>
            </a:lvl1pPr>
            <a:lvl2pPr>
              <a:tabLst>
                <a:tab pos="723900" algn="l"/>
                <a:tab pos="1447800" algn="l"/>
                <a:tab pos="2171700" algn="l"/>
                <a:tab pos="2895600" algn="l"/>
              </a:tabLst>
              <a:defRPr sz="2400">
                <a:solidFill>
                  <a:schemeClr val="tx1"/>
                </a:solidFill>
                <a:latin typeface="Times New Roman" pitchFamily="18" charset="0"/>
              </a:defRPr>
            </a:lvl2pPr>
            <a:lvl3pPr>
              <a:tabLst>
                <a:tab pos="723900" algn="l"/>
                <a:tab pos="1447800" algn="l"/>
                <a:tab pos="2171700" algn="l"/>
                <a:tab pos="2895600" algn="l"/>
              </a:tabLst>
              <a:defRPr sz="2400">
                <a:solidFill>
                  <a:schemeClr val="tx1"/>
                </a:solidFill>
                <a:latin typeface="Times New Roman" pitchFamily="18" charset="0"/>
              </a:defRPr>
            </a:lvl3pPr>
            <a:lvl4pPr>
              <a:tabLst>
                <a:tab pos="723900" algn="l"/>
                <a:tab pos="1447800" algn="l"/>
                <a:tab pos="2171700" algn="l"/>
                <a:tab pos="2895600" algn="l"/>
              </a:tabLst>
              <a:defRPr sz="2400">
                <a:solidFill>
                  <a:schemeClr val="tx1"/>
                </a:solidFill>
                <a:latin typeface="Times New Roman" pitchFamily="18" charset="0"/>
              </a:defRPr>
            </a:lvl4pPr>
            <a:lvl5pPr>
              <a:tabLst>
                <a:tab pos="723900" algn="l"/>
                <a:tab pos="1447800" algn="l"/>
                <a:tab pos="2171700" algn="l"/>
                <a:tab pos="28956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800">
                <a:solidFill>
                  <a:srgbClr val="000000"/>
                </a:solidFill>
                <a:latin typeface="Arial" charset="0"/>
              </a:rPr>
              <a:t>Top scoring but poor binding mode</a:t>
            </a:r>
          </a:p>
        </p:txBody>
      </p:sp>
      <p:pic>
        <p:nvPicPr>
          <p:cNvPr id="150556"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3644900"/>
            <a:ext cx="3028950" cy="2514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50557" name="Text Box 29"/>
          <p:cNvSpPr txBox="1">
            <a:spLocks noChangeArrowheads="1"/>
          </p:cNvSpPr>
          <p:nvPr/>
        </p:nvSpPr>
        <p:spPr bwMode="auto">
          <a:xfrm>
            <a:off x="4932363" y="6165850"/>
            <a:ext cx="42116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a:tabLst>
                <a:tab pos="723900" algn="l"/>
                <a:tab pos="1447800" algn="l"/>
                <a:tab pos="2171700" algn="l"/>
                <a:tab pos="2895600" algn="l"/>
              </a:tabLst>
              <a:defRPr sz="2400">
                <a:solidFill>
                  <a:schemeClr val="tx1"/>
                </a:solidFill>
                <a:latin typeface="Times New Roman" pitchFamily="18" charset="0"/>
              </a:defRPr>
            </a:lvl1pPr>
            <a:lvl2pPr>
              <a:tabLst>
                <a:tab pos="723900" algn="l"/>
                <a:tab pos="1447800" algn="l"/>
                <a:tab pos="2171700" algn="l"/>
                <a:tab pos="2895600" algn="l"/>
              </a:tabLst>
              <a:defRPr sz="2400">
                <a:solidFill>
                  <a:schemeClr val="tx1"/>
                </a:solidFill>
                <a:latin typeface="Times New Roman" pitchFamily="18" charset="0"/>
              </a:defRPr>
            </a:lvl2pPr>
            <a:lvl3pPr>
              <a:tabLst>
                <a:tab pos="723900" algn="l"/>
                <a:tab pos="1447800" algn="l"/>
                <a:tab pos="2171700" algn="l"/>
                <a:tab pos="2895600" algn="l"/>
              </a:tabLst>
              <a:defRPr sz="2400">
                <a:solidFill>
                  <a:schemeClr val="tx1"/>
                </a:solidFill>
                <a:latin typeface="Times New Roman" pitchFamily="18" charset="0"/>
              </a:defRPr>
            </a:lvl3pPr>
            <a:lvl4pPr>
              <a:tabLst>
                <a:tab pos="723900" algn="l"/>
                <a:tab pos="1447800" algn="l"/>
                <a:tab pos="2171700" algn="l"/>
                <a:tab pos="2895600" algn="l"/>
              </a:tabLst>
              <a:defRPr sz="2400">
                <a:solidFill>
                  <a:schemeClr val="tx1"/>
                </a:solidFill>
                <a:latin typeface="Times New Roman" pitchFamily="18" charset="0"/>
              </a:defRPr>
            </a:lvl4pPr>
            <a:lvl5pPr>
              <a:tabLst>
                <a:tab pos="723900" algn="l"/>
                <a:tab pos="1447800" algn="l"/>
                <a:tab pos="2171700" algn="l"/>
                <a:tab pos="28956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600">
                <a:solidFill>
                  <a:srgbClr val="000000"/>
                </a:solidFill>
                <a:latin typeface="Arial" charset="0"/>
              </a:rPr>
              <a:t>Top scoring, good binding mode, interactions to key residues</a:t>
            </a:r>
          </a:p>
        </p:txBody>
      </p:sp>
      <p:sp>
        <p:nvSpPr>
          <p:cNvPr id="150559" name="Text Box 31"/>
          <p:cNvSpPr txBox="1">
            <a:spLocks noChangeArrowheads="1"/>
          </p:cNvSpPr>
          <p:nvPr/>
        </p:nvSpPr>
        <p:spPr bwMode="auto">
          <a:xfrm>
            <a:off x="179388" y="5734050"/>
            <a:ext cx="4692650" cy="641350"/>
          </a:xfrm>
          <a:prstGeom prst="rect">
            <a:avLst/>
          </a:prstGeom>
          <a:solidFill>
            <a:srgbClr val="FCD0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Known inhibitors: thiourea and urea compounds</a:t>
            </a:r>
          </a:p>
          <a:p>
            <a:r>
              <a:rPr lang="en-US" altLang="en-US">
                <a:solidFill>
                  <a:schemeClr val="tx1"/>
                </a:solidFill>
              </a:rPr>
              <a:t>Potentially new inhibitors: guanidino compounds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EB45FB43-BDEE-4614-AA12-03AA306F78E3}" type="slidenum">
              <a:rPr lang="en-US" altLang="en-US"/>
              <a:pPr/>
              <a:t>34</a:t>
            </a:fld>
            <a:endParaRPr lang="en-US" altLang="en-US"/>
          </a:p>
        </p:txBody>
      </p:sp>
      <p:sp>
        <p:nvSpPr>
          <p:cNvPr id="152578" name="Rectangle 2"/>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457200">
              <a:lnSpc>
                <a:spcPct val="116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2400" b="0"/>
              <a:t>Compounds for Molecular Dynamics:  Guanidino compounds</a:t>
            </a:r>
          </a:p>
        </p:txBody>
      </p:sp>
      <p:sp>
        <p:nvSpPr>
          <p:cNvPr id="152580" name="Text Box 4"/>
          <p:cNvSpPr txBox="1">
            <a:spLocks noChangeArrowheads="1"/>
          </p:cNvSpPr>
          <p:nvPr/>
        </p:nvSpPr>
        <p:spPr bwMode="auto">
          <a:xfrm>
            <a:off x="944563" y="1816100"/>
            <a:ext cx="25701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52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52513"/>
            <a:ext cx="3095625" cy="20161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52582" name="Text Box 6"/>
          <p:cNvSpPr txBox="1">
            <a:spLocks noChangeArrowheads="1"/>
          </p:cNvSpPr>
          <p:nvPr/>
        </p:nvSpPr>
        <p:spPr bwMode="auto">
          <a:xfrm>
            <a:off x="3413125" y="1530350"/>
            <a:ext cx="39258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52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1125538"/>
            <a:ext cx="4687887" cy="32670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52584" name="Text Box 8"/>
          <p:cNvSpPr txBox="1">
            <a:spLocks noChangeArrowheads="1"/>
          </p:cNvSpPr>
          <p:nvPr/>
        </p:nvSpPr>
        <p:spPr bwMode="auto">
          <a:xfrm>
            <a:off x="1595438" y="5162550"/>
            <a:ext cx="4445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5258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3105150"/>
            <a:ext cx="3851275" cy="34194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52586" name="Oval 10"/>
          <p:cNvSpPr>
            <a:spLocks/>
          </p:cNvSpPr>
          <p:nvPr/>
        </p:nvSpPr>
        <p:spPr bwMode="auto">
          <a:xfrm>
            <a:off x="1852613" y="5389563"/>
            <a:ext cx="1727200" cy="571500"/>
          </a:xfrm>
          <a:prstGeom prst="ellipse">
            <a:avLst/>
          </a:pr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7" name="Oval 11"/>
          <p:cNvSpPr>
            <a:spLocks/>
          </p:cNvSpPr>
          <p:nvPr/>
        </p:nvSpPr>
        <p:spPr bwMode="auto">
          <a:xfrm>
            <a:off x="1822450" y="6121400"/>
            <a:ext cx="1882775" cy="301625"/>
          </a:xfrm>
          <a:prstGeom prst="ellipse">
            <a:avLst/>
          </a:pr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8" name="Line 12"/>
          <p:cNvSpPr>
            <a:spLocks noChangeShapeType="1"/>
          </p:cNvSpPr>
          <p:nvPr/>
        </p:nvSpPr>
        <p:spPr bwMode="auto">
          <a:xfrm>
            <a:off x="3105150" y="1992313"/>
            <a:ext cx="1031875" cy="2698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589" name="Line 13"/>
          <p:cNvSpPr>
            <a:spLocks noChangeShapeType="1"/>
          </p:cNvSpPr>
          <p:nvPr/>
        </p:nvSpPr>
        <p:spPr bwMode="auto">
          <a:xfrm>
            <a:off x="2474913" y="2424113"/>
            <a:ext cx="7937" cy="60801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590" name="Text Box 14"/>
          <p:cNvSpPr txBox="1">
            <a:spLocks noChangeArrowheads="1"/>
          </p:cNvSpPr>
          <p:nvPr/>
        </p:nvSpPr>
        <p:spPr bwMode="auto">
          <a:xfrm>
            <a:off x="4583113" y="4826000"/>
            <a:ext cx="40497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 pos="1312863" algn="l"/>
                <a:tab pos="1970088" algn="l"/>
                <a:tab pos="2627313" algn="l"/>
                <a:tab pos="3282950" algn="l"/>
                <a:tab pos="3940175" algn="l"/>
              </a:tabLst>
              <a:defRPr sz="2400">
                <a:solidFill>
                  <a:schemeClr val="tx1"/>
                </a:solidFill>
                <a:latin typeface="Times New Roman" pitchFamily="18" charset="0"/>
              </a:defRPr>
            </a:lvl1pPr>
            <a:lvl2pPr marL="414338" defTabSz="828675">
              <a:tabLst>
                <a:tab pos="657225" algn="l"/>
                <a:tab pos="1312863" algn="l"/>
                <a:tab pos="1970088" algn="l"/>
                <a:tab pos="2627313" algn="l"/>
                <a:tab pos="3282950" algn="l"/>
                <a:tab pos="3940175" algn="l"/>
              </a:tabLst>
              <a:defRPr sz="2400">
                <a:solidFill>
                  <a:schemeClr val="tx1"/>
                </a:solidFill>
                <a:latin typeface="Times New Roman" pitchFamily="18" charset="0"/>
              </a:defRPr>
            </a:lvl2pPr>
            <a:lvl3pPr marL="828675" defTabSz="828675">
              <a:tabLst>
                <a:tab pos="657225" algn="l"/>
                <a:tab pos="1312863" algn="l"/>
                <a:tab pos="1970088" algn="l"/>
                <a:tab pos="2627313" algn="l"/>
                <a:tab pos="3282950" algn="l"/>
                <a:tab pos="3940175" algn="l"/>
              </a:tabLst>
              <a:defRPr sz="2400">
                <a:solidFill>
                  <a:schemeClr val="tx1"/>
                </a:solidFill>
                <a:latin typeface="Times New Roman" pitchFamily="18" charset="0"/>
              </a:defRPr>
            </a:lvl3pPr>
            <a:lvl4pPr marL="1244600" defTabSz="828675">
              <a:tabLst>
                <a:tab pos="657225" algn="l"/>
                <a:tab pos="1312863" algn="l"/>
                <a:tab pos="1970088" algn="l"/>
                <a:tab pos="2627313" algn="l"/>
                <a:tab pos="3282950" algn="l"/>
                <a:tab pos="3940175" algn="l"/>
              </a:tabLst>
              <a:defRPr sz="2400">
                <a:solidFill>
                  <a:schemeClr val="tx1"/>
                </a:solidFill>
                <a:latin typeface="Times New Roman" pitchFamily="18" charset="0"/>
              </a:defRPr>
            </a:lvl4pPr>
            <a:lvl5pPr marL="1658938" defTabSz="828675">
              <a:tabLst>
                <a:tab pos="657225" algn="l"/>
                <a:tab pos="1312863" algn="l"/>
                <a:tab pos="1970088" algn="l"/>
                <a:tab pos="2627313" algn="l"/>
                <a:tab pos="3282950" algn="l"/>
                <a:tab pos="394017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2200">
                <a:solidFill>
                  <a:srgbClr val="00CC00"/>
                </a:solidFill>
                <a:latin typeface="Arial" charset="0"/>
              </a:rPr>
              <a:t>Note: Satisfied all criteria, good binding mode, interactions to key residues, good score, appropriate descriptors.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1"/>
          </p:nvPr>
        </p:nvSpPr>
        <p:spPr/>
        <p:txBody>
          <a:bodyPr/>
          <a:lstStyle/>
          <a:p>
            <a:fld id="{1B829201-8623-4DFF-8D4A-5E0C22A33E44}" type="slidenum">
              <a:rPr lang="en-US" altLang="en-US"/>
              <a:pPr/>
              <a:t>35</a:t>
            </a:fld>
            <a:endParaRPr lang="en-US" altLang="en-US"/>
          </a:p>
        </p:txBody>
      </p:sp>
      <p:sp>
        <p:nvSpPr>
          <p:cNvPr id="148482" name="Rectangle 2"/>
          <p:cNvSpPr>
            <a:spLocks noGrp="1" noChangeArrowheads="1"/>
          </p:cNvSpPr>
          <p:nvPr>
            <p:ph type="title"/>
          </p:nvPr>
        </p:nvSpPr>
        <p:spPr>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457200">
              <a:lnSpc>
                <a:spcPct val="116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Lst>
            </a:pPr>
            <a:r>
              <a:rPr lang="en-GB" altLang="en-US" sz="2800" b="0"/>
              <a:t>Compounds from consensus scoring</a:t>
            </a:r>
          </a:p>
        </p:txBody>
      </p:sp>
      <p:grpSp>
        <p:nvGrpSpPr>
          <p:cNvPr id="148483" name="Group 3"/>
          <p:cNvGrpSpPr>
            <a:grpSpLocks/>
          </p:cNvGrpSpPr>
          <p:nvPr/>
        </p:nvGrpSpPr>
        <p:grpSpPr bwMode="auto">
          <a:xfrm>
            <a:off x="395288" y="1052513"/>
            <a:ext cx="8281987" cy="5507037"/>
            <a:chOff x="190" y="473"/>
            <a:chExt cx="5881" cy="4321"/>
          </a:xfrm>
        </p:grpSpPr>
        <p:sp>
          <p:nvSpPr>
            <p:cNvPr id="148484" name="Text Box 4"/>
            <p:cNvSpPr txBox="1">
              <a:spLocks noChangeArrowheads="1"/>
            </p:cNvSpPr>
            <p:nvPr/>
          </p:nvSpPr>
          <p:spPr bwMode="auto">
            <a:xfrm>
              <a:off x="2593" y="1617"/>
              <a:ext cx="188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sp>
          <p:nvSpPr>
            <p:cNvPr id="148485" name="Text Box 5"/>
            <p:cNvSpPr txBox="1">
              <a:spLocks noChangeArrowheads="1"/>
            </p:cNvSpPr>
            <p:nvPr/>
          </p:nvSpPr>
          <p:spPr bwMode="auto">
            <a:xfrm>
              <a:off x="2253" y="2426"/>
              <a:ext cx="285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48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3432"/>
              <a:ext cx="1554" cy="11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grpSp>
          <p:nvGrpSpPr>
            <p:cNvPr id="148487" name="Group 7"/>
            <p:cNvGrpSpPr>
              <a:grpSpLocks/>
            </p:cNvGrpSpPr>
            <p:nvPr/>
          </p:nvGrpSpPr>
          <p:grpSpPr bwMode="auto">
            <a:xfrm>
              <a:off x="190" y="674"/>
              <a:ext cx="3476" cy="3813"/>
              <a:chOff x="190" y="674"/>
              <a:chExt cx="3476" cy="3813"/>
            </a:xfrm>
          </p:grpSpPr>
          <p:pic>
            <p:nvPicPr>
              <p:cNvPr id="14848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 y="674"/>
                <a:ext cx="1219" cy="109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48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 y="694"/>
                <a:ext cx="1468" cy="121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48490" name="Text Box 10"/>
              <p:cNvSpPr txBox="1">
                <a:spLocks noChangeArrowheads="1"/>
              </p:cNvSpPr>
              <p:nvPr/>
            </p:nvSpPr>
            <p:spPr bwMode="auto">
              <a:xfrm>
                <a:off x="1307" y="2319"/>
                <a:ext cx="2177"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4849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 y="1965"/>
                <a:ext cx="1468" cy="139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4849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 y="1914"/>
                <a:ext cx="1428" cy="12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48493" name="Text Box 13"/>
              <p:cNvSpPr txBox="1">
                <a:spLocks noChangeArrowheads="1"/>
              </p:cNvSpPr>
              <p:nvPr/>
            </p:nvSpPr>
            <p:spPr bwMode="auto">
              <a:xfrm>
                <a:off x="732" y="3788"/>
                <a:ext cx="287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4849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6" y="3310"/>
                <a:ext cx="1641" cy="117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grpSp>
        <p:sp>
          <p:nvSpPr>
            <p:cNvPr id="148495" name="Text Box 15"/>
            <p:cNvSpPr txBox="1">
              <a:spLocks noChangeArrowheads="1"/>
            </p:cNvSpPr>
            <p:nvPr/>
          </p:nvSpPr>
          <p:spPr bwMode="auto">
            <a:xfrm>
              <a:off x="366" y="1597"/>
              <a:ext cx="68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Lst>
                <a:defRPr sz="2400">
                  <a:solidFill>
                    <a:schemeClr val="tx1"/>
                  </a:solidFill>
                  <a:latin typeface="Times New Roman" pitchFamily="18" charset="0"/>
                </a:defRPr>
              </a:lvl1pPr>
              <a:lvl2pPr marL="414338" defTabSz="828675">
                <a:tabLst>
                  <a:tab pos="657225" algn="l"/>
                </a:tabLst>
                <a:defRPr sz="2400">
                  <a:solidFill>
                    <a:schemeClr val="tx1"/>
                  </a:solidFill>
                  <a:latin typeface="Times New Roman" pitchFamily="18" charset="0"/>
                </a:defRPr>
              </a:lvl2pPr>
              <a:lvl3pPr marL="828675" defTabSz="828675">
                <a:tabLst>
                  <a:tab pos="657225" algn="l"/>
                </a:tabLst>
                <a:defRPr sz="2400">
                  <a:solidFill>
                    <a:schemeClr val="tx1"/>
                  </a:solidFill>
                  <a:latin typeface="Times New Roman" pitchFamily="18" charset="0"/>
                </a:defRPr>
              </a:lvl3pPr>
              <a:lvl4pPr marL="1244600" defTabSz="828675">
                <a:tabLst>
                  <a:tab pos="657225" algn="l"/>
                </a:tabLst>
                <a:defRPr sz="2400">
                  <a:solidFill>
                    <a:schemeClr val="tx1"/>
                  </a:solidFill>
                  <a:latin typeface="Times New Roman" pitchFamily="18" charset="0"/>
                </a:defRPr>
              </a:lvl4pPr>
              <a:lvl5pPr marL="1658938" defTabSz="828675">
                <a:tabLst>
                  <a:tab pos="65722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300">
                  <a:solidFill>
                    <a:srgbClr val="993366"/>
                  </a:solidFill>
                </a:rPr>
                <a:t>FlexX: 30</a:t>
              </a:r>
            </a:p>
            <a:p>
              <a:pPr eaLnBrk="1">
                <a:buClr>
                  <a:srgbClr val="000000"/>
                </a:buClr>
                <a:buSzPct val="45000"/>
                <a:buFont typeface="StarSymbol" charset="0"/>
                <a:buNone/>
              </a:pPr>
              <a:r>
                <a:rPr lang="en-GB" altLang="en-US" sz="1300">
                  <a:solidFill>
                    <a:srgbClr val="993366"/>
                  </a:solidFill>
                </a:rPr>
                <a:t>Autodock: 24</a:t>
              </a:r>
            </a:p>
          </p:txBody>
        </p:sp>
        <p:sp>
          <p:nvSpPr>
            <p:cNvPr id="148496" name="Text Box 16"/>
            <p:cNvSpPr txBox="1">
              <a:spLocks noChangeArrowheads="1"/>
            </p:cNvSpPr>
            <p:nvPr/>
          </p:nvSpPr>
          <p:spPr bwMode="auto">
            <a:xfrm>
              <a:off x="2238" y="4185"/>
              <a:ext cx="68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Lst>
                <a:defRPr sz="2400">
                  <a:solidFill>
                    <a:schemeClr val="tx1"/>
                  </a:solidFill>
                  <a:latin typeface="Times New Roman" pitchFamily="18" charset="0"/>
                </a:defRPr>
              </a:lvl1pPr>
              <a:lvl2pPr marL="414338" defTabSz="828675">
                <a:tabLst>
                  <a:tab pos="657225" algn="l"/>
                </a:tabLst>
                <a:defRPr sz="2400">
                  <a:solidFill>
                    <a:schemeClr val="tx1"/>
                  </a:solidFill>
                  <a:latin typeface="Times New Roman" pitchFamily="18" charset="0"/>
                </a:defRPr>
              </a:lvl2pPr>
              <a:lvl3pPr marL="828675" defTabSz="828675">
                <a:tabLst>
                  <a:tab pos="657225" algn="l"/>
                </a:tabLst>
                <a:defRPr sz="2400">
                  <a:solidFill>
                    <a:schemeClr val="tx1"/>
                  </a:solidFill>
                  <a:latin typeface="Times New Roman" pitchFamily="18" charset="0"/>
                </a:defRPr>
              </a:lvl3pPr>
              <a:lvl4pPr marL="1244600" defTabSz="828675">
                <a:tabLst>
                  <a:tab pos="657225" algn="l"/>
                </a:tabLst>
                <a:defRPr sz="2400">
                  <a:solidFill>
                    <a:schemeClr val="tx1"/>
                  </a:solidFill>
                  <a:latin typeface="Times New Roman" pitchFamily="18" charset="0"/>
                </a:defRPr>
              </a:lvl4pPr>
              <a:lvl5pPr marL="1658938" defTabSz="828675">
                <a:tabLst>
                  <a:tab pos="65722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300">
                  <a:solidFill>
                    <a:srgbClr val="993366"/>
                  </a:solidFill>
                </a:rPr>
                <a:t>FlexX: 60</a:t>
              </a:r>
            </a:p>
            <a:p>
              <a:pPr eaLnBrk="1">
                <a:buClr>
                  <a:srgbClr val="000000"/>
                </a:buClr>
                <a:buSzPct val="45000"/>
                <a:buFont typeface="StarSymbol" charset="0"/>
                <a:buNone/>
              </a:pPr>
              <a:r>
                <a:rPr lang="en-GB" altLang="en-US" sz="1300">
                  <a:solidFill>
                    <a:srgbClr val="993366"/>
                  </a:solidFill>
                </a:rPr>
                <a:t>Autodock:160</a:t>
              </a:r>
            </a:p>
          </p:txBody>
        </p:sp>
        <p:sp>
          <p:nvSpPr>
            <p:cNvPr id="148497" name="Text Box 17"/>
            <p:cNvSpPr txBox="1">
              <a:spLocks noChangeArrowheads="1"/>
            </p:cNvSpPr>
            <p:nvPr/>
          </p:nvSpPr>
          <p:spPr bwMode="auto">
            <a:xfrm>
              <a:off x="580" y="4327"/>
              <a:ext cx="687"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Lst>
                <a:defRPr sz="2400">
                  <a:solidFill>
                    <a:schemeClr val="tx1"/>
                  </a:solidFill>
                  <a:latin typeface="Times New Roman" pitchFamily="18" charset="0"/>
                </a:defRPr>
              </a:lvl1pPr>
              <a:lvl2pPr marL="414338" defTabSz="828675">
                <a:tabLst>
                  <a:tab pos="657225" algn="l"/>
                </a:tabLst>
                <a:defRPr sz="2400">
                  <a:solidFill>
                    <a:schemeClr val="tx1"/>
                  </a:solidFill>
                  <a:latin typeface="Times New Roman" pitchFamily="18" charset="0"/>
                </a:defRPr>
              </a:lvl2pPr>
              <a:lvl3pPr marL="828675" defTabSz="828675">
                <a:tabLst>
                  <a:tab pos="657225" algn="l"/>
                </a:tabLst>
                <a:defRPr sz="2400">
                  <a:solidFill>
                    <a:schemeClr val="tx1"/>
                  </a:solidFill>
                  <a:latin typeface="Times New Roman" pitchFamily="18" charset="0"/>
                </a:defRPr>
              </a:lvl3pPr>
              <a:lvl4pPr marL="1244600" defTabSz="828675">
                <a:tabLst>
                  <a:tab pos="657225" algn="l"/>
                </a:tabLst>
                <a:defRPr sz="2400">
                  <a:solidFill>
                    <a:schemeClr val="tx1"/>
                  </a:solidFill>
                  <a:latin typeface="Times New Roman" pitchFamily="18" charset="0"/>
                </a:defRPr>
              </a:lvl4pPr>
              <a:lvl5pPr marL="1658938" defTabSz="828675">
                <a:tabLst>
                  <a:tab pos="65722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300">
                  <a:solidFill>
                    <a:srgbClr val="993366"/>
                  </a:solidFill>
                </a:rPr>
                <a:t>FlexX: 98</a:t>
              </a:r>
            </a:p>
            <a:p>
              <a:pPr eaLnBrk="1">
                <a:buClr>
                  <a:srgbClr val="000000"/>
                </a:buClr>
                <a:buSzPct val="45000"/>
                <a:buFont typeface="StarSymbol" charset="0"/>
                <a:buNone/>
              </a:pPr>
              <a:r>
                <a:rPr lang="en-GB" altLang="en-US" sz="1300">
                  <a:solidFill>
                    <a:srgbClr val="993366"/>
                  </a:solidFill>
                </a:rPr>
                <a:t>Autodock: 110</a:t>
              </a:r>
            </a:p>
          </p:txBody>
        </p:sp>
        <p:sp>
          <p:nvSpPr>
            <p:cNvPr id="148498" name="Text Box 18"/>
            <p:cNvSpPr txBox="1">
              <a:spLocks noChangeArrowheads="1"/>
            </p:cNvSpPr>
            <p:nvPr/>
          </p:nvSpPr>
          <p:spPr bwMode="auto">
            <a:xfrm>
              <a:off x="1871" y="2925"/>
              <a:ext cx="686"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Lst>
                <a:defRPr sz="2400">
                  <a:solidFill>
                    <a:schemeClr val="tx1"/>
                  </a:solidFill>
                  <a:latin typeface="Times New Roman" pitchFamily="18" charset="0"/>
                </a:defRPr>
              </a:lvl1pPr>
              <a:lvl2pPr marL="414338" defTabSz="828675">
                <a:tabLst>
                  <a:tab pos="657225" algn="l"/>
                </a:tabLst>
                <a:defRPr sz="2400">
                  <a:solidFill>
                    <a:schemeClr val="tx1"/>
                  </a:solidFill>
                  <a:latin typeface="Times New Roman" pitchFamily="18" charset="0"/>
                </a:defRPr>
              </a:lvl2pPr>
              <a:lvl3pPr marL="828675" defTabSz="828675">
                <a:tabLst>
                  <a:tab pos="657225" algn="l"/>
                </a:tabLst>
                <a:defRPr sz="2400">
                  <a:solidFill>
                    <a:schemeClr val="tx1"/>
                  </a:solidFill>
                  <a:latin typeface="Times New Roman" pitchFamily="18" charset="0"/>
                </a:defRPr>
              </a:lvl3pPr>
              <a:lvl4pPr marL="1244600" defTabSz="828675">
                <a:tabLst>
                  <a:tab pos="657225" algn="l"/>
                </a:tabLst>
                <a:defRPr sz="2400">
                  <a:solidFill>
                    <a:schemeClr val="tx1"/>
                  </a:solidFill>
                  <a:latin typeface="Times New Roman" pitchFamily="18" charset="0"/>
                </a:defRPr>
              </a:lvl4pPr>
              <a:lvl5pPr marL="1658938" defTabSz="828675">
                <a:tabLst>
                  <a:tab pos="65722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300">
                  <a:solidFill>
                    <a:srgbClr val="993366"/>
                  </a:solidFill>
                </a:rPr>
                <a:t>FlexX: 77</a:t>
              </a:r>
            </a:p>
            <a:p>
              <a:pPr eaLnBrk="1">
                <a:buClr>
                  <a:srgbClr val="000000"/>
                </a:buClr>
                <a:buSzPct val="45000"/>
                <a:buFont typeface="StarSymbol" charset="0"/>
                <a:buNone/>
              </a:pPr>
              <a:r>
                <a:rPr lang="en-GB" altLang="en-US" sz="1300">
                  <a:solidFill>
                    <a:srgbClr val="993366"/>
                  </a:solidFill>
                </a:rPr>
                <a:t>Autodock: 130</a:t>
              </a:r>
            </a:p>
          </p:txBody>
        </p:sp>
        <p:sp>
          <p:nvSpPr>
            <p:cNvPr id="148499" name="Text Box 19"/>
            <p:cNvSpPr txBox="1">
              <a:spLocks noChangeArrowheads="1"/>
            </p:cNvSpPr>
            <p:nvPr/>
          </p:nvSpPr>
          <p:spPr bwMode="auto">
            <a:xfrm>
              <a:off x="244" y="3229"/>
              <a:ext cx="68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Lst>
                <a:defRPr sz="2400">
                  <a:solidFill>
                    <a:schemeClr val="tx1"/>
                  </a:solidFill>
                  <a:latin typeface="Times New Roman" pitchFamily="18" charset="0"/>
                </a:defRPr>
              </a:lvl1pPr>
              <a:lvl2pPr marL="414338" defTabSz="828675">
                <a:tabLst>
                  <a:tab pos="657225" algn="l"/>
                </a:tabLst>
                <a:defRPr sz="2400">
                  <a:solidFill>
                    <a:schemeClr val="tx1"/>
                  </a:solidFill>
                  <a:latin typeface="Times New Roman" pitchFamily="18" charset="0"/>
                </a:defRPr>
              </a:lvl2pPr>
              <a:lvl3pPr marL="828675" defTabSz="828675">
                <a:tabLst>
                  <a:tab pos="657225" algn="l"/>
                </a:tabLst>
                <a:defRPr sz="2400">
                  <a:solidFill>
                    <a:schemeClr val="tx1"/>
                  </a:solidFill>
                  <a:latin typeface="Times New Roman" pitchFamily="18" charset="0"/>
                </a:defRPr>
              </a:lvl3pPr>
              <a:lvl4pPr marL="1244600" defTabSz="828675">
                <a:tabLst>
                  <a:tab pos="657225" algn="l"/>
                </a:tabLst>
                <a:defRPr sz="2400">
                  <a:solidFill>
                    <a:schemeClr val="tx1"/>
                  </a:solidFill>
                  <a:latin typeface="Times New Roman" pitchFamily="18" charset="0"/>
                </a:defRPr>
              </a:lvl4pPr>
              <a:lvl5pPr marL="1658938" defTabSz="828675">
                <a:tabLst>
                  <a:tab pos="65722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300">
                  <a:solidFill>
                    <a:srgbClr val="993366"/>
                  </a:solidFill>
                </a:rPr>
                <a:t>FlexX: 30</a:t>
              </a:r>
            </a:p>
            <a:p>
              <a:pPr eaLnBrk="1">
                <a:buClr>
                  <a:srgbClr val="000000"/>
                </a:buClr>
                <a:buSzPct val="45000"/>
                <a:buFont typeface="StarSymbol" charset="0"/>
                <a:buNone/>
              </a:pPr>
              <a:r>
                <a:rPr lang="en-GB" altLang="en-US" sz="1300">
                  <a:solidFill>
                    <a:srgbClr val="993366"/>
                  </a:solidFill>
                </a:rPr>
                <a:t>Autodock: 97</a:t>
              </a:r>
            </a:p>
          </p:txBody>
        </p:sp>
        <p:sp>
          <p:nvSpPr>
            <p:cNvPr id="148500" name="Text Box 20"/>
            <p:cNvSpPr txBox="1">
              <a:spLocks noChangeArrowheads="1"/>
            </p:cNvSpPr>
            <p:nvPr/>
          </p:nvSpPr>
          <p:spPr bwMode="auto">
            <a:xfrm>
              <a:off x="1972" y="773"/>
              <a:ext cx="68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Lst>
                <a:defRPr sz="2400">
                  <a:solidFill>
                    <a:schemeClr val="tx1"/>
                  </a:solidFill>
                  <a:latin typeface="Times New Roman" pitchFamily="18" charset="0"/>
                </a:defRPr>
              </a:lvl1pPr>
              <a:lvl2pPr marL="414338" defTabSz="828675">
                <a:tabLst>
                  <a:tab pos="657225" algn="l"/>
                </a:tabLst>
                <a:defRPr sz="2400">
                  <a:solidFill>
                    <a:schemeClr val="tx1"/>
                  </a:solidFill>
                  <a:latin typeface="Times New Roman" pitchFamily="18" charset="0"/>
                </a:defRPr>
              </a:lvl2pPr>
              <a:lvl3pPr marL="828675" defTabSz="828675">
                <a:tabLst>
                  <a:tab pos="657225" algn="l"/>
                </a:tabLst>
                <a:defRPr sz="2400">
                  <a:solidFill>
                    <a:schemeClr val="tx1"/>
                  </a:solidFill>
                  <a:latin typeface="Times New Roman" pitchFamily="18" charset="0"/>
                </a:defRPr>
              </a:lvl3pPr>
              <a:lvl4pPr marL="1244600" defTabSz="828675">
                <a:tabLst>
                  <a:tab pos="657225" algn="l"/>
                </a:tabLst>
                <a:defRPr sz="2400">
                  <a:solidFill>
                    <a:schemeClr val="tx1"/>
                  </a:solidFill>
                  <a:latin typeface="Times New Roman" pitchFamily="18" charset="0"/>
                </a:defRPr>
              </a:lvl4pPr>
              <a:lvl5pPr marL="1658938" defTabSz="828675">
                <a:tabLst>
                  <a:tab pos="657225"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300">
                  <a:solidFill>
                    <a:srgbClr val="993366"/>
                  </a:solidFill>
                </a:rPr>
                <a:t>FlexX: 48	</a:t>
              </a:r>
            </a:p>
            <a:p>
              <a:pPr eaLnBrk="1">
                <a:buClr>
                  <a:srgbClr val="000000"/>
                </a:buClr>
                <a:buSzPct val="45000"/>
                <a:buFont typeface="StarSymbol" charset="0"/>
                <a:buNone/>
              </a:pPr>
              <a:r>
                <a:rPr lang="en-GB" altLang="en-US" sz="1300">
                  <a:solidFill>
                    <a:srgbClr val="993366"/>
                  </a:solidFill>
                </a:rPr>
                <a:t>Autodock: 33</a:t>
              </a:r>
            </a:p>
          </p:txBody>
        </p:sp>
        <p:sp>
          <p:nvSpPr>
            <p:cNvPr id="148501" name="Text Box 21"/>
            <p:cNvSpPr txBox="1">
              <a:spLocks noChangeArrowheads="1"/>
            </p:cNvSpPr>
            <p:nvPr/>
          </p:nvSpPr>
          <p:spPr bwMode="auto">
            <a:xfrm>
              <a:off x="3529" y="890"/>
              <a:ext cx="213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48502"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3" y="648"/>
              <a:ext cx="2873" cy="194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48503" name="Line 23"/>
            <p:cNvSpPr>
              <a:spLocks noChangeShapeType="1"/>
            </p:cNvSpPr>
            <p:nvPr/>
          </p:nvSpPr>
          <p:spPr bwMode="auto">
            <a:xfrm>
              <a:off x="1175" y="1378"/>
              <a:ext cx="1998" cy="42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04" name="Text Box 24"/>
            <p:cNvSpPr txBox="1">
              <a:spLocks noChangeArrowheads="1"/>
            </p:cNvSpPr>
            <p:nvPr/>
          </p:nvSpPr>
          <p:spPr bwMode="auto">
            <a:xfrm>
              <a:off x="3168" y="473"/>
              <a:ext cx="26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 pos="1312863" algn="l"/>
                  <a:tab pos="1970088" algn="l"/>
                  <a:tab pos="2627313" algn="l"/>
                  <a:tab pos="3282950" algn="l"/>
                </a:tabLst>
                <a:defRPr sz="2400">
                  <a:solidFill>
                    <a:schemeClr val="tx1"/>
                  </a:solidFill>
                  <a:latin typeface="Times New Roman" pitchFamily="18" charset="0"/>
                </a:defRPr>
              </a:lvl1pPr>
              <a:lvl2pPr marL="414338" defTabSz="828675">
                <a:tabLst>
                  <a:tab pos="657225" algn="l"/>
                  <a:tab pos="1312863" algn="l"/>
                  <a:tab pos="1970088" algn="l"/>
                  <a:tab pos="2627313" algn="l"/>
                  <a:tab pos="3282950" algn="l"/>
                </a:tabLst>
                <a:defRPr sz="2400">
                  <a:solidFill>
                    <a:schemeClr val="tx1"/>
                  </a:solidFill>
                  <a:latin typeface="Times New Roman" pitchFamily="18" charset="0"/>
                </a:defRPr>
              </a:lvl2pPr>
              <a:lvl3pPr marL="828675" defTabSz="828675">
                <a:tabLst>
                  <a:tab pos="657225" algn="l"/>
                  <a:tab pos="1312863" algn="l"/>
                  <a:tab pos="1970088" algn="l"/>
                  <a:tab pos="2627313" algn="l"/>
                  <a:tab pos="3282950" algn="l"/>
                </a:tabLst>
                <a:defRPr sz="2400">
                  <a:solidFill>
                    <a:schemeClr val="tx1"/>
                  </a:solidFill>
                  <a:latin typeface="Times New Roman" pitchFamily="18" charset="0"/>
                </a:defRPr>
              </a:lvl3pPr>
              <a:lvl4pPr marL="1244600" defTabSz="828675">
                <a:tabLst>
                  <a:tab pos="657225" algn="l"/>
                  <a:tab pos="1312863" algn="l"/>
                  <a:tab pos="1970088" algn="l"/>
                  <a:tab pos="2627313" algn="l"/>
                  <a:tab pos="3282950" algn="l"/>
                </a:tabLst>
                <a:defRPr sz="2400">
                  <a:solidFill>
                    <a:schemeClr val="tx1"/>
                  </a:solidFill>
                  <a:latin typeface="Times New Roman" pitchFamily="18" charset="0"/>
                </a:defRPr>
              </a:lvl4pPr>
              <a:lvl5pPr marL="1658938" defTabSz="828675">
                <a:tabLst>
                  <a:tab pos="657225" algn="l"/>
                  <a:tab pos="1312863" algn="l"/>
                  <a:tab pos="1970088" algn="l"/>
                  <a:tab pos="2627313" algn="l"/>
                  <a:tab pos="3282950"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600">
                  <a:solidFill>
                    <a:srgbClr val="000000"/>
                  </a:solidFill>
                  <a:latin typeface="Arial" charset="0"/>
                </a:rPr>
                <a:t>Good binding mode and consensus score</a:t>
              </a:r>
            </a:p>
          </p:txBody>
        </p:sp>
        <p:sp>
          <p:nvSpPr>
            <p:cNvPr id="148505" name="Text Box 25"/>
            <p:cNvSpPr txBox="1">
              <a:spLocks noChangeArrowheads="1"/>
            </p:cNvSpPr>
            <p:nvPr/>
          </p:nvSpPr>
          <p:spPr bwMode="auto">
            <a:xfrm>
              <a:off x="3519" y="3010"/>
              <a:ext cx="2431"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wrap="none" anchor="ctr"/>
            <a:lstStyle/>
            <a:p>
              <a:endParaRPr lang="en-US"/>
            </a:p>
          </p:txBody>
        </p:sp>
        <p:pic>
          <p:nvPicPr>
            <p:cNvPr id="148506"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2" y="2649"/>
              <a:ext cx="2539" cy="182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48507" name="Line 27"/>
            <p:cNvSpPr>
              <a:spLocks noChangeShapeType="1"/>
            </p:cNvSpPr>
            <p:nvPr/>
          </p:nvSpPr>
          <p:spPr bwMode="auto">
            <a:xfrm>
              <a:off x="2288" y="1877"/>
              <a:ext cx="1241" cy="138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08" name="Text Box 28"/>
            <p:cNvSpPr txBox="1">
              <a:spLocks noChangeArrowheads="1"/>
            </p:cNvSpPr>
            <p:nvPr/>
          </p:nvSpPr>
          <p:spPr bwMode="auto">
            <a:xfrm>
              <a:off x="3533" y="4485"/>
              <a:ext cx="24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triangle" w="med" len="med"/>
                  <a:tailEnd type="triangle" w="med" len="med"/>
                </a14:hiddenLine>
              </a:ext>
            </a:extLst>
          </p:spPr>
          <p:txBody>
            <a:bodyPr lIns="0" tIns="0" rIns="0" bIns="0">
              <a:spAutoFit/>
            </a:bodyPr>
            <a:lstStyle>
              <a:lvl1pPr defTabSz="828675">
                <a:tabLst>
                  <a:tab pos="657225" algn="l"/>
                  <a:tab pos="1312863" algn="l"/>
                  <a:tab pos="1970088" algn="l"/>
                  <a:tab pos="2627313" algn="l"/>
                  <a:tab pos="3282950" algn="l"/>
                </a:tabLst>
                <a:defRPr sz="2400">
                  <a:solidFill>
                    <a:schemeClr val="tx1"/>
                  </a:solidFill>
                  <a:latin typeface="Times New Roman" pitchFamily="18" charset="0"/>
                </a:defRPr>
              </a:lvl1pPr>
              <a:lvl2pPr marL="414338" defTabSz="828675">
                <a:tabLst>
                  <a:tab pos="657225" algn="l"/>
                  <a:tab pos="1312863" algn="l"/>
                  <a:tab pos="1970088" algn="l"/>
                  <a:tab pos="2627313" algn="l"/>
                  <a:tab pos="3282950" algn="l"/>
                </a:tabLst>
                <a:defRPr sz="2400">
                  <a:solidFill>
                    <a:schemeClr val="tx1"/>
                  </a:solidFill>
                  <a:latin typeface="Times New Roman" pitchFamily="18" charset="0"/>
                </a:defRPr>
              </a:lvl2pPr>
              <a:lvl3pPr marL="828675" defTabSz="828675">
                <a:tabLst>
                  <a:tab pos="657225" algn="l"/>
                  <a:tab pos="1312863" algn="l"/>
                  <a:tab pos="1970088" algn="l"/>
                  <a:tab pos="2627313" algn="l"/>
                  <a:tab pos="3282950" algn="l"/>
                </a:tabLst>
                <a:defRPr sz="2400">
                  <a:solidFill>
                    <a:schemeClr val="tx1"/>
                  </a:solidFill>
                  <a:latin typeface="Times New Roman" pitchFamily="18" charset="0"/>
                </a:defRPr>
              </a:lvl3pPr>
              <a:lvl4pPr marL="1244600" defTabSz="828675">
                <a:tabLst>
                  <a:tab pos="657225" algn="l"/>
                  <a:tab pos="1312863" algn="l"/>
                  <a:tab pos="1970088" algn="l"/>
                  <a:tab pos="2627313" algn="l"/>
                  <a:tab pos="3282950" algn="l"/>
                </a:tabLst>
                <a:defRPr sz="2400">
                  <a:solidFill>
                    <a:schemeClr val="tx1"/>
                  </a:solidFill>
                  <a:latin typeface="Times New Roman" pitchFamily="18" charset="0"/>
                </a:defRPr>
              </a:lvl4pPr>
              <a:lvl5pPr marL="1658938" defTabSz="828675">
                <a:tabLst>
                  <a:tab pos="657225" algn="l"/>
                  <a:tab pos="1312863" algn="l"/>
                  <a:tab pos="1970088" algn="l"/>
                  <a:tab pos="2627313" algn="l"/>
                  <a:tab pos="3282950" algn="l"/>
                </a:tabLst>
                <a:defRPr sz="2400">
                  <a:solidFill>
                    <a:schemeClr val="tx1"/>
                  </a:solidFill>
                  <a:latin typeface="Times New Roman" pitchFamily="18" charset="0"/>
                </a:defRPr>
              </a:lvl5pPr>
              <a:lvl6pPr marL="21161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5733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0305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487738" defTabSz="828675" eaLnBrk="0" fontAlgn="base" hangingPunct="0">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eaLnBrk="1">
                <a:buClr>
                  <a:srgbClr val="000000"/>
                </a:buClr>
                <a:buSzPct val="45000"/>
                <a:buFont typeface="StarSymbol" charset="0"/>
                <a:buNone/>
              </a:pPr>
              <a:r>
                <a:rPr lang="en-GB" altLang="en-US" sz="1600">
                  <a:solidFill>
                    <a:srgbClr val="000000"/>
                  </a:solidFill>
                  <a:latin typeface="Arial" charset="0"/>
                </a:rPr>
                <a:t>Good score but bad binding mode</a:t>
              </a:r>
            </a:p>
          </p:txBody>
        </p:sp>
      </p:gr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lide Number Placeholder 4"/>
          <p:cNvSpPr>
            <a:spLocks noGrp="1"/>
          </p:cNvSpPr>
          <p:nvPr>
            <p:ph type="sldNum" sz="quarter" idx="11"/>
          </p:nvPr>
        </p:nvSpPr>
        <p:spPr/>
        <p:txBody>
          <a:bodyPr/>
          <a:lstStyle/>
          <a:p>
            <a:fld id="{6A90A483-A47B-414A-8F28-43846EC4E3FA}" type="slidenum">
              <a:rPr lang="en-US" altLang="en-US"/>
              <a:pPr/>
              <a:t>36</a:t>
            </a:fld>
            <a:endParaRPr lang="en-US" altLang="en-US"/>
          </a:p>
        </p:txBody>
      </p:sp>
      <p:sp>
        <p:nvSpPr>
          <p:cNvPr id="188418" name="Rectangle 2"/>
          <p:cNvSpPr>
            <a:spLocks noGrp="1" noChangeArrowheads="1"/>
          </p:cNvSpPr>
          <p:nvPr>
            <p:ph type="title"/>
          </p:nvPr>
        </p:nvSpPr>
        <p:spPr>
          <a:xfrm>
            <a:off x="2254250" y="66675"/>
            <a:ext cx="6362700" cy="685800"/>
          </a:xfrm>
        </p:spPr>
        <p:txBody>
          <a:bodyPr/>
          <a:lstStyle/>
          <a:p>
            <a:r>
              <a:rPr lang="en-US" altLang="en-US" sz="2400"/>
              <a:t>First initiative on in silico drug discovery against emerging diseases </a:t>
            </a:r>
          </a:p>
        </p:txBody>
      </p:sp>
      <p:sp>
        <p:nvSpPr>
          <p:cNvPr id="188419" name="Rectangle 3"/>
          <p:cNvSpPr>
            <a:spLocks noGrp="1" noChangeArrowheads="1"/>
          </p:cNvSpPr>
          <p:nvPr>
            <p:ph type="body" idx="1"/>
          </p:nvPr>
        </p:nvSpPr>
        <p:spPr>
          <a:xfrm>
            <a:off x="346075" y="892175"/>
            <a:ext cx="8589963" cy="5511800"/>
          </a:xfrm>
        </p:spPr>
        <p:txBody>
          <a:bodyPr/>
          <a:lstStyle/>
          <a:p>
            <a:r>
              <a:rPr lang="en-GB" altLang="en-US"/>
              <a:t>Spring 2006: drug design against H5N1 neuraminidase involved in virus propagation</a:t>
            </a:r>
          </a:p>
          <a:p>
            <a:pPr lvl="1"/>
            <a:r>
              <a:rPr lang="en-US" altLang="en-US"/>
              <a:t>impact of selected point mutations on the efficiency of existing drugs </a:t>
            </a:r>
          </a:p>
          <a:p>
            <a:pPr lvl="1"/>
            <a:r>
              <a:rPr lang="en-US" altLang="en-US"/>
              <a:t>identification of new potential drugs</a:t>
            </a:r>
            <a:r>
              <a:rPr lang="en-GB" altLang="en-US"/>
              <a:t> acting on mutated N1</a:t>
            </a:r>
          </a:p>
        </p:txBody>
      </p:sp>
      <p:grpSp>
        <p:nvGrpSpPr>
          <p:cNvPr id="188420" name="Group 4"/>
          <p:cNvGrpSpPr>
            <a:grpSpLocks/>
          </p:cNvGrpSpPr>
          <p:nvPr/>
        </p:nvGrpSpPr>
        <p:grpSpPr bwMode="auto">
          <a:xfrm>
            <a:off x="0" y="2997200"/>
            <a:ext cx="8915400" cy="2163763"/>
            <a:chOff x="96" y="2621"/>
            <a:chExt cx="5616" cy="1363"/>
          </a:xfrm>
        </p:grpSpPr>
        <p:sp>
          <p:nvSpPr>
            <p:cNvPr id="188421" name="Text Box 5"/>
            <p:cNvSpPr txBox="1">
              <a:spLocks noChangeArrowheads="1"/>
            </p:cNvSpPr>
            <p:nvPr/>
          </p:nvSpPr>
          <p:spPr bwMode="auto">
            <a:xfrm>
              <a:off x="2102" y="2679"/>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2400" b="1">
                  <a:solidFill>
                    <a:schemeClr val="tx1"/>
                  </a:solidFill>
                  <a:latin typeface="Arial" charset="0"/>
                  <a:ea typeface="新細明體" pitchFamily="18" charset="-120"/>
                  <a:cs typeface="Arial" charset="0"/>
                </a:rPr>
                <a:t>N1</a:t>
              </a:r>
            </a:p>
          </p:txBody>
        </p:sp>
        <p:sp>
          <p:nvSpPr>
            <p:cNvPr id="188422" name="Text Box 6"/>
            <p:cNvSpPr txBox="1">
              <a:spLocks noChangeArrowheads="1"/>
            </p:cNvSpPr>
            <p:nvPr/>
          </p:nvSpPr>
          <p:spPr bwMode="auto">
            <a:xfrm>
              <a:off x="96" y="2679"/>
              <a:ext cx="3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zh-TW" sz="2400" b="1">
                  <a:solidFill>
                    <a:schemeClr val="tx1"/>
                  </a:solidFill>
                  <a:latin typeface="Arial" charset="0"/>
                  <a:ea typeface="新細明體" pitchFamily="18" charset="-120"/>
                  <a:cs typeface="Arial" charset="0"/>
                </a:rPr>
                <a:t>H5</a:t>
              </a:r>
            </a:p>
          </p:txBody>
        </p:sp>
        <p:sp>
          <p:nvSpPr>
            <p:cNvPr id="188423" name="Freeform 7"/>
            <p:cNvSpPr>
              <a:spLocks/>
            </p:cNvSpPr>
            <p:nvPr/>
          </p:nvSpPr>
          <p:spPr bwMode="auto">
            <a:xfrm>
              <a:off x="448" y="2822"/>
              <a:ext cx="352" cy="144"/>
            </a:xfrm>
            <a:custGeom>
              <a:avLst/>
              <a:gdLst>
                <a:gd name="T0" fmla="*/ 0 w 352"/>
                <a:gd name="T1" fmla="*/ 0 h 144"/>
                <a:gd name="T2" fmla="*/ 160 w 352"/>
                <a:gd name="T3" fmla="*/ 0 h 144"/>
                <a:gd name="T4" fmla="*/ 352 w 352"/>
                <a:gd name="T5" fmla="*/ 144 h 144"/>
              </a:gdLst>
              <a:ahLst/>
              <a:cxnLst>
                <a:cxn ang="0">
                  <a:pos x="T0" y="T1"/>
                </a:cxn>
                <a:cxn ang="0">
                  <a:pos x="T2" y="T3"/>
                </a:cxn>
                <a:cxn ang="0">
                  <a:pos x="T4" y="T5"/>
                </a:cxn>
              </a:cxnLst>
              <a:rect l="0" t="0" r="r" b="b"/>
              <a:pathLst>
                <a:path w="352" h="144">
                  <a:moveTo>
                    <a:pt x="0" y="0"/>
                  </a:moveTo>
                  <a:lnTo>
                    <a:pt x="160" y="0"/>
                  </a:lnTo>
                  <a:lnTo>
                    <a:pt x="352" y="144"/>
                  </a:lnTo>
                </a:path>
              </a:pathLst>
            </a:custGeom>
            <a:noFill/>
            <a:ln w="254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24" name="Freeform 8"/>
            <p:cNvSpPr>
              <a:spLocks/>
            </p:cNvSpPr>
            <p:nvPr/>
          </p:nvSpPr>
          <p:spPr bwMode="auto">
            <a:xfrm>
              <a:off x="1776" y="2846"/>
              <a:ext cx="352" cy="168"/>
            </a:xfrm>
            <a:custGeom>
              <a:avLst/>
              <a:gdLst>
                <a:gd name="T0" fmla="*/ 352 w 352"/>
                <a:gd name="T1" fmla="*/ 0 h 168"/>
                <a:gd name="T2" fmla="*/ 160 w 352"/>
                <a:gd name="T3" fmla="*/ 0 h 168"/>
                <a:gd name="T4" fmla="*/ 0 w 352"/>
                <a:gd name="T5" fmla="*/ 168 h 168"/>
              </a:gdLst>
              <a:ahLst/>
              <a:cxnLst>
                <a:cxn ang="0">
                  <a:pos x="T0" y="T1"/>
                </a:cxn>
                <a:cxn ang="0">
                  <a:pos x="T2" y="T3"/>
                </a:cxn>
                <a:cxn ang="0">
                  <a:pos x="T4" y="T5"/>
                </a:cxn>
              </a:cxnLst>
              <a:rect l="0" t="0" r="r" b="b"/>
              <a:pathLst>
                <a:path w="352" h="168">
                  <a:moveTo>
                    <a:pt x="352" y="0"/>
                  </a:moveTo>
                  <a:lnTo>
                    <a:pt x="160" y="0"/>
                  </a:lnTo>
                  <a:lnTo>
                    <a:pt x="0" y="168"/>
                  </a:lnTo>
                </a:path>
              </a:pathLst>
            </a:custGeom>
            <a:noFill/>
            <a:ln w="254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nvGrpSpPr>
            <p:cNvPr id="188425" name="Group 9"/>
            <p:cNvGrpSpPr>
              <a:grpSpLocks/>
            </p:cNvGrpSpPr>
            <p:nvPr/>
          </p:nvGrpSpPr>
          <p:grpSpPr bwMode="auto">
            <a:xfrm>
              <a:off x="720" y="2772"/>
              <a:ext cx="1125" cy="1164"/>
              <a:chOff x="4168" y="2198"/>
              <a:chExt cx="933" cy="948"/>
            </a:xfrm>
          </p:grpSpPr>
          <p:grpSp>
            <p:nvGrpSpPr>
              <p:cNvPr id="188426" name="Group 10"/>
              <p:cNvGrpSpPr>
                <a:grpSpLocks/>
              </p:cNvGrpSpPr>
              <p:nvPr/>
            </p:nvGrpSpPr>
            <p:grpSpPr bwMode="auto">
              <a:xfrm rot="16111051">
                <a:off x="4277" y="2561"/>
                <a:ext cx="55" cy="225"/>
                <a:chOff x="5580" y="1749"/>
                <a:chExt cx="55" cy="225"/>
              </a:xfrm>
            </p:grpSpPr>
            <p:sp>
              <p:nvSpPr>
                <p:cNvPr id="188427" name="Freeform 11"/>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28" name="AutoShape 12"/>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29" name="Group 13"/>
              <p:cNvGrpSpPr>
                <a:grpSpLocks/>
              </p:cNvGrpSpPr>
              <p:nvPr/>
            </p:nvGrpSpPr>
            <p:grpSpPr bwMode="auto">
              <a:xfrm rot="-4615114">
                <a:off x="4285" y="2484"/>
                <a:ext cx="68" cy="206"/>
                <a:chOff x="5193" y="2838"/>
                <a:chExt cx="107" cy="314"/>
              </a:xfrm>
            </p:grpSpPr>
            <p:sp>
              <p:nvSpPr>
                <p:cNvPr id="188430" name="Rectangle 14"/>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431" name="Group 15"/>
                <p:cNvGrpSpPr>
                  <a:grpSpLocks/>
                </p:cNvGrpSpPr>
                <p:nvPr/>
              </p:nvGrpSpPr>
              <p:grpSpPr bwMode="auto">
                <a:xfrm>
                  <a:off x="5193" y="2838"/>
                  <a:ext cx="107" cy="77"/>
                  <a:chOff x="5193" y="2838"/>
                  <a:chExt cx="107" cy="77"/>
                </a:xfrm>
              </p:grpSpPr>
              <p:sp>
                <p:nvSpPr>
                  <p:cNvPr id="188432" name="Oval 16"/>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33" name="Oval 17"/>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34" name="Oval 18"/>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35" name="Oval 19"/>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436" name="Oval 20"/>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437" name="Group 21"/>
              <p:cNvGrpSpPr>
                <a:grpSpLocks/>
              </p:cNvGrpSpPr>
              <p:nvPr/>
            </p:nvGrpSpPr>
            <p:grpSpPr bwMode="auto">
              <a:xfrm rot="14240987">
                <a:off x="4337" y="2744"/>
                <a:ext cx="55" cy="225"/>
                <a:chOff x="5580" y="1749"/>
                <a:chExt cx="55" cy="225"/>
              </a:xfrm>
            </p:grpSpPr>
            <p:sp>
              <p:nvSpPr>
                <p:cNvPr id="188438" name="Freeform 22"/>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39" name="AutoShape 23"/>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40" name="Group 24"/>
              <p:cNvGrpSpPr>
                <a:grpSpLocks/>
              </p:cNvGrpSpPr>
              <p:nvPr/>
            </p:nvGrpSpPr>
            <p:grpSpPr bwMode="auto">
              <a:xfrm rot="11748465">
                <a:off x="4526" y="2864"/>
                <a:ext cx="55" cy="225"/>
                <a:chOff x="5580" y="1749"/>
                <a:chExt cx="55" cy="225"/>
              </a:xfrm>
            </p:grpSpPr>
            <p:sp>
              <p:nvSpPr>
                <p:cNvPr id="188441" name="Freeform 25"/>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42" name="AutoShape 26"/>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43" name="Group 27"/>
              <p:cNvGrpSpPr>
                <a:grpSpLocks/>
              </p:cNvGrpSpPr>
              <p:nvPr/>
            </p:nvGrpSpPr>
            <p:grpSpPr bwMode="auto">
              <a:xfrm rot="6435048">
                <a:off x="4892" y="2660"/>
                <a:ext cx="55" cy="225"/>
                <a:chOff x="5580" y="1749"/>
                <a:chExt cx="55" cy="225"/>
              </a:xfrm>
            </p:grpSpPr>
            <p:sp>
              <p:nvSpPr>
                <p:cNvPr id="188444" name="Freeform 28"/>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45" name="AutoShape 29"/>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46" name="Group 30"/>
              <p:cNvGrpSpPr>
                <a:grpSpLocks/>
              </p:cNvGrpSpPr>
              <p:nvPr/>
            </p:nvGrpSpPr>
            <p:grpSpPr bwMode="auto">
              <a:xfrm rot="5896599">
                <a:off x="4910" y="2594"/>
                <a:ext cx="55" cy="225"/>
                <a:chOff x="5580" y="1749"/>
                <a:chExt cx="55" cy="225"/>
              </a:xfrm>
            </p:grpSpPr>
            <p:sp>
              <p:nvSpPr>
                <p:cNvPr id="188447" name="Freeform 31"/>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48" name="AutoShape 32"/>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49" name="Group 33"/>
              <p:cNvGrpSpPr>
                <a:grpSpLocks/>
              </p:cNvGrpSpPr>
              <p:nvPr/>
            </p:nvGrpSpPr>
            <p:grpSpPr bwMode="auto">
              <a:xfrm rot="18697398" flipV="1">
                <a:off x="4818" y="2733"/>
                <a:ext cx="65" cy="242"/>
                <a:chOff x="5193" y="2838"/>
                <a:chExt cx="107" cy="314"/>
              </a:xfrm>
            </p:grpSpPr>
            <p:sp>
              <p:nvSpPr>
                <p:cNvPr id="188450" name="Rectangle 34"/>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451" name="Group 35"/>
                <p:cNvGrpSpPr>
                  <a:grpSpLocks/>
                </p:cNvGrpSpPr>
                <p:nvPr/>
              </p:nvGrpSpPr>
              <p:grpSpPr bwMode="auto">
                <a:xfrm>
                  <a:off x="5193" y="2838"/>
                  <a:ext cx="107" cy="77"/>
                  <a:chOff x="5193" y="2838"/>
                  <a:chExt cx="107" cy="77"/>
                </a:xfrm>
              </p:grpSpPr>
              <p:sp>
                <p:nvSpPr>
                  <p:cNvPr id="188452" name="Oval 36"/>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53" name="Oval 37"/>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54" name="Oval 38"/>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55" name="Oval 39"/>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456" name="Oval 40"/>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457" name="Group 41"/>
              <p:cNvGrpSpPr>
                <a:grpSpLocks/>
              </p:cNvGrpSpPr>
              <p:nvPr/>
            </p:nvGrpSpPr>
            <p:grpSpPr bwMode="auto">
              <a:xfrm rot="8484034">
                <a:off x="4790" y="2798"/>
                <a:ext cx="55" cy="225"/>
                <a:chOff x="5580" y="1749"/>
                <a:chExt cx="55" cy="225"/>
              </a:xfrm>
            </p:grpSpPr>
            <p:sp>
              <p:nvSpPr>
                <p:cNvPr id="188458" name="Freeform 42"/>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59" name="AutoShape 43"/>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60" name="Group 44"/>
              <p:cNvGrpSpPr>
                <a:grpSpLocks/>
              </p:cNvGrpSpPr>
              <p:nvPr/>
            </p:nvGrpSpPr>
            <p:grpSpPr bwMode="auto">
              <a:xfrm rot="4581285" flipH="1" flipV="1">
                <a:off x="4274" y="2629"/>
                <a:ext cx="65" cy="207"/>
                <a:chOff x="5193" y="2838"/>
                <a:chExt cx="107" cy="314"/>
              </a:xfrm>
            </p:grpSpPr>
            <p:sp>
              <p:nvSpPr>
                <p:cNvPr id="188461" name="Rectangle 45"/>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462" name="Group 46"/>
                <p:cNvGrpSpPr>
                  <a:grpSpLocks/>
                </p:cNvGrpSpPr>
                <p:nvPr/>
              </p:nvGrpSpPr>
              <p:grpSpPr bwMode="auto">
                <a:xfrm>
                  <a:off x="5193" y="2838"/>
                  <a:ext cx="107" cy="77"/>
                  <a:chOff x="5193" y="2838"/>
                  <a:chExt cx="107" cy="77"/>
                </a:xfrm>
              </p:grpSpPr>
              <p:sp>
                <p:nvSpPr>
                  <p:cNvPr id="188463" name="Oval 47"/>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64" name="Oval 48"/>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65" name="Oval 49"/>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66" name="Oval 50"/>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467" name="Oval 51"/>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468" name="Group 52"/>
              <p:cNvGrpSpPr>
                <a:grpSpLocks/>
              </p:cNvGrpSpPr>
              <p:nvPr/>
            </p:nvGrpSpPr>
            <p:grpSpPr bwMode="auto">
              <a:xfrm rot="2246343" flipH="1" flipV="1">
                <a:off x="4428" y="2836"/>
                <a:ext cx="68" cy="204"/>
                <a:chOff x="5193" y="2838"/>
                <a:chExt cx="107" cy="314"/>
              </a:xfrm>
            </p:grpSpPr>
            <p:sp>
              <p:nvSpPr>
                <p:cNvPr id="188469" name="Rectangle 53"/>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470" name="Group 54"/>
                <p:cNvGrpSpPr>
                  <a:grpSpLocks/>
                </p:cNvGrpSpPr>
                <p:nvPr/>
              </p:nvGrpSpPr>
              <p:grpSpPr bwMode="auto">
                <a:xfrm>
                  <a:off x="5193" y="2838"/>
                  <a:ext cx="107" cy="77"/>
                  <a:chOff x="5193" y="2838"/>
                  <a:chExt cx="107" cy="77"/>
                </a:xfrm>
              </p:grpSpPr>
              <p:sp>
                <p:nvSpPr>
                  <p:cNvPr id="188471" name="Oval 55"/>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72" name="Oval 56"/>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73" name="Oval 57"/>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74" name="Oval 58"/>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475" name="Oval 59"/>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476" name="Group 60"/>
              <p:cNvGrpSpPr>
                <a:grpSpLocks/>
              </p:cNvGrpSpPr>
              <p:nvPr/>
            </p:nvGrpSpPr>
            <p:grpSpPr bwMode="auto">
              <a:xfrm rot="13696897" flipV="1">
                <a:off x="4817" y="2357"/>
                <a:ext cx="55" cy="225"/>
                <a:chOff x="5580" y="1749"/>
                <a:chExt cx="55" cy="225"/>
              </a:xfrm>
            </p:grpSpPr>
            <p:sp>
              <p:nvSpPr>
                <p:cNvPr id="188477" name="Freeform 61"/>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78" name="AutoShape 62"/>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79" name="Group 63"/>
              <p:cNvGrpSpPr>
                <a:grpSpLocks/>
              </p:cNvGrpSpPr>
              <p:nvPr/>
            </p:nvGrpSpPr>
            <p:grpSpPr bwMode="auto">
              <a:xfrm rot="7149557" flipH="1" flipV="1">
                <a:off x="4322" y="2423"/>
                <a:ext cx="55" cy="225"/>
                <a:chOff x="5580" y="1749"/>
                <a:chExt cx="55" cy="225"/>
              </a:xfrm>
            </p:grpSpPr>
            <p:sp>
              <p:nvSpPr>
                <p:cNvPr id="188480" name="Freeform 64"/>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81" name="AutoShape 65"/>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82" name="Group 66"/>
              <p:cNvGrpSpPr>
                <a:grpSpLocks/>
              </p:cNvGrpSpPr>
              <p:nvPr/>
            </p:nvGrpSpPr>
            <p:grpSpPr bwMode="auto">
              <a:xfrm rot="9320867" flipH="1" flipV="1">
                <a:off x="4472" y="2306"/>
                <a:ext cx="55" cy="225"/>
                <a:chOff x="5580" y="1749"/>
                <a:chExt cx="55" cy="225"/>
              </a:xfrm>
            </p:grpSpPr>
            <p:sp>
              <p:nvSpPr>
                <p:cNvPr id="188483" name="Freeform 67"/>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484" name="AutoShape 68"/>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485" name="Group 69"/>
              <p:cNvGrpSpPr>
                <a:grpSpLocks/>
              </p:cNvGrpSpPr>
              <p:nvPr/>
            </p:nvGrpSpPr>
            <p:grpSpPr bwMode="auto">
              <a:xfrm rot="-1950664">
                <a:off x="4411" y="2346"/>
                <a:ext cx="68" cy="206"/>
                <a:chOff x="5193" y="2838"/>
                <a:chExt cx="107" cy="314"/>
              </a:xfrm>
            </p:grpSpPr>
            <p:sp>
              <p:nvSpPr>
                <p:cNvPr id="188486" name="Rectangle 70"/>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487" name="Group 71"/>
                <p:cNvGrpSpPr>
                  <a:grpSpLocks/>
                </p:cNvGrpSpPr>
                <p:nvPr/>
              </p:nvGrpSpPr>
              <p:grpSpPr bwMode="auto">
                <a:xfrm>
                  <a:off x="5193" y="2838"/>
                  <a:ext cx="107" cy="77"/>
                  <a:chOff x="5193" y="2838"/>
                  <a:chExt cx="107" cy="77"/>
                </a:xfrm>
              </p:grpSpPr>
              <p:sp>
                <p:nvSpPr>
                  <p:cNvPr id="188488" name="Oval 72"/>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89" name="Oval 73"/>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90" name="Oval 74"/>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91" name="Oval 75"/>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492" name="Oval 76"/>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493" name="Group 77"/>
              <p:cNvGrpSpPr>
                <a:grpSpLocks/>
              </p:cNvGrpSpPr>
              <p:nvPr/>
            </p:nvGrpSpPr>
            <p:grpSpPr bwMode="auto">
              <a:xfrm rot="-243148">
                <a:off x="4579" y="2280"/>
                <a:ext cx="68" cy="206"/>
                <a:chOff x="5193" y="2838"/>
                <a:chExt cx="107" cy="314"/>
              </a:xfrm>
            </p:grpSpPr>
            <p:sp>
              <p:nvSpPr>
                <p:cNvPr id="188494" name="Rectangle 78"/>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495" name="Group 79"/>
                <p:cNvGrpSpPr>
                  <a:grpSpLocks/>
                </p:cNvGrpSpPr>
                <p:nvPr/>
              </p:nvGrpSpPr>
              <p:grpSpPr bwMode="auto">
                <a:xfrm>
                  <a:off x="5193" y="2838"/>
                  <a:ext cx="107" cy="77"/>
                  <a:chOff x="5193" y="2838"/>
                  <a:chExt cx="107" cy="77"/>
                </a:xfrm>
              </p:grpSpPr>
              <p:sp>
                <p:nvSpPr>
                  <p:cNvPr id="188496" name="Oval 80"/>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97" name="Oval 81"/>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98" name="Oval 82"/>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499" name="Oval 83"/>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500" name="Oval 84"/>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501" name="Group 85"/>
              <p:cNvGrpSpPr>
                <a:grpSpLocks/>
              </p:cNvGrpSpPr>
              <p:nvPr/>
            </p:nvGrpSpPr>
            <p:grpSpPr bwMode="auto">
              <a:xfrm rot="814360">
                <a:off x="4669" y="2286"/>
                <a:ext cx="68" cy="206"/>
                <a:chOff x="5193" y="2838"/>
                <a:chExt cx="107" cy="314"/>
              </a:xfrm>
            </p:grpSpPr>
            <p:sp>
              <p:nvSpPr>
                <p:cNvPr id="188502" name="Rectangle 86"/>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503" name="Group 87"/>
                <p:cNvGrpSpPr>
                  <a:grpSpLocks/>
                </p:cNvGrpSpPr>
                <p:nvPr/>
              </p:nvGrpSpPr>
              <p:grpSpPr bwMode="auto">
                <a:xfrm>
                  <a:off x="5193" y="2838"/>
                  <a:ext cx="107" cy="77"/>
                  <a:chOff x="5193" y="2838"/>
                  <a:chExt cx="107" cy="77"/>
                </a:xfrm>
              </p:grpSpPr>
              <p:sp>
                <p:nvSpPr>
                  <p:cNvPr id="188504" name="Oval 88"/>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05" name="Oval 89"/>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06" name="Oval 90"/>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07" name="Oval 91"/>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508" name="Oval 92"/>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509" name="Group 93"/>
              <p:cNvGrpSpPr>
                <a:grpSpLocks/>
              </p:cNvGrpSpPr>
              <p:nvPr/>
            </p:nvGrpSpPr>
            <p:grpSpPr bwMode="auto">
              <a:xfrm rot="21442993" flipV="1">
                <a:off x="4587" y="2893"/>
                <a:ext cx="68" cy="204"/>
                <a:chOff x="5193" y="2838"/>
                <a:chExt cx="107" cy="314"/>
              </a:xfrm>
            </p:grpSpPr>
            <p:sp>
              <p:nvSpPr>
                <p:cNvPr id="188510" name="Rectangle 94"/>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511" name="Group 95"/>
                <p:cNvGrpSpPr>
                  <a:grpSpLocks/>
                </p:cNvGrpSpPr>
                <p:nvPr/>
              </p:nvGrpSpPr>
              <p:grpSpPr bwMode="auto">
                <a:xfrm>
                  <a:off x="5193" y="2838"/>
                  <a:ext cx="107" cy="77"/>
                  <a:chOff x="5193" y="2838"/>
                  <a:chExt cx="107" cy="77"/>
                </a:xfrm>
              </p:grpSpPr>
              <p:sp>
                <p:nvSpPr>
                  <p:cNvPr id="188512" name="Oval 96"/>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13" name="Oval 97"/>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14" name="Oval 98"/>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15" name="Oval 99"/>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516" name="Oval 100"/>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517" name="Group 101"/>
              <p:cNvGrpSpPr>
                <a:grpSpLocks/>
              </p:cNvGrpSpPr>
              <p:nvPr/>
            </p:nvGrpSpPr>
            <p:grpSpPr bwMode="auto">
              <a:xfrm rot="12711173" flipV="1">
                <a:off x="4775" y="2318"/>
                <a:ext cx="55" cy="225"/>
                <a:chOff x="5580" y="1749"/>
                <a:chExt cx="55" cy="225"/>
              </a:xfrm>
            </p:grpSpPr>
            <p:sp>
              <p:nvSpPr>
                <p:cNvPr id="188518" name="Freeform 102"/>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19" name="AutoShape 103"/>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20" name="Group 104"/>
              <p:cNvGrpSpPr>
                <a:grpSpLocks/>
              </p:cNvGrpSpPr>
              <p:nvPr/>
            </p:nvGrpSpPr>
            <p:grpSpPr bwMode="auto">
              <a:xfrm rot="4385535" flipH="1">
                <a:off x="4894" y="2463"/>
                <a:ext cx="68" cy="206"/>
                <a:chOff x="5193" y="2838"/>
                <a:chExt cx="107" cy="314"/>
              </a:xfrm>
            </p:grpSpPr>
            <p:sp>
              <p:nvSpPr>
                <p:cNvPr id="188521" name="Rectangle 105"/>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522" name="Group 106"/>
                <p:cNvGrpSpPr>
                  <a:grpSpLocks/>
                </p:cNvGrpSpPr>
                <p:nvPr/>
              </p:nvGrpSpPr>
              <p:grpSpPr bwMode="auto">
                <a:xfrm>
                  <a:off x="5193" y="2838"/>
                  <a:ext cx="107" cy="77"/>
                  <a:chOff x="5193" y="2838"/>
                  <a:chExt cx="107" cy="77"/>
                </a:xfrm>
              </p:grpSpPr>
              <p:sp>
                <p:nvSpPr>
                  <p:cNvPr id="188523" name="Oval 107"/>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24" name="Oval 108"/>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25" name="Oval 109"/>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26" name="Oval 110"/>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527" name="Oval 111"/>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528" name="Group 112"/>
              <p:cNvGrpSpPr>
                <a:grpSpLocks/>
              </p:cNvGrpSpPr>
              <p:nvPr/>
            </p:nvGrpSpPr>
            <p:grpSpPr bwMode="auto">
              <a:xfrm rot="9813425">
                <a:off x="4700" y="2849"/>
                <a:ext cx="55" cy="225"/>
                <a:chOff x="5580" y="1749"/>
                <a:chExt cx="55" cy="225"/>
              </a:xfrm>
            </p:grpSpPr>
            <p:sp>
              <p:nvSpPr>
                <p:cNvPr id="188529" name="Freeform 113"/>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30" name="AutoShape 114"/>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sp>
            <p:nvSpPr>
              <p:cNvPr id="188531" name="Oval 115"/>
              <p:cNvSpPr>
                <a:spLocks noChangeArrowheads="1"/>
              </p:cNvSpPr>
              <p:nvPr/>
            </p:nvSpPr>
            <p:spPr bwMode="auto">
              <a:xfrm>
                <a:off x="4314" y="2376"/>
                <a:ext cx="618" cy="603"/>
              </a:xfrm>
              <a:prstGeom prst="ellipse">
                <a:avLst/>
              </a:prstGeom>
              <a:gradFill rotWithShape="0">
                <a:gsLst>
                  <a:gs pos="0">
                    <a:srgbClr val="99FF33"/>
                  </a:gs>
                  <a:gs pos="100000">
                    <a:srgbClr val="99FF33">
                      <a:gamma/>
                      <a:shade val="9804"/>
                      <a:invGamma/>
                    </a:srgbClr>
                  </a:gs>
                </a:gsLst>
                <a:path path="rect">
                  <a:fillToRect l="100000" b="100000"/>
                </a:path>
              </a:gradFill>
              <a:ln w="25400">
                <a:solidFill>
                  <a:srgbClr val="F7AD5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2" name="Oval 116"/>
              <p:cNvSpPr>
                <a:spLocks noChangeArrowheads="1"/>
              </p:cNvSpPr>
              <p:nvPr/>
            </p:nvSpPr>
            <p:spPr bwMode="auto">
              <a:xfrm>
                <a:off x="4338" y="2403"/>
                <a:ext cx="570" cy="549"/>
              </a:xfrm>
              <a:prstGeom prst="ellipse">
                <a:avLst/>
              </a:prstGeom>
              <a:noFill/>
              <a:ln w="25400">
                <a:solidFill>
                  <a:srgbClr val="F7AD53"/>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33" name="Oval 117"/>
              <p:cNvSpPr>
                <a:spLocks noChangeArrowheads="1"/>
              </p:cNvSpPr>
              <p:nvPr/>
            </p:nvSpPr>
            <p:spPr bwMode="auto">
              <a:xfrm>
                <a:off x="4653" y="2418"/>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4" name="Oval 118"/>
              <p:cNvSpPr>
                <a:spLocks noChangeArrowheads="1"/>
              </p:cNvSpPr>
              <p:nvPr/>
            </p:nvSpPr>
            <p:spPr bwMode="auto">
              <a:xfrm>
                <a:off x="4432" y="2835"/>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5" name="Oval 119"/>
              <p:cNvSpPr>
                <a:spLocks noChangeArrowheads="1"/>
              </p:cNvSpPr>
              <p:nvPr/>
            </p:nvSpPr>
            <p:spPr bwMode="auto">
              <a:xfrm>
                <a:off x="4599" y="2412"/>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6" name="Oval 120"/>
              <p:cNvSpPr>
                <a:spLocks noChangeArrowheads="1"/>
              </p:cNvSpPr>
              <p:nvPr/>
            </p:nvSpPr>
            <p:spPr bwMode="auto">
              <a:xfrm>
                <a:off x="4690" y="2880"/>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7" name="Oval 121"/>
              <p:cNvSpPr>
                <a:spLocks noChangeArrowheads="1"/>
              </p:cNvSpPr>
              <p:nvPr/>
            </p:nvSpPr>
            <p:spPr bwMode="auto">
              <a:xfrm>
                <a:off x="4530" y="2892"/>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8" name="Oval 122"/>
              <p:cNvSpPr>
                <a:spLocks noChangeArrowheads="1"/>
              </p:cNvSpPr>
              <p:nvPr/>
            </p:nvSpPr>
            <p:spPr bwMode="auto">
              <a:xfrm>
                <a:off x="4479" y="2868"/>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39" name="Oval 123"/>
              <p:cNvSpPr>
                <a:spLocks noChangeArrowheads="1"/>
              </p:cNvSpPr>
              <p:nvPr/>
            </p:nvSpPr>
            <p:spPr bwMode="auto">
              <a:xfrm>
                <a:off x="4641" y="2898"/>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0" name="Oval 124"/>
              <p:cNvSpPr>
                <a:spLocks noChangeArrowheads="1"/>
              </p:cNvSpPr>
              <p:nvPr/>
            </p:nvSpPr>
            <p:spPr bwMode="auto">
              <a:xfrm>
                <a:off x="4587" y="2898"/>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1" name="Oval 125"/>
              <p:cNvSpPr>
                <a:spLocks noChangeArrowheads="1"/>
              </p:cNvSpPr>
              <p:nvPr/>
            </p:nvSpPr>
            <p:spPr bwMode="auto">
              <a:xfrm>
                <a:off x="4842" y="2733"/>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2" name="Oval 126"/>
              <p:cNvSpPr>
                <a:spLocks noChangeArrowheads="1"/>
              </p:cNvSpPr>
              <p:nvPr/>
            </p:nvSpPr>
            <p:spPr bwMode="auto">
              <a:xfrm>
                <a:off x="4407" y="2499"/>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3" name="Oval 127"/>
              <p:cNvSpPr>
                <a:spLocks noChangeArrowheads="1"/>
              </p:cNvSpPr>
              <p:nvPr/>
            </p:nvSpPr>
            <p:spPr bwMode="auto">
              <a:xfrm>
                <a:off x="4443" y="2463"/>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4" name="Oval 128"/>
              <p:cNvSpPr>
                <a:spLocks noChangeArrowheads="1"/>
              </p:cNvSpPr>
              <p:nvPr/>
            </p:nvSpPr>
            <p:spPr bwMode="auto">
              <a:xfrm>
                <a:off x="4395" y="2796"/>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5" name="Oval 129"/>
              <p:cNvSpPr>
                <a:spLocks noChangeArrowheads="1"/>
              </p:cNvSpPr>
              <p:nvPr/>
            </p:nvSpPr>
            <p:spPr bwMode="auto">
              <a:xfrm>
                <a:off x="4375" y="2541"/>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6" name="Oval 130"/>
              <p:cNvSpPr>
                <a:spLocks noChangeArrowheads="1"/>
              </p:cNvSpPr>
              <p:nvPr/>
            </p:nvSpPr>
            <p:spPr bwMode="auto">
              <a:xfrm>
                <a:off x="4491" y="2436"/>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7" name="Oval 131"/>
              <p:cNvSpPr>
                <a:spLocks noChangeArrowheads="1"/>
              </p:cNvSpPr>
              <p:nvPr/>
            </p:nvSpPr>
            <p:spPr bwMode="auto">
              <a:xfrm>
                <a:off x="4360" y="2592"/>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8" name="Oval 132"/>
              <p:cNvSpPr>
                <a:spLocks noChangeArrowheads="1"/>
              </p:cNvSpPr>
              <p:nvPr/>
            </p:nvSpPr>
            <p:spPr bwMode="auto">
              <a:xfrm>
                <a:off x="4545" y="2421"/>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49" name="Oval 133"/>
              <p:cNvSpPr>
                <a:spLocks noChangeArrowheads="1"/>
              </p:cNvSpPr>
              <p:nvPr/>
            </p:nvSpPr>
            <p:spPr bwMode="auto">
              <a:xfrm>
                <a:off x="4840" y="2583"/>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0" name="Oval 134"/>
              <p:cNvSpPr>
                <a:spLocks noChangeArrowheads="1"/>
              </p:cNvSpPr>
              <p:nvPr/>
            </p:nvSpPr>
            <p:spPr bwMode="auto">
              <a:xfrm>
                <a:off x="4821" y="2535"/>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1" name="Oval 135"/>
              <p:cNvSpPr>
                <a:spLocks noChangeArrowheads="1"/>
              </p:cNvSpPr>
              <p:nvPr/>
            </p:nvSpPr>
            <p:spPr bwMode="auto">
              <a:xfrm>
                <a:off x="4791" y="2496"/>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2" name="Oval 136"/>
              <p:cNvSpPr>
                <a:spLocks noChangeArrowheads="1"/>
              </p:cNvSpPr>
              <p:nvPr/>
            </p:nvSpPr>
            <p:spPr bwMode="auto">
              <a:xfrm>
                <a:off x="4854" y="2682"/>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3" name="Oval 137"/>
              <p:cNvSpPr>
                <a:spLocks noChangeArrowheads="1"/>
              </p:cNvSpPr>
              <p:nvPr/>
            </p:nvSpPr>
            <p:spPr bwMode="auto">
              <a:xfrm>
                <a:off x="4755" y="2460"/>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4" name="Oval 138"/>
              <p:cNvSpPr>
                <a:spLocks noChangeArrowheads="1"/>
              </p:cNvSpPr>
              <p:nvPr/>
            </p:nvSpPr>
            <p:spPr bwMode="auto">
              <a:xfrm>
                <a:off x="4851" y="2631"/>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5" name="Oval 139"/>
              <p:cNvSpPr>
                <a:spLocks noChangeArrowheads="1"/>
              </p:cNvSpPr>
              <p:nvPr/>
            </p:nvSpPr>
            <p:spPr bwMode="auto">
              <a:xfrm>
                <a:off x="4816" y="2781"/>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6" name="Oval 140"/>
              <p:cNvSpPr>
                <a:spLocks noChangeArrowheads="1"/>
              </p:cNvSpPr>
              <p:nvPr/>
            </p:nvSpPr>
            <p:spPr bwMode="auto">
              <a:xfrm>
                <a:off x="4707" y="2433"/>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7" name="Oval 141"/>
              <p:cNvSpPr>
                <a:spLocks noChangeArrowheads="1"/>
              </p:cNvSpPr>
              <p:nvPr/>
            </p:nvSpPr>
            <p:spPr bwMode="auto">
              <a:xfrm>
                <a:off x="4369" y="2745"/>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8" name="Oval 142"/>
              <p:cNvSpPr>
                <a:spLocks noChangeArrowheads="1"/>
              </p:cNvSpPr>
              <p:nvPr/>
            </p:nvSpPr>
            <p:spPr bwMode="auto">
              <a:xfrm>
                <a:off x="4353" y="2694"/>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59" name="Oval 143"/>
              <p:cNvSpPr>
                <a:spLocks noChangeArrowheads="1"/>
              </p:cNvSpPr>
              <p:nvPr/>
            </p:nvSpPr>
            <p:spPr bwMode="auto">
              <a:xfrm>
                <a:off x="4740" y="2856"/>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60" name="Oval 144"/>
              <p:cNvSpPr>
                <a:spLocks noChangeArrowheads="1"/>
              </p:cNvSpPr>
              <p:nvPr/>
            </p:nvSpPr>
            <p:spPr bwMode="auto">
              <a:xfrm>
                <a:off x="4350" y="2643"/>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61" name="Oval 145"/>
              <p:cNvSpPr>
                <a:spLocks noChangeArrowheads="1"/>
              </p:cNvSpPr>
              <p:nvPr/>
            </p:nvSpPr>
            <p:spPr bwMode="auto">
              <a:xfrm>
                <a:off x="4782" y="2823"/>
                <a:ext cx="47" cy="47"/>
              </a:xfrm>
              <a:prstGeom prst="ellipse">
                <a:avLst/>
              </a:prstGeom>
              <a:gradFill rotWithShape="0">
                <a:gsLst>
                  <a:gs pos="0">
                    <a:srgbClr val="0000FF">
                      <a:gamma/>
                      <a:tint val="43922"/>
                      <a:invGamma/>
                    </a:srgbClr>
                  </a:gs>
                  <a:gs pos="100000">
                    <a:srgbClr val="0000FF"/>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88562" name="Oval 146"/>
              <p:cNvSpPr>
                <a:spLocks noChangeArrowheads="1"/>
              </p:cNvSpPr>
              <p:nvPr/>
            </p:nvSpPr>
            <p:spPr bwMode="auto">
              <a:xfrm>
                <a:off x="4323" y="2391"/>
                <a:ext cx="597" cy="576"/>
              </a:xfrm>
              <a:prstGeom prst="ellipse">
                <a:avLst/>
              </a:prstGeom>
              <a:noFill/>
              <a:ln w="25400">
                <a:solidFill>
                  <a:schemeClr va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563" name="Group 147"/>
              <p:cNvGrpSpPr>
                <a:grpSpLocks/>
              </p:cNvGrpSpPr>
              <p:nvPr/>
            </p:nvGrpSpPr>
            <p:grpSpPr bwMode="auto">
              <a:xfrm rot="1198704">
                <a:off x="4746" y="2233"/>
                <a:ext cx="55" cy="225"/>
                <a:chOff x="5580" y="1749"/>
                <a:chExt cx="55" cy="225"/>
              </a:xfrm>
            </p:grpSpPr>
            <p:sp>
              <p:nvSpPr>
                <p:cNvPr id="188564" name="Freeform 148"/>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65" name="AutoShape 149"/>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66" name="Group 150"/>
              <p:cNvGrpSpPr>
                <a:grpSpLocks/>
              </p:cNvGrpSpPr>
              <p:nvPr/>
            </p:nvGrpSpPr>
            <p:grpSpPr bwMode="auto">
              <a:xfrm rot="-776088">
                <a:off x="4511" y="2222"/>
                <a:ext cx="55" cy="225"/>
                <a:chOff x="5580" y="1749"/>
                <a:chExt cx="55" cy="225"/>
              </a:xfrm>
            </p:grpSpPr>
            <p:sp>
              <p:nvSpPr>
                <p:cNvPr id="188567" name="Freeform 151"/>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68" name="AutoShape 152"/>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69" name="Group 153"/>
              <p:cNvGrpSpPr>
                <a:grpSpLocks/>
              </p:cNvGrpSpPr>
              <p:nvPr/>
            </p:nvGrpSpPr>
            <p:grpSpPr bwMode="auto">
              <a:xfrm rot="-2707162">
                <a:off x="4319" y="2333"/>
                <a:ext cx="55" cy="225"/>
                <a:chOff x="5580" y="1749"/>
                <a:chExt cx="55" cy="225"/>
              </a:xfrm>
            </p:grpSpPr>
            <p:sp>
              <p:nvSpPr>
                <p:cNvPr id="188570" name="Freeform 154"/>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71" name="AutoShape 155"/>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72" name="Group 156"/>
              <p:cNvGrpSpPr>
                <a:grpSpLocks/>
              </p:cNvGrpSpPr>
              <p:nvPr/>
            </p:nvGrpSpPr>
            <p:grpSpPr bwMode="auto">
              <a:xfrm rot="15075300">
                <a:off x="4253" y="2693"/>
                <a:ext cx="55" cy="225"/>
                <a:chOff x="5580" y="1749"/>
                <a:chExt cx="55" cy="225"/>
              </a:xfrm>
            </p:grpSpPr>
            <p:sp>
              <p:nvSpPr>
                <p:cNvPr id="188573" name="Freeform 157"/>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74" name="AutoShape 158"/>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75" name="Group 159"/>
              <p:cNvGrpSpPr>
                <a:grpSpLocks/>
              </p:cNvGrpSpPr>
              <p:nvPr/>
            </p:nvGrpSpPr>
            <p:grpSpPr bwMode="auto">
              <a:xfrm rot="5018240">
                <a:off x="4961" y="2528"/>
                <a:ext cx="55" cy="225"/>
                <a:chOff x="5580" y="1749"/>
                <a:chExt cx="55" cy="225"/>
              </a:xfrm>
            </p:grpSpPr>
            <p:sp>
              <p:nvSpPr>
                <p:cNvPr id="188576" name="Freeform 160"/>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77" name="AutoShape 161"/>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78" name="Group 162"/>
              <p:cNvGrpSpPr>
                <a:grpSpLocks/>
              </p:cNvGrpSpPr>
              <p:nvPr/>
            </p:nvGrpSpPr>
            <p:grpSpPr bwMode="auto">
              <a:xfrm rot="7146166">
                <a:off x="4913" y="2744"/>
                <a:ext cx="55" cy="225"/>
                <a:chOff x="5580" y="1749"/>
                <a:chExt cx="55" cy="225"/>
              </a:xfrm>
            </p:grpSpPr>
            <p:sp>
              <p:nvSpPr>
                <p:cNvPr id="188579" name="Freeform 163"/>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80" name="AutoShape 164"/>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81" name="Group 165"/>
              <p:cNvGrpSpPr>
                <a:grpSpLocks/>
              </p:cNvGrpSpPr>
              <p:nvPr/>
            </p:nvGrpSpPr>
            <p:grpSpPr bwMode="auto">
              <a:xfrm rot="10276520">
                <a:off x="4658" y="2921"/>
                <a:ext cx="55" cy="225"/>
                <a:chOff x="5580" y="1749"/>
                <a:chExt cx="55" cy="225"/>
              </a:xfrm>
            </p:grpSpPr>
            <p:sp>
              <p:nvSpPr>
                <p:cNvPr id="188582" name="Freeform 166"/>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83" name="AutoShape 167"/>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84" name="Group 168"/>
              <p:cNvGrpSpPr>
                <a:grpSpLocks/>
              </p:cNvGrpSpPr>
              <p:nvPr/>
            </p:nvGrpSpPr>
            <p:grpSpPr bwMode="auto">
              <a:xfrm rot="13283178">
                <a:off x="4352" y="2831"/>
                <a:ext cx="55" cy="225"/>
                <a:chOff x="5580" y="1749"/>
                <a:chExt cx="55" cy="225"/>
              </a:xfrm>
            </p:grpSpPr>
            <p:sp>
              <p:nvSpPr>
                <p:cNvPr id="188585" name="Freeform 169"/>
                <p:cNvSpPr>
                  <a:spLocks/>
                </p:cNvSpPr>
                <p:nvPr/>
              </p:nvSpPr>
              <p:spPr bwMode="auto">
                <a:xfrm>
                  <a:off x="5580" y="1749"/>
                  <a:ext cx="55" cy="221"/>
                </a:xfrm>
                <a:custGeom>
                  <a:avLst/>
                  <a:gdLst>
                    <a:gd name="T0" fmla="*/ 19 w 55"/>
                    <a:gd name="T1" fmla="*/ 215 h 221"/>
                    <a:gd name="T2" fmla="*/ 18 w 55"/>
                    <a:gd name="T3" fmla="*/ 167 h 221"/>
                    <a:gd name="T4" fmla="*/ 12 w 55"/>
                    <a:gd name="T5" fmla="*/ 109 h 221"/>
                    <a:gd name="T6" fmla="*/ 0 w 55"/>
                    <a:gd name="T7" fmla="*/ 17 h 221"/>
                    <a:gd name="T8" fmla="*/ 13 w 55"/>
                    <a:gd name="T9" fmla="*/ 8 h 221"/>
                    <a:gd name="T10" fmla="*/ 26 w 55"/>
                    <a:gd name="T11" fmla="*/ 6 h 221"/>
                    <a:gd name="T12" fmla="*/ 39 w 55"/>
                    <a:gd name="T13" fmla="*/ 6 h 221"/>
                    <a:gd name="T14" fmla="*/ 54 w 55"/>
                    <a:gd name="T15" fmla="*/ 17 h 221"/>
                    <a:gd name="T16" fmla="*/ 44 w 55"/>
                    <a:gd name="T17" fmla="*/ 107 h 221"/>
                    <a:gd name="T18" fmla="*/ 38 w 55"/>
                    <a:gd name="T19" fmla="*/ 167 h 221"/>
                    <a:gd name="T20" fmla="*/ 38 w 55"/>
                    <a:gd name="T21" fmla="*/ 213 h 221"/>
                    <a:gd name="T22" fmla="*/ 19 w 55"/>
                    <a:gd name="T23" fmla="*/ 21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21">
                      <a:moveTo>
                        <a:pt x="19" y="215"/>
                      </a:moveTo>
                      <a:cubicBezTo>
                        <a:pt x="15" y="207"/>
                        <a:pt x="19" y="185"/>
                        <a:pt x="18" y="167"/>
                      </a:cubicBezTo>
                      <a:cubicBezTo>
                        <a:pt x="17" y="149"/>
                        <a:pt x="15" y="134"/>
                        <a:pt x="12" y="109"/>
                      </a:cubicBezTo>
                      <a:cubicBezTo>
                        <a:pt x="9" y="84"/>
                        <a:pt x="0" y="34"/>
                        <a:pt x="0" y="17"/>
                      </a:cubicBezTo>
                      <a:cubicBezTo>
                        <a:pt x="0" y="0"/>
                        <a:pt x="9" y="10"/>
                        <a:pt x="13" y="8"/>
                      </a:cubicBezTo>
                      <a:cubicBezTo>
                        <a:pt x="17" y="6"/>
                        <a:pt x="22" y="6"/>
                        <a:pt x="26" y="6"/>
                      </a:cubicBezTo>
                      <a:cubicBezTo>
                        <a:pt x="30" y="6"/>
                        <a:pt x="34" y="4"/>
                        <a:pt x="39" y="6"/>
                      </a:cubicBezTo>
                      <a:cubicBezTo>
                        <a:pt x="44" y="8"/>
                        <a:pt x="53" y="0"/>
                        <a:pt x="54" y="17"/>
                      </a:cubicBezTo>
                      <a:cubicBezTo>
                        <a:pt x="55" y="34"/>
                        <a:pt x="47" y="82"/>
                        <a:pt x="44" y="107"/>
                      </a:cubicBezTo>
                      <a:cubicBezTo>
                        <a:pt x="41" y="132"/>
                        <a:pt x="39" y="149"/>
                        <a:pt x="38" y="167"/>
                      </a:cubicBezTo>
                      <a:cubicBezTo>
                        <a:pt x="37" y="185"/>
                        <a:pt x="41" y="205"/>
                        <a:pt x="38" y="213"/>
                      </a:cubicBezTo>
                      <a:cubicBezTo>
                        <a:pt x="35" y="221"/>
                        <a:pt x="23" y="215"/>
                        <a:pt x="19" y="215"/>
                      </a:cubicBezTo>
                      <a:close/>
                    </a:path>
                  </a:pathLst>
                </a:custGeom>
                <a:gradFill rotWithShape="0">
                  <a:gsLst>
                    <a:gs pos="0">
                      <a:srgbClr val="3399FF">
                        <a:gamma/>
                        <a:shade val="46275"/>
                        <a:invGamma/>
                      </a:srgbClr>
                    </a:gs>
                    <a:gs pos="50000">
                      <a:srgbClr val="3399FF"/>
                    </a:gs>
                    <a:gs pos="100000">
                      <a:srgbClr val="3399FF">
                        <a:gamma/>
                        <a:shade val="46275"/>
                        <a:invGamma/>
                      </a:srgbClr>
                    </a:gs>
                  </a:gsLst>
                  <a:lin ang="0" scaled="1"/>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8586" name="AutoShape 170"/>
                <p:cNvSpPr>
                  <a:spLocks noChangeArrowheads="1"/>
                </p:cNvSpPr>
                <p:nvPr/>
              </p:nvSpPr>
              <p:spPr bwMode="auto">
                <a:xfrm flipH="1">
                  <a:off x="5595" y="1758"/>
                  <a:ext cx="27" cy="21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tx1">
                        <a:gamma/>
                        <a:shade val="0"/>
                        <a:invGamma/>
                      </a:schemeClr>
                    </a:gs>
                    <a:gs pos="50000">
                      <a:schemeClr val="tx1"/>
                    </a:gs>
                    <a:gs pos="100000">
                      <a:schemeClr val="tx1">
                        <a:gamma/>
                        <a:shade val="0"/>
                        <a:invGamma/>
                      </a:schemeClr>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grpSp>
            <p:nvGrpSpPr>
              <p:cNvPr id="188587" name="Group 171"/>
              <p:cNvGrpSpPr>
                <a:grpSpLocks/>
              </p:cNvGrpSpPr>
              <p:nvPr/>
            </p:nvGrpSpPr>
            <p:grpSpPr bwMode="auto">
              <a:xfrm rot="3544297">
                <a:off x="4916" y="2363"/>
                <a:ext cx="71" cy="218"/>
                <a:chOff x="5193" y="2838"/>
                <a:chExt cx="107" cy="314"/>
              </a:xfrm>
            </p:grpSpPr>
            <p:sp>
              <p:nvSpPr>
                <p:cNvPr id="188588" name="Rectangle 172"/>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589" name="Group 173"/>
                <p:cNvGrpSpPr>
                  <a:grpSpLocks/>
                </p:cNvGrpSpPr>
                <p:nvPr/>
              </p:nvGrpSpPr>
              <p:grpSpPr bwMode="auto">
                <a:xfrm>
                  <a:off x="5193" y="2838"/>
                  <a:ext cx="107" cy="77"/>
                  <a:chOff x="5193" y="2838"/>
                  <a:chExt cx="107" cy="77"/>
                </a:xfrm>
              </p:grpSpPr>
              <p:sp>
                <p:nvSpPr>
                  <p:cNvPr id="188590" name="Oval 174"/>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91" name="Oval 175"/>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92" name="Oval 176"/>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93" name="Oval 177"/>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594" name="Oval 178"/>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595" name="Group 179"/>
              <p:cNvGrpSpPr>
                <a:grpSpLocks/>
              </p:cNvGrpSpPr>
              <p:nvPr/>
            </p:nvGrpSpPr>
            <p:grpSpPr bwMode="auto">
              <a:xfrm rot="291163">
                <a:off x="4630" y="2198"/>
                <a:ext cx="66" cy="215"/>
                <a:chOff x="5193" y="2838"/>
                <a:chExt cx="107" cy="314"/>
              </a:xfrm>
            </p:grpSpPr>
            <p:sp>
              <p:nvSpPr>
                <p:cNvPr id="188596" name="Rectangle 180"/>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597" name="Group 181"/>
                <p:cNvGrpSpPr>
                  <a:grpSpLocks/>
                </p:cNvGrpSpPr>
                <p:nvPr/>
              </p:nvGrpSpPr>
              <p:grpSpPr bwMode="auto">
                <a:xfrm>
                  <a:off x="5193" y="2838"/>
                  <a:ext cx="107" cy="77"/>
                  <a:chOff x="5193" y="2838"/>
                  <a:chExt cx="107" cy="77"/>
                </a:xfrm>
              </p:grpSpPr>
              <p:sp>
                <p:nvSpPr>
                  <p:cNvPr id="188598" name="Oval 182"/>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599" name="Oval 183"/>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00" name="Oval 184"/>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01" name="Oval 185"/>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602" name="Oval 186"/>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603" name="Group 187"/>
              <p:cNvGrpSpPr>
                <a:grpSpLocks/>
              </p:cNvGrpSpPr>
              <p:nvPr/>
            </p:nvGrpSpPr>
            <p:grpSpPr bwMode="auto">
              <a:xfrm rot="-9183944">
                <a:off x="4440" y="2915"/>
                <a:ext cx="69" cy="218"/>
                <a:chOff x="5193" y="2838"/>
                <a:chExt cx="107" cy="314"/>
              </a:xfrm>
            </p:grpSpPr>
            <p:sp>
              <p:nvSpPr>
                <p:cNvPr id="188604" name="Rectangle 188"/>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605" name="Group 189"/>
                <p:cNvGrpSpPr>
                  <a:grpSpLocks/>
                </p:cNvGrpSpPr>
                <p:nvPr/>
              </p:nvGrpSpPr>
              <p:grpSpPr bwMode="auto">
                <a:xfrm>
                  <a:off x="5193" y="2838"/>
                  <a:ext cx="107" cy="77"/>
                  <a:chOff x="5193" y="2838"/>
                  <a:chExt cx="107" cy="77"/>
                </a:xfrm>
              </p:grpSpPr>
              <p:sp>
                <p:nvSpPr>
                  <p:cNvPr id="188606" name="Oval 190"/>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07" name="Oval 191"/>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08" name="Oval 192"/>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09" name="Oval 193"/>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610" name="Oval 194"/>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nvGrpSpPr>
              <p:cNvPr id="188611" name="Group 195"/>
              <p:cNvGrpSpPr>
                <a:grpSpLocks/>
              </p:cNvGrpSpPr>
              <p:nvPr/>
            </p:nvGrpSpPr>
            <p:grpSpPr bwMode="auto">
              <a:xfrm rot="9302535">
                <a:off x="4763" y="2907"/>
                <a:ext cx="72" cy="221"/>
                <a:chOff x="5193" y="2838"/>
                <a:chExt cx="107" cy="314"/>
              </a:xfrm>
            </p:grpSpPr>
            <p:sp>
              <p:nvSpPr>
                <p:cNvPr id="188612" name="Rectangle 196"/>
                <p:cNvSpPr>
                  <a:spLocks noChangeArrowheads="1"/>
                </p:cNvSpPr>
                <p:nvPr/>
              </p:nvSpPr>
              <p:spPr bwMode="auto">
                <a:xfrm>
                  <a:off x="5232" y="2889"/>
                  <a:ext cx="27" cy="249"/>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254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188613" name="Group 197"/>
                <p:cNvGrpSpPr>
                  <a:grpSpLocks/>
                </p:cNvGrpSpPr>
                <p:nvPr/>
              </p:nvGrpSpPr>
              <p:grpSpPr bwMode="auto">
                <a:xfrm>
                  <a:off x="5193" y="2838"/>
                  <a:ext cx="107" cy="77"/>
                  <a:chOff x="5193" y="2838"/>
                  <a:chExt cx="107" cy="77"/>
                </a:xfrm>
              </p:grpSpPr>
              <p:sp>
                <p:nvSpPr>
                  <p:cNvPr id="188614" name="Oval 198"/>
                  <p:cNvSpPr>
                    <a:spLocks noChangeArrowheads="1"/>
                  </p:cNvSpPr>
                  <p:nvPr/>
                </p:nvSpPr>
                <p:spPr bwMode="auto">
                  <a:xfrm>
                    <a:off x="5223" y="2838"/>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15" name="Oval 199"/>
                  <p:cNvSpPr>
                    <a:spLocks noChangeArrowheads="1"/>
                  </p:cNvSpPr>
                  <p:nvPr/>
                </p:nvSpPr>
                <p:spPr bwMode="auto">
                  <a:xfrm>
                    <a:off x="5193"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16" name="Oval 200"/>
                  <p:cNvSpPr>
                    <a:spLocks noChangeArrowheads="1"/>
                  </p:cNvSpPr>
                  <p:nvPr/>
                </p:nvSpPr>
                <p:spPr bwMode="auto">
                  <a:xfrm>
                    <a:off x="5244" y="2850"/>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
                <p:nvSpPr>
                  <p:cNvPr id="188617" name="Oval 201"/>
                  <p:cNvSpPr>
                    <a:spLocks noChangeArrowheads="1"/>
                  </p:cNvSpPr>
                  <p:nvPr/>
                </p:nvSpPr>
                <p:spPr bwMode="auto">
                  <a:xfrm>
                    <a:off x="5214" y="2859"/>
                    <a:ext cx="56" cy="56"/>
                  </a:xfrm>
                  <a:prstGeom prst="ellipse">
                    <a:avLst/>
                  </a:prstGeom>
                  <a:gradFill rotWithShape="0">
                    <a:gsLst>
                      <a:gs pos="0">
                        <a:schemeClr val="folHlink">
                          <a:gamma/>
                          <a:tint val="19608"/>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sp>
              <p:nvSpPr>
                <p:cNvPr id="188618" name="Oval 202"/>
                <p:cNvSpPr>
                  <a:spLocks noChangeArrowheads="1"/>
                </p:cNvSpPr>
                <p:nvPr/>
              </p:nvSpPr>
              <p:spPr bwMode="auto">
                <a:xfrm>
                  <a:off x="5217" y="3096"/>
                  <a:ext cx="56" cy="56"/>
                </a:xfrm>
                <a:prstGeom prst="ellipse">
                  <a:avLst/>
                </a:prstGeom>
                <a:gradFill rotWithShape="0">
                  <a:gsLst>
                    <a:gs pos="0">
                      <a:schemeClr val="folHlink"/>
                    </a:gs>
                    <a:gs pos="100000">
                      <a:schemeClr val="folHlink">
                        <a:gamma/>
                        <a:shade val="53333"/>
                        <a:invGamma/>
                      </a:schemeClr>
                    </a:gs>
                  </a:gsLst>
                  <a:path path="shape">
                    <a:fillToRect l="50000" t="50000" r="50000" b="50000"/>
                  </a:path>
                </a:gra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grpSp>
        </p:grpSp>
        <p:pic>
          <p:nvPicPr>
            <p:cNvPr id="188619" name="Picture 203" descr="NA"/>
            <p:cNvPicPr>
              <a:picLocks noChangeAspect="1" noChangeArrowheads="1"/>
            </p:cNvPicPr>
            <p:nvPr/>
          </p:nvPicPr>
          <p:blipFill>
            <a:blip r:embed="rId2" cstate="print">
              <a:extLst>
                <a:ext uri="{28A0092B-C50C-407E-A947-70E740481C1C}">
                  <a14:useLocalDpi xmlns:a14="http://schemas.microsoft.com/office/drawing/2010/main" val="0"/>
                </a:ext>
              </a:extLst>
            </a:blip>
            <a:srcRect l="2991" t="10478" r="5412" b="5637"/>
            <a:stretch>
              <a:fillRect/>
            </a:stretch>
          </p:blipFill>
          <p:spPr bwMode="auto">
            <a:xfrm>
              <a:off x="3555" y="2621"/>
              <a:ext cx="2157" cy="1363"/>
            </a:xfrm>
            <a:prstGeom prst="rect">
              <a:avLst/>
            </a:prstGeom>
            <a:noFill/>
            <a:extLst>
              <a:ext uri="{909E8E84-426E-40DD-AFC4-6F175D3DCCD1}">
                <a14:hiddenFill xmlns:a14="http://schemas.microsoft.com/office/drawing/2010/main">
                  <a:solidFill>
                    <a:srgbClr val="FFFFFF"/>
                  </a:solidFill>
                </a14:hiddenFill>
              </a:ext>
            </a:extLst>
          </p:spPr>
        </p:pic>
        <p:sp>
          <p:nvSpPr>
            <p:cNvPr id="188620" name="Line 204"/>
            <p:cNvSpPr>
              <a:spLocks noChangeShapeType="1"/>
            </p:cNvSpPr>
            <p:nvPr/>
          </p:nvSpPr>
          <p:spPr bwMode="auto">
            <a:xfrm>
              <a:off x="2448" y="2871"/>
              <a:ext cx="1056"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8621" name="Rectangle 205"/>
          <p:cNvSpPr>
            <a:spLocks noChangeArrowheads="1"/>
          </p:cNvSpPr>
          <p:nvPr/>
        </p:nvSpPr>
        <p:spPr bwMode="auto">
          <a:xfrm>
            <a:off x="211138" y="5300663"/>
            <a:ext cx="8932862" cy="1168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buFontTx/>
              <a:buChar char="•"/>
            </a:pPr>
            <a:r>
              <a:rPr lang="en-GB" altLang="en-US" sz="1600" b="1">
                <a:solidFill>
                  <a:schemeClr val="accent2"/>
                </a:solidFill>
                <a:latin typeface="Arial" charset="0"/>
              </a:rPr>
              <a:t>Partners:  LPC, Fraunhofer SCAI, Academia Sinica of Taiwan, ITB, Unimo University, CMBA, CERN-ARDA, HealthGrid</a:t>
            </a:r>
          </a:p>
          <a:p>
            <a:pPr eaLnBrk="1" hangingPunct="1">
              <a:spcBef>
                <a:spcPct val="20000"/>
              </a:spcBef>
              <a:buClr>
                <a:srgbClr val="FFCC66"/>
              </a:buClr>
              <a:buFontTx/>
              <a:buChar char="•"/>
            </a:pPr>
            <a:r>
              <a:rPr lang="en-GB" altLang="en-US" sz="1600" b="1">
                <a:solidFill>
                  <a:schemeClr val="accent2"/>
                </a:solidFill>
                <a:latin typeface="Arial" charset="0"/>
              </a:rPr>
              <a:t>Grid infrastructures: EGEE, Auvergrid, TWGrid</a:t>
            </a:r>
          </a:p>
          <a:p>
            <a:pPr eaLnBrk="1" hangingPunct="1">
              <a:spcBef>
                <a:spcPct val="20000"/>
              </a:spcBef>
              <a:buClr>
                <a:srgbClr val="FFCC66"/>
              </a:buClr>
              <a:buFontTx/>
              <a:buChar char="•"/>
            </a:pPr>
            <a:r>
              <a:rPr lang="en-GB" altLang="en-US" sz="1600" b="1">
                <a:solidFill>
                  <a:schemeClr val="accent2"/>
                </a:solidFill>
                <a:latin typeface="Arial" charset="0"/>
              </a:rPr>
              <a:t>European projects: EGEE-II, Embrace, BioinfoGrid, Share, Simdat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1"/>
          </p:nvPr>
        </p:nvSpPr>
        <p:spPr/>
        <p:txBody>
          <a:bodyPr/>
          <a:lstStyle/>
          <a:p>
            <a:fld id="{6E60D192-5345-4EC1-9AD8-4D9D9B90DAE9}" type="slidenum">
              <a:rPr lang="en-US" altLang="en-US"/>
              <a:pPr/>
              <a:t>37</a:t>
            </a:fld>
            <a:endParaRPr lang="en-US" altLang="en-US"/>
          </a:p>
        </p:txBody>
      </p:sp>
      <p:sp>
        <p:nvSpPr>
          <p:cNvPr id="185346" name="Rectangle 2"/>
          <p:cNvSpPr>
            <a:spLocks noGrp="1" noChangeArrowheads="1"/>
          </p:cNvSpPr>
          <p:nvPr>
            <p:ph type="title"/>
          </p:nvPr>
        </p:nvSpPr>
        <p:spPr>
          <a:xfrm>
            <a:off x="2254250" y="66675"/>
            <a:ext cx="6342063" cy="685800"/>
          </a:xfrm>
        </p:spPr>
        <p:txBody>
          <a:bodyPr/>
          <a:lstStyle/>
          <a:p>
            <a:r>
              <a:rPr lang="en-US" altLang="en-US" sz="2800"/>
              <a:t>An unprecedented deployment on grid infrastructures </a:t>
            </a:r>
          </a:p>
        </p:txBody>
      </p:sp>
      <p:sp>
        <p:nvSpPr>
          <p:cNvPr id="185347" name="Rectangle 3"/>
          <p:cNvSpPr>
            <a:spLocks noGrp="1" noChangeArrowheads="1"/>
          </p:cNvSpPr>
          <p:nvPr>
            <p:ph type="body" sz="half" idx="1"/>
          </p:nvPr>
        </p:nvSpPr>
        <p:spPr>
          <a:xfrm>
            <a:off x="346075" y="974725"/>
            <a:ext cx="4217988" cy="2192338"/>
          </a:xfrm>
        </p:spPr>
        <p:txBody>
          <a:bodyPr/>
          <a:lstStyle/>
          <a:p>
            <a:r>
              <a:rPr lang="en-US" altLang="en-US" sz="1800"/>
              <a:t>Up to 2000 computers mobilized in April 2006 to provide more than one century of CPU cycles</a:t>
            </a:r>
          </a:p>
          <a:p>
            <a:r>
              <a:rPr lang="en-US" altLang="en-US" sz="1800"/>
              <a:t>Less than 3 months between the first contacts and the achievement of all the required virtual screening</a:t>
            </a:r>
          </a:p>
        </p:txBody>
      </p:sp>
      <p:sp>
        <p:nvSpPr>
          <p:cNvPr id="185348" name="Rectangle 4"/>
          <p:cNvSpPr>
            <a:spLocks noChangeArrowheads="1"/>
          </p:cNvSpPr>
          <p:nvPr/>
        </p:nvSpPr>
        <p:spPr bwMode="auto">
          <a:xfrm>
            <a:off x="4887913" y="3992563"/>
            <a:ext cx="3937000" cy="641350"/>
          </a:xfrm>
          <a:prstGeom prst="rect">
            <a:avLst/>
          </a:prstGeom>
          <a:solidFill>
            <a:schemeClr val="bg1"/>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pPr>
            <a:r>
              <a:rPr lang="en-GB" altLang="en-US" b="1">
                <a:solidFill>
                  <a:schemeClr val="tx1"/>
                </a:solidFill>
                <a:latin typeface="Arial" charset="0"/>
              </a:rPr>
              <a:t>Distribution of jobs on EGEE federations and Auvergrid</a:t>
            </a:r>
          </a:p>
        </p:txBody>
      </p:sp>
      <p:graphicFrame>
        <p:nvGraphicFramePr>
          <p:cNvPr id="185349" name="Group 5"/>
          <p:cNvGraphicFramePr>
            <a:graphicFrameLocks noGrp="1"/>
          </p:cNvGraphicFramePr>
          <p:nvPr/>
        </p:nvGraphicFramePr>
        <p:xfrm>
          <a:off x="222250" y="3478213"/>
          <a:ext cx="4419600" cy="2750697"/>
        </p:xfrm>
        <a:graphic>
          <a:graphicData uri="http://schemas.openxmlformats.org/drawingml/2006/table">
            <a:tbl>
              <a:tblPr/>
              <a:tblGrid>
                <a:gridCol w="3200400"/>
                <a:gridCol w="1219200"/>
              </a:tblGrid>
              <a:tr h="366713">
                <a:tc gridSpan="2">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RESULTS ALREADY ACHIVED</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8775">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Number of docked compounds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2,5 million</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Duration of the experience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6 weeks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4488">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Estimated duration on 1 PC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105 years</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306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Number of computers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2000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8938">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Number of countries giving computers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17</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8938">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Volume of data produced</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GB" altLang="en-US" sz="1600" b="1" i="0" u="none" strike="noStrike" cap="none" normalizeH="0" baseline="0" smtClean="0">
                          <a:ln>
                            <a:noFill/>
                          </a:ln>
                          <a:solidFill>
                            <a:schemeClr val="tx1"/>
                          </a:solidFill>
                          <a:effectLst/>
                          <a:latin typeface="Arial" charset="0"/>
                        </a:rPr>
                        <a:t>600 GB</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5374" name="Object 30"/>
          <p:cNvGraphicFramePr>
            <a:graphicFrameLocks noChangeAspect="1"/>
          </p:cNvGraphicFramePr>
          <p:nvPr>
            <p:ph sz="half" idx="2"/>
          </p:nvPr>
        </p:nvGraphicFramePr>
        <p:xfrm>
          <a:off x="4687888" y="996950"/>
          <a:ext cx="4270375" cy="2898775"/>
        </p:xfrm>
        <a:graphic>
          <a:graphicData uri="http://schemas.openxmlformats.org/presentationml/2006/ole">
            <mc:AlternateContent xmlns:mc="http://schemas.openxmlformats.org/markup-compatibility/2006">
              <mc:Choice xmlns:v="urn:schemas-microsoft-com:vml" Requires="v">
                <p:oleObj spid="_x0000_s185375" name="Feuille de calcul" r:id="rId3" imgW="5486581" imgH="3724266" progId="Excel.Sheet.8">
                  <p:embed/>
                </p:oleObj>
              </mc:Choice>
              <mc:Fallback>
                <p:oleObj name="Feuille de calcul" r:id="rId3" imgW="5486581" imgH="3724266" progId="Excel.Sheet.8">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996950"/>
                        <a:ext cx="4270375" cy="289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1"/>
          </p:nvPr>
        </p:nvSpPr>
        <p:spPr/>
        <p:txBody>
          <a:bodyPr/>
          <a:lstStyle/>
          <a:p>
            <a:fld id="{F424F9F0-AF05-41D7-9267-EC2766D1B6AF}" type="slidenum">
              <a:rPr lang="en-US" altLang="en-US"/>
              <a:pPr/>
              <a:t>38</a:t>
            </a:fld>
            <a:endParaRPr lang="en-US" altLang="en-US"/>
          </a:p>
        </p:txBody>
      </p:sp>
      <p:sp>
        <p:nvSpPr>
          <p:cNvPr id="128002" name="Rectangle 2"/>
          <p:cNvSpPr>
            <a:spLocks noGrp="1" noChangeArrowheads="1"/>
          </p:cNvSpPr>
          <p:nvPr>
            <p:ph type="title"/>
          </p:nvPr>
        </p:nvSpPr>
        <p:spPr/>
        <p:txBody>
          <a:bodyPr/>
          <a:lstStyle/>
          <a:p>
            <a:r>
              <a:rPr lang="fr-FR" altLang="en-US" sz="2800"/>
              <a:t>From virtual docking to virtual screening</a:t>
            </a:r>
          </a:p>
        </p:txBody>
      </p:sp>
      <p:sp>
        <p:nvSpPr>
          <p:cNvPr id="128005" name="Rectangle 5"/>
          <p:cNvSpPr>
            <a:spLocks noChangeArrowheads="1"/>
          </p:cNvSpPr>
          <p:nvPr/>
        </p:nvSpPr>
        <p:spPr bwMode="auto">
          <a:xfrm>
            <a:off x="250825" y="3284538"/>
            <a:ext cx="8642350" cy="194468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8032" name="Rectangle 32"/>
          <p:cNvSpPr>
            <a:spLocks noChangeArrowheads="1"/>
          </p:cNvSpPr>
          <p:nvPr/>
        </p:nvSpPr>
        <p:spPr bwMode="auto">
          <a:xfrm>
            <a:off x="4427538" y="3284538"/>
            <a:ext cx="1727200" cy="1944687"/>
          </a:xfrm>
          <a:prstGeom prst="rect">
            <a:avLst/>
          </a:prstGeom>
          <a:solidFill>
            <a:srgbClr val="FFEFE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250825" y="5229225"/>
            <a:ext cx="8642350" cy="1295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solidFill>
                <a:schemeClr val="tx1"/>
              </a:solidFill>
              <a:latin typeface="Arial" charset="0"/>
            </a:endParaRPr>
          </a:p>
        </p:txBody>
      </p:sp>
      <p:sp>
        <p:nvSpPr>
          <p:cNvPr id="128007" name="Rectangle 7"/>
          <p:cNvSpPr>
            <a:spLocks noChangeArrowheads="1"/>
          </p:cNvSpPr>
          <p:nvPr/>
        </p:nvSpPr>
        <p:spPr bwMode="auto">
          <a:xfrm>
            <a:off x="250825" y="908050"/>
            <a:ext cx="8642350" cy="23764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8008" name="Picture 8" descr="j0205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052513"/>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9" name="Picture 9" descr="j0287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3429000"/>
            <a:ext cx="81756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Text Box 10"/>
          <p:cNvSpPr txBox="1">
            <a:spLocks noChangeArrowheads="1"/>
          </p:cNvSpPr>
          <p:nvPr/>
        </p:nvSpPr>
        <p:spPr bwMode="auto">
          <a:xfrm>
            <a:off x="2555875" y="6021388"/>
            <a:ext cx="250190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Chimioinformatics teams</a:t>
            </a:r>
          </a:p>
        </p:txBody>
      </p:sp>
      <p:sp>
        <p:nvSpPr>
          <p:cNvPr id="128011" name="Text Box 11"/>
          <p:cNvSpPr txBox="1">
            <a:spLocks noChangeArrowheads="1"/>
          </p:cNvSpPr>
          <p:nvPr/>
        </p:nvSpPr>
        <p:spPr bwMode="auto">
          <a:xfrm>
            <a:off x="7092950" y="2781300"/>
            <a:ext cx="15113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Biology teams</a:t>
            </a:r>
          </a:p>
        </p:txBody>
      </p:sp>
      <p:pic>
        <p:nvPicPr>
          <p:cNvPr id="128012" name="Picture 12" descr="j0287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3500438"/>
            <a:ext cx="7969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3" name="Picture 13" descr="j0287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3429000"/>
            <a:ext cx="817562"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4" name="Text Box 14"/>
          <p:cNvSpPr txBox="1">
            <a:spLocks noChangeArrowheads="1"/>
          </p:cNvSpPr>
          <p:nvPr/>
        </p:nvSpPr>
        <p:spPr bwMode="auto">
          <a:xfrm>
            <a:off x="4427538" y="4797425"/>
            <a:ext cx="17653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Docking services</a:t>
            </a:r>
          </a:p>
        </p:txBody>
      </p:sp>
      <p:sp>
        <p:nvSpPr>
          <p:cNvPr id="128015" name="Text Box 15"/>
          <p:cNvSpPr txBox="1">
            <a:spLocks noChangeArrowheads="1"/>
          </p:cNvSpPr>
          <p:nvPr/>
        </p:nvSpPr>
        <p:spPr bwMode="auto">
          <a:xfrm>
            <a:off x="2339975" y="4868863"/>
            <a:ext cx="125730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MD service</a:t>
            </a:r>
          </a:p>
        </p:txBody>
      </p:sp>
      <p:sp>
        <p:nvSpPr>
          <p:cNvPr id="128016" name="Text Box 16"/>
          <p:cNvSpPr txBox="1">
            <a:spLocks noChangeArrowheads="1"/>
          </p:cNvSpPr>
          <p:nvPr/>
        </p:nvSpPr>
        <p:spPr bwMode="auto">
          <a:xfrm>
            <a:off x="6804025" y="4797425"/>
            <a:ext cx="20066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Annotation services</a:t>
            </a:r>
          </a:p>
        </p:txBody>
      </p:sp>
      <p:pic>
        <p:nvPicPr>
          <p:cNvPr id="128017" name="Picture 17" descr="j0205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5229225"/>
            <a:ext cx="8826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8" name="Text Box 18"/>
          <p:cNvSpPr txBox="1">
            <a:spLocks noChangeArrowheads="1"/>
          </p:cNvSpPr>
          <p:nvPr/>
        </p:nvSpPr>
        <p:spPr bwMode="auto">
          <a:xfrm>
            <a:off x="6804025" y="6092825"/>
            <a:ext cx="21463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Bioinformatics teams</a:t>
            </a:r>
          </a:p>
        </p:txBody>
      </p:sp>
      <p:sp>
        <p:nvSpPr>
          <p:cNvPr id="128019" name="AutoShape 19"/>
          <p:cNvSpPr>
            <a:spLocks noChangeArrowheads="1"/>
          </p:cNvSpPr>
          <p:nvPr/>
        </p:nvSpPr>
        <p:spPr bwMode="auto">
          <a:xfrm>
            <a:off x="5940425" y="4005263"/>
            <a:ext cx="1223963" cy="576262"/>
          </a:xfrm>
          <a:prstGeom prst="leftArrow">
            <a:avLst>
              <a:gd name="adj1" fmla="val 50000"/>
              <a:gd name="adj2" fmla="val 53099"/>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a:t>target</a:t>
            </a:r>
          </a:p>
        </p:txBody>
      </p:sp>
      <p:pic>
        <p:nvPicPr>
          <p:cNvPr id="128020" name="Picture 20" descr="j0205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5300663"/>
            <a:ext cx="8826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21" name="Picture 21" descr="j0205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1125538"/>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22" name="Text Box 22"/>
          <p:cNvSpPr txBox="1">
            <a:spLocks noChangeArrowheads="1"/>
          </p:cNvSpPr>
          <p:nvPr/>
        </p:nvSpPr>
        <p:spPr bwMode="auto">
          <a:xfrm>
            <a:off x="1331913" y="2852738"/>
            <a:ext cx="240030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a:solidFill>
                  <a:schemeClr val="tx1"/>
                </a:solidFill>
              </a:rPr>
              <a:t>Chemist/biologist teams</a:t>
            </a:r>
          </a:p>
        </p:txBody>
      </p:sp>
      <p:sp>
        <p:nvSpPr>
          <p:cNvPr id="128023" name="AutoShape 23"/>
          <p:cNvSpPr>
            <a:spLocks noChangeArrowheads="1"/>
          </p:cNvSpPr>
          <p:nvPr/>
        </p:nvSpPr>
        <p:spPr bwMode="auto">
          <a:xfrm>
            <a:off x="3419475" y="3933825"/>
            <a:ext cx="1223963" cy="576263"/>
          </a:xfrm>
          <a:prstGeom prst="leftArrow">
            <a:avLst>
              <a:gd name="adj1" fmla="val 50000"/>
              <a:gd name="adj2" fmla="val 53099"/>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a:t>hits</a:t>
            </a:r>
          </a:p>
        </p:txBody>
      </p:sp>
      <p:sp>
        <p:nvSpPr>
          <p:cNvPr id="128024" name="AutoShape 24"/>
          <p:cNvSpPr>
            <a:spLocks noChangeArrowheads="1"/>
          </p:cNvSpPr>
          <p:nvPr/>
        </p:nvSpPr>
        <p:spPr bwMode="auto">
          <a:xfrm>
            <a:off x="179388" y="3933825"/>
            <a:ext cx="1655762" cy="576263"/>
          </a:xfrm>
          <a:prstGeom prst="leftArrow">
            <a:avLst>
              <a:gd name="adj1" fmla="val 50000"/>
              <a:gd name="adj2" fmla="val 71832"/>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en-US"/>
              <a:t>Selected hits</a:t>
            </a:r>
          </a:p>
        </p:txBody>
      </p:sp>
      <p:sp>
        <p:nvSpPr>
          <p:cNvPr id="128025" name="Text Box 25"/>
          <p:cNvSpPr txBox="1">
            <a:spLocks noChangeArrowheads="1"/>
          </p:cNvSpPr>
          <p:nvPr/>
        </p:nvSpPr>
        <p:spPr bwMode="auto">
          <a:xfrm>
            <a:off x="323850" y="1052513"/>
            <a:ext cx="243205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a:solidFill>
                  <a:schemeClr val="tx1"/>
                </a:solidFill>
              </a:rPr>
              <a:t>Grid service customers</a:t>
            </a:r>
          </a:p>
        </p:txBody>
      </p:sp>
      <p:sp>
        <p:nvSpPr>
          <p:cNvPr id="128026" name="Text Box 26"/>
          <p:cNvSpPr txBox="1">
            <a:spLocks noChangeArrowheads="1"/>
          </p:cNvSpPr>
          <p:nvPr/>
        </p:nvSpPr>
        <p:spPr bwMode="auto">
          <a:xfrm>
            <a:off x="323850" y="5373688"/>
            <a:ext cx="238125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a:solidFill>
                  <a:schemeClr val="tx1"/>
                </a:solidFill>
              </a:rPr>
              <a:t>Grid service providers</a:t>
            </a:r>
          </a:p>
        </p:txBody>
      </p:sp>
      <p:sp>
        <p:nvSpPr>
          <p:cNvPr id="128027" name="Text Box 27"/>
          <p:cNvSpPr txBox="1">
            <a:spLocks noChangeArrowheads="1"/>
          </p:cNvSpPr>
          <p:nvPr/>
        </p:nvSpPr>
        <p:spPr bwMode="auto">
          <a:xfrm>
            <a:off x="250825" y="4797425"/>
            <a:ext cx="20955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a:solidFill>
                  <a:schemeClr val="tx1"/>
                </a:solidFill>
              </a:rPr>
              <a:t>Grid infrastructure</a:t>
            </a:r>
          </a:p>
        </p:txBody>
      </p:sp>
      <p:sp>
        <p:nvSpPr>
          <p:cNvPr id="128028" name="AutoShape 28"/>
          <p:cNvSpPr>
            <a:spLocks noChangeArrowheads="1"/>
          </p:cNvSpPr>
          <p:nvPr/>
        </p:nvSpPr>
        <p:spPr bwMode="auto">
          <a:xfrm>
            <a:off x="6084888" y="2636838"/>
            <a:ext cx="935037" cy="1225550"/>
          </a:xfrm>
          <a:prstGeom prst="downArrowCallout">
            <a:avLst>
              <a:gd name="adj1" fmla="val 25000"/>
              <a:gd name="adj2" fmla="val 25000"/>
              <a:gd name="adj3" fmla="val 21845"/>
              <a:gd name="adj4" fmla="val 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fr-FR" altLang="en-US">
                <a:solidFill>
                  <a:schemeClr val="tx1"/>
                </a:solidFill>
                <a:latin typeface="Arial" charset="0"/>
              </a:rPr>
              <a:t>Check </a:t>
            </a:r>
          </a:p>
          <a:p>
            <a:pPr algn="ctr" eaLnBrk="1" hangingPunct="1"/>
            <a:r>
              <a:rPr lang="fr-FR" altLang="en-US">
                <a:solidFill>
                  <a:schemeClr val="tx1"/>
                </a:solidFill>
                <a:latin typeface="Arial" charset="0"/>
              </a:rPr>
              <a:t>point</a:t>
            </a:r>
          </a:p>
        </p:txBody>
      </p:sp>
      <p:sp>
        <p:nvSpPr>
          <p:cNvPr id="128029" name="AutoShape 29"/>
          <p:cNvSpPr>
            <a:spLocks noChangeArrowheads="1"/>
          </p:cNvSpPr>
          <p:nvPr/>
        </p:nvSpPr>
        <p:spPr bwMode="auto">
          <a:xfrm>
            <a:off x="3779838" y="2636838"/>
            <a:ext cx="935037" cy="1225550"/>
          </a:xfrm>
          <a:prstGeom prst="downArrowCallout">
            <a:avLst>
              <a:gd name="adj1" fmla="val 25000"/>
              <a:gd name="adj2" fmla="val 25000"/>
              <a:gd name="adj3" fmla="val 21845"/>
              <a:gd name="adj4" fmla="val 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fr-FR" altLang="en-US">
                <a:solidFill>
                  <a:schemeClr val="tx1"/>
                </a:solidFill>
                <a:latin typeface="Arial" charset="0"/>
              </a:rPr>
              <a:t>Check </a:t>
            </a:r>
          </a:p>
          <a:p>
            <a:pPr algn="ctr" eaLnBrk="1" hangingPunct="1"/>
            <a:r>
              <a:rPr lang="fr-FR" altLang="en-US">
                <a:solidFill>
                  <a:schemeClr val="tx1"/>
                </a:solidFill>
                <a:latin typeface="Arial" charset="0"/>
              </a:rPr>
              <a:t>point</a:t>
            </a:r>
          </a:p>
        </p:txBody>
      </p:sp>
      <p:sp>
        <p:nvSpPr>
          <p:cNvPr id="128030" name="AutoShape 30"/>
          <p:cNvSpPr>
            <a:spLocks noChangeArrowheads="1"/>
          </p:cNvSpPr>
          <p:nvPr/>
        </p:nvSpPr>
        <p:spPr bwMode="auto">
          <a:xfrm>
            <a:off x="395288" y="2708275"/>
            <a:ext cx="935037" cy="1225550"/>
          </a:xfrm>
          <a:prstGeom prst="downArrowCallout">
            <a:avLst>
              <a:gd name="adj1" fmla="val 25000"/>
              <a:gd name="adj2" fmla="val 25000"/>
              <a:gd name="adj3" fmla="val 21845"/>
              <a:gd name="adj4" fmla="val 6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fr-FR" altLang="en-US">
                <a:solidFill>
                  <a:schemeClr val="tx1"/>
                </a:solidFill>
                <a:latin typeface="Arial" charset="0"/>
              </a:rPr>
              <a:t>Check </a:t>
            </a:r>
          </a:p>
          <a:p>
            <a:pPr algn="ctr" eaLnBrk="1" hangingPunct="1"/>
            <a:r>
              <a:rPr lang="fr-FR" altLang="en-US">
                <a:solidFill>
                  <a:schemeClr val="tx1"/>
                </a:solidFill>
                <a:latin typeface="Arial" charset="0"/>
              </a:rPr>
              <a:t>point</a:t>
            </a:r>
          </a:p>
        </p:txBody>
      </p:sp>
      <p:sp>
        <p:nvSpPr>
          <p:cNvPr id="128033" name="AutoShape 33"/>
          <p:cNvSpPr>
            <a:spLocks noChangeArrowheads="1"/>
          </p:cNvSpPr>
          <p:nvPr/>
        </p:nvSpPr>
        <p:spPr bwMode="auto">
          <a:xfrm>
            <a:off x="5003800" y="1989138"/>
            <a:ext cx="576263" cy="1150937"/>
          </a:xfrm>
          <a:prstGeom prst="downArrow">
            <a:avLst>
              <a:gd name="adj1" fmla="val 50000"/>
              <a:gd name="adj2" fmla="val 49931"/>
            </a:avLst>
          </a:prstGeom>
          <a:solidFill>
            <a:srgbClr val="FFEFE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4" name="Text Box 34"/>
          <p:cNvSpPr txBox="1">
            <a:spLocks noChangeArrowheads="1"/>
          </p:cNvSpPr>
          <p:nvPr/>
        </p:nvSpPr>
        <p:spPr bwMode="auto">
          <a:xfrm>
            <a:off x="4500563" y="1484313"/>
            <a:ext cx="1455737"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333399"/>
                </a:solidFill>
              </a:rPr>
              <a:t>WISDOM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34"/>
                                        </p:tgtEl>
                                        <p:attrNameLst>
                                          <p:attrName>style.visibility</p:attrName>
                                        </p:attrNameLst>
                                      </p:cBhvr>
                                      <p:to>
                                        <p:strVal val="visible"/>
                                      </p:to>
                                    </p:set>
                                    <p:anim calcmode="lin" valueType="num">
                                      <p:cBhvr additive="base">
                                        <p:cTn id="7" dur="500" fill="hold"/>
                                        <p:tgtEl>
                                          <p:spTgt spid="128034"/>
                                        </p:tgtEl>
                                        <p:attrNameLst>
                                          <p:attrName>ppt_x</p:attrName>
                                        </p:attrNameLst>
                                      </p:cBhvr>
                                      <p:tavLst>
                                        <p:tav tm="0">
                                          <p:val>
                                            <p:strVal val="#ppt_x"/>
                                          </p:val>
                                        </p:tav>
                                        <p:tav tm="100000">
                                          <p:val>
                                            <p:strVal val="#ppt_x"/>
                                          </p:val>
                                        </p:tav>
                                      </p:tavLst>
                                    </p:anim>
                                    <p:anim calcmode="lin" valueType="num">
                                      <p:cBhvr additive="base">
                                        <p:cTn id="8" dur="500" fill="hold"/>
                                        <p:tgtEl>
                                          <p:spTgt spid="128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8033"/>
                                        </p:tgtEl>
                                        <p:attrNameLst>
                                          <p:attrName>style.visibility</p:attrName>
                                        </p:attrNameLst>
                                      </p:cBhvr>
                                      <p:to>
                                        <p:strVal val="visible"/>
                                      </p:to>
                                    </p:set>
                                    <p:anim calcmode="lin" valueType="num">
                                      <p:cBhvr additive="base">
                                        <p:cTn id="13" dur="500" fill="hold"/>
                                        <p:tgtEl>
                                          <p:spTgt spid="128033"/>
                                        </p:tgtEl>
                                        <p:attrNameLst>
                                          <p:attrName>ppt_x</p:attrName>
                                        </p:attrNameLst>
                                      </p:cBhvr>
                                      <p:tavLst>
                                        <p:tav tm="0">
                                          <p:val>
                                            <p:strVal val="#ppt_x"/>
                                          </p:val>
                                        </p:tav>
                                        <p:tav tm="100000">
                                          <p:val>
                                            <p:strVal val="#ppt_x"/>
                                          </p:val>
                                        </p:tav>
                                      </p:tavLst>
                                    </p:anim>
                                    <p:anim calcmode="lin" valueType="num">
                                      <p:cBhvr additive="base">
                                        <p:cTn id="14" dur="500" fill="hold"/>
                                        <p:tgtEl>
                                          <p:spTgt spid="12803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8032"/>
                                        </p:tgtEl>
                                        <p:attrNameLst>
                                          <p:attrName>style.visibility</p:attrName>
                                        </p:attrNameLst>
                                      </p:cBhvr>
                                      <p:to>
                                        <p:strVal val="visible"/>
                                      </p:to>
                                    </p:set>
                                    <p:anim calcmode="lin" valueType="num">
                                      <p:cBhvr additive="base">
                                        <p:cTn id="19" dur="500" fill="hold"/>
                                        <p:tgtEl>
                                          <p:spTgt spid="128032"/>
                                        </p:tgtEl>
                                        <p:attrNameLst>
                                          <p:attrName>ppt_x</p:attrName>
                                        </p:attrNameLst>
                                      </p:cBhvr>
                                      <p:tavLst>
                                        <p:tav tm="0">
                                          <p:val>
                                            <p:strVal val="#ppt_x"/>
                                          </p:val>
                                        </p:tav>
                                        <p:tav tm="100000">
                                          <p:val>
                                            <p:strVal val="#ppt_x"/>
                                          </p:val>
                                        </p:tav>
                                      </p:tavLst>
                                    </p:anim>
                                    <p:anim calcmode="lin" valueType="num">
                                      <p:cBhvr additive="base">
                                        <p:cTn id="20" dur="500" fill="hold"/>
                                        <p:tgtEl>
                                          <p:spTgt spid="128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2" grpId="0" animBg="1"/>
      <p:bldP spid="128033" grpId="0" animBg="1"/>
      <p:bldP spid="1280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EA117CC-F0DA-402C-B3C1-F7805B358764}" type="slidenum">
              <a:rPr lang="en-US" altLang="en-US"/>
              <a:pPr/>
              <a:t>39</a:t>
            </a:fld>
            <a:endParaRPr lang="en-US" altLang="en-US"/>
          </a:p>
        </p:txBody>
      </p:sp>
      <p:sp>
        <p:nvSpPr>
          <p:cNvPr id="129026" name="Rectangle 2"/>
          <p:cNvSpPr>
            <a:spLocks noGrp="1" noChangeArrowheads="1"/>
          </p:cNvSpPr>
          <p:nvPr>
            <p:ph type="title"/>
          </p:nvPr>
        </p:nvSpPr>
        <p:spPr/>
        <p:txBody>
          <a:bodyPr/>
          <a:lstStyle/>
          <a:p>
            <a:r>
              <a:rPr lang="en-US" altLang="en-US"/>
              <a:t>The next steps</a:t>
            </a:r>
          </a:p>
        </p:txBody>
      </p:sp>
      <p:sp>
        <p:nvSpPr>
          <p:cNvPr id="129027" name="Rectangle 3"/>
          <p:cNvSpPr>
            <a:spLocks noGrp="1" noChangeArrowheads="1"/>
          </p:cNvSpPr>
          <p:nvPr>
            <p:ph type="body" idx="1"/>
          </p:nvPr>
        </p:nvSpPr>
        <p:spPr/>
        <p:txBody>
          <a:bodyPr/>
          <a:lstStyle/>
          <a:p>
            <a:pPr>
              <a:lnSpc>
                <a:spcPct val="90000"/>
              </a:lnSpc>
            </a:pPr>
            <a:r>
              <a:rPr lang="en-US" altLang="en-US"/>
              <a:t>Docking step still requires a lot of manual intervention </a:t>
            </a:r>
          </a:p>
          <a:p>
            <a:pPr lvl="1">
              <a:lnSpc>
                <a:spcPct val="90000"/>
              </a:lnSpc>
            </a:pPr>
            <a:r>
              <a:rPr lang="en-US" altLang="en-US"/>
              <a:t>Goal: reduce as much as possible the time needed for experts to analyze the results</a:t>
            </a:r>
          </a:p>
          <a:p>
            <a:pPr lvl="1">
              <a:lnSpc>
                <a:spcPct val="90000"/>
              </a:lnSpc>
            </a:pPr>
            <a:r>
              <a:rPr lang="en-US" altLang="en-US"/>
              <a:t>Task: improve output data collection and post-docking analysis </a:t>
            </a:r>
          </a:p>
          <a:p>
            <a:pPr lvl="1">
              <a:lnSpc>
                <a:spcPct val="90000"/>
              </a:lnSpc>
            </a:pPr>
            <a:r>
              <a:rPr lang="en-US" altLang="en-US"/>
              <a:t>Contribution from CNR-ITB, within the framework of EGEE-II</a:t>
            </a:r>
          </a:p>
          <a:p>
            <a:pPr>
              <a:lnSpc>
                <a:spcPct val="90000"/>
              </a:lnSpc>
            </a:pPr>
            <a:r>
              <a:rPr lang="en-US" altLang="en-US"/>
              <a:t>The next step after docking is Molecular Dynamics</a:t>
            </a:r>
          </a:p>
          <a:p>
            <a:pPr lvl="1">
              <a:lnSpc>
                <a:spcPct val="90000"/>
              </a:lnSpc>
            </a:pPr>
            <a:r>
              <a:rPr lang="en-US" altLang="en-US"/>
              <a:t>Goal: grid-enable the reranking of the best hits</a:t>
            </a:r>
          </a:p>
          <a:p>
            <a:pPr lvl="1">
              <a:lnSpc>
                <a:spcPct val="90000"/>
              </a:lnSpc>
            </a:pPr>
            <a:r>
              <a:rPr lang="en-US" altLang="en-US"/>
              <a:t>Task: deploy Molecular Dynamics computations on grid infrastructures </a:t>
            </a:r>
          </a:p>
          <a:p>
            <a:pPr lvl="1">
              <a:lnSpc>
                <a:spcPct val="90000"/>
              </a:lnSpc>
            </a:pPr>
            <a:r>
              <a:rPr lang="en-US" altLang="en-US"/>
              <a:t>Contribution from CNRS-IN2P3, within the framework of BioinfoGRID</a:t>
            </a:r>
          </a:p>
          <a:p>
            <a:pPr>
              <a:lnSpc>
                <a:spcPct val="90000"/>
              </a:lnSpc>
            </a:pPr>
            <a:r>
              <a:rPr lang="en-US" altLang="en-US"/>
              <a:t>Beyond virtual screening, the long term vision: building a grid for malaria</a:t>
            </a:r>
          </a:p>
          <a:p>
            <a:pPr lvl="1">
              <a:lnSpc>
                <a:spcPct val="90000"/>
              </a:lnSpc>
            </a:pPr>
            <a:r>
              <a:rPr lang="en-US" altLang="en-US"/>
              <a:t>To provide services to research labs working on malaria</a:t>
            </a:r>
          </a:p>
          <a:p>
            <a:pPr lvl="1">
              <a:lnSpc>
                <a:spcPct val="90000"/>
              </a:lnSpc>
            </a:pPr>
            <a:r>
              <a:rPr lang="en-US" altLang="en-US"/>
              <a:t>To collect and analyze epidemiological data</a:t>
            </a:r>
          </a:p>
          <a:p>
            <a:pPr lvl="1">
              <a:lnSpc>
                <a:spcPct val="90000"/>
              </a:lnSpc>
            </a:pPr>
            <a:endParaRPr lang="en-US" altLang="en-US"/>
          </a:p>
          <a:p>
            <a:pPr>
              <a:lnSpc>
                <a:spcPct val="90000"/>
              </a:lnSpc>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4E2F69E-60B4-4FD7-850E-5EAAD1B2F709}" type="slidenum">
              <a:rPr lang="en-US" altLang="en-US"/>
              <a:pPr/>
              <a:t>4</a:t>
            </a:fld>
            <a:endParaRPr lang="en-US" altLang="en-US"/>
          </a:p>
        </p:txBody>
      </p:sp>
      <p:sp>
        <p:nvSpPr>
          <p:cNvPr id="189442" name="Rectangle 2"/>
          <p:cNvSpPr>
            <a:spLocks noGrp="1" noChangeArrowheads="1"/>
          </p:cNvSpPr>
          <p:nvPr>
            <p:ph type="title"/>
          </p:nvPr>
        </p:nvSpPr>
        <p:spPr/>
        <p:txBody>
          <a:bodyPr/>
          <a:lstStyle/>
          <a:p>
            <a:r>
              <a:rPr lang="en-US" altLang="en-US"/>
              <a:t>A few principles</a:t>
            </a:r>
          </a:p>
        </p:txBody>
      </p:sp>
      <p:sp>
        <p:nvSpPr>
          <p:cNvPr id="189443" name="Rectangle 3"/>
          <p:cNvSpPr>
            <a:spLocks noGrp="1" noChangeArrowheads="1"/>
          </p:cNvSpPr>
          <p:nvPr>
            <p:ph type="body" idx="1"/>
          </p:nvPr>
        </p:nvSpPr>
        <p:spPr/>
        <p:txBody>
          <a:bodyPr/>
          <a:lstStyle/>
          <a:p>
            <a:r>
              <a:rPr lang="en-US" altLang="en-US"/>
              <a:t>Basic principles we used to achieve scientific production on grids</a:t>
            </a:r>
          </a:p>
          <a:p>
            <a:pPr lvl="1"/>
            <a:r>
              <a:rPr lang="en-US" altLang="en-US"/>
              <a:t>Principle n°1: the bottom-up approach</a:t>
            </a:r>
          </a:p>
          <a:p>
            <a:pPr lvl="1"/>
            <a:r>
              <a:rPr lang="en-US" altLang="en-US"/>
              <a:t>Principle n°2: the grid risk</a:t>
            </a:r>
          </a:p>
          <a:p>
            <a:pPr lvl="1"/>
            <a:r>
              <a:rPr lang="en-US" altLang="en-US"/>
              <a:t>Principle n°3: the natural choice</a:t>
            </a:r>
          </a:p>
          <a:p>
            <a:pPr lvl="1"/>
            <a:r>
              <a:rPr lang="en-US" altLang="en-US"/>
              <a:t>Principle n°4: the minimum effort</a:t>
            </a:r>
          </a:p>
          <a:p>
            <a:r>
              <a:rPr lang="en-US" altLang="en-US"/>
              <a:t>These principles are not relevant to people who are doing research on grids</a:t>
            </a:r>
          </a:p>
          <a:p>
            <a:pPr lvl="1"/>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1"/>
          </p:nvPr>
        </p:nvSpPr>
        <p:spPr/>
        <p:txBody>
          <a:bodyPr/>
          <a:lstStyle/>
          <a:p>
            <a:fld id="{125A3C06-5A60-4506-8843-52170F817378}" type="slidenum">
              <a:rPr lang="en-US" altLang="en-US"/>
              <a:pPr/>
              <a:t>40</a:t>
            </a:fld>
            <a:endParaRPr lang="en-US" altLang="en-US"/>
          </a:p>
        </p:txBody>
      </p:sp>
      <p:sp>
        <p:nvSpPr>
          <p:cNvPr id="132098" name="Rectangle 2"/>
          <p:cNvSpPr>
            <a:spLocks noGrp="1" noChangeArrowheads="1"/>
          </p:cNvSpPr>
          <p:nvPr>
            <p:ph type="title"/>
          </p:nvPr>
        </p:nvSpPr>
        <p:spPr/>
        <p:txBody>
          <a:bodyPr/>
          <a:lstStyle/>
          <a:p>
            <a:r>
              <a:rPr lang="en-US" altLang="en-US"/>
              <a:t>A grid for malaria</a:t>
            </a:r>
          </a:p>
        </p:txBody>
      </p:sp>
      <p:pic>
        <p:nvPicPr>
          <p:cNvPr id="132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893175" cy="45243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3" name="Rectangle 7"/>
          <p:cNvSpPr>
            <a:spLocks noChangeArrowheads="1"/>
          </p:cNvSpPr>
          <p:nvPr/>
        </p:nvSpPr>
        <p:spPr bwMode="auto">
          <a:xfrm>
            <a:off x="1403350" y="5084763"/>
            <a:ext cx="6697663" cy="792162"/>
          </a:xfrm>
          <a:prstGeom prst="rect">
            <a:avLst/>
          </a:prstGeom>
          <a:solidFill>
            <a:srgbClr val="F5FE8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chemeClr val="tx1"/>
                </a:solidFill>
              </a:rPr>
              <a:t>Use the grid technology to foster research and development </a:t>
            </a:r>
          </a:p>
          <a:p>
            <a:pPr algn="ctr"/>
            <a:r>
              <a:rPr lang="en-US" altLang="en-US" sz="2000" b="1">
                <a:solidFill>
                  <a:schemeClr val="tx1"/>
                </a:solidFill>
              </a:rPr>
              <a:t>on malaria and other neglected diseases</a:t>
            </a:r>
          </a:p>
        </p:txBody>
      </p:sp>
      <p:sp>
        <p:nvSpPr>
          <p:cNvPr id="132104" name="Oval 8"/>
          <p:cNvSpPr>
            <a:spLocks noChangeAspect="1" noChangeArrowheads="1"/>
          </p:cNvSpPr>
          <p:nvPr/>
        </p:nvSpPr>
        <p:spPr bwMode="auto">
          <a:xfrm flipV="1">
            <a:off x="2771775" y="3141663"/>
            <a:ext cx="188913" cy="177800"/>
          </a:xfrm>
          <a:prstGeom prst="ellipse">
            <a:avLst/>
          </a:prstGeom>
          <a:solidFill>
            <a:srgbClr val="FFFF99"/>
          </a:solidFill>
          <a:ln w="9525">
            <a:solidFill>
              <a:srgbClr val="000000"/>
            </a:solidFill>
            <a:round/>
            <a:headEnd/>
            <a:tailEnd/>
          </a:ln>
        </p:spPr>
        <p:txBody>
          <a:bodyPr/>
          <a:lstStyle/>
          <a:p>
            <a:endParaRPr lang="en-US"/>
          </a:p>
        </p:txBody>
      </p:sp>
      <p:sp>
        <p:nvSpPr>
          <p:cNvPr id="132105" name="Oval 9"/>
          <p:cNvSpPr>
            <a:spLocks noChangeAspect="1" noChangeArrowheads="1"/>
          </p:cNvSpPr>
          <p:nvPr/>
        </p:nvSpPr>
        <p:spPr bwMode="auto">
          <a:xfrm flipV="1">
            <a:off x="4932363" y="4076700"/>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32106" name="Oval 10"/>
          <p:cNvSpPr>
            <a:spLocks noChangeAspect="1" noChangeArrowheads="1"/>
          </p:cNvSpPr>
          <p:nvPr/>
        </p:nvSpPr>
        <p:spPr bwMode="auto">
          <a:xfrm flipV="1">
            <a:off x="4500563" y="1989138"/>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32107" name="Oval 11"/>
          <p:cNvSpPr>
            <a:spLocks noChangeAspect="1" noChangeArrowheads="1"/>
          </p:cNvSpPr>
          <p:nvPr/>
        </p:nvSpPr>
        <p:spPr bwMode="auto">
          <a:xfrm flipV="1">
            <a:off x="4716463" y="1916113"/>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32108" name="Oval 12"/>
          <p:cNvSpPr>
            <a:spLocks noChangeAspect="1" noChangeArrowheads="1"/>
          </p:cNvSpPr>
          <p:nvPr/>
        </p:nvSpPr>
        <p:spPr bwMode="auto">
          <a:xfrm flipV="1">
            <a:off x="7380288" y="2636838"/>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32110" name="Rectangle 14"/>
          <p:cNvSpPr>
            <a:spLocks noChangeArrowheads="1"/>
          </p:cNvSpPr>
          <p:nvPr/>
        </p:nvSpPr>
        <p:spPr bwMode="auto">
          <a:xfrm>
            <a:off x="2268538" y="3500438"/>
            <a:ext cx="1366837" cy="433387"/>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EELA</a:t>
            </a:r>
          </a:p>
        </p:txBody>
      </p:sp>
      <p:sp>
        <p:nvSpPr>
          <p:cNvPr id="132112" name="Rectangle 16"/>
          <p:cNvSpPr>
            <a:spLocks noChangeArrowheads="1"/>
          </p:cNvSpPr>
          <p:nvPr/>
        </p:nvSpPr>
        <p:spPr bwMode="auto">
          <a:xfrm>
            <a:off x="3635375" y="2133600"/>
            <a:ext cx="936625" cy="290513"/>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Auvergrid</a:t>
            </a:r>
          </a:p>
        </p:txBody>
      </p:sp>
      <p:sp>
        <p:nvSpPr>
          <p:cNvPr id="132113" name="AutoShape 17"/>
          <p:cNvSpPr>
            <a:spLocks/>
          </p:cNvSpPr>
          <p:nvPr/>
        </p:nvSpPr>
        <p:spPr bwMode="auto">
          <a:xfrm>
            <a:off x="395288" y="2708275"/>
            <a:ext cx="1655762" cy="720725"/>
          </a:xfrm>
          <a:prstGeom prst="borderCallout3">
            <a:avLst>
              <a:gd name="adj1" fmla="val 15861"/>
              <a:gd name="adj2" fmla="val 104602"/>
              <a:gd name="adj3" fmla="val 15861"/>
              <a:gd name="adj4" fmla="val 152926"/>
              <a:gd name="adj5" fmla="val 43833"/>
              <a:gd name="adj6" fmla="val 152926"/>
              <a:gd name="adj7" fmla="val 71806"/>
              <a:gd name="adj8" fmla="val 148704"/>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Univ. Los Andes:</a:t>
            </a:r>
          </a:p>
          <a:p>
            <a:pPr algn="ctr"/>
            <a:r>
              <a:rPr lang="en-US" altLang="en-US" sz="1400">
                <a:solidFill>
                  <a:schemeClr val="tx1"/>
                </a:solidFill>
              </a:rPr>
              <a:t>Biological targets, malaria biology</a:t>
            </a:r>
          </a:p>
        </p:txBody>
      </p:sp>
      <p:sp>
        <p:nvSpPr>
          <p:cNvPr id="132114" name="AutoShape 18"/>
          <p:cNvSpPr>
            <a:spLocks/>
          </p:cNvSpPr>
          <p:nvPr/>
        </p:nvSpPr>
        <p:spPr bwMode="auto">
          <a:xfrm>
            <a:off x="1979613" y="908050"/>
            <a:ext cx="1944687" cy="504825"/>
          </a:xfrm>
          <a:prstGeom prst="borderCallout3">
            <a:avLst>
              <a:gd name="adj1" fmla="val 22644"/>
              <a:gd name="adj2" fmla="val -3917"/>
              <a:gd name="adj3" fmla="val 22644"/>
              <a:gd name="adj4" fmla="val -19755"/>
              <a:gd name="adj5" fmla="val 127356"/>
              <a:gd name="adj6" fmla="val -19755"/>
              <a:gd name="adj7" fmla="val 232074"/>
              <a:gd name="adj8" fmla="val 133880"/>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LPC Clermont-Ferrand:</a:t>
            </a:r>
          </a:p>
          <a:p>
            <a:pPr algn="ctr"/>
            <a:r>
              <a:rPr lang="en-US" altLang="en-US" sz="1400">
                <a:solidFill>
                  <a:schemeClr val="tx1"/>
                </a:solidFill>
              </a:rPr>
              <a:t>Biomedical grid</a:t>
            </a:r>
          </a:p>
        </p:txBody>
      </p:sp>
      <p:sp>
        <p:nvSpPr>
          <p:cNvPr id="132115" name="AutoShape 19"/>
          <p:cNvSpPr>
            <a:spLocks/>
          </p:cNvSpPr>
          <p:nvPr/>
        </p:nvSpPr>
        <p:spPr bwMode="auto">
          <a:xfrm>
            <a:off x="5148263" y="908050"/>
            <a:ext cx="1944687" cy="720725"/>
          </a:xfrm>
          <a:prstGeom prst="borderCallout3">
            <a:avLst>
              <a:gd name="adj1" fmla="val 15861"/>
              <a:gd name="adj2" fmla="val 103917"/>
              <a:gd name="adj3" fmla="val 15861"/>
              <a:gd name="adj4" fmla="val 104981"/>
              <a:gd name="adj5" fmla="val 83042"/>
              <a:gd name="adj6" fmla="val 104981"/>
              <a:gd name="adj7" fmla="val 150440"/>
              <a:gd name="adj8" fmla="val -17796"/>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SCAI Fraunhofer:</a:t>
            </a:r>
          </a:p>
          <a:p>
            <a:pPr algn="ctr"/>
            <a:r>
              <a:rPr lang="en-US" altLang="en-US" sz="1400">
                <a:solidFill>
                  <a:schemeClr val="tx1"/>
                </a:solidFill>
              </a:rPr>
              <a:t>Knowledge extraction</a:t>
            </a:r>
          </a:p>
          <a:p>
            <a:pPr algn="ctr"/>
            <a:r>
              <a:rPr lang="en-US" altLang="en-US" sz="1400">
                <a:solidFill>
                  <a:schemeClr val="tx1"/>
                </a:solidFill>
              </a:rPr>
              <a:t>Chemoinformatics </a:t>
            </a:r>
          </a:p>
        </p:txBody>
      </p:sp>
      <p:sp>
        <p:nvSpPr>
          <p:cNvPr id="132116" name="Oval 20"/>
          <p:cNvSpPr>
            <a:spLocks noChangeAspect="1" noChangeArrowheads="1"/>
          </p:cNvSpPr>
          <p:nvPr/>
        </p:nvSpPr>
        <p:spPr bwMode="auto">
          <a:xfrm flipV="1">
            <a:off x="4787900" y="2133600"/>
            <a:ext cx="188913" cy="177800"/>
          </a:xfrm>
          <a:prstGeom prst="ellipse">
            <a:avLst/>
          </a:prstGeom>
          <a:solidFill>
            <a:srgbClr val="FFFF99"/>
          </a:solidFill>
          <a:ln w="9525">
            <a:solidFill>
              <a:srgbClr val="000000"/>
            </a:solidFill>
            <a:round/>
            <a:headEnd/>
            <a:tailEnd/>
          </a:ln>
        </p:spPr>
        <p:txBody>
          <a:bodyPr/>
          <a:lstStyle/>
          <a:p>
            <a:endParaRPr lang="en-US"/>
          </a:p>
        </p:txBody>
      </p:sp>
      <p:sp>
        <p:nvSpPr>
          <p:cNvPr id="132117" name="Oval 21"/>
          <p:cNvSpPr>
            <a:spLocks noChangeAspect="1" noChangeArrowheads="1"/>
          </p:cNvSpPr>
          <p:nvPr/>
        </p:nvSpPr>
        <p:spPr bwMode="auto">
          <a:xfrm flipV="1">
            <a:off x="4932363" y="2133600"/>
            <a:ext cx="188912" cy="177800"/>
          </a:xfrm>
          <a:prstGeom prst="ellipse">
            <a:avLst/>
          </a:prstGeom>
          <a:solidFill>
            <a:srgbClr val="FFFF99"/>
          </a:solidFill>
          <a:ln w="9525">
            <a:solidFill>
              <a:srgbClr val="000000"/>
            </a:solidFill>
            <a:round/>
            <a:headEnd/>
            <a:tailEnd/>
          </a:ln>
        </p:spPr>
        <p:txBody>
          <a:bodyPr/>
          <a:lstStyle/>
          <a:p>
            <a:endParaRPr lang="en-US"/>
          </a:p>
        </p:txBody>
      </p:sp>
      <p:sp>
        <p:nvSpPr>
          <p:cNvPr id="132118" name="AutoShape 22"/>
          <p:cNvSpPr>
            <a:spLocks/>
          </p:cNvSpPr>
          <p:nvPr/>
        </p:nvSpPr>
        <p:spPr bwMode="auto">
          <a:xfrm>
            <a:off x="4211638" y="2708275"/>
            <a:ext cx="1800225" cy="488950"/>
          </a:xfrm>
          <a:prstGeom prst="borderCallout3">
            <a:avLst>
              <a:gd name="adj1" fmla="val 23375"/>
              <a:gd name="adj2" fmla="val 104231"/>
              <a:gd name="adj3" fmla="val 23375"/>
              <a:gd name="adj4" fmla="val 122486"/>
              <a:gd name="adj5" fmla="val -83769"/>
              <a:gd name="adj6" fmla="val 122486"/>
              <a:gd name="adj7" fmla="val -96102"/>
              <a:gd name="adj8" fmla="val 44796"/>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Univ Modena:</a:t>
            </a:r>
          </a:p>
          <a:p>
            <a:pPr algn="ctr"/>
            <a:r>
              <a:rPr lang="en-US" altLang="en-US" sz="1400">
                <a:solidFill>
                  <a:schemeClr val="tx1"/>
                </a:solidFill>
              </a:rPr>
              <a:t>Molecular Dynamics</a:t>
            </a:r>
          </a:p>
        </p:txBody>
      </p:sp>
      <p:sp>
        <p:nvSpPr>
          <p:cNvPr id="132120" name="AutoShape 24"/>
          <p:cNvSpPr>
            <a:spLocks/>
          </p:cNvSpPr>
          <p:nvPr/>
        </p:nvSpPr>
        <p:spPr bwMode="auto">
          <a:xfrm>
            <a:off x="4211638" y="3284538"/>
            <a:ext cx="1800225" cy="720725"/>
          </a:xfrm>
          <a:prstGeom prst="borderCallout3">
            <a:avLst>
              <a:gd name="adj1" fmla="val 15861"/>
              <a:gd name="adj2" fmla="val -4231"/>
              <a:gd name="adj3" fmla="val 15861"/>
              <a:gd name="adj4" fmla="val -5556"/>
              <a:gd name="adj5" fmla="val -77532"/>
              <a:gd name="adj6" fmla="val -5556"/>
              <a:gd name="adj7" fmla="val -143394"/>
              <a:gd name="adj8" fmla="val 35185"/>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ITB CNR:</a:t>
            </a:r>
          </a:p>
          <a:p>
            <a:pPr algn="ctr"/>
            <a:r>
              <a:rPr lang="en-US" altLang="en-US" sz="1400">
                <a:solidFill>
                  <a:schemeClr val="tx1"/>
                </a:solidFill>
              </a:rPr>
              <a:t>Bioinformatics,</a:t>
            </a:r>
          </a:p>
          <a:p>
            <a:pPr algn="ctr"/>
            <a:r>
              <a:rPr lang="en-US" altLang="en-US" sz="1400">
                <a:solidFill>
                  <a:schemeClr val="tx1"/>
                </a:solidFill>
              </a:rPr>
              <a:t>Molecular modelling</a:t>
            </a:r>
          </a:p>
        </p:txBody>
      </p:sp>
      <p:sp>
        <p:nvSpPr>
          <p:cNvPr id="132121" name="AutoShape 25"/>
          <p:cNvSpPr>
            <a:spLocks/>
          </p:cNvSpPr>
          <p:nvPr/>
        </p:nvSpPr>
        <p:spPr bwMode="auto">
          <a:xfrm>
            <a:off x="6084888" y="4292600"/>
            <a:ext cx="2016125" cy="720725"/>
          </a:xfrm>
          <a:prstGeom prst="borderCallout3">
            <a:avLst>
              <a:gd name="adj1" fmla="val 15861"/>
              <a:gd name="adj2" fmla="val -3778"/>
              <a:gd name="adj3" fmla="val 15861"/>
              <a:gd name="adj4" fmla="val -87167"/>
              <a:gd name="adj5" fmla="val -3745"/>
              <a:gd name="adj6" fmla="val -87167"/>
              <a:gd name="adj7" fmla="val -17620"/>
              <a:gd name="adj8" fmla="val -52991"/>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Univ. Pretoria:</a:t>
            </a:r>
          </a:p>
          <a:p>
            <a:pPr algn="ctr"/>
            <a:r>
              <a:rPr lang="en-US" altLang="en-US" sz="1400">
                <a:solidFill>
                  <a:schemeClr val="tx1"/>
                </a:solidFill>
              </a:rPr>
              <a:t>Bioinformatics, malaria biology</a:t>
            </a:r>
          </a:p>
        </p:txBody>
      </p:sp>
      <p:sp>
        <p:nvSpPr>
          <p:cNvPr id="132122" name="AutoShape 26"/>
          <p:cNvSpPr>
            <a:spLocks/>
          </p:cNvSpPr>
          <p:nvPr/>
        </p:nvSpPr>
        <p:spPr bwMode="auto">
          <a:xfrm>
            <a:off x="7451725" y="3357563"/>
            <a:ext cx="1692275" cy="503237"/>
          </a:xfrm>
          <a:prstGeom prst="borderCallout3">
            <a:avLst>
              <a:gd name="adj1" fmla="val 22713"/>
              <a:gd name="adj2" fmla="val 104505"/>
              <a:gd name="adj3" fmla="val 22713"/>
              <a:gd name="adj4" fmla="val 105347"/>
              <a:gd name="adj5" fmla="val -94639"/>
              <a:gd name="adj6" fmla="val 105347"/>
              <a:gd name="adj7" fmla="val -124606"/>
              <a:gd name="adj8" fmla="val 1875"/>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Academica Sinica:</a:t>
            </a:r>
          </a:p>
          <a:p>
            <a:pPr algn="ctr"/>
            <a:r>
              <a:rPr lang="en-US" altLang="en-US" sz="1400">
                <a:solidFill>
                  <a:schemeClr val="tx1"/>
                </a:solidFill>
              </a:rPr>
              <a:t>Grid user interface </a:t>
            </a:r>
          </a:p>
        </p:txBody>
      </p:sp>
      <p:sp>
        <p:nvSpPr>
          <p:cNvPr id="132123" name="Rectangle 27"/>
          <p:cNvSpPr>
            <a:spLocks noChangeArrowheads="1"/>
          </p:cNvSpPr>
          <p:nvPr/>
        </p:nvSpPr>
        <p:spPr bwMode="auto">
          <a:xfrm>
            <a:off x="4932363" y="1700213"/>
            <a:ext cx="1295400" cy="290512"/>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BioinfoGRID</a:t>
            </a:r>
          </a:p>
        </p:txBody>
      </p:sp>
      <p:sp>
        <p:nvSpPr>
          <p:cNvPr id="132124" name="Rectangle 28"/>
          <p:cNvSpPr>
            <a:spLocks noChangeArrowheads="1"/>
          </p:cNvSpPr>
          <p:nvPr/>
        </p:nvSpPr>
        <p:spPr bwMode="auto">
          <a:xfrm>
            <a:off x="3995738" y="1196975"/>
            <a:ext cx="1079500" cy="433388"/>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Embrace</a:t>
            </a:r>
          </a:p>
        </p:txBody>
      </p:sp>
      <p:sp>
        <p:nvSpPr>
          <p:cNvPr id="132111" name="Rectangle 15"/>
          <p:cNvSpPr>
            <a:spLocks noChangeArrowheads="1"/>
          </p:cNvSpPr>
          <p:nvPr/>
        </p:nvSpPr>
        <p:spPr bwMode="auto">
          <a:xfrm>
            <a:off x="3563938" y="1773238"/>
            <a:ext cx="936625" cy="290512"/>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EGEE</a:t>
            </a:r>
          </a:p>
        </p:txBody>
      </p:sp>
      <p:sp>
        <p:nvSpPr>
          <p:cNvPr id="132125" name="Text Box 29"/>
          <p:cNvSpPr txBox="1">
            <a:spLocks noChangeArrowheads="1"/>
          </p:cNvSpPr>
          <p:nvPr/>
        </p:nvSpPr>
        <p:spPr bwMode="auto">
          <a:xfrm>
            <a:off x="0" y="5949950"/>
            <a:ext cx="9144000" cy="517525"/>
          </a:xfrm>
          <a:prstGeom prst="rect">
            <a:avLst/>
          </a:prstGeom>
          <a:solidFill>
            <a:schemeClr val="bg2"/>
          </a:solidFill>
          <a:ln>
            <a:noFill/>
          </a:ln>
          <a:effectLst/>
          <a:extLst>
            <a:ext uri="{91240B29-F687-4F45-9708-019B960494DF}">
              <a14:hiddenLine xmlns:a14="http://schemas.microsoft.com/office/drawing/2010/main" w="254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20000"/>
              </a:spcBef>
              <a:buClr>
                <a:srgbClr val="FFCC66"/>
              </a:buClr>
            </a:pPr>
            <a:r>
              <a:rPr lang="fr-FR" altLang="en-US" sz="1400" b="1">
                <a:solidFill>
                  <a:schemeClr val="accent2"/>
                </a:solidFill>
                <a:latin typeface="Arial" charset="0"/>
              </a:rPr>
              <a:t>Contacts also established with WHO, Microsoft, TATRC, Argonne, SDSC, SERONO, NOVARTIS, Sanofi-Aventis, Hospitals in subsaharian Africa, </a:t>
            </a:r>
          </a:p>
        </p:txBody>
      </p:sp>
      <p:sp>
        <p:nvSpPr>
          <p:cNvPr id="132126" name="AutoShape 30"/>
          <p:cNvSpPr>
            <a:spLocks/>
          </p:cNvSpPr>
          <p:nvPr/>
        </p:nvSpPr>
        <p:spPr bwMode="auto">
          <a:xfrm>
            <a:off x="6011863" y="2133600"/>
            <a:ext cx="1800225" cy="488950"/>
          </a:xfrm>
          <a:prstGeom prst="borderCallout3">
            <a:avLst>
              <a:gd name="adj1" fmla="val 23375"/>
              <a:gd name="adj2" fmla="val 104231"/>
              <a:gd name="adj3" fmla="val 23375"/>
              <a:gd name="adj4" fmla="val 153528"/>
              <a:gd name="adj5" fmla="val 1949"/>
              <a:gd name="adj6" fmla="val 153528"/>
              <a:gd name="adj7" fmla="val -13310"/>
              <a:gd name="adj8" fmla="val -77514"/>
            </a:avLst>
          </a:prstGeom>
          <a:solidFill>
            <a:srgbClr val="FCD0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a:solidFill>
                  <a:schemeClr val="tx1"/>
                </a:solidFill>
              </a:rPr>
              <a:t>Healthgrid:</a:t>
            </a:r>
          </a:p>
          <a:p>
            <a:pPr algn="ctr"/>
            <a:r>
              <a:rPr lang="en-US" altLang="en-US" sz="1400">
                <a:solidFill>
                  <a:schemeClr val="tx1"/>
                </a:solidFill>
              </a:rPr>
              <a:t>Grid, communication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5441B88-1204-47F7-A668-2985A8AA9F5F}" type="slidenum">
              <a:rPr lang="en-US" altLang="en-US"/>
              <a:pPr/>
              <a:t>41</a:t>
            </a:fld>
            <a:endParaRPr lang="en-US" altLang="en-US"/>
          </a:p>
        </p:txBody>
      </p:sp>
      <p:sp>
        <p:nvSpPr>
          <p:cNvPr id="111618" name="Rectangle 2"/>
          <p:cNvSpPr>
            <a:spLocks noGrp="1" noChangeArrowheads="1"/>
          </p:cNvSpPr>
          <p:nvPr>
            <p:ph type="title"/>
          </p:nvPr>
        </p:nvSpPr>
        <p:spPr/>
        <p:txBody>
          <a:bodyPr/>
          <a:lstStyle/>
          <a:p>
            <a:r>
              <a:rPr lang="en-US" altLang="en-US"/>
              <a:t>WISDOM-II</a:t>
            </a:r>
          </a:p>
        </p:txBody>
      </p:sp>
      <p:sp>
        <p:nvSpPr>
          <p:cNvPr id="111619" name="Rectangle 3"/>
          <p:cNvSpPr>
            <a:spLocks noGrp="1" noChangeArrowheads="1"/>
          </p:cNvSpPr>
          <p:nvPr>
            <p:ph type="body" idx="1"/>
          </p:nvPr>
        </p:nvSpPr>
        <p:spPr>
          <a:xfrm>
            <a:off x="179388" y="908050"/>
            <a:ext cx="8589962" cy="5429250"/>
          </a:xfrm>
        </p:spPr>
        <p:txBody>
          <a:bodyPr/>
          <a:lstStyle/>
          <a:p>
            <a:pPr>
              <a:lnSpc>
                <a:spcPct val="90000"/>
              </a:lnSpc>
            </a:pPr>
            <a:r>
              <a:rPr lang="en-US" altLang="en-US" sz="2000"/>
              <a:t>WISDOM-II is the second large scale docking deployment against neglected diseases</a:t>
            </a:r>
          </a:p>
          <a:p>
            <a:pPr>
              <a:lnSpc>
                <a:spcPct val="90000"/>
              </a:lnSpc>
            </a:pPr>
            <a:r>
              <a:rPr lang="en-US" altLang="en-US" sz="2000"/>
              <a:t>Biological goals</a:t>
            </a:r>
          </a:p>
          <a:p>
            <a:pPr lvl="1">
              <a:lnSpc>
                <a:spcPct val="90000"/>
              </a:lnSpc>
            </a:pPr>
            <a:r>
              <a:rPr lang="en-US" altLang="en-US" sz="1900"/>
              <a:t>Validation of virtual vs in vitro screening</a:t>
            </a:r>
          </a:p>
          <a:p>
            <a:pPr lvl="1">
              <a:lnSpc>
                <a:spcPct val="90000"/>
              </a:lnSpc>
            </a:pPr>
            <a:r>
              <a:rPr lang="en-US" altLang="en-US" sz="1900"/>
              <a:t>Virtual docking on new malaria targets</a:t>
            </a:r>
          </a:p>
          <a:p>
            <a:pPr lvl="2">
              <a:lnSpc>
                <a:spcPct val="90000"/>
              </a:lnSpc>
            </a:pPr>
            <a:r>
              <a:rPr lang="en-US" altLang="en-US" sz="1700"/>
              <a:t>New targets from Univ. Pretoria, Univ. Los Andes, CEA Grenoble, Univ. Modena</a:t>
            </a:r>
          </a:p>
          <a:p>
            <a:pPr lvl="1">
              <a:lnSpc>
                <a:spcPct val="90000"/>
              </a:lnSpc>
            </a:pPr>
            <a:r>
              <a:rPr lang="en-US" altLang="en-US" sz="1900"/>
              <a:t>New compound libraries</a:t>
            </a:r>
          </a:p>
          <a:p>
            <a:pPr lvl="2">
              <a:lnSpc>
                <a:spcPct val="90000"/>
              </a:lnSpc>
            </a:pPr>
            <a:r>
              <a:rPr lang="en-US" altLang="en-US" sz="1700"/>
              <a:t>Thai library of compounds</a:t>
            </a:r>
          </a:p>
          <a:p>
            <a:pPr lvl="1">
              <a:lnSpc>
                <a:spcPct val="90000"/>
              </a:lnSpc>
            </a:pPr>
            <a:r>
              <a:rPr lang="en-US" altLang="en-US" sz="1900"/>
              <a:t>Possible extension to other neglected diseases</a:t>
            </a:r>
          </a:p>
          <a:p>
            <a:pPr lvl="2">
              <a:lnSpc>
                <a:spcPct val="90000"/>
              </a:lnSpc>
            </a:pPr>
            <a:r>
              <a:rPr lang="en-US" altLang="en-US" sz="1700"/>
              <a:t>Contacts with Univ. Glasgow</a:t>
            </a:r>
          </a:p>
          <a:p>
            <a:pPr>
              <a:lnSpc>
                <a:spcPct val="90000"/>
              </a:lnSpc>
            </a:pPr>
            <a:r>
              <a:rPr lang="en-US" altLang="en-US" sz="2000"/>
              <a:t>Grid goals:</a:t>
            </a:r>
          </a:p>
          <a:p>
            <a:pPr lvl="1">
              <a:lnSpc>
                <a:spcPct val="90000"/>
              </a:lnSpc>
            </a:pPr>
            <a:r>
              <a:rPr lang="en-US" altLang="en-US" sz="1900"/>
              <a:t>Improve the user interface, the job submission system and the post-processing (BioinfoGRID, EGEE, Embrace)</a:t>
            </a:r>
          </a:p>
          <a:p>
            <a:pPr lvl="1">
              <a:lnSpc>
                <a:spcPct val="90000"/>
              </a:lnSpc>
            </a:pPr>
            <a:r>
              <a:rPr lang="en-US" altLang="en-US" sz="1900"/>
              <a:t>Test the infrastructure at a larger scale (100 -&gt; 500 CPU years)</a:t>
            </a:r>
          </a:p>
          <a:p>
            <a:pPr lvl="1">
              <a:lnSpc>
                <a:spcPct val="90000"/>
              </a:lnSpc>
            </a:pPr>
            <a:r>
              <a:rPr lang="en-US" altLang="en-US" sz="1900"/>
              <a:t>Test the deployment on several infrastructures: Auvergrid, EGEE, EELA</a:t>
            </a:r>
          </a:p>
          <a:p>
            <a:pPr lvl="1">
              <a:lnSpc>
                <a:spcPct val="90000"/>
              </a:lnSpc>
            </a:pPr>
            <a:endParaRPr lang="en-US" altLang="en-US" sz="1900"/>
          </a:p>
          <a:p>
            <a:pPr lvl="1">
              <a:lnSpc>
                <a:spcPct val="90000"/>
              </a:lnSpc>
            </a:pPr>
            <a:endParaRPr lang="en-US" altLang="en-US" sz="19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1"/>
          </p:nvPr>
        </p:nvSpPr>
        <p:spPr/>
        <p:txBody>
          <a:bodyPr/>
          <a:lstStyle/>
          <a:p>
            <a:fld id="{5B7FC858-EFBC-4577-B8BE-66C2B746A280}" type="slidenum">
              <a:rPr lang="en-US" altLang="en-US"/>
              <a:pPr/>
              <a:t>42</a:t>
            </a:fld>
            <a:endParaRPr lang="en-US" altLang="en-US"/>
          </a:p>
        </p:txBody>
      </p:sp>
      <p:sp>
        <p:nvSpPr>
          <p:cNvPr id="196610" name="Rectangle 2"/>
          <p:cNvSpPr>
            <a:spLocks noGrp="1" noChangeArrowheads="1"/>
          </p:cNvSpPr>
          <p:nvPr>
            <p:ph type="title"/>
          </p:nvPr>
        </p:nvSpPr>
        <p:spPr>
          <a:xfrm>
            <a:off x="2254250" y="66675"/>
            <a:ext cx="6226175" cy="685800"/>
          </a:xfrm>
        </p:spPr>
        <p:txBody>
          <a:bodyPr/>
          <a:lstStyle/>
          <a:p>
            <a:r>
              <a:rPr lang="en-US" altLang="en-US"/>
              <a:t>Perspectives on bird flu</a:t>
            </a:r>
          </a:p>
        </p:txBody>
      </p:sp>
      <p:sp>
        <p:nvSpPr>
          <p:cNvPr id="196611" name="Rectangle 3"/>
          <p:cNvSpPr>
            <a:spLocks noGrp="1" noChangeArrowheads="1"/>
          </p:cNvSpPr>
          <p:nvPr>
            <p:ph type="body" idx="1"/>
          </p:nvPr>
        </p:nvSpPr>
        <p:spPr/>
        <p:txBody>
          <a:bodyPr/>
          <a:lstStyle/>
          <a:p>
            <a:r>
              <a:rPr lang="en-GB" altLang="en-US"/>
              <a:t>Summer 2006: analysis of virtual screening on bird flu </a:t>
            </a:r>
          </a:p>
          <a:p>
            <a:pPr lvl="1"/>
            <a:r>
              <a:rPr lang="en-GB" altLang="en-US"/>
              <a:t>Collaboration CNR-ITB, ASGC Taïwan, CNRS</a:t>
            </a:r>
          </a:p>
          <a:p>
            <a:r>
              <a:rPr lang="en-GB" altLang="en-US"/>
              <a:t>Contacts already established for new targets (University of Los Andes, South America)</a:t>
            </a:r>
          </a:p>
          <a:p>
            <a:endParaRPr lang="en-GB" altLang="en-US"/>
          </a:p>
        </p:txBody>
      </p:sp>
      <p:grpSp>
        <p:nvGrpSpPr>
          <p:cNvPr id="196612" name="Group 4"/>
          <p:cNvGrpSpPr>
            <a:grpSpLocks noChangeAspect="1"/>
          </p:cNvGrpSpPr>
          <p:nvPr/>
        </p:nvGrpSpPr>
        <p:grpSpPr bwMode="auto">
          <a:xfrm>
            <a:off x="900113" y="3213100"/>
            <a:ext cx="2608262" cy="2955925"/>
            <a:chOff x="2359" y="703"/>
            <a:chExt cx="3217" cy="3659"/>
          </a:xfrm>
        </p:grpSpPr>
        <p:pic>
          <p:nvPicPr>
            <p:cNvPr id="1966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 y="703"/>
              <a:ext cx="3218" cy="3660"/>
            </a:xfrm>
            <a:prstGeom prst="rect">
              <a:avLst/>
            </a:prstGeom>
            <a:noFill/>
            <a:extLst>
              <a:ext uri="{909E8E84-426E-40DD-AFC4-6F175D3DCCD1}">
                <a14:hiddenFill xmlns:a14="http://schemas.microsoft.com/office/drawing/2010/main">
                  <a:solidFill>
                    <a:srgbClr val="FFFFFF"/>
                  </a:solidFill>
                </a14:hiddenFill>
              </a:ext>
            </a:extLst>
          </p:spPr>
        </p:pic>
        <p:sp>
          <p:nvSpPr>
            <p:cNvPr id="196614" name="AutoShape 6"/>
            <p:cNvSpPr>
              <a:spLocks noChangeAspect="1" noChangeArrowheads="1"/>
            </p:cNvSpPr>
            <p:nvPr/>
          </p:nvSpPr>
          <p:spPr bwMode="auto">
            <a:xfrm>
              <a:off x="2359" y="703"/>
              <a:ext cx="3218" cy="3660"/>
            </a:xfrm>
            <a:prstGeom prst="roundRect">
              <a:avLst>
                <a:gd name="adj" fmla="val 28"/>
              </a:avLst>
            </a:prstGeom>
            <a:noFill/>
            <a:ln w="936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96615" name="Group 7"/>
          <p:cNvGrpSpPr>
            <a:grpSpLocks/>
          </p:cNvGrpSpPr>
          <p:nvPr/>
        </p:nvGrpSpPr>
        <p:grpSpPr bwMode="auto">
          <a:xfrm>
            <a:off x="3924300" y="3068638"/>
            <a:ext cx="4837113" cy="3244850"/>
            <a:chOff x="68" y="2245"/>
            <a:chExt cx="2359" cy="1865"/>
          </a:xfrm>
        </p:grpSpPr>
        <p:pic>
          <p:nvPicPr>
            <p:cNvPr id="1966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2245"/>
              <a:ext cx="2359" cy="186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96617" name="Oval 9"/>
            <p:cNvSpPr>
              <a:spLocks noChangeArrowheads="1"/>
            </p:cNvSpPr>
            <p:nvPr/>
          </p:nvSpPr>
          <p:spPr bwMode="auto">
            <a:xfrm>
              <a:off x="1610" y="2659"/>
              <a:ext cx="363" cy="24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6618" name="Oval 10"/>
            <p:cNvSpPr>
              <a:spLocks noChangeArrowheads="1"/>
            </p:cNvSpPr>
            <p:nvPr/>
          </p:nvSpPr>
          <p:spPr bwMode="auto">
            <a:xfrm>
              <a:off x="1122" y="2579"/>
              <a:ext cx="363" cy="24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4"/>
          <p:cNvSpPr>
            <a:spLocks noGrp="1"/>
          </p:cNvSpPr>
          <p:nvPr>
            <p:ph type="sldNum" sz="quarter" idx="11"/>
          </p:nvPr>
        </p:nvSpPr>
        <p:spPr/>
        <p:txBody>
          <a:bodyPr/>
          <a:lstStyle/>
          <a:p>
            <a:fld id="{FC7E12AA-B5FE-4D4B-822C-1DA7A3DB9163}" type="slidenum">
              <a:rPr lang="en-US" altLang="en-US"/>
              <a:pPr/>
              <a:t>43</a:t>
            </a:fld>
            <a:endParaRPr lang="en-US" altLang="en-US"/>
          </a:p>
        </p:txBody>
      </p:sp>
      <p:sp>
        <p:nvSpPr>
          <p:cNvPr id="143362" name="Rectangle 2"/>
          <p:cNvSpPr>
            <a:spLocks noGrp="1" noChangeArrowheads="1"/>
          </p:cNvSpPr>
          <p:nvPr>
            <p:ph type="title"/>
          </p:nvPr>
        </p:nvSpPr>
        <p:spPr/>
        <p:txBody>
          <a:bodyPr/>
          <a:lstStyle/>
          <a:p>
            <a:r>
              <a:rPr lang="en-US" altLang="en-US"/>
              <a:t>WISDOM timeline</a:t>
            </a:r>
          </a:p>
        </p:txBody>
      </p:sp>
      <p:graphicFrame>
        <p:nvGraphicFramePr>
          <p:cNvPr id="143828" name="Group 468"/>
          <p:cNvGraphicFramePr>
            <a:graphicFrameLocks noGrp="1"/>
          </p:cNvGraphicFramePr>
          <p:nvPr>
            <p:ph idx="1"/>
          </p:nvPr>
        </p:nvGraphicFramePr>
        <p:xfrm>
          <a:off x="179388" y="2781300"/>
          <a:ext cx="9221787" cy="2896236"/>
        </p:xfrm>
        <a:graphic>
          <a:graphicData uri="http://schemas.openxmlformats.org/drawingml/2006/table">
            <a:tbl>
              <a:tblPr/>
              <a:tblGrid>
                <a:gridCol w="941387"/>
                <a:gridCol w="436563"/>
                <a:gridCol w="436562"/>
                <a:gridCol w="434975"/>
                <a:gridCol w="436563"/>
                <a:gridCol w="434975"/>
                <a:gridCol w="436562"/>
                <a:gridCol w="434975"/>
                <a:gridCol w="436563"/>
                <a:gridCol w="434975"/>
                <a:gridCol w="436562"/>
                <a:gridCol w="434975"/>
                <a:gridCol w="436563"/>
                <a:gridCol w="434975"/>
                <a:gridCol w="434975"/>
                <a:gridCol w="436562"/>
                <a:gridCol w="434975"/>
                <a:gridCol w="436563"/>
                <a:gridCol w="434975"/>
                <a:gridCol w="436562"/>
              </a:tblGrid>
              <a:tr h="53816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400" b="0" i="0" u="none" strike="noStrike" cap="none" normalizeH="0" baseline="0" smtClean="0">
                          <a:ln>
                            <a:noFill/>
                          </a:ln>
                          <a:solidFill>
                            <a:schemeClr val="tx1"/>
                          </a:solidFill>
                          <a:effectLst/>
                          <a:latin typeface="Arial" charset="0"/>
                        </a:rPr>
                        <a:t>WISDOM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MD reranking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In vitro testing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Further processing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816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400" b="0" i="0" u="none" strike="noStrike" cap="none" normalizeH="0" baseline="0" smtClean="0">
                          <a:ln>
                            <a:noFill/>
                          </a:ln>
                          <a:solidFill>
                            <a:schemeClr val="tx1"/>
                          </a:solidFill>
                          <a:effectLst/>
                          <a:latin typeface="Arial" charset="0"/>
                        </a:rPr>
                        <a:t>WISDOM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Deployment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MD reranking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816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Avian Flu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MD reranking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Further processing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816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Avian Flu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0F6"/>
                    </a:solidFill>
                  </a:tcPr>
                </a:tc>
                <a:tc gridSpan="6">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endParaRPr kumimoji="0" lang="en-US" alt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0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Preparation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0F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Deployment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0F6"/>
                    </a:solidFill>
                  </a:tcPr>
                </a:tc>
                <a:tc hMerge="1">
                  <a:txBody>
                    <a:bodyPr/>
                    <a:lstStyle/>
                    <a:p>
                      <a:endParaRPr lang="en-US"/>
                    </a:p>
                  </a:txBody>
                  <a:tcPr/>
                </a:tc>
                <a:tc gridSpan="7">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600" b="0" i="0" u="none" strike="noStrike" cap="none" normalizeH="0" baseline="0" smtClean="0">
                          <a:ln>
                            <a:noFill/>
                          </a:ln>
                          <a:solidFill>
                            <a:schemeClr val="tx1"/>
                          </a:solidFill>
                          <a:effectLst/>
                          <a:latin typeface="Arial" charset="0"/>
                        </a:rPr>
                        <a:t>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0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0713">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6</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7</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8</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9</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10</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11</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12</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5</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6</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7</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8</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9</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10</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11</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1AF00"/>
                        </a:buClr>
                        <a:defRPr sz="2000" b="1">
                          <a:solidFill>
                            <a:schemeClr val="tx1"/>
                          </a:solidFill>
                          <a:latin typeface="Arial" charset="0"/>
                        </a:defRPr>
                      </a:lvl1pPr>
                      <a:lvl2pPr>
                        <a:spcBef>
                          <a:spcPct val="20000"/>
                        </a:spcBef>
                        <a:buClr>
                          <a:srgbClr val="F1AF00"/>
                        </a:buClr>
                        <a:buFont typeface="Arial" charset="0"/>
                        <a:defRPr sz="1900">
                          <a:solidFill>
                            <a:srgbClr val="00338F"/>
                          </a:solidFill>
                          <a:latin typeface="Arial" charset="0"/>
                        </a:defRPr>
                      </a:lvl2pPr>
                      <a:lvl3pPr>
                        <a:spcBef>
                          <a:spcPct val="20000"/>
                        </a:spcBef>
                        <a:buClr>
                          <a:srgbClr val="F1AF00"/>
                        </a:buClr>
                        <a:buFont typeface="Wingdings" pitchFamily="2" charset="2"/>
                        <a:defRPr sz="1700">
                          <a:solidFill>
                            <a:srgbClr val="00338F"/>
                          </a:solidFill>
                          <a:latin typeface="Arial" charset="0"/>
                        </a:defRPr>
                      </a:lvl3pPr>
                      <a:lvl4pPr>
                        <a:spcBef>
                          <a:spcPct val="20000"/>
                        </a:spcBef>
                        <a:buClr>
                          <a:srgbClr val="F1AF00"/>
                        </a:buClr>
                        <a:defRPr sz="1600" i="1">
                          <a:solidFill>
                            <a:srgbClr val="00338F"/>
                          </a:solidFill>
                          <a:latin typeface="Arial" charset="0"/>
                        </a:defRPr>
                      </a:lvl4pPr>
                      <a:lvl5pPr>
                        <a:spcBef>
                          <a:spcPct val="20000"/>
                        </a:spcBef>
                        <a:buClr>
                          <a:srgbClr val="F1AF00"/>
                        </a:buClr>
                        <a:defRPr sz="1400">
                          <a:solidFill>
                            <a:srgbClr val="00338F"/>
                          </a:solidFill>
                          <a:latin typeface="Arial" charset="0"/>
                        </a:defRPr>
                      </a:lvl5pPr>
                      <a:lvl6pPr fontAlgn="base">
                        <a:spcBef>
                          <a:spcPct val="20000"/>
                        </a:spcBef>
                        <a:spcAft>
                          <a:spcPct val="0"/>
                        </a:spcAft>
                        <a:buClr>
                          <a:srgbClr val="F1AF00"/>
                        </a:buClr>
                        <a:defRPr sz="1400">
                          <a:solidFill>
                            <a:srgbClr val="00338F"/>
                          </a:solidFill>
                          <a:latin typeface="Arial" charset="0"/>
                        </a:defRPr>
                      </a:lvl6pPr>
                      <a:lvl7pPr fontAlgn="base">
                        <a:spcBef>
                          <a:spcPct val="20000"/>
                        </a:spcBef>
                        <a:spcAft>
                          <a:spcPct val="0"/>
                        </a:spcAft>
                        <a:buClr>
                          <a:srgbClr val="F1AF00"/>
                        </a:buClr>
                        <a:defRPr sz="1400">
                          <a:solidFill>
                            <a:srgbClr val="00338F"/>
                          </a:solidFill>
                          <a:latin typeface="Arial" charset="0"/>
                        </a:defRPr>
                      </a:lvl7pPr>
                      <a:lvl8pPr fontAlgn="base">
                        <a:spcBef>
                          <a:spcPct val="20000"/>
                        </a:spcBef>
                        <a:spcAft>
                          <a:spcPct val="0"/>
                        </a:spcAft>
                        <a:buClr>
                          <a:srgbClr val="F1AF00"/>
                        </a:buClr>
                        <a:defRPr sz="1400">
                          <a:solidFill>
                            <a:srgbClr val="00338F"/>
                          </a:solidFill>
                          <a:latin typeface="Arial" charset="0"/>
                        </a:defRPr>
                      </a:lvl8pPr>
                      <a:lvl9pPr fontAlgn="base">
                        <a:spcBef>
                          <a:spcPct val="20000"/>
                        </a:spcBef>
                        <a:spcAft>
                          <a:spcPct val="0"/>
                        </a:spcAft>
                        <a:buClr>
                          <a:srgbClr val="F1AF00"/>
                        </a:buClr>
                        <a:defRPr sz="1400">
                          <a:solidFill>
                            <a:srgbClr val="00338F"/>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12</a:t>
                      </a:r>
                    </a:p>
                    <a:p>
                      <a:pPr marL="0" marR="0" lvl="0" indent="0" algn="l" defTabSz="914400" rtl="0" eaLnBrk="1" fontAlgn="base" latinLnBrk="0" hangingPunct="1">
                        <a:lnSpc>
                          <a:spcPct val="100000"/>
                        </a:lnSpc>
                        <a:spcBef>
                          <a:spcPct val="20000"/>
                        </a:spcBef>
                        <a:spcAft>
                          <a:spcPct val="0"/>
                        </a:spcAft>
                        <a:buClr>
                          <a:srgbClr val="F1AF00"/>
                        </a:buClr>
                        <a:buSzTx/>
                        <a:buFontTx/>
                        <a:buNone/>
                        <a:tabLst/>
                      </a:pPr>
                      <a:r>
                        <a:rPr kumimoji="0" lang="en-US" altLang="en-US" sz="1200" b="0"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29" name="AutoShape 469"/>
          <p:cNvSpPr>
            <a:spLocks noChangeArrowheads="1"/>
          </p:cNvSpPr>
          <p:nvPr/>
        </p:nvSpPr>
        <p:spPr bwMode="auto">
          <a:xfrm>
            <a:off x="1619250" y="5734050"/>
            <a:ext cx="358775" cy="647700"/>
          </a:xfrm>
          <a:prstGeom prst="upArrow">
            <a:avLst>
              <a:gd name="adj1" fmla="val 50000"/>
              <a:gd name="adj2" fmla="val 45133"/>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30" name="Text Box 470"/>
          <p:cNvSpPr txBox="1">
            <a:spLocks noChangeArrowheads="1"/>
          </p:cNvSpPr>
          <p:nvPr/>
        </p:nvSpPr>
        <p:spPr bwMode="auto">
          <a:xfrm>
            <a:off x="900113" y="5876925"/>
            <a:ext cx="895350"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99"/>
                </a:solidFill>
              </a:rPr>
              <a:t>We are </a:t>
            </a:r>
          </a:p>
          <a:p>
            <a:r>
              <a:rPr lang="en-US" altLang="en-US">
                <a:solidFill>
                  <a:srgbClr val="333399"/>
                </a:solidFill>
              </a:rPr>
              <a:t>HERE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0133225-1B34-4399-8102-3AD45FDF4C9C}" type="slidenum">
              <a:rPr lang="en-US" altLang="en-US"/>
              <a:pPr/>
              <a:t>44</a:t>
            </a:fld>
            <a:endParaRPr lang="en-US" altLang="en-US"/>
          </a:p>
        </p:txBody>
      </p:sp>
      <p:sp>
        <p:nvSpPr>
          <p:cNvPr id="157698" name="Rectangle 2"/>
          <p:cNvSpPr>
            <a:spLocks noGrp="1" noChangeArrowheads="1"/>
          </p:cNvSpPr>
          <p:nvPr>
            <p:ph type="title"/>
          </p:nvPr>
        </p:nvSpPr>
        <p:spPr/>
        <p:txBody>
          <a:bodyPr/>
          <a:lstStyle/>
          <a:p>
            <a:r>
              <a:rPr lang="en-US" altLang="en-US"/>
              <a:t>Conclusion</a:t>
            </a:r>
          </a:p>
        </p:txBody>
      </p:sp>
      <p:sp>
        <p:nvSpPr>
          <p:cNvPr id="157699" name="Rectangle 3"/>
          <p:cNvSpPr>
            <a:spLocks noGrp="1" noChangeArrowheads="1"/>
          </p:cNvSpPr>
          <p:nvPr>
            <p:ph type="body" idx="1"/>
          </p:nvPr>
        </p:nvSpPr>
        <p:spPr/>
        <p:txBody>
          <a:bodyPr/>
          <a:lstStyle/>
          <a:p>
            <a:r>
              <a:rPr lang="en-US" altLang="en-US"/>
              <a:t>Applying 4 principles, we achieved large scale deployment of life science applications</a:t>
            </a:r>
          </a:p>
          <a:p>
            <a:pPr lvl="1"/>
            <a:r>
              <a:rPr lang="en-US" altLang="en-US"/>
              <a:t>Principle n°1: the bottom-up approach</a:t>
            </a:r>
          </a:p>
          <a:p>
            <a:pPr lvl="1"/>
            <a:r>
              <a:rPr lang="en-US" altLang="en-US"/>
              <a:t>Principle n°2: the grid risk</a:t>
            </a:r>
          </a:p>
          <a:p>
            <a:pPr lvl="1"/>
            <a:r>
              <a:rPr lang="en-US" altLang="en-US"/>
              <a:t>Principle n°3: the natural choice</a:t>
            </a:r>
          </a:p>
          <a:p>
            <a:pPr lvl="1"/>
            <a:r>
              <a:rPr lang="en-US" altLang="en-US"/>
              <a:t>Principle n°4: the minimum effort</a:t>
            </a:r>
          </a:p>
          <a:p>
            <a:r>
              <a:rPr lang="en-US" altLang="en-US"/>
              <a:t>Example of EGEE biomedical applications </a:t>
            </a:r>
          </a:p>
          <a:p>
            <a:pPr lvl="1"/>
            <a:r>
              <a:rPr lang="en-US" altLang="en-US"/>
              <a:t>Most of these applications are compute intensive</a:t>
            </a:r>
          </a:p>
          <a:p>
            <a:pPr lvl="1"/>
            <a:r>
              <a:rPr lang="en-US" altLang="en-US"/>
              <a:t>Emergence of data grid applications</a:t>
            </a:r>
          </a:p>
          <a:p>
            <a:r>
              <a:rPr lang="en-US" altLang="en-US"/>
              <a:t>Exciting perspectives to develop in silico drug discovery</a:t>
            </a:r>
          </a:p>
          <a:p>
            <a:pPr lvl="1"/>
            <a:r>
              <a:rPr lang="en-US" altLang="en-US"/>
              <a:t>Collaboration of partners and EC projects</a:t>
            </a:r>
          </a:p>
          <a:p>
            <a:pPr lvl="1"/>
            <a:r>
              <a:rPr lang="en-US" altLang="en-US"/>
              <a:t>WISDOM-II, further step towards a malaria grid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9E3B8F2-A525-4BBC-8DFC-0C2A08958A7D}" type="slidenum">
              <a:rPr lang="en-US" altLang="en-US"/>
              <a:pPr/>
              <a:t>5</a:t>
            </a:fld>
            <a:endParaRPr lang="en-US" altLang="en-US"/>
          </a:p>
        </p:txBody>
      </p:sp>
      <p:sp>
        <p:nvSpPr>
          <p:cNvPr id="191490" name="Rectangle 2"/>
          <p:cNvSpPr>
            <a:spLocks noGrp="1" noChangeArrowheads="1"/>
          </p:cNvSpPr>
          <p:nvPr>
            <p:ph type="title"/>
          </p:nvPr>
        </p:nvSpPr>
        <p:spPr/>
        <p:txBody>
          <a:bodyPr/>
          <a:lstStyle/>
          <a:p>
            <a:r>
              <a:rPr lang="en-US" altLang="en-US" sz="2800"/>
              <a:t>Principle n°1: the bottom-up approach</a:t>
            </a:r>
          </a:p>
        </p:txBody>
      </p:sp>
      <p:sp>
        <p:nvSpPr>
          <p:cNvPr id="191491" name="Rectangle 3"/>
          <p:cNvSpPr>
            <a:spLocks noGrp="1" noChangeArrowheads="1"/>
          </p:cNvSpPr>
          <p:nvPr>
            <p:ph type="body" idx="1"/>
          </p:nvPr>
        </p:nvSpPr>
        <p:spPr/>
        <p:txBody>
          <a:bodyPr/>
          <a:lstStyle/>
          <a:p>
            <a:r>
              <a:rPr lang="en-US" altLang="en-US"/>
              <a:t>There are two complementary approaches to doing science with grids</a:t>
            </a:r>
          </a:p>
          <a:p>
            <a:pPr lvl="1"/>
            <a:r>
              <a:rPr lang="en-US" altLang="en-US"/>
              <a:t> Top-down (à la MyGRID): start from end users and integrate grid services as appropriate</a:t>
            </a:r>
          </a:p>
          <a:p>
            <a:pPr lvl="1"/>
            <a:r>
              <a:rPr lang="en-US" altLang="en-US"/>
              <a:t>Bottom-up (our approach): start from the services made available by the grid infrastructures</a:t>
            </a:r>
          </a:p>
          <a:p>
            <a:r>
              <a:rPr lang="en-US" altLang="en-US"/>
              <a:t>Our philosophy: identify and deploy the science that can be done with the services available</a:t>
            </a:r>
          </a:p>
          <a:p>
            <a:pPr lvl="1"/>
            <a:r>
              <a:rPr lang="en-US" altLang="en-US"/>
              <a:t>It requires to understand both the needs of the user communities and the services available on the grids</a:t>
            </a:r>
          </a:p>
          <a:p>
            <a:r>
              <a:rPr lang="en-US" altLang="en-US"/>
              <a:t>Consequence: don’t ever wait for the next generation middleware</a:t>
            </a:r>
          </a:p>
          <a:p>
            <a:pPr lvl="1"/>
            <a:r>
              <a:rPr lang="en-US" altLang="en-US"/>
              <a:t>It will not hold on premises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F9674F7-D146-4F2A-A49D-1FBF45AD827B}" type="slidenum">
              <a:rPr lang="en-US" altLang="en-US"/>
              <a:pPr/>
              <a:t>6</a:t>
            </a:fld>
            <a:endParaRPr lang="en-US" altLang="en-US"/>
          </a:p>
        </p:txBody>
      </p:sp>
      <p:sp>
        <p:nvSpPr>
          <p:cNvPr id="194562" name="Rectangle 2"/>
          <p:cNvSpPr>
            <a:spLocks noGrp="1" noChangeArrowheads="1"/>
          </p:cNvSpPr>
          <p:nvPr>
            <p:ph type="title"/>
          </p:nvPr>
        </p:nvSpPr>
        <p:spPr/>
        <p:txBody>
          <a:bodyPr/>
          <a:lstStyle/>
          <a:p>
            <a:r>
              <a:rPr lang="en-US" altLang="en-US" sz="2800"/>
              <a:t>Principle n°2: the grid risk</a:t>
            </a:r>
          </a:p>
        </p:txBody>
      </p:sp>
      <p:sp>
        <p:nvSpPr>
          <p:cNvPr id="194563" name="Rectangle 3"/>
          <p:cNvSpPr>
            <a:spLocks noGrp="1" noChangeArrowheads="1"/>
          </p:cNvSpPr>
          <p:nvPr>
            <p:ph type="body" idx="1"/>
          </p:nvPr>
        </p:nvSpPr>
        <p:spPr/>
        <p:txBody>
          <a:bodyPr/>
          <a:lstStyle/>
          <a:p>
            <a:r>
              <a:rPr lang="en-US" altLang="en-US"/>
              <a:t>Most scientific applications today do not require grids  </a:t>
            </a:r>
          </a:p>
          <a:p>
            <a:pPr lvl="1"/>
            <a:r>
              <a:rPr lang="en-US" altLang="en-US"/>
              <a:t>Most data crunching applications require only cluster computing</a:t>
            </a:r>
          </a:p>
          <a:p>
            <a:pPr lvl="1"/>
            <a:r>
              <a:rPr lang="en-US" altLang="en-US"/>
              <a:t>Most data applications do not require grids</a:t>
            </a:r>
          </a:p>
          <a:p>
            <a:r>
              <a:rPr lang="en-US" altLang="en-US"/>
              <a:t>By gridifying them, new perspectives are open</a:t>
            </a:r>
          </a:p>
          <a:p>
            <a:pPr lvl="1"/>
            <a:r>
              <a:rPr lang="en-US" altLang="en-US"/>
              <a:t>Exemple: virtual screening</a:t>
            </a:r>
          </a:p>
          <a:p>
            <a:r>
              <a:rPr lang="en-US" altLang="en-US"/>
              <a:t>Remember the pioneers building planes</a:t>
            </a:r>
          </a:p>
          <a:p>
            <a:pPr lvl="1"/>
            <a:r>
              <a:rPr lang="en-US" altLang="en-US"/>
              <a:t>First planes were by no mean efficient vehicles for traveling</a:t>
            </a:r>
          </a:p>
          <a:p>
            <a:pPr lvl="1"/>
            <a:r>
              <a:rPr lang="en-US" altLang="en-US"/>
              <a:t>It took years and a war to offer a transport service using planes</a:t>
            </a:r>
          </a:p>
          <a:p>
            <a:r>
              <a:rPr lang="en-US" altLang="en-US"/>
              <a:t>Look at your grid application as a prototype for the future</a:t>
            </a:r>
          </a:p>
          <a:p>
            <a:pPr lvl="1"/>
            <a:r>
              <a:rPr lang="en-US" altLang="en-US"/>
              <a:t>Grid operating systems are going to evolve in the coming years</a:t>
            </a:r>
          </a:p>
          <a:p>
            <a:r>
              <a:rPr lang="en-US" altLang="en-US"/>
              <a:t>Consequence: be ready to face skepticism</a:t>
            </a:r>
          </a:p>
          <a:p>
            <a:pPr lvl="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27CB640-55E1-458A-9428-C733C27F18B2}" type="slidenum">
              <a:rPr lang="en-US" altLang="en-US"/>
              <a:pPr/>
              <a:t>7</a:t>
            </a:fld>
            <a:endParaRPr lang="en-US" altLang="en-US"/>
          </a:p>
        </p:txBody>
      </p:sp>
      <p:sp>
        <p:nvSpPr>
          <p:cNvPr id="193538" name="Rectangle 2"/>
          <p:cNvSpPr>
            <a:spLocks noGrp="1" noChangeArrowheads="1"/>
          </p:cNvSpPr>
          <p:nvPr>
            <p:ph type="title"/>
          </p:nvPr>
        </p:nvSpPr>
        <p:spPr/>
        <p:txBody>
          <a:bodyPr/>
          <a:lstStyle/>
          <a:p>
            <a:r>
              <a:rPr lang="en-US" altLang="en-US"/>
              <a:t>Principle n°3: the natural choice</a:t>
            </a:r>
          </a:p>
        </p:txBody>
      </p:sp>
      <p:sp>
        <p:nvSpPr>
          <p:cNvPr id="193539" name="Rectangle 3"/>
          <p:cNvSpPr>
            <a:spLocks noGrp="1" noChangeArrowheads="1"/>
          </p:cNvSpPr>
          <p:nvPr>
            <p:ph type="body" idx="1"/>
          </p:nvPr>
        </p:nvSpPr>
        <p:spPr/>
        <p:txBody>
          <a:bodyPr/>
          <a:lstStyle/>
          <a:p>
            <a:r>
              <a:rPr lang="en-US" altLang="en-US"/>
              <a:t>To achieve scientific production, we needed help</a:t>
            </a:r>
          </a:p>
          <a:p>
            <a:pPr lvl="1"/>
            <a:r>
              <a:rPr lang="en-US" altLang="en-US"/>
              <a:t>Developing our own middleware or building our own grid infrastructure was very expensive and out of reach</a:t>
            </a:r>
          </a:p>
          <a:p>
            <a:pPr lvl="1"/>
            <a:r>
              <a:rPr lang="en-US" altLang="en-US"/>
              <a:t>Learning how to use a middleware was already expensive</a:t>
            </a:r>
          </a:p>
          <a:p>
            <a:pPr lvl="1"/>
            <a:r>
              <a:rPr lang="en-US" altLang="en-US"/>
              <a:t>Being alone would have been a very heavy burdeon</a:t>
            </a:r>
          </a:p>
          <a:p>
            <a:r>
              <a:rPr lang="en-US" altLang="en-US"/>
              <a:t>Looking at principle n°1, we had to make compromises</a:t>
            </a:r>
          </a:p>
          <a:p>
            <a:pPr lvl="1"/>
            <a:r>
              <a:rPr lang="en-US" altLang="en-US"/>
              <a:t>User support and accessibility at the price of reduced functionalities provided by EGEE middleware services</a:t>
            </a:r>
          </a:p>
          <a:p>
            <a:r>
              <a:rPr lang="en-US" altLang="en-US"/>
              <a:t>Consequence: look around you and make sure to choose the technology for which you will get the strongest support</a:t>
            </a:r>
          </a:p>
          <a:p>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318CEEC-C094-4D30-8B3C-DD59F905FFE6}" type="slidenum">
              <a:rPr lang="en-US" altLang="en-US"/>
              <a:pPr/>
              <a:t>8</a:t>
            </a:fld>
            <a:endParaRPr lang="en-US" altLang="en-US"/>
          </a:p>
        </p:txBody>
      </p:sp>
      <p:sp>
        <p:nvSpPr>
          <p:cNvPr id="192514" name="Rectangle 2"/>
          <p:cNvSpPr>
            <a:spLocks noGrp="1" noChangeArrowheads="1"/>
          </p:cNvSpPr>
          <p:nvPr>
            <p:ph type="title"/>
          </p:nvPr>
        </p:nvSpPr>
        <p:spPr/>
        <p:txBody>
          <a:bodyPr/>
          <a:lstStyle/>
          <a:p>
            <a:r>
              <a:rPr lang="en-US" altLang="en-US"/>
              <a:t>Principle n°4: minimum effort </a:t>
            </a:r>
          </a:p>
        </p:txBody>
      </p:sp>
      <p:sp>
        <p:nvSpPr>
          <p:cNvPr id="192515" name="Rectangle 3"/>
          <p:cNvSpPr>
            <a:spLocks noGrp="1" noChangeArrowheads="1"/>
          </p:cNvSpPr>
          <p:nvPr>
            <p:ph type="body" idx="1"/>
          </p:nvPr>
        </p:nvSpPr>
        <p:spPr/>
        <p:txBody>
          <a:bodyPr/>
          <a:lstStyle/>
          <a:p>
            <a:r>
              <a:rPr lang="en-US" altLang="en-US"/>
              <a:t>keep in mind there are two steps</a:t>
            </a:r>
          </a:p>
          <a:p>
            <a:pPr lvl="1"/>
            <a:r>
              <a:rPr lang="en-US" altLang="en-US"/>
              <a:t>Application development requires services</a:t>
            </a:r>
          </a:p>
          <a:p>
            <a:pPr lvl="1"/>
            <a:r>
              <a:rPr lang="en-US" altLang="en-US"/>
              <a:t>Application deployment requires an infrastructure offering the  services used to develop application</a:t>
            </a:r>
          </a:p>
          <a:p>
            <a:r>
              <a:rPr lang="en-US" altLang="en-US"/>
              <a:t>At development stage, it is tempting to use services not yet available on the infrastructure</a:t>
            </a:r>
          </a:p>
          <a:p>
            <a:pPr lvl="1"/>
            <a:r>
              <a:rPr lang="en-US" altLang="en-US"/>
              <a:t>Very important additional cost to maintain additional services</a:t>
            </a:r>
          </a:p>
          <a:p>
            <a:r>
              <a:rPr lang="en-US" altLang="en-US"/>
              <a:t>To achieve scientific production, it is import to stick to the middleware released</a:t>
            </a:r>
          </a:p>
          <a:p>
            <a:pPr lvl="1"/>
            <a:r>
              <a:rPr lang="en-US" altLang="en-US"/>
              <a:t>As a consequence, put as much pressure as possible to get the services you need in the middleware release</a:t>
            </a:r>
          </a:p>
          <a:p>
            <a:r>
              <a:rPr lang="en-US" altLang="en-US"/>
              <a:t>Consequence: think carefully in terms of the middleware and the infrastructure you will need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fld id="{1638974B-A52C-40A6-B241-EB11A78E1654}" type="slidenum">
              <a:rPr lang="en-US" altLang="en-US"/>
              <a:pPr/>
              <a:t>9</a:t>
            </a:fld>
            <a:endParaRPr lang="en-US" altLang="en-US"/>
          </a:p>
        </p:txBody>
      </p:sp>
      <p:pic>
        <p:nvPicPr>
          <p:cNvPr id="104450" name="Picture 2" descr="Bleu-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4451" name="AutoShape 3" descr="Purple mesh"/>
          <p:cNvSpPr>
            <a:spLocks noChangeArrowheads="1"/>
          </p:cNvSpPr>
          <p:nvPr/>
        </p:nvSpPr>
        <p:spPr bwMode="auto">
          <a:xfrm>
            <a:off x="1447800" y="1219200"/>
            <a:ext cx="6096000" cy="5105400"/>
          </a:xfrm>
          <a:prstGeom prst="triangle">
            <a:avLst>
              <a:gd name="adj" fmla="val 50000"/>
            </a:avLst>
          </a:prstGeom>
          <a:blipFill dpi="0" rotWithShape="0">
            <a:blip r:embed="rId3"/>
            <a:srcRect/>
            <a:tile tx="0" ty="0" sx="100000" sy="100000" flip="none" algn="tl"/>
          </a:blipFill>
          <a:ln>
            <a:noFill/>
          </a:ln>
          <a:effectLst/>
          <a:extLst>
            <a:ext uri="{91240B29-F687-4F45-9708-019B960494DF}">
              <a14:hiddenLine xmlns:a14="http://schemas.microsoft.com/office/drawing/2010/main" w="635000">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Rectangle 4"/>
          <p:cNvSpPr>
            <a:spLocks noGrp="1" noChangeArrowheads="1"/>
          </p:cNvSpPr>
          <p:nvPr>
            <p:ph type="title"/>
          </p:nvPr>
        </p:nvSpPr>
        <p:spPr>
          <a:xfrm>
            <a:off x="668338" y="114300"/>
            <a:ext cx="7772400" cy="1143000"/>
          </a:xfrm>
        </p:spPr>
        <p:txBody>
          <a:bodyPr/>
          <a:lstStyle/>
          <a:p>
            <a:r>
              <a:rPr lang="en-US" altLang="en-US"/>
              <a:t>the Vision</a:t>
            </a:r>
          </a:p>
        </p:txBody>
      </p:sp>
      <p:sp>
        <p:nvSpPr>
          <p:cNvPr id="104453" name="Rectangle 5"/>
          <p:cNvSpPr>
            <a:spLocks noGrp="1" noChangeArrowheads="1"/>
          </p:cNvSpPr>
          <p:nvPr>
            <p:ph type="body" idx="1"/>
          </p:nvPr>
        </p:nvSpPr>
        <p:spPr>
          <a:xfrm>
            <a:off x="539750" y="2420938"/>
            <a:ext cx="8299450" cy="2592387"/>
          </a:xfrm>
        </p:spPr>
        <p:txBody>
          <a:bodyPr/>
          <a:lstStyle/>
          <a:p>
            <a:pPr algn="ctr">
              <a:spcAft>
                <a:spcPct val="10000"/>
              </a:spcAft>
              <a:buFontTx/>
              <a:buNone/>
            </a:pPr>
            <a:r>
              <a:rPr lang="en-GB" altLang="en-US" sz="1600" b="0">
                <a:solidFill>
                  <a:schemeClr val="bg1"/>
                </a:solidFill>
              </a:rPr>
              <a:t>An environment, created through the sharing of resources, </a:t>
            </a:r>
            <a:br>
              <a:rPr lang="en-GB" altLang="en-US" sz="1600" b="0">
                <a:solidFill>
                  <a:schemeClr val="bg1"/>
                </a:solidFill>
              </a:rPr>
            </a:br>
            <a:r>
              <a:rPr lang="en-GB" altLang="en-US" sz="1600" b="0">
                <a:solidFill>
                  <a:schemeClr val="bg1"/>
                </a:solidFill>
              </a:rPr>
              <a:t>in which heterogeneous and dispersed data :</a:t>
            </a:r>
          </a:p>
          <a:p>
            <a:pPr marL="2282825" lvl="1" indent="196850">
              <a:spcBef>
                <a:spcPct val="0"/>
              </a:spcBef>
              <a:spcAft>
                <a:spcPct val="10000"/>
              </a:spcAft>
            </a:pPr>
            <a:r>
              <a:rPr lang="en-US" altLang="en-US" sz="1600" b="1">
                <a:solidFill>
                  <a:schemeClr val="bg1"/>
                </a:solidFill>
              </a:rPr>
              <a:t>molecular data (ex. genomics, proteomics)</a:t>
            </a:r>
          </a:p>
          <a:p>
            <a:pPr marL="2282825" lvl="1" indent="196850">
              <a:spcBef>
                <a:spcPct val="0"/>
              </a:spcBef>
              <a:spcAft>
                <a:spcPct val="10000"/>
              </a:spcAft>
            </a:pPr>
            <a:r>
              <a:rPr lang="en-US" altLang="en-US" sz="1600" b="1">
                <a:solidFill>
                  <a:schemeClr val="bg1"/>
                </a:solidFill>
              </a:rPr>
              <a:t>cellular data (ex. pathways)</a:t>
            </a:r>
          </a:p>
          <a:p>
            <a:pPr marL="2282825" lvl="1" indent="196850">
              <a:spcBef>
                <a:spcPct val="0"/>
              </a:spcBef>
              <a:spcAft>
                <a:spcPct val="10000"/>
              </a:spcAft>
            </a:pPr>
            <a:r>
              <a:rPr lang="en-US" altLang="en-US" sz="1600" b="1">
                <a:solidFill>
                  <a:schemeClr val="bg1"/>
                </a:solidFill>
              </a:rPr>
              <a:t>tissue data (ex. cancer types, wound healing) </a:t>
            </a:r>
          </a:p>
          <a:p>
            <a:pPr marL="2282825" lvl="1" indent="196850">
              <a:spcBef>
                <a:spcPct val="0"/>
              </a:spcBef>
              <a:spcAft>
                <a:spcPct val="10000"/>
              </a:spcAft>
            </a:pPr>
            <a:r>
              <a:rPr lang="en-US" altLang="en-US" sz="1600" b="1">
                <a:solidFill>
                  <a:schemeClr val="bg1"/>
                </a:solidFill>
              </a:rPr>
              <a:t>personal data (ex. EHR)</a:t>
            </a:r>
          </a:p>
          <a:p>
            <a:pPr marL="2282825" lvl="1" indent="196850">
              <a:spcBef>
                <a:spcPct val="0"/>
              </a:spcBef>
              <a:spcAft>
                <a:spcPct val="10000"/>
              </a:spcAft>
            </a:pPr>
            <a:r>
              <a:rPr lang="en-US" altLang="en-US" sz="1600" b="1">
                <a:solidFill>
                  <a:schemeClr val="bg1"/>
                </a:solidFill>
              </a:rPr>
              <a:t>population ( ex. epidemiology)</a:t>
            </a:r>
            <a:endParaRPr lang="en-GB" altLang="en-US" sz="1600" b="1">
              <a:solidFill>
                <a:schemeClr val="bg1"/>
              </a:solidFill>
            </a:endParaRPr>
          </a:p>
          <a:p>
            <a:pPr algn="ctr">
              <a:spcAft>
                <a:spcPct val="10000"/>
              </a:spcAft>
              <a:buFontTx/>
              <a:buNone/>
            </a:pPr>
            <a:r>
              <a:rPr lang="en-GB" altLang="en-US" sz="1600" b="0">
                <a:solidFill>
                  <a:schemeClr val="bg1"/>
                </a:solidFill>
              </a:rPr>
              <a:t>as well as applications, can be accessed  by all users as an tailored information </a:t>
            </a:r>
            <a:br>
              <a:rPr lang="en-GB" altLang="en-US" sz="1600" b="0">
                <a:solidFill>
                  <a:schemeClr val="bg1"/>
                </a:solidFill>
              </a:rPr>
            </a:br>
            <a:r>
              <a:rPr lang="en-GB" altLang="en-US" sz="1600" b="0">
                <a:solidFill>
                  <a:schemeClr val="bg1"/>
                </a:solidFill>
              </a:rPr>
              <a:t>providing system according to their authorisation and  without loss of information.</a:t>
            </a:r>
            <a:endParaRPr lang="en-US" altLang="en-US" sz="1600" b="0">
              <a:solidFill>
                <a:schemeClr val="bg1"/>
              </a:solidFill>
            </a:endParaRPr>
          </a:p>
        </p:txBody>
      </p:sp>
      <p:sp>
        <p:nvSpPr>
          <p:cNvPr id="104454" name="Text Box 6"/>
          <p:cNvSpPr txBox="1">
            <a:spLocks noChangeArrowheads="1"/>
          </p:cNvSpPr>
          <p:nvPr/>
        </p:nvSpPr>
        <p:spPr bwMode="auto">
          <a:xfrm>
            <a:off x="5181600" y="5284788"/>
            <a:ext cx="3886200" cy="1320800"/>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2400" b="1"/>
              <a:t>Knowledge  Grid</a:t>
            </a:r>
          </a:p>
          <a:p>
            <a:pPr algn="ctr">
              <a:spcBef>
                <a:spcPct val="5000"/>
              </a:spcBef>
              <a:spcAft>
                <a:spcPct val="20000"/>
              </a:spcAft>
            </a:pPr>
            <a:r>
              <a:rPr lang="en-US" altLang="en-US" b="1"/>
              <a:t>Intelligent use of Data Grid for knowledge creation and tools provisions to all users</a:t>
            </a:r>
            <a:endParaRPr lang="en-US" altLang="en-US" sz="1600" b="1"/>
          </a:p>
        </p:txBody>
      </p:sp>
      <p:sp>
        <p:nvSpPr>
          <p:cNvPr id="104455" name="Text Box 7"/>
          <p:cNvSpPr txBox="1">
            <a:spLocks noChangeArrowheads="1"/>
          </p:cNvSpPr>
          <p:nvPr/>
        </p:nvSpPr>
        <p:spPr bwMode="auto">
          <a:xfrm>
            <a:off x="76200" y="5360988"/>
            <a:ext cx="4191000" cy="1046162"/>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sz="2400" b="1"/>
              <a:t>Data  Grid</a:t>
            </a:r>
          </a:p>
          <a:p>
            <a:pPr algn="ctr">
              <a:spcBef>
                <a:spcPct val="5000"/>
              </a:spcBef>
              <a:spcAft>
                <a:spcPct val="20000"/>
              </a:spcAft>
            </a:pPr>
            <a:r>
              <a:rPr lang="en-US" altLang="en-US" b="1"/>
              <a:t>Distributed and optimized storage of large amounts of accessible data</a:t>
            </a:r>
            <a:endParaRPr lang="en-US" altLang="en-US" sz="1600" b="1"/>
          </a:p>
        </p:txBody>
      </p:sp>
      <p:sp>
        <p:nvSpPr>
          <p:cNvPr id="104456" name="Line 8"/>
          <p:cNvSpPr>
            <a:spLocks noChangeShapeType="1"/>
          </p:cNvSpPr>
          <p:nvPr/>
        </p:nvSpPr>
        <p:spPr bwMode="auto">
          <a:xfrm flipV="1">
            <a:off x="147638" y="6691313"/>
            <a:ext cx="8816975" cy="0"/>
          </a:xfrm>
          <a:prstGeom prst="line">
            <a:avLst/>
          </a:prstGeom>
          <a:noFill/>
          <a:ln w="190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7" name="Line 9"/>
          <p:cNvSpPr>
            <a:spLocks noChangeShapeType="1"/>
          </p:cNvSpPr>
          <p:nvPr/>
        </p:nvSpPr>
        <p:spPr bwMode="auto">
          <a:xfrm flipV="1">
            <a:off x="149225" y="1141413"/>
            <a:ext cx="8816975" cy="0"/>
          </a:xfrm>
          <a:prstGeom prst="line">
            <a:avLst/>
          </a:prstGeom>
          <a:noFill/>
          <a:ln w="19050">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8" name="AutoShape 10"/>
          <p:cNvSpPr>
            <a:spLocks noChangeArrowheads="1"/>
          </p:cNvSpPr>
          <p:nvPr/>
        </p:nvSpPr>
        <p:spPr bwMode="auto">
          <a:xfrm>
            <a:off x="630238" y="2308225"/>
            <a:ext cx="7937500" cy="2814638"/>
          </a:xfrm>
          <a:prstGeom prst="roundRect">
            <a:avLst>
              <a:gd name="adj" fmla="val 16667"/>
            </a:avLst>
          </a:prstGeom>
          <a:noFill/>
          <a:ln w="28575">
            <a:solidFill>
              <a:srgbClr val="00CCFF"/>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Text Box 11"/>
          <p:cNvSpPr txBox="1">
            <a:spLocks noChangeArrowheads="1"/>
          </p:cNvSpPr>
          <p:nvPr/>
        </p:nvSpPr>
        <p:spPr bwMode="auto">
          <a:xfrm>
            <a:off x="2838450" y="1246188"/>
            <a:ext cx="3340100" cy="771525"/>
          </a:xfrm>
          <a:prstGeom prst="rect">
            <a:avLst/>
          </a:prstGeom>
          <a:noFill/>
          <a:ln w="25400">
            <a:solidFill>
              <a:srgbClr val="CC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400" b="1"/>
              <a:t>Computing  Grid</a:t>
            </a:r>
          </a:p>
          <a:p>
            <a:pPr algn="ctr">
              <a:spcBef>
                <a:spcPct val="5000"/>
              </a:spcBef>
              <a:spcAft>
                <a:spcPct val="20000"/>
              </a:spcAft>
            </a:pPr>
            <a:r>
              <a:rPr lang="en-US" altLang="en-US" b="1"/>
              <a:t>For data crunching applications</a:t>
            </a:r>
            <a:endParaRPr lang="en-US" altLang="en-US" sz="1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9"/>
                                        </p:tgtEl>
                                        <p:attrNameLst>
                                          <p:attrName>style.visibility</p:attrName>
                                        </p:attrNameLst>
                                      </p:cBhvr>
                                      <p:to>
                                        <p:strVal val="visible"/>
                                      </p:to>
                                    </p:set>
                                    <p:anim calcmode="lin" valueType="num">
                                      <p:cBhvr additive="base">
                                        <p:cTn id="7" dur="500" fill="hold"/>
                                        <p:tgtEl>
                                          <p:spTgt spid="104459"/>
                                        </p:tgtEl>
                                        <p:attrNameLst>
                                          <p:attrName>ppt_x</p:attrName>
                                        </p:attrNameLst>
                                      </p:cBhvr>
                                      <p:tavLst>
                                        <p:tav tm="0">
                                          <p:val>
                                            <p:strVal val="0-#ppt_w/2"/>
                                          </p:val>
                                        </p:tav>
                                        <p:tav tm="100000">
                                          <p:val>
                                            <p:strVal val="#ppt_x"/>
                                          </p:val>
                                        </p:tav>
                                      </p:tavLst>
                                    </p:anim>
                                    <p:anim calcmode="lin" valueType="num">
                                      <p:cBhvr additive="base">
                                        <p:cTn id="8" dur="500" fill="hold"/>
                                        <p:tgtEl>
                                          <p:spTgt spid="104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5"/>
                                        </p:tgtEl>
                                        <p:attrNameLst>
                                          <p:attrName>style.visibility</p:attrName>
                                        </p:attrNameLst>
                                      </p:cBhvr>
                                      <p:to>
                                        <p:strVal val="visible"/>
                                      </p:to>
                                    </p:set>
                                    <p:anim calcmode="lin" valueType="num">
                                      <p:cBhvr additive="base">
                                        <p:cTn id="13" dur="500" fill="hold"/>
                                        <p:tgtEl>
                                          <p:spTgt spid="104455"/>
                                        </p:tgtEl>
                                        <p:attrNameLst>
                                          <p:attrName>ppt_x</p:attrName>
                                        </p:attrNameLst>
                                      </p:cBhvr>
                                      <p:tavLst>
                                        <p:tav tm="0">
                                          <p:val>
                                            <p:strVal val="0-#ppt_w/2"/>
                                          </p:val>
                                        </p:tav>
                                        <p:tav tm="100000">
                                          <p:val>
                                            <p:strVal val="#ppt_x"/>
                                          </p:val>
                                        </p:tav>
                                      </p:tavLst>
                                    </p:anim>
                                    <p:anim calcmode="lin" valueType="num">
                                      <p:cBhvr additive="base">
                                        <p:cTn id="14" dur="500" fill="hold"/>
                                        <p:tgtEl>
                                          <p:spTgt spid="1044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4"/>
                                        </p:tgtEl>
                                        <p:attrNameLst>
                                          <p:attrName>style.visibility</p:attrName>
                                        </p:attrNameLst>
                                      </p:cBhvr>
                                      <p:to>
                                        <p:strVal val="visible"/>
                                      </p:to>
                                    </p:set>
                                    <p:anim calcmode="lin" valueType="num">
                                      <p:cBhvr additive="base">
                                        <p:cTn id="19" dur="500" fill="hold"/>
                                        <p:tgtEl>
                                          <p:spTgt spid="104454"/>
                                        </p:tgtEl>
                                        <p:attrNameLst>
                                          <p:attrName>ppt_x</p:attrName>
                                        </p:attrNameLst>
                                      </p:cBhvr>
                                      <p:tavLst>
                                        <p:tav tm="0">
                                          <p:val>
                                            <p:strVal val="0-#ppt_w/2"/>
                                          </p:val>
                                        </p:tav>
                                        <p:tav tm="100000">
                                          <p:val>
                                            <p:strVal val="#ppt_x"/>
                                          </p:val>
                                        </p:tav>
                                      </p:tavLst>
                                    </p:anim>
                                    <p:anim calcmode="lin" valueType="num">
                                      <p:cBhvr additive="base">
                                        <p:cTn id="20" dur="500" fill="hold"/>
                                        <p:tgtEl>
                                          <p:spTgt spid="10445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8"/>
                                        </p:tgtEl>
                                        <p:attrNameLst>
                                          <p:attrName>style.visibility</p:attrName>
                                        </p:attrNameLst>
                                      </p:cBhvr>
                                      <p:to>
                                        <p:strVal val="visible"/>
                                      </p:to>
                                    </p:set>
                                    <p:anim calcmode="lin" valueType="num">
                                      <p:cBhvr additive="base">
                                        <p:cTn id="25" dur="500" fill="hold"/>
                                        <p:tgtEl>
                                          <p:spTgt spid="104458"/>
                                        </p:tgtEl>
                                        <p:attrNameLst>
                                          <p:attrName>ppt_x</p:attrName>
                                        </p:attrNameLst>
                                      </p:cBhvr>
                                      <p:tavLst>
                                        <p:tav tm="0">
                                          <p:val>
                                            <p:strVal val="0-#ppt_w/2"/>
                                          </p:val>
                                        </p:tav>
                                        <p:tav tm="100000">
                                          <p:val>
                                            <p:strVal val="#ppt_x"/>
                                          </p:val>
                                        </p:tav>
                                      </p:tavLst>
                                    </p:anim>
                                    <p:anim calcmode="lin" valueType="num">
                                      <p:cBhvr additive="base">
                                        <p:cTn id="26" dur="500" fill="hold"/>
                                        <p:tgtEl>
                                          <p:spTgt spid="10445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04453">
                                            <p:txEl>
                                              <p:pRg st="0" end="0"/>
                                            </p:txEl>
                                          </p:spTgt>
                                        </p:tgtEl>
                                        <p:attrNameLst>
                                          <p:attrName>style.visibility</p:attrName>
                                        </p:attrNameLst>
                                      </p:cBhvr>
                                      <p:to>
                                        <p:strVal val="visible"/>
                                      </p:to>
                                    </p:set>
                                    <p:anim calcmode="lin" valueType="num">
                                      <p:cBhvr additive="base">
                                        <p:cTn id="30" dur="500" fill="hold"/>
                                        <p:tgtEl>
                                          <p:spTgt spid="104453">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453">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4453">
                                            <p:txEl>
                                              <p:pRg st="1" end="1"/>
                                            </p:txEl>
                                          </p:spTgt>
                                        </p:tgtEl>
                                        <p:attrNameLst>
                                          <p:attrName>style.visibility</p:attrName>
                                        </p:attrNameLst>
                                      </p:cBhvr>
                                      <p:to>
                                        <p:strVal val="visible"/>
                                      </p:to>
                                    </p:set>
                                    <p:anim calcmode="lin" valueType="num">
                                      <p:cBhvr additive="base">
                                        <p:cTn id="34" dur="500" fill="hold"/>
                                        <p:tgtEl>
                                          <p:spTgt spid="104453">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04453">
                                            <p:txEl>
                                              <p:pRg st="1" end="1"/>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04453">
                                            <p:txEl>
                                              <p:pRg st="2" end="2"/>
                                            </p:txEl>
                                          </p:spTgt>
                                        </p:tgtEl>
                                        <p:attrNameLst>
                                          <p:attrName>style.visibility</p:attrName>
                                        </p:attrNameLst>
                                      </p:cBhvr>
                                      <p:to>
                                        <p:strVal val="visible"/>
                                      </p:to>
                                    </p:set>
                                    <p:anim calcmode="lin" valueType="num">
                                      <p:cBhvr additive="base">
                                        <p:cTn id="38" dur="500" fill="hold"/>
                                        <p:tgtEl>
                                          <p:spTgt spid="104453">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04453">
                                            <p:txEl>
                                              <p:pRg st="2" end="2"/>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4453">
                                            <p:txEl>
                                              <p:pRg st="3" end="3"/>
                                            </p:txEl>
                                          </p:spTgt>
                                        </p:tgtEl>
                                        <p:attrNameLst>
                                          <p:attrName>style.visibility</p:attrName>
                                        </p:attrNameLst>
                                      </p:cBhvr>
                                      <p:to>
                                        <p:strVal val="visible"/>
                                      </p:to>
                                    </p:set>
                                    <p:anim calcmode="lin" valueType="num">
                                      <p:cBhvr additive="base">
                                        <p:cTn id="42" dur="500" fill="hold"/>
                                        <p:tgtEl>
                                          <p:spTgt spid="104453">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4453">
                                            <p:txEl>
                                              <p:pRg st="3" end="3"/>
                                            </p:txEl>
                                          </p:spTgt>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04453">
                                            <p:txEl>
                                              <p:pRg st="4" end="4"/>
                                            </p:txEl>
                                          </p:spTgt>
                                        </p:tgtEl>
                                        <p:attrNameLst>
                                          <p:attrName>style.visibility</p:attrName>
                                        </p:attrNameLst>
                                      </p:cBhvr>
                                      <p:to>
                                        <p:strVal val="visible"/>
                                      </p:to>
                                    </p:set>
                                    <p:anim calcmode="lin" valueType="num">
                                      <p:cBhvr additive="base">
                                        <p:cTn id="46" dur="500" fill="hold"/>
                                        <p:tgtEl>
                                          <p:spTgt spid="104453">
                                            <p:txEl>
                                              <p:pRg st="4" end="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04453">
                                            <p:txEl>
                                              <p:pRg st="4" end="4"/>
                                            </p:txEl>
                                          </p:spTgt>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04453">
                                            <p:txEl>
                                              <p:pRg st="5" end="5"/>
                                            </p:txEl>
                                          </p:spTgt>
                                        </p:tgtEl>
                                        <p:attrNameLst>
                                          <p:attrName>style.visibility</p:attrName>
                                        </p:attrNameLst>
                                      </p:cBhvr>
                                      <p:to>
                                        <p:strVal val="visible"/>
                                      </p:to>
                                    </p:set>
                                    <p:anim calcmode="lin" valueType="num">
                                      <p:cBhvr additive="base">
                                        <p:cTn id="50" dur="500" fill="hold"/>
                                        <p:tgtEl>
                                          <p:spTgt spid="104453">
                                            <p:txEl>
                                              <p:pRg st="5" end="5"/>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04453">
                                            <p:txEl>
                                              <p:pRg st="5" end="5"/>
                                            </p:txEl>
                                          </p:spTgt>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000"/>
                            </p:stCondLst>
                            <p:childTnLst>
                              <p:par>
                                <p:cTn id="53" presetID="2" presetClass="entr" presetSubtype="8" fill="hold" grpId="0" nodeType="afterEffect">
                                  <p:stCondLst>
                                    <p:cond delay="0"/>
                                  </p:stCondLst>
                                  <p:childTnLst>
                                    <p:set>
                                      <p:cBhvr>
                                        <p:cTn id="54" dur="1" fill="hold">
                                          <p:stCondLst>
                                            <p:cond delay="0"/>
                                          </p:stCondLst>
                                        </p:cTn>
                                        <p:tgtEl>
                                          <p:spTgt spid="104453">
                                            <p:txEl>
                                              <p:pRg st="6" end="6"/>
                                            </p:txEl>
                                          </p:spTgt>
                                        </p:tgtEl>
                                        <p:attrNameLst>
                                          <p:attrName>style.visibility</p:attrName>
                                        </p:attrNameLst>
                                      </p:cBhvr>
                                      <p:to>
                                        <p:strVal val="visible"/>
                                      </p:to>
                                    </p:set>
                                    <p:anim calcmode="lin" valueType="num">
                                      <p:cBhvr additive="base">
                                        <p:cTn id="55" dur="500" fill="hold"/>
                                        <p:tgtEl>
                                          <p:spTgt spid="10445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45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build="p" autoUpdateAnimBg="0" advAuto="0"/>
      <p:bldP spid="104454" grpId="0" animBg="1" autoUpdateAnimBg="0"/>
      <p:bldP spid="104455" grpId="0" animBg="1" autoUpdateAnimBg="0"/>
      <p:bldP spid="104458" grpId="0" animBg="1"/>
      <p:bldP spid="104459" grpId="0" animBg="1" autoUpdateAnimBg="0"/>
    </p:bldLst>
  </p:timing>
</p:sld>
</file>

<file path=ppt/theme/theme1.xml><?xml version="1.0" encoding="utf-8"?>
<a:theme xmlns:a="http://schemas.openxmlformats.org/drawingml/2006/main" name="EGEE_Template_review">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EGEE_Template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EGEE_Template_re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_revi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E_Template_revi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E_Template_revi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E_Template_revi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E_Template_revi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E_Template_revi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E_Template_revi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E_Template_revi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E_Template_revi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E_Template_revi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E_Template_revi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GEE_Template_review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_review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_review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_review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TotalTime>
  <Words>3270</Words>
  <Application>Microsoft Office PowerPoint</Application>
  <PresentationFormat>On-screen Show (4:3)</PresentationFormat>
  <Paragraphs>705</Paragraphs>
  <Slides>44</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5" baseType="lpstr">
      <vt:lpstr>Times New Roman</vt:lpstr>
      <vt:lpstr>Arial</vt:lpstr>
      <vt:lpstr>Wingdings</vt:lpstr>
      <vt:lpstr>Verdana</vt:lpstr>
      <vt:lpstr>ＭＳ Ｐゴシック</vt:lpstr>
      <vt:lpstr>Impact</vt:lpstr>
      <vt:lpstr>StarSymbol</vt:lpstr>
      <vt:lpstr>新細明體</vt:lpstr>
      <vt:lpstr>EGEE_Template_review</vt:lpstr>
      <vt:lpstr>Documento de Microsoft Word</vt:lpstr>
      <vt:lpstr>Feuille de calcul Microsoft Office Excel</vt:lpstr>
      <vt:lpstr>Experience with the deployment of biomedical applications on the grid Vincent Breton  LPC, CNRS-IN2P3 Credit for the slides: M. Hofmann, N. Jacq, V. Kasam, J. Montagnat  </vt:lpstr>
      <vt:lpstr>Who am I ? </vt:lpstr>
      <vt:lpstr>PowerPoint Presentation</vt:lpstr>
      <vt:lpstr>A few principles</vt:lpstr>
      <vt:lpstr>Principle n°1: the bottom-up approach</vt:lpstr>
      <vt:lpstr>Principle n°2: the grid risk</vt:lpstr>
      <vt:lpstr>Principle n°3: the natural choice</vt:lpstr>
      <vt:lpstr>Principle n°4: minimum effort </vt:lpstr>
      <vt:lpstr>the Vision</vt:lpstr>
      <vt:lpstr>Biomedical applications are running today on grids world wide!</vt:lpstr>
      <vt:lpstr>Biomed Achievements (I)</vt:lpstr>
      <vt:lpstr>Biomed Achievements (II)</vt:lpstr>
      <vt:lpstr>Medical image processing</vt:lpstr>
      <vt:lpstr>Medical image processing</vt:lpstr>
      <vt:lpstr>Bioinformatics</vt:lpstr>
      <vt:lpstr>Potential vs current impact of EGEE applications on scientific community</vt:lpstr>
      <vt:lpstr>Medical Data Manager</vt:lpstr>
      <vt:lpstr>High-level Grid Services Req’d</vt:lpstr>
      <vt:lpstr>Interfacing sensitive medical data</vt:lpstr>
      <vt:lpstr>Bronze Standard Application</vt:lpstr>
      <vt:lpstr>Demonstration at last EGEE  review</vt:lpstr>
      <vt:lpstr>Moteur workflow</vt:lpstr>
      <vt:lpstr>Post-mortem trace</vt:lpstr>
      <vt:lpstr>Perspectives for Medical Data Manager</vt:lpstr>
      <vt:lpstr>Addressing neglected and emerging diseases</vt:lpstr>
      <vt:lpstr>The grid added value for international collaboration on emerging and neglected diseases</vt:lpstr>
      <vt:lpstr>In silico drug discovery against neglected and emerging diseases </vt:lpstr>
      <vt:lpstr>Burden of Diseases in Developing World</vt:lpstr>
      <vt:lpstr>Where grids can help addressing neglected diseases</vt:lpstr>
      <vt:lpstr>First initiative: World-wide In Silico Docking On Malaria (WISDOM) </vt:lpstr>
      <vt:lpstr>Deployment on EGEE infrastructure, wisdom.eu-egee.fr </vt:lpstr>
      <vt:lpstr>Strategies in result analysis</vt:lpstr>
      <vt:lpstr>Top 10 compounds by scoring</vt:lpstr>
      <vt:lpstr>Compounds for Molecular Dynamics:  Guanidino compounds</vt:lpstr>
      <vt:lpstr>Compounds from consensus scoring</vt:lpstr>
      <vt:lpstr>First initiative on in silico drug discovery against emerging diseases </vt:lpstr>
      <vt:lpstr>An unprecedented deployment on grid infrastructures </vt:lpstr>
      <vt:lpstr>From virtual docking to virtual screening</vt:lpstr>
      <vt:lpstr>The next steps</vt:lpstr>
      <vt:lpstr>A grid for malaria</vt:lpstr>
      <vt:lpstr>WISDOM-II</vt:lpstr>
      <vt:lpstr>Perspectives on bird flu</vt:lpstr>
      <vt:lpstr>WISDOM timeline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Service for Biological Database Replication and Update Jean Salzemann – LPC IN2P3/CNRS</dc:title>
  <dc:creator>steve</dc:creator>
  <cp:lastModifiedBy>Image Creation</cp:lastModifiedBy>
  <cp:revision>88</cp:revision>
  <dcterms:modified xsi:type="dcterms:W3CDTF">2018-11-07T16:08:07Z</dcterms:modified>
</cp:coreProperties>
</file>