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57" r:id="rId3"/>
    <p:sldId id="258" r:id="rId4"/>
    <p:sldId id="265" r:id="rId5"/>
    <p:sldId id="259" r:id="rId6"/>
    <p:sldId id="271" r:id="rId7"/>
    <p:sldId id="274" r:id="rId8"/>
    <p:sldId id="275" r:id="rId9"/>
    <p:sldId id="260" r:id="rId10"/>
    <p:sldId id="261" r:id="rId11"/>
    <p:sldId id="263" r:id="rId12"/>
    <p:sldId id="268" r:id="rId13"/>
    <p:sldId id="264" r:id="rId14"/>
    <p:sldId id="278" r:id="rId15"/>
    <p:sldId id="281" r:id="rId16"/>
    <p:sldId id="282" r:id="rId17"/>
    <p:sldId id="285" r:id="rId18"/>
    <p:sldId id="289" r:id="rId19"/>
    <p:sldId id="299" r:id="rId20"/>
    <p:sldId id="305" r:id="rId21"/>
    <p:sldId id="312" r:id="rId22"/>
    <p:sldId id="320" r:id="rId23"/>
    <p:sldId id="338" r:id="rId24"/>
    <p:sldId id="339" r:id="rId25"/>
    <p:sldId id="350" r:id="rId26"/>
    <p:sldId id="362" r:id="rId27"/>
    <p:sldId id="376" r:id="rId28"/>
    <p:sldId id="375" r:id="rId29"/>
    <p:sldId id="390" r:id="rId30"/>
    <p:sldId id="419" r:id="rId31"/>
    <p:sldId id="451" r:id="rId32"/>
    <p:sldId id="452" r:id="rId33"/>
    <p:sldId id="488" r:id="rId34"/>
    <p:sldId id="489" r:id="rId35"/>
    <p:sldId id="509" r:id="rId36"/>
    <p:sldId id="552" r:id="rId37"/>
    <p:sldId id="624" r:id="rId38"/>
    <p:sldId id="677" r:id="rId39"/>
    <p:sldId id="679" r:id="rId40"/>
    <p:sldId id="680" r:id="rId41"/>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5420C-7298-4B83-9A84-BBB251A803D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E0C64C-FE7A-4CB8-885A-ABFB52858EB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F8F23B-C0B5-48FE-B458-82F36AC4F83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185D5BA-957D-4281-81B4-950688C2D68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2C5EEBE-12DE-4692-B4F9-54D8F249B4BB}"/>
              </a:ext>
            </a:extLst>
          </p:cNvPr>
          <p:cNvSpPr>
            <a:spLocks noGrp="1"/>
          </p:cNvSpPr>
          <p:nvPr>
            <p:ph type="sldNum" sz="quarter" idx="12"/>
          </p:nvPr>
        </p:nvSpPr>
        <p:spPr/>
        <p:txBody>
          <a:bodyPr/>
          <a:lstStyle>
            <a:lvl1pPr>
              <a:defRPr/>
            </a:lvl1pPr>
          </a:lstStyle>
          <a:p>
            <a:fld id="{B7C432D4-D8DD-47F1-9AFB-0C541C35397B}" type="slidenum">
              <a:rPr lang="en-US" altLang="en-US"/>
              <a:pPr/>
              <a:t>‹#›</a:t>
            </a:fld>
            <a:endParaRPr lang="en-US" altLang="en-US"/>
          </a:p>
        </p:txBody>
      </p:sp>
    </p:spTree>
    <p:extLst>
      <p:ext uri="{BB962C8B-B14F-4D97-AF65-F5344CB8AC3E}">
        <p14:creationId xmlns:p14="http://schemas.microsoft.com/office/powerpoint/2010/main" val="720204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A181-8134-43A0-956D-C399CC53DC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4AE1BF-455D-4090-AC9D-78D727CF302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A42E66-4B1A-4389-9B02-F958B864EE6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C1AF0BB-9FD5-47E8-9035-06C6DD67075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694F4BB-23D5-43CF-9551-65465F34743C}"/>
              </a:ext>
            </a:extLst>
          </p:cNvPr>
          <p:cNvSpPr>
            <a:spLocks noGrp="1"/>
          </p:cNvSpPr>
          <p:nvPr>
            <p:ph type="sldNum" sz="quarter" idx="12"/>
          </p:nvPr>
        </p:nvSpPr>
        <p:spPr/>
        <p:txBody>
          <a:bodyPr/>
          <a:lstStyle>
            <a:lvl1pPr>
              <a:defRPr/>
            </a:lvl1pPr>
          </a:lstStyle>
          <a:p>
            <a:fld id="{6484C2DB-CA78-4C7F-AE96-6AFEF5A8E51B}" type="slidenum">
              <a:rPr lang="en-US" altLang="en-US"/>
              <a:pPr/>
              <a:t>‹#›</a:t>
            </a:fld>
            <a:endParaRPr lang="en-US" altLang="en-US"/>
          </a:p>
        </p:txBody>
      </p:sp>
    </p:spTree>
    <p:extLst>
      <p:ext uri="{BB962C8B-B14F-4D97-AF65-F5344CB8AC3E}">
        <p14:creationId xmlns:p14="http://schemas.microsoft.com/office/powerpoint/2010/main" val="3844821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D7DD7B-26CB-4D6F-A4EB-A1AF359E7C24}"/>
              </a:ext>
            </a:extLst>
          </p:cNvPr>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C21FCF-6C63-4677-B054-8D22832677BD}"/>
              </a:ext>
            </a:extLst>
          </p:cNvPr>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84D38A-2162-4400-88C5-F865EA8170D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9F0F030-A21F-43CD-92D9-AB008CCEAE3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DD65915-7D48-4632-879A-0767A89C5AE6}"/>
              </a:ext>
            </a:extLst>
          </p:cNvPr>
          <p:cNvSpPr>
            <a:spLocks noGrp="1"/>
          </p:cNvSpPr>
          <p:nvPr>
            <p:ph type="sldNum" sz="quarter" idx="12"/>
          </p:nvPr>
        </p:nvSpPr>
        <p:spPr/>
        <p:txBody>
          <a:bodyPr/>
          <a:lstStyle>
            <a:lvl1pPr>
              <a:defRPr/>
            </a:lvl1pPr>
          </a:lstStyle>
          <a:p>
            <a:fld id="{D8AB1283-A471-4C7D-B50E-049FB18ECF73}" type="slidenum">
              <a:rPr lang="en-US" altLang="en-US"/>
              <a:pPr/>
              <a:t>‹#›</a:t>
            </a:fld>
            <a:endParaRPr lang="en-US" altLang="en-US"/>
          </a:p>
        </p:txBody>
      </p:sp>
    </p:spTree>
    <p:extLst>
      <p:ext uri="{BB962C8B-B14F-4D97-AF65-F5344CB8AC3E}">
        <p14:creationId xmlns:p14="http://schemas.microsoft.com/office/powerpoint/2010/main" val="121135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5EEB6-24D7-49D5-AF08-252E9AF7A2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C3980A-E553-4BA8-ADB0-4DE6F5CF080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5B65FF-AAC9-47F7-99C4-013EE7088D1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FD155DA-3488-4781-B32D-9D4B4D47DEE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7492A90-A157-4D49-B48C-2EC7AAEAE8F9}"/>
              </a:ext>
            </a:extLst>
          </p:cNvPr>
          <p:cNvSpPr>
            <a:spLocks noGrp="1"/>
          </p:cNvSpPr>
          <p:nvPr>
            <p:ph type="sldNum" sz="quarter" idx="12"/>
          </p:nvPr>
        </p:nvSpPr>
        <p:spPr/>
        <p:txBody>
          <a:bodyPr/>
          <a:lstStyle>
            <a:lvl1pPr>
              <a:defRPr/>
            </a:lvl1pPr>
          </a:lstStyle>
          <a:p>
            <a:fld id="{645BC548-8B3D-494A-B2AE-014C6EF99377}" type="slidenum">
              <a:rPr lang="en-US" altLang="en-US"/>
              <a:pPr/>
              <a:t>‹#›</a:t>
            </a:fld>
            <a:endParaRPr lang="en-US" altLang="en-US"/>
          </a:p>
        </p:txBody>
      </p:sp>
    </p:spTree>
    <p:extLst>
      <p:ext uri="{BB962C8B-B14F-4D97-AF65-F5344CB8AC3E}">
        <p14:creationId xmlns:p14="http://schemas.microsoft.com/office/powerpoint/2010/main" val="75227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679A-87D2-4FCE-8A58-B4B26FE3DF3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525D08-29E1-4917-8D06-AC07CBEB56F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470E34F1-6049-4557-8E81-621EC16A86B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108F264-66A9-4EB0-AD47-920DCD036C3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34EF1C9-6B95-4CAC-AB60-9C703133D329}"/>
              </a:ext>
            </a:extLst>
          </p:cNvPr>
          <p:cNvSpPr>
            <a:spLocks noGrp="1"/>
          </p:cNvSpPr>
          <p:nvPr>
            <p:ph type="sldNum" sz="quarter" idx="12"/>
          </p:nvPr>
        </p:nvSpPr>
        <p:spPr/>
        <p:txBody>
          <a:bodyPr/>
          <a:lstStyle>
            <a:lvl1pPr>
              <a:defRPr/>
            </a:lvl1pPr>
          </a:lstStyle>
          <a:p>
            <a:fld id="{FE7A59A6-63F0-4EBF-B299-C477D9954E5D}" type="slidenum">
              <a:rPr lang="en-US" altLang="en-US"/>
              <a:pPr/>
              <a:t>‹#›</a:t>
            </a:fld>
            <a:endParaRPr lang="en-US" altLang="en-US"/>
          </a:p>
        </p:txBody>
      </p:sp>
    </p:spTree>
    <p:extLst>
      <p:ext uri="{BB962C8B-B14F-4D97-AF65-F5344CB8AC3E}">
        <p14:creationId xmlns:p14="http://schemas.microsoft.com/office/powerpoint/2010/main" val="3601484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53F8-6329-43FB-AF88-3EF9A6EE88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DB45A0-C5FA-46C5-8F8C-0E38081628CC}"/>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B70234-7B69-4566-90AB-379A89D6A77C}"/>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7794C3-74C1-4209-A6C5-B18BADF81B4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14FCB47-EB2B-40D4-8B7F-F5F55FCF2CE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A6859C0-A9B6-4E67-93A9-6C493560A671}"/>
              </a:ext>
            </a:extLst>
          </p:cNvPr>
          <p:cNvSpPr>
            <a:spLocks noGrp="1"/>
          </p:cNvSpPr>
          <p:nvPr>
            <p:ph type="sldNum" sz="quarter" idx="12"/>
          </p:nvPr>
        </p:nvSpPr>
        <p:spPr/>
        <p:txBody>
          <a:bodyPr/>
          <a:lstStyle>
            <a:lvl1pPr>
              <a:defRPr/>
            </a:lvl1pPr>
          </a:lstStyle>
          <a:p>
            <a:fld id="{9DB6D702-183C-4C97-8DE2-4E35F27E9939}" type="slidenum">
              <a:rPr lang="en-US" altLang="en-US"/>
              <a:pPr/>
              <a:t>‹#›</a:t>
            </a:fld>
            <a:endParaRPr lang="en-US" altLang="en-US"/>
          </a:p>
        </p:txBody>
      </p:sp>
    </p:spTree>
    <p:extLst>
      <p:ext uri="{BB962C8B-B14F-4D97-AF65-F5344CB8AC3E}">
        <p14:creationId xmlns:p14="http://schemas.microsoft.com/office/powerpoint/2010/main" val="226606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2AD16-FEAD-4929-95AD-28A6DDA0AF9E}"/>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AD3BDB-ED91-4866-A5DD-AE914E23005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B522C3-A2E8-4868-BB26-2484C5CFD54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1194B1-A4C7-4796-B70A-E7FF11EF974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31D85F-EEB3-4E7F-91BB-5B7EB3E1B280}"/>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90B075-AC3F-4AC7-B458-1861CAC27261}"/>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30AFBAE2-17CE-49AA-B6A0-0DE77F4CFDA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07F6D937-ED38-4C2D-8F68-9E2B1CBF1333}"/>
              </a:ext>
            </a:extLst>
          </p:cNvPr>
          <p:cNvSpPr>
            <a:spLocks noGrp="1"/>
          </p:cNvSpPr>
          <p:nvPr>
            <p:ph type="sldNum" sz="quarter" idx="12"/>
          </p:nvPr>
        </p:nvSpPr>
        <p:spPr/>
        <p:txBody>
          <a:bodyPr/>
          <a:lstStyle>
            <a:lvl1pPr>
              <a:defRPr/>
            </a:lvl1pPr>
          </a:lstStyle>
          <a:p>
            <a:fld id="{60C7DA15-FE68-45EF-9C06-64326A2A581E}" type="slidenum">
              <a:rPr lang="en-US" altLang="en-US"/>
              <a:pPr/>
              <a:t>‹#›</a:t>
            </a:fld>
            <a:endParaRPr lang="en-US" altLang="en-US"/>
          </a:p>
        </p:txBody>
      </p:sp>
    </p:spTree>
    <p:extLst>
      <p:ext uri="{BB962C8B-B14F-4D97-AF65-F5344CB8AC3E}">
        <p14:creationId xmlns:p14="http://schemas.microsoft.com/office/powerpoint/2010/main" val="1796510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C4F4E-6B09-4999-8796-A8A8A383FD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1A8161-22A2-4C04-8C75-4AEDFC60D7A5}"/>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55D461B-32E8-4369-832C-67866D934932}"/>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17F0741-30C8-429B-807C-D0C5E35A5795}"/>
              </a:ext>
            </a:extLst>
          </p:cNvPr>
          <p:cNvSpPr>
            <a:spLocks noGrp="1"/>
          </p:cNvSpPr>
          <p:nvPr>
            <p:ph type="sldNum" sz="quarter" idx="12"/>
          </p:nvPr>
        </p:nvSpPr>
        <p:spPr/>
        <p:txBody>
          <a:bodyPr/>
          <a:lstStyle>
            <a:lvl1pPr>
              <a:defRPr/>
            </a:lvl1pPr>
          </a:lstStyle>
          <a:p>
            <a:fld id="{D7E20F9F-046B-4450-B497-7870DC14A97A}" type="slidenum">
              <a:rPr lang="en-US" altLang="en-US"/>
              <a:pPr/>
              <a:t>‹#›</a:t>
            </a:fld>
            <a:endParaRPr lang="en-US" altLang="en-US"/>
          </a:p>
        </p:txBody>
      </p:sp>
    </p:spTree>
    <p:extLst>
      <p:ext uri="{BB962C8B-B14F-4D97-AF65-F5344CB8AC3E}">
        <p14:creationId xmlns:p14="http://schemas.microsoft.com/office/powerpoint/2010/main" val="56214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9EFAD5-EDBA-4529-A2EA-F7562409B69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97EBBFB0-5848-4725-BB31-24356095D949}"/>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A29B1E19-5D12-4ED1-BF0F-D4EA1931124A}"/>
              </a:ext>
            </a:extLst>
          </p:cNvPr>
          <p:cNvSpPr>
            <a:spLocks noGrp="1"/>
          </p:cNvSpPr>
          <p:nvPr>
            <p:ph type="sldNum" sz="quarter" idx="12"/>
          </p:nvPr>
        </p:nvSpPr>
        <p:spPr/>
        <p:txBody>
          <a:bodyPr/>
          <a:lstStyle>
            <a:lvl1pPr>
              <a:defRPr/>
            </a:lvl1pPr>
          </a:lstStyle>
          <a:p>
            <a:fld id="{83C92DA5-8D1D-4FE7-A218-16E48A0BDC19}" type="slidenum">
              <a:rPr lang="en-US" altLang="en-US"/>
              <a:pPr/>
              <a:t>‹#›</a:t>
            </a:fld>
            <a:endParaRPr lang="en-US" altLang="en-US"/>
          </a:p>
        </p:txBody>
      </p:sp>
    </p:spTree>
    <p:extLst>
      <p:ext uri="{BB962C8B-B14F-4D97-AF65-F5344CB8AC3E}">
        <p14:creationId xmlns:p14="http://schemas.microsoft.com/office/powerpoint/2010/main" val="1752078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B9752-E06E-4A90-80D6-C771F2E5F21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75FB45-F8DC-494D-B118-027E392096A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08E91A-1EA8-4057-847A-2FBEA6644C7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0D8B21-24CE-435B-BE7C-3458225D8DA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8673908-89BC-47D7-AEE5-FA0CE17C89A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9A102B3-D346-4D23-ADB5-A585D6BB856F}"/>
              </a:ext>
            </a:extLst>
          </p:cNvPr>
          <p:cNvSpPr>
            <a:spLocks noGrp="1"/>
          </p:cNvSpPr>
          <p:nvPr>
            <p:ph type="sldNum" sz="quarter" idx="12"/>
          </p:nvPr>
        </p:nvSpPr>
        <p:spPr/>
        <p:txBody>
          <a:bodyPr/>
          <a:lstStyle>
            <a:lvl1pPr>
              <a:defRPr/>
            </a:lvl1pPr>
          </a:lstStyle>
          <a:p>
            <a:fld id="{CCC24E16-8298-4F50-A013-DAB42A1E0CE0}" type="slidenum">
              <a:rPr lang="en-US" altLang="en-US"/>
              <a:pPr/>
              <a:t>‹#›</a:t>
            </a:fld>
            <a:endParaRPr lang="en-US" altLang="en-US"/>
          </a:p>
        </p:txBody>
      </p:sp>
    </p:spTree>
    <p:extLst>
      <p:ext uri="{BB962C8B-B14F-4D97-AF65-F5344CB8AC3E}">
        <p14:creationId xmlns:p14="http://schemas.microsoft.com/office/powerpoint/2010/main" val="113564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F1403-38B6-43EE-B263-43C0D448D73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B89D72-28BE-4EA8-A8A7-D44C787F675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39D9DE-7E34-4397-8DD6-BC731FD7076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5C252C-8C7B-4C20-855D-6A25B0C1334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5206A40-9ACE-4B4D-A291-42DF4FA6C98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041B838-92D6-4044-9A2D-4F0A11347EA5}"/>
              </a:ext>
            </a:extLst>
          </p:cNvPr>
          <p:cNvSpPr>
            <a:spLocks noGrp="1"/>
          </p:cNvSpPr>
          <p:nvPr>
            <p:ph type="sldNum" sz="quarter" idx="12"/>
          </p:nvPr>
        </p:nvSpPr>
        <p:spPr/>
        <p:txBody>
          <a:bodyPr/>
          <a:lstStyle>
            <a:lvl1pPr>
              <a:defRPr/>
            </a:lvl1pPr>
          </a:lstStyle>
          <a:p>
            <a:fld id="{1E55BFBA-FD4E-4D71-8E76-D13BAE1ACE46}" type="slidenum">
              <a:rPr lang="en-US" altLang="en-US"/>
              <a:pPr/>
              <a:t>‹#›</a:t>
            </a:fld>
            <a:endParaRPr lang="en-US" altLang="en-US"/>
          </a:p>
        </p:txBody>
      </p:sp>
    </p:spTree>
    <p:extLst>
      <p:ext uri="{BB962C8B-B14F-4D97-AF65-F5344CB8AC3E}">
        <p14:creationId xmlns:p14="http://schemas.microsoft.com/office/powerpoint/2010/main" val="187558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89E3830-448F-4828-8481-35367FFC5589}"/>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68679C5-1A21-4798-AF40-C77356ECD78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91978A2-EF17-4235-95B3-9FCD5F709247}"/>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en-US" altLang="en-US"/>
          </a:p>
        </p:txBody>
      </p:sp>
      <p:sp>
        <p:nvSpPr>
          <p:cNvPr id="1029" name="Rectangle 5">
            <a:extLst>
              <a:ext uri="{FF2B5EF4-FFF2-40B4-BE49-F238E27FC236}">
                <a16:creationId xmlns:a16="http://schemas.microsoft.com/office/drawing/2014/main" id="{93B228F3-67DD-4071-B651-5EFAC381468C}"/>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en-US" altLang="en-US"/>
          </a:p>
        </p:txBody>
      </p:sp>
      <p:sp>
        <p:nvSpPr>
          <p:cNvPr id="1030" name="Rectangle 6">
            <a:extLst>
              <a:ext uri="{FF2B5EF4-FFF2-40B4-BE49-F238E27FC236}">
                <a16:creationId xmlns:a16="http://schemas.microsoft.com/office/drawing/2014/main" id="{CA5DDCA6-5A18-48AA-9DED-E80E723478E2}"/>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84D9E504-7F95-46EF-9703-C6DA28F432D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E7D8DD1-BE33-41C0-9FC3-E8A391032E30}"/>
              </a:ext>
            </a:extLst>
          </p:cNvPr>
          <p:cNvSpPr>
            <a:spLocks noGrp="1" noChangeArrowheads="1"/>
          </p:cNvSpPr>
          <p:nvPr>
            <p:ph type="ctrTitle"/>
          </p:nvPr>
        </p:nvSpPr>
        <p:spPr>
          <a:xfrm>
            <a:off x="685800" y="2286000"/>
            <a:ext cx="7772400" cy="1143000"/>
          </a:xfrm>
        </p:spPr>
        <p:txBody>
          <a:bodyPr anchor="ctr"/>
          <a:lstStyle/>
          <a:p>
            <a:r>
              <a:rPr lang="en-US" altLang="en-US" sz="4400" b="1"/>
              <a:t>HIPAA Training:</a:t>
            </a:r>
            <a:br>
              <a:rPr lang="en-US" altLang="en-US" sz="4400" b="1"/>
            </a:br>
            <a:r>
              <a:rPr lang="en-US" altLang="en-US" sz="4400" b="1"/>
              <a:t>Privacy Protection for Patients</a:t>
            </a:r>
          </a:p>
        </p:txBody>
      </p:sp>
      <p:sp>
        <p:nvSpPr>
          <p:cNvPr id="2051" name="Rectangle 3">
            <a:extLst>
              <a:ext uri="{FF2B5EF4-FFF2-40B4-BE49-F238E27FC236}">
                <a16:creationId xmlns:a16="http://schemas.microsoft.com/office/drawing/2014/main" id="{5F9A89F8-5A7A-4246-A3D6-2B644D0A7CA3}"/>
              </a:ext>
            </a:extLst>
          </p:cNvPr>
          <p:cNvSpPr>
            <a:spLocks noGrp="1" noChangeArrowheads="1"/>
          </p:cNvSpPr>
          <p:nvPr>
            <p:ph type="subTitle" idx="1"/>
          </p:nvPr>
        </p:nvSpPr>
        <p:spPr>
          <a:xfrm>
            <a:off x="1371600" y="3886200"/>
            <a:ext cx="6400800" cy="1752600"/>
          </a:xfrm>
        </p:spPr>
        <p:txBody>
          <a:bodyPr/>
          <a:lstStyle/>
          <a:p>
            <a:r>
              <a:rPr lang="en-US" altLang="en-US" sz="3200"/>
              <a:t>Privacy Training for TUSM students and Visiting Students</a:t>
            </a:r>
          </a:p>
          <a:p>
            <a:r>
              <a:rPr lang="en-US" altLang="en-US" sz="3200"/>
              <a:t>Overview by Steve Pauker, M.D.</a:t>
            </a:r>
          </a:p>
          <a:p>
            <a:r>
              <a:rPr lang="en-US" altLang="en-US" sz="3200"/>
              <a:t>Sara Murray Jordan Professor of Medicine</a:t>
            </a:r>
          </a:p>
        </p:txBody>
      </p:sp>
      <p:sp>
        <p:nvSpPr>
          <p:cNvPr id="5" name="TextBox 4">
            <a:extLst>
              <a:ext uri="{FF2B5EF4-FFF2-40B4-BE49-F238E27FC236}">
                <a16:creationId xmlns:a16="http://schemas.microsoft.com/office/drawing/2014/main" id="{4EF6AEDC-9B7A-4448-AC99-929959634B41}"/>
              </a:ext>
            </a:extLst>
          </p:cNvPr>
          <p:cNvSpPr txBox="1"/>
          <p:nvPr/>
        </p:nvSpPr>
        <p:spPr>
          <a:xfrm>
            <a:off x="604961" y="347008"/>
            <a:ext cx="7398716" cy="830997"/>
          </a:xfrm>
          <a:prstGeom prst="rect">
            <a:avLst/>
          </a:prstGeom>
          <a:noFill/>
        </p:spPr>
        <p:txBody>
          <a:bodyPr wrap="square">
            <a:spAutoFit/>
          </a:bodyPr>
          <a:lstStyle/>
          <a:p>
            <a:r>
              <a:rPr lang="en-US"/>
              <a:t>http://medicine.tufts.edu/~/media/TUSM/MD/PDFs/OSA/HIPAA_Visiting%2520Student.ppt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C5331FE-96DA-4817-B7D1-CA2F7FF02929}"/>
              </a:ext>
            </a:extLst>
          </p:cNvPr>
          <p:cNvSpPr>
            <a:spLocks noGrp="1" noChangeArrowheads="1"/>
          </p:cNvSpPr>
          <p:nvPr>
            <p:ph type="title"/>
          </p:nvPr>
        </p:nvSpPr>
        <p:spPr/>
        <p:txBody>
          <a:bodyPr/>
          <a:lstStyle/>
          <a:p>
            <a:r>
              <a:rPr lang="en-US" altLang="en-US" b="1"/>
              <a:t>Common HIPAA Jargon for Students</a:t>
            </a:r>
          </a:p>
        </p:txBody>
      </p:sp>
      <p:sp>
        <p:nvSpPr>
          <p:cNvPr id="7171" name="Rectangle 3">
            <a:extLst>
              <a:ext uri="{FF2B5EF4-FFF2-40B4-BE49-F238E27FC236}">
                <a16:creationId xmlns:a16="http://schemas.microsoft.com/office/drawing/2014/main" id="{881A99F5-D44B-471E-A094-3053F4BA65F7}"/>
              </a:ext>
            </a:extLst>
          </p:cNvPr>
          <p:cNvSpPr>
            <a:spLocks noGrp="1" noChangeArrowheads="1"/>
          </p:cNvSpPr>
          <p:nvPr>
            <p:ph type="body" idx="1"/>
          </p:nvPr>
        </p:nvSpPr>
        <p:spPr/>
        <p:txBody>
          <a:bodyPr/>
          <a:lstStyle/>
          <a:p>
            <a:pPr>
              <a:lnSpc>
                <a:spcPct val="90000"/>
              </a:lnSpc>
            </a:pPr>
            <a:r>
              <a:rPr lang="en-US" altLang="en-US" b="1"/>
              <a:t>IIHI</a:t>
            </a:r>
            <a:r>
              <a:rPr lang="en-US" altLang="en-US"/>
              <a:t>- Individually Identifiable Health Info</a:t>
            </a:r>
          </a:p>
          <a:p>
            <a:pPr>
              <a:lnSpc>
                <a:spcPct val="90000"/>
              </a:lnSpc>
            </a:pPr>
            <a:r>
              <a:rPr lang="en-US" altLang="en-US" b="1"/>
              <a:t>PHI</a:t>
            </a:r>
            <a:r>
              <a:rPr lang="en-US" altLang="en-US"/>
              <a:t>- Protected Health Information</a:t>
            </a:r>
          </a:p>
          <a:p>
            <a:pPr>
              <a:lnSpc>
                <a:spcPct val="90000"/>
              </a:lnSpc>
            </a:pPr>
            <a:r>
              <a:rPr lang="en-US" altLang="en-US" b="1"/>
              <a:t>CE</a:t>
            </a:r>
            <a:r>
              <a:rPr lang="en-US" altLang="en-US"/>
              <a:t>-  Covered entity</a:t>
            </a:r>
          </a:p>
          <a:p>
            <a:pPr>
              <a:lnSpc>
                <a:spcPct val="90000"/>
              </a:lnSpc>
            </a:pPr>
            <a:r>
              <a:rPr lang="en-US" altLang="en-US" b="1"/>
              <a:t>TPO</a:t>
            </a:r>
          </a:p>
          <a:p>
            <a:pPr lvl="1">
              <a:lnSpc>
                <a:spcPct val="90000"/>
              </a:lnSpc>
            </a:pPr>
            <a:r>
              <a:rPr lang="en-US" altLang="en-US" b="1"/>
              <a:t>T</a:t>
            </a:r>
            <a:r>
              <a:rPr lang="en-US" altLang="en-US"/>
              <a:t>REATMENT</a:t>
            </a:r>
          </a:p>
          <a:p>
            <a:pPr lvl="1">
              <a:lnSpc>
                <a:spcPct val="90000"/>
              </a:lnSpc>
            </a:pPr>
            <a:r>
              <a:rPr lang="en-US" altLang="en-US" b="1"/>
              <a:t>P</a:t>
            </a:r>
            <a:r>
              <a:rPr lang="en-US" altLang="en-US"/>
              <a:t>ayment</a:t>
            </a:r>
          </a:p>
          <a:p>
            <a:pPr lvl="1">
              <a:lnSpc>
                <a:spcPct val="90000"/>
              </a:lnSpc>
            </a:pPr>
            <a:r>
              <a:rPr lang="en-US" altLang="en-US" b="1"/>
              <a:t>O</a:t>
            </a:r>
            <a:r>
              <a:rPr lang="en-US" altLang="en-US"/>
              <a:t>perations (healthcare)</a:t>
            </a:r>
          </a:p>
          <a:p>
            <a:pPr>
              <a:lnSpc>
                <a:spcPct val="90000"/>
              </a:lnSpc>
            </a:pPr>
            <a:r>
              <a:rPr lang="en-US" altLang="en-US" b="1"/>
              <a:t>NPP- </a:t>
            </a:r>
            <a:r>
              <a:rPr lang="en-US" altLang="en-US"/>
              <a:t>Notice of Privacy Practices</a:t>
            </a:r>
            <a:endParaRPr lang="en-US" altLang="en-US" b="1"/>
          </a:p>
          <a:p>
            <a:pPr lvl="1">
              <a:lnSpc>
                <a:spcPct val="90000"/>
              </a:lnSpc>
            </a:pPr>
            <a:endParaRPr lang="en-US" altLang="en-US"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07A38E3-C86E-4030-AC07-04B52BFAE90E}"/>
              </a:ext>
            </a:extLst>
          </p:cNvPr>
          <p:cNvSpPr>
            <a:spLocks noGrp="1" noChangeArrowheads="1"/>
          </p:cNvSpPr>
          <p:nvPr>
            <p:ph type="title"/>
          </p:nvPr>
        </p:nvSpPr>
        <p:spPr/>
        <p:txBody>
          <a:bodyPr/>
          <a:lstStyle/>
          <a:p>
            <a:r>
              <a:rPr lang="en-US" altLang="en-US" b="1"/>
              <a:t>To Whom Does HIPPA Apply?</a:t>
            </a:r>
          </a:p>
        </p:txBody>
      </p:sp>
      <p:sp>
        <p:nvSpPr>
          <p:cNvPr id="9219" name="Rectangle 3">
            <a:extLst>
              <a:ext uri="{FF2B5EF4-FFF2-40B4-BE49-F238E27FC236}">
                <a16:creationId xmlns:a16="http://schemas.microsoft.com/office/drawing/2014/main" id="{C32C8CBC-07F0-47D6-A0E7-B7909FAC13BA}"/>
              </a:ext>
            </a:extLst>
          </p:cNvPr>
          <p:cNvSpPr>
            <a:spLocks noGrp="1" noChangeArrowheads="1"/>
          </p:cNvSpPr>
          <p:nvPr>
            <p:ph type="body" idx="1"/>
          </p:nvPr>
        </p:nvSpPr>
        <p:spPr/>
        <p:txBody>
          <a:bodyPr/>
          <a:lstStyle/>
          <a:p>
            <a:r>
              <a:rPr lang="en-US" altLang="en-US" b="1"/>
              <a:t>Covered Entity:</a:t>
            </a:r>
            <a:r>
              <a:rPr lang="en-US" altLang="en-US"/>
              <a:t> under HIPAA, this means </a:t>
            </a:r>
            <a:r>
              <a:rPr lang="en-US" altLang="en-US" i="1"/>
              <a:t>health plans, healthcare clearinghouses, healthcare providers</a:t>
            </a:r>
            <a:r>
              <a:rPr lang="en-US" altLang="en-US"/>
              <a:t> who transmit any health information</a:t>
            </a:r>
          </a:p>
          <a:p>
            <a:pPr lvl="1"/>
            <a:r>
              <a:rPr lang="en-US" altLang="en-US" b="1"/>
              <a:t>Healthcare providers include all workforce members of hospitals and clinics including medical students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67E7A33-47A2-4029-BC53-44C9CF20D69A}"/>
              </a:ext>
            </a:extLst>
          </p:cNvPr>
          <p:cNvSpPr>
            <a:spLocks noGrp="1" noChangeArrowheads="1"/>
          </p:cNvSpPr>
          <p:nvPr>
            <p:ph type="title"/>
          </p:nvPr>
        </p:nvSpPr>
        <p:spPr>
          <a:xfrm>
            <a:off x="228600" y="228600"/>
            <a:ext cx="8610600" cy="533400"/>
          </a:xfrm>
        </p:spPr>
        <p:txBody>
          <a:bodyPr/>
          <a:lstStyle/>
          <a:p>
            <a:r>
              <a:rPr lang="en-US" altLang="en-US" sz="4000" b="1">
                <a:cs typeface="Times New Roman" panose="02020603050405020304" pitchFamily="18" charset="0"/>
              </a:rPr>
              <a:t>Who Must Comply With the HIPAA?</a:t>
            </a:r>
            <a:r>
              <a:rPr lang="en-US" altLang="en-US"/>
              <a:t> </a:t>
            </a:r>
          </a:p>
        </p:txBody>
      </p:sp>
      <p:sp>
        <p:nvSpPr>
          <p:cNvPr id="14339" name="Rectangle 3">
            <a:extLst>
              <a:ext uri="{FF2B5EF4-FFF2-40B4-BE49-F238E27FC236}">
                <a16:creationId xmlns:a16="http://schemas.microsoft.com/office/drawing/2014/main" id="{72D86479-F01E-407A-9A8E-2CACD7ED6B79}"/>
              </a:ext>
            </a:extLst>
          </p:cNvPr>
          <p:cNvSpPr>
            <a:spLocks noGrp="1" noChangeArrowheads="1"/>
          </p:cNvSpPr>
          <p:nvPr>
            <p:ph type="body" idx="1"/>
          </p:nvPr>
        </p:nvSpPr>
        <p:spPr>
          <a:xfrm>
            <a:off x="533400" y="1219200"/>
            <a:ext cx="7772400" cy="4114800"/>
          </a:xfrm>
        </p:spPr>
        <p:txBody>
          <a:bodyPr/>
          <a:lstStyle/>
          <a:p>
            <a:r>
              <a:rPr lang="en-US" altLang="en-US">
                <a:cs typeface="Times New Roman" panose="02020603050405020304" pitchFamily="18" charset="0"/>
              </a:rPr>
              <a:t>Tufts University is a “hybrid entity.”</a:t>
            </a:r>
            <a:br>
              <a:rPr lang="en-US" altLang="en-US">
                <a:cs typeface="Times New Roman" panose="02020603050405020304" pitchFamily="18" charset="0"/>
              </a:rPr>
            </a:br>
            <a:r>
              <a:rPr lang="en-US" altLang="en-US">
                <a:cs typeface="Times New Roman" panose="02020603050405020304" pitchFamily="18" charset="0"/>
              </a:rPr>
              <a:t>This means that some, but not all, of its functions fall under HIPAA.</a:t>
            </a:r>
          </a:p>
          <a:p>
            <a:r>
              <a:rPr lang="en-US" altLang="en-US">
                <a:cs typeface="Times New Roman" panose="02020603050405020304" pitchFamily="18" charset="0"/>
              </a:rPr>
              <a:t>Since medical students see patients and clinical data at covered entities (affiliated clinics and hospitals), </a:t>
            </a:r>
            <a:r>
              <a:rPr lang="en-US" altLang="en-US" b="1">
                <a:cs typeface="Times New Roman" panose="02020603050405020304" pitchFamily="18" charset="0"/>
              </a:rPr>
              <a:t>medical students are required to comply</a:t>
            </a:r>
            <a:r>
              <a:rPr lang="en-US" altLang="en-US">
                <a:cs typeface="Times New Roman" panose="02020603050405020304" pitchFamily="18" charset="0"/>
              </a:rPr>
              <a:t> with the Privacy Regulation.  </a:t>
            </a:r>
            <a:endParaRPr lang="en-US" altLang="en-US">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8A6E563-1B7D-497E-B929-E0D6C411AA12}"/>
              </a:ext>
            </a:extLst>
          </p:cNvPr>
          <p:cNvSpPr>
            <a:spLocks noGrp="1" noChangeArrowheads="1"/>
          </p:cNvSpPr>
          <p:nvPr>
            <p:ph type="title"/>
          </p:nvPr>
        </p:nvSpPr>
        <p:spPr/>
        <p:txBody>
          <a:bodyPr/>
          <a:lstStyle/>
          <a:p>
            <a:r>
              <a:rPr lang="en-US" altLang="en-US" b="1"/>
              <a:t>Protected Health</a:t>
            </a:r>
            <a:br>
              <a:rPr lang="en-US" altLang="en-US" b="1"/>
            </a:br>
            <a:r>
              <a:rPr lang="en-US" altLang="en-US" b="1"/>
              <a:t>Information (PHI)</a:t>
            </a:r>
          </a:p>
        </p:txBody>
      </p:sp>
      <p:sp>
        <p:nvSpPr>
          <p:cNvPr id="10243" name="Rectangle 3">
            <a:extLst>
              <a:ext uri="{FF2B5EF4-FFF2-40B4-BE49-F238E27FC236}">
                <a16:creationId xmlns:a16="http://schemas.microsoft.com/office/drawing/2014/main" id="{4EB1DB35-506E-487D-A681-DCF95E504A17}"/>
              </a:ext>
            </a:extLst>
          </p:cNvPr>
          <p:cNvSpPr>
            <a:spLocks noGrp="1" noChangeArrowheads="1"/>
          </p:cNvSpPr>
          <p:nvPr>
            <p:ph type="body" idx="1"/>
          </p:nvPr>
        </p:nvSpPr>
        <p:spPr/>
        <p:txBody>
          <a:bodyPr/>
          <a:lstStyle/>
          <a:p>
            <a:pPr>
              <a:lnSpc>
                <a:spcPct val="90000"/>
              </a:lnSpc>
            </a:pPr>
            <a:r>
              <a:rPr lang="en-US" altLang="en-US" sz="2800" b="1"/>
              <a:t>PHI </a:t>
            </a:r>
            <a:r>
              <a:rPr lang="en-US" altLang="en-US" sz="2800"/>
              <a:t>is any health information that is created by or received by a covered entity; </a:t>
            </a:r>
            <a:r>
              <a:rPr lang="en-US" altLang="en-US" sz="2800" b="1" u="sng"/>
              <a:t>and</a:t>
            </a:r>
            <a:r>
              <a:rPr lang="en-US" altLang="en-US" sz="2800"/>
              <a:t> </a:t>
            </a:r>
          </a:p>
          <a:p>
            <a:pPr>
              <a:lnSpc>
                <a:spcPct val="90000"/>
              </a:lnSpc>
            </a:pPr>
            <a:r>
              <a:rPr lang="en-US" altLang="en-US" sz="2800"/>
              <a:t>relates to the past, present or future (e.g. genetic predisposition) physical or mental health or condition of an individual; or the past, present or future payment for the provision of health care to an individual</a:t>
            </a:r>
          </a:p>
          <a:p>
            <a:pPr>
              <a:lnSpc>
                <a:spcPct val="90000"/>
              </a:lnSpc>
            </a:pPr>
            <a:r>
              <a:rPr lang="en-US" altLang="en-US" sz="2800"/>
              <a:t>The standards apply to information, not to specific records; therefore, the protections apply to the information in any form (verbal, written, etc.)</a:t>
            </a:r>
            <a:endParaRPr lang="en-US" altLang="en-US" sz="2800" b="1" u="sng"/>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54C3584-2AF1-4081-93D3-E9511881F753}"/>
              </a:ext>
            </a:extLst>
          </p:cNvPr>
          <p:cNvSpPr>
            <a:spLocks noGrp="1" noChangeArrowheads="1"/>
          </p:cNvSpPr>
          <p:nvPr>
            <p:ph type="title"/>
          </p:nvPr>
        </p:nvSpPr>
        <p:spPr/>
        <p:txBody>
          <a:bodyPr/>
          <a:lstStyle/>
          <a:p>
            <a:r>
              <a:rPr lang="en-US" altLang="en-US" b="1"/>
              <a:t>IIHI: Individually Identifiable Health Information</a:t>
            </a:r>
          </a:p>
        </p:txBody>
      </p:sp>
      <p:sp>
        <p:nvSpPr>
          <p:cNvPr id="24579" name="Rectangle 3">
            <a:extLst>
              <a:ext uri="{FF2B5EF4-FFF2-40B4-BE49-F238E27FC236}">
                <a16:creationId xmlns:a16="http://schemas.microsoft.com/office/drawing/2014/main" id="{F2C10D27-49FA-4EB5-9FE8-FFEFC925FE03}"/>
              </a:ext>
            </a:extLst>
          </p:cNvPr>
          <p:cNvSpPr>
            <a:spLocks noGrp="1" noChangeArrowheads="1"/>
          </p:cNvSpPr>
          <p:nvPr>
            <p:ph type="body" idx="1"/>
          </p:nvPr>
        </p:nvSpPr>
        <p:spPr/>
        <p:txBody>
          <a:bodyPr/>
          <a:lstStyle/>
          <a:p>
            <a:r>
              <a:rPr lang="en-US" altLang="en-US"/>
              <a:t>All information which may potentially identify the individual or with respect to which there is a reasonable basis to believe that the information can be used to identify the individual</a:t>
            </a:r>
          </a:p>
          <a:p>
            <a:r>
              <a:rPr lang="en-US" altLang="en-US"/>
              <a:t>Individually identifiable health information is protected under the law</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0BF59134-20F9-4E50-B3BC-260704E67F68}"/>
              </a:ext>
            </a:extLst>
          </p:cNvPr>
          <p:cNvSpPr>
            <a:spLocks noGrp="1" noChangeArrowheads="1"/>
          </p:cNvSpPr>
          <p:nvPr>
            <p:ph type="title"/>
          </p:nvPr>
        </p:nvSpPr>
        <p:spPr>
          <a:xfrm>
            <a:off x="304800" y="228600"/>
            <a:ext cx="8534400" cy="1143000"/>
          </a:xfrm>
        </p:spPr>
        <p:txBody>
          <a:bodyPr/>
          <a:lstStyle/>
          <a:p>
            <a:pPr algn="l"/>
            <a:br>
              <a:rPr lang="en-US" altLang="en-US" sz="2800" u="sng"/>
            </a:br>
            <a:r>
              <a:rPr lang="en-US" altLang="en-US" sz="3600" u="sng"/>
              <a:t>Individually Identifiable Health Information</a:t>
            </a:r>
            <a:br>
              <a:rPr lang="en-US" altLang="en-US" sz="3600"/>
            </a:br>
            <a:br>
              <a:rPr lang="en-US" altLang="en-US" sz="2800"/>
            </a:br>
            <a:r>
              <a:rPr lang="en-US" altLang="en-US" sz="2800"/>
              <a:t>Contains </a:t>
            </a:r>
            <a:r>
              <a:rPr lang="en-US" altLang="en-US" sz="2800" u="sng"/>
              <a:t>any</a:t>
            </a:r>
            <a:r>
              <a:rPr lang="en-US" altLang="en-US" sz="2800"/>
              <a:t> of the following 18 HIPAA identifiers</a:t>
            </a:r>
          </a:p>
        </p:txBody>
      </p:sp>
      <p:sp>
        <p:nvSpPr>
          <p:cNvPr id="27651" name="Rectangle 3">
            <a:extLst>
              <a:ext uri="{FF2B5EF4-FFF2-40B4-BE49-F238E27FC236}">
                <a16:creationId xmlns:a16="http://schemas.microsoft.com/office/drawing/2014/main" id="{6DEC8D76-01D9-43C2-A34B-33FBD582D2BC}"/>
              </a:ext>
            </a:extLst>
          </p:cNvPr>
          <p:cNvSpPr>
            <a:spLocks noGrp="1" noChangeArrowheads="1"/>
          </p:cNvSpPr>
          <p:nvPr>
            <p:ph type="body" sz="half" idx="1"/>
          </p:nvPr>
        </p:nvSpPr>
        <p:spPr/>
        <p:txBody>
          <a:bodyPr/>
          <a:lstStyle/>
          <a:p>
            <a:pPr lvl="1">
              <a:lnSpc>
                <a:spcPct val="90000"/>
              </a:lnSpc>
            </a:pPr>
            <a:r>
              <a:rPr lang="en-US" altLang="en-US" sz="2000"/>
              <a:t>Names</a:t>
            </a:r>
          </a:p>
          <a:p>
            <a:pPr lvl="1">
              <a:lnSpc>
                <a:spcPct val="90000"/>
              </a:lnSpc>
            </a:pPr>
            <a:r>
              <a:rPr lang="en-US" altLang="en-US" sz="2000"/>
              <a:t>Geographic subdivisions smaller than a State</a:t>
            </a:r>
          </a:p>
          <a:p>
            <a:pPr lvl="1">
              <a:lnSpc>
                <a:spcPct val="90000"/>
              </a:lnSpc>
            </a:pPr>
            <a:r>
              <a:rPr lang="en-US" altLang="en-US" sz="2000"/>
              <a:t>Dates (except year) directly related to patient</a:t>
            </a:r>
          </a:p>
          <a:p>
            <a:pPr lvl="1">
              <a:lnSpc>
                <a:spcPct val="90000"/>
              </a:lnSpc>
            </a:pPr>
            <a:r>
              <a:rPr lang="en-US" altLang="en-US" sz="2000"/>
              <a:t>Telephone numbers</a:t>
            </a:r>
          </a:p>
          <a:p>
            <a:pPr lvl="1">
              <a:lnSpc>
                <a:spcPct val="90000"/>
              </a:lnSpc>
            </a:pPr>
            <a:r>
              <a:rPr lang="en-US" altLang="en-US" sz="2000"/>
              <a:t>Fax numbers</a:t>
            </a:r>
          </a:p>
          <a:p>
            <a:pPr lvl="1">
              <a:lnSpc>
                <a:spcPct val="90000"/>
              </a:lnSpc>
            </a:pPr>
            <a:r>
              <a:rPr lang="en-US" altLang="en-US" sz="2000"/>
              <a:t>E-mail addresses </a:t>
            </a:r>
          </a:p>
          <a:p>
            <a:pPr lvl="1">
              <a:lnSpc>
                <a:spcPct val="90000"/>
              </a:lnSpc>
            </a:pPr>
            <a:r>
              <a:rPr lang="en-US" altLang="en-US" sz="2000"/>
              <a:t>Social security numbers </a:t>
            </a:r>
          </a:p>
          <a:p>
            <a:pPr lvl="1">
              <a:lnSpc>
                <a:spcPct val="90000"/>
              </a:lnSpc>
            </a:pPr>
            <a:r>
              <a:rPr lang="en-US" altLang="en-US" sz="2000"/>
              <a:t>Medical record numbers</a:t>
            </a:r>
          </a:p>
          <a:p>
            <a:pPr lvl="1">
              <a:lnSpc>
                <a:spcPct val="90000"/>
              </a:lnSpc>
            </a:pPr>
            <a:r>
              <a:rPr lang="en-US" altLang="en-US" sz="2000"/>
              <a:t>Health plan beneficiary numbers</a:t>
            </a:r>
          </a:p>
        </p:txBody>
      </p:sp>
      <p:sp>
        <p:nvSpPr>
          <p:cNvPr id="27652" name="Rectangle 4">
            <a:extLst>
              <a:ext uri="{FF2B5EF4-FFF2-40B4-BE49-F238E27FC236}">
                <a16:creationId xmlns:a16="http://schemas.microsoft.com/office/drawing/2014/main" id="{1A98CE27-0DBD-4C15-8F4C-8570ADA4CE28}"/>
              </a:ext>
            </a:extLst>
          </p:cNvPr>
          <p:cNvSpPr>
            <a:spLocks noGrp="1" noChangeArrowheads="1"/>
          </p:cNvSpPr>
          <p:nvPr>
            <p:ph type="body" sz="half" idx="2"/>
          </p:nvPr>
        </p:nvSpPr>
        <p:spPr>
          <a:xfrm>
            <a:off x="4495800" y="1981200"/>
            <a:ext cx="4343400" cy="4114800"/>
          </a:xfrm>
        </p:spPr>
        <p:txBody>
          <a:bodyPr/>
          <a:lstStyle/>
          <a:p>
            <a:pPr lvl="1">
              <a:lnSpc>
                <a:spcPct val="90000"/>
              </a:lnSpc>
            </a:pPr>
            <a:r>
              <a:rPr lang="en-US" altLang="en-US" sz="1800"/>
              <a:t>Account numbers</a:t>
            </a:r>
          </a:p>
          <a:p>
            <a:pPr lvl="1">
              <a:lnSpc>
                <a:spcPct val="90000"/>
              </a:lnSpc>
            </a:pPr>
            <a:r>
              <a:rPr lang="en-US" altLang="en-US" sz="1800"/>
              <a:t>Certificate/license numbers</a:t>
            </a:r>
          </a:p>
          <a:p>
            <a:pPr lvl="1">
              <a:lnSpc>
                <a:spcPct val="90000"/>
              </a:lnSpc>
            </a:pPr>
            <a:r>
              <a:rPr lang="en-US" altLang="en-US" sz="1800"/>
              <a:t>Vehicle identifiers and serial numbers</a:t>
            </a:r>
          </a:p>
          <a:p>
            <a:pPr lvl="1">
              <a:lnSpc>
                <a:spcPct val="90000"/>
              </a:lnSpc>
            </a:pPr>
            <a:r>
              <a:rPr lang="en-US" altLang="en-US" sz="1800"/>
              <a:t>Device identifiers and serial numbers </a:t>
            </a:r>
          </a:p>
          <a:p>
            <a:pPr lvl="1">
              <a:lnSpc>
                <a:spcPct val="90000"/>
              </a:lnSpc>
            </a:pPr>
            <a:r>
              <a:rPr lang="en-US" altLang="en-US" sz="1800"/>
              <a:t>Web URLs</a:t>
            </a:r>
          </a:p>
          <a:p>
            <a:pPr lvl="1">
              <a:lnSpc>
                <a:spcPct val="90000"/>
              </a:lnSpc>
            </a:pPr>
            <a:r>
              <a:rPr lang="en-US" altLang="en-US" sz="1800"/>
              <a:t>Internet Protocol (IP) address numbers</a:t>
            </a:r>
          </a:p>
          <a:p>
            <a:pPr lvl="1">
              <a:lnSpc>
                <a:spcPct val="90000"/>
              </a:lnSpc>
            </a:pPr>
            <a:r>
              <a:rPr lang="en-US" altLang="en-US" sz="1800"/>
              <a:t>Biometric identifiers, including finger and voice prints</a:t>
            </a:r>
          </a:p>
          <a:p>
            <a:pPr lvl="1">
              <a:lnSpc>
                <a:spcPct val="90000"/>
              </a:lnSpc>
            </a:pPr>
            <a:r>
              <a:rPr lang="en-US" altLang="en-US" sz="1800"/>
              <a:t>Full face photographic images and any comparable images</a:t>
            </a:r>
          </a:p>
          <a:p>
            <a:pPr lvl="1">
              <a:lnSpc>
                <a:spcPct val="90000"/>
              </a:lnSpc>
            </a:pPr>
            <a:r>
              <a:rPr lang="en-US" altLang="en-US" sz="1800"/>
              <a:t>Any other unique identifying number, characteristic, or code, except as permitted under HIPAA to re-identify data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F203825B-FA7F-4213-9C11-7CCDD4D002F9}"/>
              </a:ext>
            </a:extLst>
          </p:cNvPr>
          <p:cNvSpPr>
            <a:spLocks noGrp="1" noChangeArrowheads="1"/>
          </p:cNvSpPr>
          <p:nvPr>
            <p:ph type="title"/>
          </p:nvPr>
        </p:nvSpPr>
        <p:spPr>
          <a:xfrm>
            <a:off x="685800" y="0"/>
            <a:ext cx="7772400" cy="762000"/>
          </a:xfrm>
        </p:spPr>
        <p:txBody>
          <a:bodyPr/>
          <a:lstStyle/>
          <a:p>
            <a:r>
              <a:rPr lang="en-US" altLang="en-US" b="1"/>
              <a:t>Patient Rights</a:t>
            </a:r>
          </a:p>
        </p:txBody>
      </p:sp>
      <p:sp>
        <p:nvSpPr>
          <p:cNvPr id="28675" name="Rectangle 3">
            <a:extLst>
              <a:ext uri="{FF2B5EF4-FFF2-40B4-BE49-F238E27FC236}">
                <a16:creationId xmlns:a16="http://schemas.microsoft.com/office/drawing/2014/main" id="{85C6BA32-FFB8-48F7-8423-C688C09B7271}"/>
              </a:ext>
            </a:extLst>
          </p:cNvPr>
          <p:cNvSpPr>
            <a:spLocks noGrp="1" noChangeArrowheads="1"/>
          </p:cNvSpPr>
          <p:nvPr>
            <p:ph type="body" idx="1"/>
          </p:nvPr>
        </p:nvSpPr>
        <p:spPr>
          <a:xfrm>
            <a:off x="0" y="914400"/>
            <a:ext cx="9525000" cy="4114800"/>
          </a:xfrm>
        </p:spPr>
        <p:txBody>
          <a:bodyPr/>
          <a:lstStyle/>
          <a:p>
            <a:pPr>
              <a:lnSpc>
                <a:spcPct val="90000"/>
              </a:lnSpc>
            </a:pPr>
            <a:r>
              <a:rPr lang="en-US" altLang="en-US" sz="2800"/>
              <a:t>To have their privacy protected and respected.</a:t>
            </a:r>
          </a:p>
          <a:p>
            <a:pPr>
              <a:lnSpc>
                <a:spcPct val="90000"/>
              </a:lnSpc>
            </a:pPr>
            <a:r>
              <a:rPr lang="en-US" altLang="en-US" sz="2800"/>
              <a:t>To receive a notice of our privacy practices at first contact after April 14, 2003 (and acknowledge receiving that notice).</a:t>
            </a:r>
          </a:p>
          <a:p>
            <a:pPr>
              <a:lnSpc>
                <a:spcPct val="90000"/>
              </a:lnSpc>
            </a:pPr>
            <a:r>
              <a:rPr lang="en-US" altLang="en-US" sz="2800"/>
              <a:t>To request/authorize disclosure of their PHI,</a:t>
            </a:r>
            <a:br>
              <a:rPr lang="en-US" altLang="en-US" sz="2800"/>
            </a:br>
            <a:r>
              <a:rPr lang="en-US" altLang="en-US" sz="2800"/>
              <a:t>although some disclosures do not require the patient’s authorization.</a:t>
            </a:r>
          </a:p>
          <a:p>
            <a:pPr>
              <a:lnSpc>
                <a:spcPct val="90000"/>
              </a:lnSpc>
            </a:pPr>
            <a:r>
              <a:rPr lang="en-US" altLang="en-US" sz="2800"/>
              <a:t>To receive a copy of their records,</a:t>
            </a:r>
            <a:br>
              <a:rPr lang="en-US" altLang="en-US" sz="2800"/>
            </a:br>
            <a:r>
              <a:rPr lang="en-US" altLang="en-US" sz="2800"/>
              <a:t>within a specified time  frame, if they ask.</a:t>
            </a:r>
          </a:p>
          <a:p>
            <a:pPr>
              <a:lnSpc>
                <a:spcPct val="90000"/>
              </a:lnSpc>
            </a:pPr>
            <a:r>
              <a:rPr lang="en-US" altLang="en-US" sz="2800"/>
              <a:t>To request their records be amended</a:t>
            </a:r>
            <a:br>
              <a:rPr lang="en-US" altLang="en-US" sz="2800"/>
            </a:br>
            <a:r>
              <a:rPr lang="en-US" altLang="en-US" sz="2800"/>
              <a:t>(we do not have to comply,</a:t>
            </a:r>
            <a:br>
              <a:rPr lang="en-US" altLang="en-US" sz="2800"/>
            </a:br>
            <a:r>
              <a:rPr lang="en-US" altLang="en-US" sz="2800"/>
              <a:t> but we must respond in a specified time frame).</a:t>
            </a:r>
          </a:p>
          <a:p>
            <a:pPr>
              <a:lnSpc>
                <a:spcPct val="90000"/>
              </a:lnSpc>
            </a:pPr>
            <a:r>
              <a:rPr lang="en-US" altLang="en-US" sz="2800"/>
              <a:t>To request that PHI be communicated to the patient at alternative locations or by alternative means if possible</a:t>
            </a:r>
            <a:br>
              <a:rPr lang="en-US" altLang="en-US" sz="2800"/>
            </a:br>
            <a:r>
              <a:rPr lang="en-US" altLang="en-US" sz="2800"/>
              <a:t>(e.g., different address).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94396FC-5AC4-40C3-B422-3433B04F6518}"/>
              </a:ext>
            </a:extLst>
          </p:cNvPr>
          <p:cNvSpPr>
            <a:spLocks noGrp="1" noChangeArrowheads="1"/>
          </p:cNvSpPr>
          <p:nvPr>
            <p:ph type="title"/>
          </p:nvPr>
        </p:nvSpPr>
        <p:spPr>
          <a:xfrm>
            <a:off x="685800" y="304800"/>
            <a:ext cx="7772400" cy="762000"/>
          </a:xfrm>
        </p:spPr>
        <p:txBody>
          <a:bodyPr/>
          <a:lstStyle/>
          <a:p>
            <a:r>
              <a:rPr lang="en-US" altLang="en-US" b="1"/>
              <a:t>Patient Rights (cont)</a:t>
            </a:r>
          </a:p>
        </p:txBody>
      </p:sp>
      <p:sp>
        <p:nvSpPr>
          <p:cNvPr id="31747" name="Rectangle 3">
            <a:extLst>
              <a:ext uri="{FF2B5EF4-FFF2-40B4-BE49-F238E27FC236}">
                <a16:creationId xmlns:a16="http://schemas.microsoft.com/office/drawing/2014/main" id="{7B9F6B4B-A232-4049-A9F0-6B8B8CE28CA3}"/>
              </a:ext>
            </a:extLst>
          </p:cNvPr>
          <p:cNvSpPr>
            <a:spLocks noGrp="1" noChangeArrowheads="1"/>
          </p:cNvSpPr>
          <p:nvPr>
            <p:ph type="body" idx="1"/>
          </p:nvPr>
        </p:nvSpPr>
        <p:spPr>
          <a:xfrm>
            <a:off x="685800" y="1981200"/>
            <a:ext cx="8077200" cy="4114800"/>
          </a:xfrm>
        </p:spPr>
        <p:txBody>
          <a:bodyPr/>
          <a:lstStyle/>
          <a:p>
            <a:r>
              <a:rPr lang="en-US" altLang="en-US" sz="2800"/>
              <a:t>To request that our use or disclosure of their PHI</a:t>
            </a:r>
            <a:br>
              <a:rPr lang="en-US" altLang="en-US" sz="2800"/>
            </a:br>
            <a:r>
              <a:rPr lang="en-US" altLang="en-US" sz="2800"/>
              <a:t>be restricted (but we do not have to comply).</a:t>
            </a:r>
          </a:p>
          <a:p>
            <a:r>
              <a:rPr lang="en-US" altLang="en-US" sz="2800"/>
              <a:t>To receive an accounting of disclosures of their PHI generally within 60 days, except for disclosures for treatment, payment, our operations, disclosures the patients authorize, and certain other disclosures.</a:t>
            </a:r>
          </a:p>
          <a:p>
            <a:r>
              <a:rPr lang="en-US" altLang="en-US" sz="2800"/>
              <a:t>To complain about alleged violations of their rights to DHHS.</a:t>
            </a:r>
          </a:p>
          <a:p>
            <a:pPr>
              <a:buFontTx/>
              <a:buNone/>
            </a:pPr>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8747184-28A2-48BD-9BD2-461A88AB8B92}"/>
              </a:ext>
            </a:extLst>
          </p:cNvPr>
          <p:cNvSpPr>
            <a:spLocks noGrp="1" noChangeArrowheads="1"/>
          </p:cNvSpPr>
          <p:nvPr>
            <p:ph type="title"/>
          </p:nvPr>
        </p:nvSpPr>
        <p:spPr>
          <a:xfrm>
            <a:off x="685800" y="304800"/>
            <a:ext cx="7772400" cy="685800"/>
          </a:xfrm>
        </p:spPr>
        <p:txBody>
          <a:bodyPr/>
          <a:lstStyle/>
          <a:p>
            <a:r>
              <a:rPr lang="en-US" altLang="en-US" b="1"/>
              <a:t>Notice of Privacy Practices</a:t>
            </a:r>
          </a:p>
        </p:txBody>
      </p:sp>
      <p:sp>
        <p:nvSpPr>
          <p:cNvPr id="35843" name="Rectangle 3">
            <a:extLst>
              <a:ext uri="{FF2B5EF4-FFF2-40B4-BE49-F238E27FC236}">
                <a16:creationId xmlns:a16="http://schemas.microsoft.com/office/drawing/2014/main" id="{A5B89B9D-4685-477C-A899-F843E051388A}"/>
              </a:ext>
            </a:extLst>
          </p:cNvPr>
          <p:cNvSpPr>
            <a:spLocks noGrp="1" noChangeArrowheads="1"/>
          </p:cNvSpPr>
          <p:nvPr>
            <p:ph type="body" idx="1"/>
          </p:nvPr>
        </p:nvSpPr>
        <p:spPr>
          <a:xfrm>
            <a:off x="304800" y="1066800"/>
            <a:ext cx="8839200" cy="4114800"/>
          </a:xfrm>
        </p:spPr>
        <p:txBody>
          <a:bodyPr/>
          <a:lstStyle/>
          <a:p>
            <a:pPr>
              <a:lnSpc>
                <a:spcPct val="90000"/>
              </a:lnSpc>
            </a:pPr>
            <a:r>
              <a:rPr lang="en-US" altLang="en-US" sz="2800"/>
              <a:t>Each patient must receive such a notice at least once.</a:t>
            </a:r>
          </a:p>
          <a:p>
            <a:pPr>
              <a:lnSpc>
                <a:spcPct val="90000"/>
              </a:lnSpc>
            </a:pPr>
            <a:r>
              <a:rPr lang="en-US" altLang="en-US" sz="2800"/>
              <a:t>Such receipt must be documented by an acknowledgment receipt form, which must be signed, dated, and kept on record. </a:t>
            </a:r>
          </a:p>
          <a:p>
            <a:pPr>
              <a:lnSpc>
                <a:spcPct val="90000"/>
              </a:lnSpc>
            </a:pPr>
            <a:r>
              <a:rPr lang="en-US" altLang="en-US" sz="2800"/>
              <a:t>At most hospitals, this process will be handled by registration, the clinics, admitting, etc</a:t>
            </a:r>
          </a:p>
          <a:p>
            <a:pPr>
              <a:lnSpc>
                <a:spcPct val="90000"/>
              </a:lnSpc>
            </a:pPr>
            <a:r>
              <a:rPr lang="en-US" altLang="en-US" sz="2800"/>
              <a:t>Private offices must provide a separate notice specific to the practice’s privacy practices.</a:t>
            </a:r>
            <a:br>
              <a:rPr lang="en-US" altLang="en-US" sz="2800"/>
            </a:br>
            <a:r>
              <a:rPr lang="en-US" altLang="en-US" sz="2800"/>
              <a:t>The practice must handle this process and record keeping.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9158A8F-D199-45F1-A8D3-9F6A01579700}"/>
              </a:ext>
            </a:extLst>
          </p:cNvPr>
          <p:cNvSpPr>
            <a:spLocks noGrp="1" noChangeArrowheads="1"/>
          </p:cNvSpPr>
          <p:nvPr>
            <p:ph type="title"/>
          </p:nvPr>
        </p:nvSpPr>
        <p:spPr>
          <a:xfrm>
            <a:off x="609600" y="0"/>
            <a:ext cx="7772400" cy="533400"/>
          </a:xfrm>
        </p:spPr>
        <p:txBody>
          <a:bodyPr/>
          <a:lstStyle/>
          <a:p>
            <a:r>
              <a:rPr lang="en-US" altLang="en-US" b="1"/>
              <a:t>Disclosures</a:t>
            </a:r>
          </a:p>
        </p:txBody>
      </p:sp>
      <p:sp>
        <p:nvSpPr>
          <p:cNvPr id="46083" name="Rectangle 3">
            <a:extLst>
              <a:ext uri="{FF2B5EF4-FFF2-40B4-BE49-F238E27FC236}">
                <a16:creationId xmlns:a16="http://schemas.microsoft.com/office/drawing/2014/main" id="{4234B1D2-2716-4286-AB09-1897A1E45E16}"/>
              </a:ext>
            </a:extLst>
          </p:cNvPr>
          <p:cNvSpPr>
            <a:spLocks noGrp="1" noChangeArrowheads="1"/>
          </p:cNvSpPr>
          <p:nvPr>
            <p:ph type="body" idx="1"/>
          </p:nvPr>
        </p:nvSpPr>
        <p:spPr>
          <a:xfrm>
            <a:off x="0" y="685800"/>
            <a:ext cx="8915400" cy="4648200"/>
          </a:xfrm>
        </p:spPr>
        <p:txBody>
          <a:bodyPr/>
          <a:lstStyle/>
          <a:p>
            <a:pPr>
              <a:lnSpc>
                <a:spcPct val="90000"/>
              </a:lnSpc>
            </a:pPr>
            <a:r>
              <a:rPr lang="en-US" altLang="en-US" sz="2800"/>
              <a:t>As covered entities need to track and account for certain disclosures, requests for copies of medical records or parts thereof should go through the Medical Records Department or some other central mechanism.                                                                                                                                                                                                                                                                                                                                                                                                                                                                                                                                                                                                                                                                                                                                                          </a:t>
            </a:r>
          </a:p>
          <a:p>
            <a:pPr>
              <a:lnSpc>
                <a:spcPct val="90000"/>
              </a:lnSpc>
            </a:pPr>
            <a:r>
              <a:rPr lang="en-US" altLang="en-US" sz="2800"/>
              <a:t>An exception is when a clinician sends a letter or a copy of a routine discharge summary to a referring clinician or a referral form to another facility or the VNA (or other homecare agency), as such communication is explicitly for treatment purposes.</a:t>
            </a:r>
          </a:p>
          <a:p>
            <a:pPr>
              <a:lnSpc>
                <a:spcPct val="90000"/>
              </a:lnSpc>
            </a:pPr>
            <a:r>
              <a:rPr lang="en-US" altLang="en-US" sz="2800"/>
              <a:t>Similarly the reporting of a test or a procedure result to a referring clinician for treatment purposes is not an accountable disclosure and can be sent as usual to the referring or receiving clinician.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C2893CB-8805-45CB-97B3-3C2CB1BFFD68}"/>
              </a:ext>
            </a:extLst>
          </p:cNvPr>
          <p:cNvSpPr>
            <a:spLocks noGrp="1" noChangeArrowheads="1"/>
          </p:cNvSpPr>
          <p:nvPr>
            <p:ph type="title"/>
          </p:nvPr>
        </p:nvSpPr>
        <p:spPr/>
        <p:txBody>
          <a:bodyPr/>
          <a:lstStyle/>
          <a:p>
            <a:r>
              <a:rPr lang="en-US" altLang="en-US" b="1"/>
              <a:t>Goals for this Program</a:t>
            </a:r>
          </a:p>
        </p:txBody>
      </p:sp>
      <p:sp>
        <p:nvSpPr>
          <p:cNvPr id="3075" name="Rectangle 3">
            <a:extLst>
              <a:ext uri="{FF2B5EF4-FFF2-40B4-BE49-F238E27FC236}">
                <a16:creationId xmlns:a16="http://schemas.microsoft.com/office/drawing/2014/main" id="{D78C6113-C52B-4004-9F27-11727EC6BCED}"/>
              </a:ext>
            </a:extLst>
          </p:cNvPr>
          <p:cNvSpPr>
            <a:spLocks noGrp="1" noChangeArrowheads="1"/>
          </p:cNvSpPr>
          <p:nvPr>
            <p:ph type="body" idx="1"/>
          </p:nvPr>
        </p:nvSpPr>
        <p:spPr/>
        <p:txBody>
          <a:bodyPr/>
          <a:lstStyle/>
          <a:p>
            <a:r>
              <a:rPr lang="en-US" altLang="en-US"/>
              <a:t>Understand basic principles of the new Privacy Rule</a:t>
            </a:r>
          </a:p>
          <a:p>
            <a:r>
              <a:rPr lang="en-US" altLang="en-US"/>
              <a:t>Understand your role in protecting patient information</a:t>
            </a:r>
          </a:p>
          <a:p>
            <a:r>
              <a:rPr lang="en-US" altLang="en-US"/>
              <a:t>Know where to go for help if you have a question or have incidentally violated rules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644C135D-1DAB-40DE-8BCC-8C94E960939B}"/>
              </a:ext>
            </a:extLst>
          </p:cNvPr>
          <p:cNvSpPr>
            <a:spLocks noGrp="1" noChangeArrowheads="1"/>
          </p:cNvSpPr>
          <p:nvPr>
            <p:ph type="title"/>
          </p:nvPr>
        </p:nvSpPr>
        <p:spPr>
          <a:xfrm>
            <a:off x="685800" y="152400"/>
            <a:ext cx="7772400" cy="685800"/>
          </a:xfrm>
        </p:spPr>
        <p:txBody>
          <a:bodyPr/>
          <a:lstStyle/>
          <a:p>
            <a:r>
              <a:rPr lang="en-US" altLang="en-US" sz="4000" b="1"/>
              <a:t>Minimum Necessary Standard</a:t>
            </a:r>
          </a:p>
        </p:txBody>
      </p:sp>
      <p:sp>
        <p:nvSpPr>
          <p:cNvPr id="52227" name="Rectangle 3">
            <a:extLst>
              <a:ext uri="{FF2B5EF4-FFF2-40B4-BE49-F238E27FC236}">
                <a16:creationId xmlns:a16="http://schemas.microsoft.com/office/drawing/2014/main" id="{4CC4A3E4-3FDF-4BB0-9737-441783E787F2}"/>
              </a:ext>
            </a:extLst>
          </p:cNvPr>
          <p:cNvSpPr>
            <a:spLocks noGrp="1" noChangeArrowheads="1"/>
          </p:cNvSpPr>
          <p:nvPr>
            <p:ph type="body" idx="1"/>
          </p:nvPr>
        </p:nvSpPr>
        <p:spPr>
          <a:xfrm>
            <a:off x="457200" y="1143000"/>
            <a:ext cx="7924800" cy="990600"/>
          </a:xfrm>
        </p:spPr>
        <p:txBody>
          <a:bodyPr/>
          <a:lstStyle/>
          <a:p>
            <a:pPr>
              <a:lnSpc>
                <a:spcPct val="90000"/>
              </a:lnSpc>
            </a:pPr>
            <a:r>
              <a:rPr lang="en-US" altLang="en-US" sz="2600"/>
              <a:t>For treatment purposes (actually T, P or O)</a:t>
            </a:r>
            <a:br>
              <a:rPr lang="en-US" altLang="en-US" sz="2600"/>
            </a:br>
            <a:r>
              <a:rPr lang="en-US" altLang="en-US" sz="2600"/>
              <a:t>PHI can be used without seeking authorization</a:t>
            </a:r>
            <a:br>
              <a:rPr lang="en-US" altLang="en-US" sz="2600"/>
            </a:br>
            <a:r>
              <a:rPr lang="en-US" altLang="en-US" sz="2600"/>
              <a:t>(unless the patient has requested and we have agreed to restriction to such use).</a:t>
            </a:r>
          </a:p>
          <a:p>
            <a:pPr>
              <a:lnSpc>
                <a:spcPct val="90000"/>
              </a:lnSpc>
            </a:pPr>
            <a:r>
              <a:rPr lang="en-US" altLang="en-US" sz="2600"/>
              <a:t>However, even when providing treatment, HIPAA requires us to use the minimum amount of information required to accomplish the intended purpose.</a:t>
            </a:r>
          </a:p>
          <a:p>
            <a:pPr>
              <a:lnSpc>
                <a:spcPct val="90000"/>
              </a:lnSpc>
            </a:pPr>
            <a:r>
              <a:rPr lang="en-US" altLang="en-US" sz="2600"/>
              <a:t>But, the rule of thumb should always be</a:t>
            </a:r>
          </a:p>
          <a:p>
            <a:pPr>
              <a:lnSpc>
                <a:spcPct val="90000"/>
              </a:lnSpc>
              <a:buFontTx/>
              <a:buNone/>
            </a:pPr>
            <a:r>
              <a:rPr lang="en-US" altLang="en-US" sz="2600"/>
              <a:t>		</a:t>
            </a:r>
            <a:r>
              <a:rPr lang="en-US" altLang="en-US" sz="2600" b="1" i="1"/>
              <a:t>Safety and Patient Care Comes First</a:t>
            </a:r>
          </a:p>
          <a:p>
            <a:pPr>
              <a:lnSpc>
                <a:spcPct val="90000"/>
              </a:lnSpc>
            </a:pPr>
            <a:r>
              <a:rPr lang="en-US" altLang="en-US" sz="2600"/>
              <a:t>However please distinguish between</a:t>
            </a:r>
          </a:p>
          <a:p>
            <a:pPr>
              <a:lnSpc>
                <a:spcPct val="90000"/>
              </a:lnSpc>
              <a:buFontTx/>
              <a:buNone/>
            </a:pPr>
            <a:r>
              <a:rPr lang="en-US" altLang="en-US" sz="2600" i="1"/>
              <a:t>		need to know</a:t>
            </a:r>
            <a:r>
              <a:rPr lang="en-US" altLang="en-US" sz="2600"/>
              <a:t> and </a:t>
            </a:r>
            <a:r>
              <a:rPr lang="en-US" altLang="en-US" sz="2600" i="1"/>
              <a:t>right to know</a:t>
            </a:r>
            <a:r>
              <a:rPr lang="en-US" altLang="en-US" sz="2600"/>
              <a:t>.</a:t>
            </a:r>
          </a:p>
          <a:p>
            <a:pPr>
              <a:lnSpc>
                <a:spcPct val="90000"/>
              </a:lnSpc>
            </a:pPr>
            <a:r>
              <a:rPr lang="en-US" altLang="en-US" sz="2600"/>
              <a:t>Only access PHI based on your need to know.</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228B74E3-828A-44E3-A885-6D48DBE1ED0D}"/>
              </a:ext>
            </a:extLst>
          </p:cNvPr>
          <p:cNvSpPr>
            <a:spLocks noGrp="1" noChangeArrowheads="1"/>
          </p:cNvSpPr>
          <p:nvPr>
            <p:ph type="title"/>
          </p:nvPr>
        </p:nvSpPr>
        <p:spPr>
          <a:xfrm>
            <a:off x="457200" y="304800"/>
            <a:ext cx="8229600" cy="762000"/>
          </a:xfrm>
        </p:spPr>
        <p:txBody>
          <a:bodyPr/>
          <a:lstStyle/>
          <a:p>
            <a:r>
              <a:rPr lang="en-US" altLang="en-US" sz="4000" b="1"/>
              <a:t>Minimum Necessary Standard (cont)</a:t>
            </a:r>
          </a:p>
        </p:txBody>
      </p:sp>
      <p:sp>
        <p:nvSpPr>
          <p:cNvPr id="59395" name="Rectangle 3">
            <a:extLst>
              <a:ext uri="{FF2B5EF4-FFF2-40B4-BE49-F238E27FC236}">
                <a16:creationId xmlns:a16="http://schemas.microsoft.com/office/drawing/2014/main" id="{4D367329-95A6-4911-9ABD-0315C7A54C94}"/>
              </a:ext>
            </a:extLst>
          </p:cNvPr>
          <p:cNvSpPr>
            <a:spLocks noGrp="1" noChangeArrowheads="1"/>
          </p:cNvSpPr>
          <p:nvPr>
            <p:ph type="body" idx="1"/>
          </p:nvPr>
        </p:nvSpPr>
        <p:spPr>
          <a:xfrm>
            <a:off x="685800" y="1371600"/>
            <a:ext cx="7772400" cy="4114800"/>
          </a:xfrm>
        </p:spPr>
        <p:txBody>
          <a:bodyPr/>
          <a:lstStyle/>
          <a:p>
            <a:r>
              <a:rPr lang="en-US" altLang="en-US" sz="2600"/>
              <a:t>The minimum necessary standard does not apply when requesting PHI from or disclosing PHI to another health care provider for treatment purposes.</a:t>
            </a:r>
          </a:p>
          <a:p>
            <a:r>
              <a:rPr lang="en-US" altLang="en-US" sz="2600"/>
              <a:t>When disclosing information for non-TPO purposes, HIPAA asks we disclose the minimum amount of PHI needed to comply with the need.</a:t>
            </a:r>
          </a:p>
          <a:p>
            <a:r>
              <a:rPr lang="en-US" altLang="en-US" sz="2600"/>
              <a:t>The minimum necessary standard does not apply to disclosures to the patient or authorized by the patient.</a:t>
            </a:r>
          </a:p>
          <a:p>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66C8D304-C9FE-4B85-B76E-43FE3DB5871C}"/>
              </a:ext>
            </a:extLst>
          </p:cNvPr>
          <p:cNvSpPr>
            <a:spLocks noGrp="1" noChangeArrowheads="1"/>
          </p:cNvSpPr>
          <p:nvPr>
            <p:ph type="title"/>
          </p:nvPr>
        </p:nvSpPr>
        <p:spPr>
          <a:xfrm>
            <a:off x="609600" y="0"/>
            <a:ext cx="7772400" cy="533400"/>
          </a:xfrm>
        </p:spPr>
        <p:txBody>
          <a:bodyPr/>
          <a:lstStyle/>
          <a:p>
            <a:r>
              <a:rPr lang="en-US" altLang="en-US" b="1"/>
              <a:t>Teaching</a:t>
            </a:r>
          </a:p>
        </p:txBody>
      </p:sp>
      <p:sp>
        <p:nvSpPr>
          <p:cNvPr id="67587" name="Rectangle 3">
            <a:extLst>
              <a:ext uri="{FF2B5EF4-FFF2-40B4-BE49-F238E27FC236}">
                <a16:creationId xmlns:a16="http://schemas.microsoft.com/office/drawing/2014/main" id="{9CB6F1CC-2E3F-4A94-8866-8398D1F8CEBD}"/>
              </a:ext>
            </a:extLst>
          </p:cNvPr>
          <p:cNvSpPr>
            <a:spLocks noGrp="1" noChangeArrowheads="1"/>
          </p:cNvSpPr>
          <p:nvPr>
            <p:ph type="body" idx="1"/>
          </p:nvPr>
        </p:nvSpPr>
        <p:spPr>
          <a:xfrm>
            <a:off x="0" y="609600"/>
            <a:ext cx="9144000" cy="4114800"/>
          </a:xfrm>
        </p:spPr>
        <p:txBody>
          <a:bodyPr/>
          <a:lstStyle/>
          <a:p>
            <a:pPr>
              <a:lnSpc>
                <a:spcPct val="90000"/>
              </a:lnSpc>
            </a:pPr>
            <a:r>
              <a:rPr lang="en-US" altLang="en-US" sz="2800"/>
              <a:t>In an academic institution,</a:t>
            </a:r>
            <a:br>
              <a:rPr lang="en-US" altLang="en-US" sz="2800"/>
            </a:br>
            <a:r>
              <a:rPr lang="en-US" altLang="en-US" sz="2800"/>
              <a:t>teaching is a key part of operations.</a:t>
            </a:r>
          </a:p>
          <a:p>
            <a:pPr>
              <a:lnSpc>
                <a:spcPct val="90000"/>
              </a:lnSpc>
            </a:pPr>
            <a:r>
              <a:rPr lang="en-US" altLang="en-US" sz="2800"/>
              <a:t>Bedside rounds, teaching rounds, conferences, clerkships, etc are all permissible.</a:t>
            </a:r>
          </a:p>
          <a:p>
            <a:pPr>
              <a:lnSpc>
                <a:spcPct val="90000"/>
              </a:lnSpc>
            </a:pPr>
            <a:r>
              <a:rPr lang="en-US" altLang="en-US" sz="2800"/>
              <a:t>On the wards or in the clinics, take measures to minimize incidental disclosures, such as </a:t>
            </a:r>
            <a:r>
              <a:rPr lang="en-US" altLang="en-US" sz="2800" b="1"/>
              <a:t>speaking softly</a:t>
            </a:r>
            <a:r>
              <a:rPr lang="en-US" altLang="en-US" sz="2800"/>
              <a:t> .</a:t>
            </a:r>
          </a:p>
          <a:p>
            <a:pPr>
              <a:lnSpc>
                <a:spcPct val="90000"/>
              </a:lnSpc>
            </a:pPr>
            <a:r>
              <a:rPr lang="en-US" altLang="en-US" sz="2800"/>
              <a:t>At conferences, </a:t>
            </a:r>
            <a:r>
              <a:rPr lang="en-US" altLang="en-US" sz="2800" b="1"/>
              <a:t>minimize disclosure of patient identifiers</a:t>
            </a:r>
            <a:r>
              <a:rPr lang="en-US" altLang="en-US" sz="2800"/>
              <a:t> as much as possible without compromising the educational goals. </a:t>
            </a:r>
            <a:r>
              <a:rPr lang="en-US" altLang="en-US" sz="2800">
                <a:cs typeface="Times New Roman" panose="02020603050405020304" pitchFamily="18" charset="0"/>
              </a:rPr>
              <a:t>Tufts attempts to “de‑identify” patient information used in lectures and other teaching activities.</a:t>
            </a:r>
            <a:r>
              <a:rPr lang="en-US" altLang="en-US" sz="2800"/>
              <a:t> </a:t>
            </a:r>
          </a:p>
          <a:p>
            <a:pPr>
              <a:lnSpc>
                <a:spcPct val="90000"/>
              </a:lnSpc>
            </a:pPr>
            <a:r>
              <a:rPr lang="en-US" altLang="en-US" sz="2800" b="1"/>
              <a:t>Any student must complete this HIPAA training before having access to any PHI.</a:t>
            </a:r>
            <a:r>
              <a:rPr lang="en-US" altLang="en-US" sz="2800"/>
              <a:t> In some circumstances, our affiliated covered entities, may require more training than completion of this module from the medical school.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A543D02A-485D-4092-8E4C-A42929BFAB33}"/>
              </a:ext>
            </a:extLst>
          </p:cNvPr>
          <p:cNvSpPr>
            <a:spLocks noGrp="1" noChangeArrowheads="1"/>
          </p:cNvSpPr>
          <p:nvPr>
            <p:ph type="title"/>
          </p:nvPr>
        </p:nvSpPr>
        <p:spPr>
          <a:xfrm>
            <a:off x="685800" y="0"/>
            <a:ext cx="7772400" cy="533400"/>
          </a:xfrm>
        </p:spPr>
        <p:txBody>
          <a:bodyPr/>
          <a:lstStyle/>
          <a:p>
            <a:r>
              <a:rPr lang="en-US" altLang="en-US" b="1"/>
              <a:t>Research</a:t>
            </a:r>
          </a:p>
        </p:txBody>
      </p:sp>
      <p:sp>
        <p:nvSpPr>
          <p:cNvPr id="86019" name="Rectangle 3">
            <a:extLst>
              <a:ext uri="{FF2B5EF4-FFF2-40B4-BE49-F238E27FC236}">
                <a16:creationId xmlns:a16="http://schemas.microsoft.com/office/drawing/2014/main" id="{9E1C207B-4D2E-459F-BEE4-C7D737CBEA3F}"/>
              </a:ext>
            </a:extLst>
          </p:cNvPr>
          <p:cNvSpPr>
            <a:spLocks noGrp="1" noChangeArrowheads="1"/>
          </p:cNvSpPr>
          <p:nvPr>
            <p:ph type="body" idx="1"/>
          </p:nvPr>
        </p:nvSpPr>
        <p:spPr>
          <a:xfrm>
            <a:off x="0" y="457200"/>
            <a:ext cx="8839200" cy="4114800"/>
          </a:xfrm>
        </p:spPr>
        <p:txBody>
          <a:bodyPr/>
          <a:lstStyle/>
          <a:p>
            <a:pPr>
              <a:lnSpc>
                <a:spcPct val="90000"/>
              </a:lnSpc>
            </a:pPr>
            <a:r>
              <a:rPr lang="en-US" altLang="en-US" sz="2800"/>
              <a:t>Special rules apply.</a:t>
            </a:r>
          </a:p>
          <a:p>
            <a:pPr>
              <a:lnSpc>
                <a:spcPct val="90000"/>
              </a:lnSpc>
            </a:pPr>
            <a:r>
              <a:rPr lang="en-US" altLang="en-US" sz="2800"/>
              <a:t>See information provided the Institutional Review Board.</a:t>
            </a:r>
          </a:p>
          <a:p>
            <a:pPr>
              <a:lnSpc>
                <a:spcPct val="90000"/>
              </a:lnSpc>
            </a:pPr>
            <a:r>
              <a:rPr lang="en-US" altLang="en-US" sz="2800"/>
              <a:t>Can use “De-Identified Data”</a:t>
            </a:r>
          </a:p>
          <a:p>
            <a:pPr lvl="1">
              <a:lnSpc>
                <a:spcPct val="90000"/>
              </a:lnSpc>
            </a:pPr>
            <a:r>
              <a:rPr lang="en-US" altLang="en-US" sz="2400"/>
              <a:t>All 18 HIPAA identifiers removed</a:t>
            </a:r>
          </a:p>
          <a:p>
            <a:pPr>
              <a:lnSpc>
                <a:spcPct val="90000"/>
              </a:lnSpc>
            </a:pPr>
            <a:r>
              <a:rPr lang="en-US" altLang="en-US" sz="2800"/>
              <a:t>Can Use With Patient’s Authorization</a:t>
            </a:r>
          </a:p>
          <a:p>
            <a:pPr lvl="1">
              <a:lnSpc>
                <a:spcPct val="90000"/>
              </a:lnSpc>
            </a:pPr>
            <a:r>
              <a:rPr lang="en-US" altLang="en-US" sz="2400"/>
              <a:t>Research Authorization Form: Signed, Time and Use Limited</a:t>
            </a:r>
          </a:p>
          <a:p>
            <a:pPr>
              <a:lnSpc>
                <a:spcPct val="90000"/>
              </a:lnSpc>
            </a:pPr>
            <a:r>
              <a:rPr lang="en-US" altLang="en-US" sz="2800"/>
              <a:t>Can Use Limited Data Set</a:t>
            </a:r>
          </a:p>
          <a:p>
            <a:pPr lvl="2">
              <a:lnSpc>
                <a:spcPct val="90000"/>
              </a:lnSpc>
            </a:pPr>
            <a:r>
              <a:rPr lang="en-US" altLang="en-US" sz="2000"/>
              <a:t>Contains Date and Geographic Region But No Other Identifiers</a:t>
            </a:r>
          </a:p>
          <a:p>
            <a:pPr lvl="2">
              <a:lnSpc>
                <a:spcPct val="90000"/>
              </a:lnSpc>
            </a:pPr>
            <a:r>
              <a:rPr lang="en-US" altLang="en-US" sz="2000"/>
              <a:t>Requires Data Use Agreement</a:t>
            </a:r>
          </a:p>
          <a:p>
            <a:pPr>
              <a:lnSpc>
                <a:spcPct val="90000"/>
              </a:lnSpc>
            </a:pPr>
            <a:r>
              <a:rPr lang="en-US" altLang="en-US" sz="2800"/>
              <a:t>Can Use If Waiver Given By Institutional Privacy Board</a:t>
            </a:r>
            <a:br>
              <a:rPr lang="en-US" altLang="en-US" sz="2800"/>
            </a:br>
            <a:r>
              <a:rPr lang="en-US" altLang="en-US" sz="2800"/>
              <a:t>	but not for inconvenience to investigator</a:t>
            </a:r>
          </a:p>
          <a:p>
            <a:pPr>
              <a:lnSpc>
                <a:spcPct val="90000"/>
              </a:lnSpc>
            </a:pPr>
            <a:r>
              <a:rPr lang="en-US" altLang="en-US" sz="2800"/>
              <a:t>Can Use If Patient Is Deceased </a:t>
            </a:r>
          </a:p>
          <a:p>
            <a:pPr>
              <a:lnSpc>
                <a:spcPct val="90000"/>
              </a:lnSpc>
            </a:pPr>
            <a:r>
              <a:rPr lang="en-US" altLang="en-US" sz="2800"/>
              <a:t>Can Use If Chart Review in preparation for research, but individually identifiable data may NOT be extracted from the charts.</a:t>
            </a:r>
          </a:p>
          <a:p>
            <a:pPr>
              <a:lnSpc>
                <a:spcPct val="90000"/>
              </a:lnSpc>
            </a:pPr>
            <a:endParaRPr lang="en-US" altLang="en-US"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E88A3E00-F871-48BA-85D5-5B5B37ED5DCD}"/>
              </a:ext>
            </a:extLst>
          </p:cNvPr>
          <p:cNvSpPr>
            <a:spLocks noGrp="1" noChangeArrowheads="1"/>
          </p:cNvSpPr>
          <p:nvPr>
            <p:ph type="title"/>
          </p:nvPr>
        </p:nvSpPr>
        <p:spPr>
          <a:xfrm>
            <a:off x="685800" y="304800"/>
            <a:ext cx="7772400" cy="609600"/>
          </a:xfrm>
        </p:spPr>
        <p:txBody>
          <a:bodyPr/>
          <a:lstStyle/>
          <a:p>
            <a:r>
              <a:rPr lang="en-US" altLang="en-US" b="1"/>
              <a:t>Research (cont)</a:t>
            </a:r>
          </a:p>
        </p:txBody>
      </p:sp>
      <p:sp>
        <p:nvSpPr>
          <p:cNvPr id="87043" name="Rectangle 3">
            <a:extLst>
              <a:ext uri="{FF2B5EF4-FFF2-40B4-BE49-F238E27FC236}">
                <a16:creationId xmlns:a16="http://schemas.microsoft.com/office/drawing/2014/main" id="{6021BFA6-2E86-4F2F-809E-E826C6329B3E}"/>
              </a:ext>
            </a:extLst>
          </p:cNvPr>
          <p:cNvSpPr>
            <a:spLocks noGrp="1" noChangeArrowheads="1"/>
          </p:cNvSpPr>
          <p:nvPr>
            <p:ph type="body" idx="1"/>
          </p:nvPr>
        </p:nvSpPr>
        <p:spPr>
          <a:xfrm>
            <a:off x="457200" y="1219200"/>
            <a:ext cx="7772400" cy="4114800"/>
          </a:xfrm>
        </p:spPr>
        <p:txBody>
          <a:bodyPr/>
          <a:lstStyle/>
          <a:p>
            <a:r>
              <a:rPr lang="en-US" altLang="en-US"/>
              <a:t>Research sponsors are not usually Business Associates (BAs) and their seeing the data constitute a disclosure about which the patient must be informed.</a:t>
            </a:r>
          </a:p>
          <a:p>
            <a:r>
              <a:rPr lang="en-US" altLang="en-US"/>
              <a:t>Coded data Are De-Identified</a:t>
            </a:r>
            <a:br>
              <a:rPr lang="en-US" altLang="en-US"/>
            </a:br>
            <a:r>
              <a:rPr lang="en-US" altLang="en-US"/>
              <a:t>	but code sheets/files are PHI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6C5BB72C-B647-4B23-8686-2B1AD1A33583}"/>
              </a:ext>
            </a:extLst>
          </p:cNvPr>
          <p:cNvSpPr>
            <a:spLocks noGrp="1" noChangeArrowheads="1"/>
          </p:cNvSpPr>
          <p:nvPr>
            <p:ph type="title"/>
          </p:nvPr>
        </p:nvSpPr>
        <p:spPr>
          <a:xfrm>
            <a:off x="685800" y="228600"/>
            <a:ext cx="7772400" cy="457200"/>
          </a:xfrm>
        </p:spPr>
        <p:txBody>
          <a:bodyPr/>
          <a:lstStyle/>
          <a:p>
            <a:r>
              <a:rPr lang="en-US" altLang="en-US" b="1"/>
              <a:t>Incidental Disclosures</a:t>
            </a:r>
          </a:p>
        </p:txBody>
      </p:sp>
      <p:sp>
        <p:nvSpPr>
          <p:cNvPr id="98307" name="Rectangle 3">
            <a:extLst>
              <a:ext uri="{FF2B5EF4-FFF2-40B4-BE49-F238E27FC236}">
                <a16:creationId xmlns:a16="http://schemas.microsoft.com/office/drawing/2014/main" id="{650E07A2-B8B5-4202-8AA0-28A6E18E0B8B}"/>
              </a:ext>
            </a:extLst>
          </p:cNvPr>
          <p:cNvSpPr>
            <a:spLocks noGrp="1" noChangeArrowheads="1"/>
          </p:cNvSpPr>
          <p:nvPr>
            <p:ph type="body" idx="1"/>
          </p:nvPr>
        </p:nvSpPr>
        <p:spPr>
          <a:xfrm>
            <a:off x="381000" y="1447800"/>
            <a:ext cx="8458200" cy="4114800"/>
          </a:xfrm>
        </p:spPr>
        <p:txBody>
          <a:bodyPr/>
          <a:lstStyle/>
          <a:p>
            <a:pPr>
              <a:lnSpc>
                <a:spcPct val="90000"/>
              </a:lnSpc>
            </a:pPr>
            <a:r>
              <a:rPr lang="en-US" altLang="en-US" sz="2800"/>
              <a:t>Incidental disclosures cannot all be avoided and HIPAA recognizes that, but the risk of such disclosures should be minimized.</a:t>
            </a:r>
          </a:p>
          <a:p>
            <a:pPr>
              <a:lnSpc>
                <a:spcPct val="90000"/>
              </a:lnSpc>
            </a:pPr>
            <a:r>
              <a:rPr lang="en-US" altLang="en-US" sz="2800"/>
              <a:t>Do not discuss PHI in public places,</a:t>
            </a:r>
            <a:br>
              <a:rPr lang="en-US" altLang="en-US" sz="2800"/>
            </a:br>
            <a:r>
              <a:rPr lang="en-US" altLang="en-US" sz="2800"/>
              <a:t>e.g., elevators, hallways, restaurants, etc.</a:t>
            </a:r>
          </a:p>
          <a:p>
            <a:pPr>
              <a:lnSpc>
                <a:spcPct val="90000"/>
              </a:lnSpc>
            </a:pPr>
            <a:r>
              <a:rPr lang="en-US" altLang="en-US" sz="2800"/>
              <a:t>Do not use your cell phone to discuss PHI in public places.</a:t>
            </a:r>
          </a:p>
          <a:p>
            <a:pPr>
              <a:lnSpc>
                <a:spcPct val="90000"/>
              </a:lnSpc>
            </a:pPr>
            <a:r>
              <a:rPr lang="en-US" altLang="en-US" sz="2800"/>
              <a:t>Speak softly when another patient is nearby (e.g., double rooms, ICUs, etc).</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541A42BC-E74B-4C5F-9520-2358FCF90724}"/>
              </a:ext>
            </a:extLst>
          </p:cNvPr>
          <p:cNvSpPr>
            <a:spLocks noGrp="1" noChangeArrowheads="1"/>
          </p:cNvSpPr>
          <p:nvPr>
            <p:ph type="title"/>
          </p:nvPr>
        </p:nvSpPr>
        <p:spPr>
          <a:xfrm>
            <a:off x="685800" y="304800"/>
            <a:ext cx="7772400" cy="762000"/>
          </a:xfrm>
        </p:spPr>
        <p:txBody>
          <a:bodyPr/>
          <a:lstStyle/>
          <a:p>
            <a:r>
              <a:rPr lang="en-US" altLang="en-US" b="1"/>
              <a:t>Incidental Disclosures (cont)</a:t>
            </a:r>
          </a:p>
        </p:txBody>
      </p:sp>
      <p:sp>
        <p:nvSpPr>
          <p:cNvPr id="110595" name="Rectangle 3">
            <a:extLst>
              <a:ext uri="{FF2B5EF4-FFF2-40B4-BE49-F238E27FC236}">
                <a16:creationId xmlns:a16="http://schemas.microsoft.com/office/drawing/2014/main" id="{73921B0E-4389-4584-83EA-5C61EA4DE943}"/>
              </a:ext>
            </a:extLst>
          </p:cNvPr>
          <p:cNvSpPr>
            <a:spLocks noGrp="1" noChangeArrowheads="1"/>
          </p:cNvSpPr>
          <p:nvPr>
            <p:ph type="body" idx="1"/>
          </p:nvPr>
        </p:nvSpPr>
        <p:spPr/>
        <p:txBody>
          <a:bodyPr/>
          <a:lstStyle/>
          <a:p>
            <a:pPr>
              <a:lnSpc>
                <a:spcPct val="90000"/>
              </a:lnSpc>
            </a:pPr>
            <a:r>
              <a:rPr lang="en-US" altLang="en-US" sz="2800"/>
              <a:t>In clinics, speak to your patients in private rooms, not in the waiting room.</a:t>
            </a:r>
          </a:p>
          <a:p>
            <a:pPr>
              <a:lnSpc>
                <a:spcPct val="90000"/>
              </a:lnSpc>
            </a:pPr>
            <a:r>
              <a:rPr lang="en-US" altLang="en-US" sz="2800"/>
              <a:t>It is OK to call a patient by name from a waiting room or keep a patient list containing only their names.</a:t>
            </a:r>
          </a:p>
          <a:p>
            <a:pPr>
              <a:lnSpc>
                <a:spcPct val="90000"/>
              </a:lnSpc>
            </a:pPr>
            <a:r>
              <a:rPr lang="en-US" altLang="en-US" sz="2800"/>
              <a:t>Keep charts, mail, test results, etc in protected areas.</a:t>
            </a:r>
          </a:p>
          <a:p>
            <a:pPr>
              <a:lnSpc>
                <a:spcPct val="90000"/>
              </a:lnSpc>
            </a:pPr>
            <a:r>
              <a:rPr lang="en-US" altLang="en-US" sz="2800"/>
              <a:t>If  necessary for patient care and safety, limited disclosure may be made (e.g., identifying a patient as being on precautions).</a:t>
            </a:r>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4E4779B6-E643-4783-BFDB-39AB5DBD3681}"/>
              </a:ext>
            </a:extLst>
          </p:cNvPr>
          <p:cNvSpPr>
            <a:spLocks noGrp="1" noChangeArrowheads="1"/>
          </p:cNvSpPr>
          <p:nvPr>
            <p:ph type="title"/>
          </p:nvPr>
        </p:nvSpPr>
        <p:spPr/>
        <p:txBody>
          <a:bodyPr/>
          <a:lstStyle/>
          <a:p>
            <a:r>
              <a:rPr lang="en-US" altLang="en-US" b="1"/>
              <a:t>Important Measures to Comply with Privacy Rule</a:t>
            </a:r>
          </a:p>
        </p:txBody>
      </p:sp>
      <p:sp>
        <p:nvSpPr>
          <p:cNvPr id="124931" name="Rectangle 3">
            <a:extLst>
              <a:ext uri="{FF2B5EF4-FFF2-40B4-BE49-F238E27FC236}">
                <a16:creationId xmlns:a16="http://schemas.microsoft.com/office/drawing/2014/main" id="{D81A95FC-9CFD-489E-AA3D-ABB08554A709}"/>
              </a:ext>
            </a:extLst>
          </p:cNvPr>
          <p:cNvSpPr>
            <a:spLocks noGrp="1" noChangeArrowheads="1"/>
          </p:cNvSpPr>
          <p:nvPr>
            <p:ph type="body" idx="1"/>
          </p:nvPr>
        </p:nvSpPr>
        <p:spPr/>
        <p:txBody>
          <a:bodyPr/>
          <a:lstStyle/>
          <a:p>
            <a:r>
              <a:rPr lang="en-US" altLang="en-US" sz="2800"/>
              <a:t>Environmental safeguards</a:t>
            </a:r>
          </a:p>
          <a:p>
            <a:r>
              <a:rPr lang="en-US" altLang="en-US" sz="2800"/>
              <a:t>Suggestions for use of PCs and PDAs</a:t>
            </a:r>
          </a:p>
          <a:p>
            <a:r>
              <a:rPr lang="en-US" altLang="en-US" sz="2800"/>
              <a:t>Use of shredders</a:t>
            </a:r>
          </a:p>
          <a:p>
            <a:r>
              <a:rPr lang="en-US" altLang="en-US" sz="2800"/>
              <a:t>Suggestions for phone calls and faxes</a:t>
            </a:r>
          </a:p>
          <a:p>
            <a:r>
              <a:rPr lang="en-US" altLang="en-US" sz="2800"/>
              <a:t>Students may not take PHI out of the hospital or office</a:t>
            </a:r>
          </a:p>
          <a:p>
            <a:r>
              <a:rPr lang="en-US" altLang="en-US" sz="2800"/>
              <a:t>Patient Logs and Notes</a:t>
            </a:r>
          </a:p>
          <a:p>
            <a:r>
              <a:rPr lang="en-US" altLang="en-US" sz="2800"/>
              <a:t>E-mail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78D00595-D249-4547-B003-BE6183817F7A}"/>
              </a:ext>
            </a:extLst>
          </p:cNvPr>
          <p:cNvSpPr>
            <a:spLocks noGrp="1" noChangeArrowheads="1"/>
          </p:cNvSpPr>
          <p:nvPr>
            <p:ph type="title"/>
          </p:nvPr>
        </p:nvSpPr>
        <p:spPr>
          <a:xfrm>
            <a:off x="685800" y="228600"/>
            <a:ext cx="7772400" cy="533400"/>
          </a:xfrm>
        </p:spPr>
        <p:txBody>
          <a:bodyPr/>
          <a:lstStyle/>
          <a:p>
            <a:r>
              <a:rPr lang="en-US" altLang="en-US" b="1"/>
              <a:t>The Physical Environment</a:t>
            </a:r>
          </a:p>
        </p:txBody>
      </p:sp>
      <p:sp>
        <p:nvSpPr>
          <p:cNvPr id="123907" name="Rectangle 3">
            <a:extLst>
              <a:ext uri="{FF2B5EF4-FFF2-40B4-BE49-F238E27FC236}">
                <a16:creationId xmlns:a16="http://schemas.microsoft.com/office/drawing/2014/main" id="{F8226234-35FD-412C-AC35-5FF2ACBA6741}"/>
              </a:ext>
            </a:extLst>
          </p:cNvPr>
          <p:cNvSpPr>
            <a:spLocks noGrp="1" noChangeArrowheads="1"/>
          </p:cNvSpPr>
          <p:nvPr>
            <p:ph type="body" idx="1"/>
          </p:nvPr>
        </p:nvSpPr>
        <p:spPr>
          <a:xfrm>
            <a:off x="0" y="838200"/>
            <a:ext cx="8915400" cy="4114800"/>
          </a:xfrm>
        </p:spPr>
        <p:txBody>
          <a:bodyPr/>
          <a:lstStyle/>
          <a:p>
            <a:pPr>
              <a:lnSpc>
                <a:spcPct val="90000"/>
              </a:lnSpc>
            </a:pPr>
            <a:r>
              <a:rPr lang="en-US" altLang="en-US" sz="2800"/>
              <a:t>Keep PHI in protected areas, as much as possible.</a:t>
            </a:r>
          </a:p>
          <a:p>
            <a:pPr>
              <a:lnSpc>
                <a:spcPct val="90000"/>
              </a:lnSpc>
            </a:pPr>
            <a:r>
              <a:rPr lang="en-US" altLang="en-US" sz="2800"/>
              <a:t>Some hospitals and practices white boards or bulletin boards. In general, such boards should not contain diagnoses or clinical information. Most will list patient name, nurse and house officer, but not the attending clinician (which more likely implies the diagnosis).</a:t>
            </a:r>
          </a:p>
          <a:p>
            <a:pPr>
              <a:lnSpc>
                <a:spcPct val="90000"/>
              </a:lnSpc>
            </a:pPr>
            <a:r>
              <a:rPr lang="en-US" altLang="en-US" sz="2800"/>
              <a:t>White boards that have any more information should be in protected, non-public areas.</a:t>
            </a:r>
          </a:p>
          <a:p>
            <a:pPr>
              <a:lnSpc>
                <a:spcPct val="90000"/>
              </a:lnSpc>
            </a:pPr>
            <a:r>
              <a:rPr lang="en-US" altLang="en-US" sz="2800"/>
              <a:t>Use shredders or secure disposal containers for PHI.</a:t>
            </a:r>
          </a:p>
          <a:p>
            <a:pPr>
              <a:lnSpc>
                <a:spcPct val="90000"/>
              </a:lnSpc>
            </a:pPr>
            <a:r>
              <a:rPr lang="en-US" altLang="en-US" sz="2800"/>
              <a:t>In clinics, keep appointment schedules in a protected area.</a:t>
            </a:r>
          </a:p>
          <a:p>
            <a:pPr>
              <a:lnSpc>
                <a:spcPct val="90000"/>
              </a:lnSpc>
            </a:pPr>
            <a:r>
              <a:rPr lang="en-US" altLang="en-US" sz="2800"/>
              <a:t>If charts are put in holders on a clinic or patient door, they should be turned so as not to display the patient’s name and medical record number.</a:t>
            </a:r>
          </a:p>
          <a:p>
            <a:pPr>
              <a:lnSpc>
                <a:spcPct val="90000"/>
              </a:lnSpc>
              <a:buFontTx/>
              <a:buNone/>
            </a:pPr>
            <a:endParaRPr lang="en-US" altLang="en-US"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F3E7E9E1-1E73-4476-9FFE-3F9735014398}"/>
              </a:ext>
            </a:extLst>
          </p:cNvPr>
          <p:cNvSpPr>
            <a:spLocks noGrp="1" noChangeArrowheads="1"/>
          </p:cNvSpPr>
          <p:nvPr>
            <p:ph type="title"/>
          </p:nvPr>
        </p:nvSpPr>
        <p:spPr/>
        <p:txBody>
          <a:bodyPr/>
          <a:lstStyle/>
          <a:p>
            <a:r>
              <a:rPr lang="en-US" altLang="en-US" b="1"/>
              <a:t>Using PCs</a:t>
            </a:r>
          </a:p>
        </p:txBody>
      </p:sp>
      <p:sp>
        <p:nvSpPr>
          <p:cNvPr id="139267" name="Rectangle 3">
            <a:extLst>
              <a:ext uri="{FF2B5EF4-FFF2-40B4-BE49-F238E27FC236}">
                <a16:creationId xmlns:a16="http://schemas.microsoft.com/office/drawing/2014/main" id="{55A66421-83EC-45E8-89BD-6F96BAF0EF8A}"/>
              </a:ext>
            </a:extLst>
          </p:cNvPr>
          <p:cNvSpPr>
            <a:spLocks noGrp="1" noChangeArrowheads="1"/>
          </p:cNvSpPr>
          <p:nvPr>
            <p:ph type="body" idx="1"/>
          </p:nvPr>
        </p:nvSpPr>
        <p:spPr/>
        <p:txBody>
          <a:bodyPr/>
          <a:lstStyle/>
          <a:p>
            <a:pPr>
              <a:lnSpc>
                <a:spcPct val="90000"/>
              </a:lnSpc>
            </a:pPr>
            <a:r>
              <a:rPr lang="en-US" altLang="en-US"/>
              <a:t>Protect your password. Do not share it. Change it if it may be compromised.</a:t>
            </a:r>
          </a:p>
          <a:p>
            <a:pPr>
              <a:lnSpc>
                <a:spcPct val="90000"/>
              </a:lnSpc>
            </a:pPr>
            <a:r>
              <a:rPr lang="en-US" altLang="en-US"/>
              <a:t>Log off your computer or the application when your are done with your task. If that is inconvenient, use a screen saver.</a:t>
            </a:r>
          </a:p>
          <a:p>
            <a:pPr>
              <a:lnSpc>
                <a:spcPct val="90000"/>
              </a:lnSpc>
            </a:pPr>
            <a:r>
              <a:rPr lang="en-US" altLang="en-US"/>
              <a:t>Position the monitor screen so it can not be easily viewed by casual passers-by as you are working.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568603C-95D6-4155-8674-09FC9E5C2902}"/>
              </a:ext>
            </a:extLst>
          </p:cNvPr>
          <p:cNvSpPr>
            <a:spLocks noGrp="1" noChangeArrowheads="1"/>
          </p:cNvSpPr>
          <p:nvPr>
            <p:ph type="title"/>
          </p:nvPr>
        </p:nvSpPr>
        <p:spPr/>
        <p:txBody>
          <a:bodyPr/>
          <a:lstStyle/>
          <a:p>
            <a:r>
              <a:rPr lang="en-US" altLang="en-US" b="1"/>
              <a:t>What is the HIPPA/ Privacy Compliance Law?</a:t>
            </a:r>
          </a:p>
        </p:txBody>
      </p:sp>
      <p:sp>
        <p:nvSpPr>
          <p:cNvPr id="4099" name="Rectangle 3">
            <a:extLst>
              <a:ext uri="{FF2B5EF4-FFF2-40B4-BE49-F238E27FC236}">
                <a16:creationId xmlns:a16="http://schemas.microsoft.com/office/drawing/2014/main" id="{CCA4DE1E-04D2-42A3-B60A-F62B450B52FF}"/>
              </a:ext>
            </a:extLst>
          </p:cNvPr>
          <p:cNvSpPr>
            <a:spLocks noGrp="1" noChangeArrowheads="1"/>
          </p:cNvSpPr>
          <p:nvPr>
            <p:ph type="body" idx="1"/>
          </p:nvPr>
        </p:nvSpPr>
        <p:spPr/>
        <p:txBody>
          <a:bodyPr/>
          <a:lstStyle/>
          <a:p>
            <a:pPr>
              <a:lnSpc>
                <a:spcPct val="90000"/>
              </a:lnSpc>
            </a:pPr>
            <a:r>
              <a:rPr lang="en-US" altLang="en-US"/>
              <a:t>HIPPA: stands for Health Insurance Portability and Accountability Act. </a:t>
            </a:r>
            <a:br>
              <a:rPr lang="en-US" altLang="en-US"/>
            </a:br>
            <a:r>
              <a:rPr lang="en-US" altLang="en-US"/>
              <a:t>Passed by Congress in 1996;</a:t>
            </a:r>
            <a:br>
              <a:rPr lang="en-US" altLang="en-US"/>
            </a:br>
            <a:r>
              <a:rPr lang="en-US" altLang="en-US"/>
              <a:t>implemented April 14, 2003</a:t>
            </a:r>
          </a:p>
          <a:p>
            <a:pPr>
              <a:lnSpc>
                <a:spcPct val="90000"/>
              </a:lnSpc>
            </a:pPr>
            <a:endParaRPr lang="en-US" altLang="en-US"/>
          </a:p>
          <a:p>
            <a:pPr>
              <a:lnSpc>
                <a:spcPct val="90000"/>
              </a:lnSpc>
            </a:pPr>
            <a:r>
              <a:rPr lang="en-US" altLang="en-US"/>
              <a:t>Ensures that personal medical information that patients share with health care providers remains private and is protected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9AD67AB5-637F-4A4D-9C37-8783DD0B4175}"/>
              </a:ext>
            </a:extLst>
          </p:cNvPr>
          <p:cNvSpPr>
            <a:spLocks noGrp="1" noChangeArrowheads="1"/>
          </p:cNvSpPr>
          <p:nvPr>
            <p:ph type="title"/>
          </p:nvPr>
        </p:nvSpPr>
        <p:spPr/>
        <p:txBody>
          <a:bodyPr/>
          <a:lstStyle/>
          <a:p>
            <a:r>
              <a:rPr lang="en-US" altLang="en-US" b="1"/>
              <a:t>Shredding</a:t>
            </a:r>
          </a:p>
        </p:txBody>
      </p:sp>
      <p:sp>
        <p:nvSpPr>
          <p:cNvPr id="168963" name="Rectangle 3">
            <a:extLst>
              <a:ext uri="{FF2B5EF4-FFF2-40B4-BE49-F238E27FC236}">
                <a16:creationId xmlns:a16="http://schemas.microsoft.com/office/drawing/2014/main" id="{1D6E5398-D6CA-4707-8E0C-D72EFEE91BD3}"/>
              </a:ext>
            </a:extLst>
          </p:cNvPr>
          <p:cNvSpPr>
            <a:spLocks noGrp="1" noChangeArrowheads="1"/>
          </p:cNvSpPr>
          <p:nvPr>
            <p:ph type="body" idx="1"/>
          </p:nvPr>
        </p:nvSpPr>
        <p:spPr>
          <a:xfrm>
            <a:off x="304800" y="1981200"/>
            <a:ext cx="8610600" cy="4114800"/>
          </a:xfrm>
        </p:spPr>
        <p:txBody>
          <a:bodyPr/>
          <a:lstStyle/>
          <a:p>
            <a:r>
              <a:rPr lang="en-US" altLang="en-US"/>
              <a:t>Many covered entities, such as NEMC, have placed shredding receptacles or other disposal receptacles for PHI in clinical spaces.</a:t>
            </a:r>
          </a:p>
          <a:p>
            <a:r>
              <a:rPr lang="en-US" altLang="en-US"/>
              <a:t>Utilize shredders for any PHI no longer needed.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a:extLst>
              <a:ext uri="{FF2B5EF4-FFF2-40B4-BE49-F238E27FC236}">
                <a16:creationId xmlns:a16="http://schemas.microsoft.com/office/drawing/2014/main" id="{EC00D4C8-1DE5-41A7-86C7-E2B90F23DA62}"/>
              </a:ext>
            </a:extLst>
          </p:cNvPr>
          <p:cNvSpPr>
            <a:spLocks noGrp="1" noChangeArrowheads="1"/>
          </p:cNvSpPr>
          <p:nvPr>
            <p:ph type="title"/>
          </p:nvPr>
        </p:nvSpPr>
        <p:spPr>
          <a:xfrm>
            <a:off x="685800" y="0"/>
            <a:ext cx="7772400" cy="609600"/>
          </a:xfrm>
        </p:spPr>
        <p:txBody>
          <a:bodyPr/>
          <a:lstStyle/>
          <a:p>
            <a:r>
              <a:rPr lang="en-US" altLang="en-US" b="1"/>
              <a:t>Phone Calls and Faxes</a:t>
            </a:r>
          </a:p>
        </p:txBody>
      </p:sp>
      <p:sp>
        <p:nvSpPr>
          <p:cNvPr id="201731" name="Rectangle 3">
            <a:extLst>
              <a:ext uri="{FF2B5EF4-FFF2-40B4-BE49-F238E27FC236}">
                <a16:creationId xmlns:a16="http://schemas.microsoft.com/office/drawing/2014/main" id="{97458432-41F0-410C-8F15-13C9AAC9C2CB}"/>
              </a:ext>
            </a:extLst>
          </p:cNvPr>
          <p:cNvSpPr>
            <a:spLocks noGrp="1" noChangeArrowheads="1"/>
          </p:cNvSpPr>
          <p:nvPr>
            <p:ph type="body" idx="1"/>
          </p:nvPr>
        </p:nvSpPr>
        <p:spPr>
          <a:xfrm>
            <a:off x="381000" y="685800"/>
            <a:ext cx="8534400" cy="4114800"/>
          </a:xfrm>
        </p:spPr>
        <p:txBody>
          <a:bodyPr/>
          <a:lstStyle/>
          <a:p>
            <a:pPr>
              <a:lnSpc>
                <a:spcPct val="90000"/>
              </a:lnSpc>
            </a:pPr>
            <a:r>
              <a:rPr lang="en-US" altLang="en-US" sz="2800"/>
              <a:t>Be certain you know to whom and to where you are phoning or faxing before disclosing PHI.</a:t>
            </a:r>
          </a:p>
          <a:p>
            <a:pPr>
              <a:lnSpc>
                <a:spcPct val="90000"/>
              </a:lnSpc>
            </a:pPr>
            <a:r>
              <a:rPr lang="en-US" altLang="en-US" sz="2800"/>
              <a:t>Fax cover sheets should contain a confidentiality notice such as: </a:t>
            </a:r>
          </a:p>
          <a:p>
            <a:pPr>
              <a:lnSpc>
                <a:spcPct val="90000"/>
              </a:lnSpc>
              <a:buFontTx/>
              <a:buNone/>
            </a:pPr>
            <a:r>
              <a:rPr lang="en-US" altLang="en-US" sz="2000">
                <a:cs typeface="Times New Roman" panose="02020603050405020304" pitchFamily="18" charset="0"/>
              </a:rPr>
              <a:t>	Note:  The information contained in this facsimile may be privileged and confidential and protected from disclosure.  If the reader of this facsimile is not the intended recipient, you are hereby notified that any reading, dissemination, distribution, copying, or other use of this facsimile is strictly prohibited.  If you have received this facsimile in error, please notify the sender immediately by telephone at __________________ and destroy this facsimile.  Thank you.</a:t>
            </a:r>
            <a:r>
              <a:rPr lang="en-US" altLang="en-US" sz="2800"/>
              <a:t> </a:t>
            </a:r>
          </a:p>
          <a:p>
            <a:pPr>
              <a:lnSpc>
                <a:spcPct val="90000"/>
              </a:lnSpc>
            </a:pPr>
            <a:r>
              <a:rPr lang="en-US" altLang="en-US" sz="2800"/>
              <a:t>Be wary of making calls in public areas.</a:t>
            </a:r>
            <a:br>
              <a:rPr lang="en-US" altLang="en-US" sz="2800"/>
            </a:br>
            <a:r>
              <a:rPr lang="en-US" altLang="en-US" sz="2800"/>
              <a:t>Speak as softly as possible.</a:t>
            </a:r>
          </a:p>
          <a:p>
            <a:pPr>
              <a:lnSpc>
                <a:spcPct val="90000"/>
              </a:lnSpc>
            </a:pPr>
            <a:r>
              <a:rPr lang="en-US" altLang="en-US" sz="2800"/>
              <a:t>Be aware that cell phone conversations</a:t>
            </a:r>
            <a:br>
              <a:rPr lang="en-US" altLang="en-US" sz="2800"/>
            </a:br>
            <a:r>
              <a:rPr lang="en-US" altLang="en-US" sz="2800"/>
              <a:t>on non-digital phones can be intercepted.</a:t>
            </a:r>
          </a:p>
          <a:p>
            <a:pPr>
              <a:lnSpc>
                <a:spcPct val="90000"/>
              </a:lnSpc>
            </a:pPr>
            <a:r>
              <a:rPr lang="en-US" altLang="en-US" sz="2800"/>
              <a:t>Receiving fax machines should be in a secure location.</a:t>
            </a:r>
          </a:p>
          <a:p>
            <a:pPr>
              <a:lnSpc>
                <a:spcPct val="90000"/>
              </a:lnSpc>
            </a:pPr>
            <a:endParaRPr lang="en-US" altLang="en-US" sz="2800"/>
          </a:p>
          <a:p>
            <a:pPr>
              <a:lnSpc>
                <a:spcPct val="90000"/>
              </a:lnSpc>
              <a:buFontTx/>
              <a:buNone/>
            </a:pPr>
            <a:endParaRPr lang="en-US" altLang="en-US" sz="2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a:extLst>
              <a:ext uri="{FF2B5EF4-FFF2-40B4-BE49-F238E27FC236}">
                <a16:creationId xmlns:a16="http://schemas.microsoft.com/office/drawing/2014/main" id="{34F3DB90-261B-472F-9B64-77217F7455A6}"/>
              </a:ext>
            </a:extLst>
          </p:cNvPr>
          <p:cNvSpPr>
            <a:spLocks noGrp="1" noChangeArrowheads="1"/>
          </p:cNvSpPr>
          <p:nvPr>
            <p:ph type="title"/>
          </p:nvPr>
        </p:nvSpPr>
        <p:spPr>
          <a:xfrm>
            <a:off x="0" y="228600"/>
            <a:ext cx="9144000" cy="457200"/>
          </a:xfrm>
        </p:spPr>
        <p:txBody>
          <a:bodyPr/>
          <a:lstStyle/>
          <a:p>
            <a:r>
              <a:rPr lang="en-US" altLang="en-US" sz="4000" b="1"/>
              <a:t>Taking PHI Outside of a Clinical Setting</a:t>
            </a:r>
          </a:p>
        </p:txBody>
      </p:sp>
      <p:sp>
        <p:nvSpPr>
          <p:cNvPr id="202755" name="Rectangle 3">
            <a:extLst>
              <a:ext uri="{FF2B5EF4-FFF2-40B4-BE49-F238E27FC236}">
                <a16:creationId xmlns:a16="http://schemas.microsoft.com/office/drawing/2014/main" id="{04882955-7BE7-4277-8E3D-2AFBB9A937A6}"/>
              </a:ext>
            </a:extLst>
          </p:cNvPr>
          <p:cNvSpPr>
            <a:spLocks noGrp="1" noChangeArrowheads="1"/>
          </p:cNvSpPr>
          <p:nvPr>
            <p:ph type="body" idx="1"/>
          </p:nvPr>
        </p:nvSpPr>
        <p:spPr>
          <a:xfrm>
            <a:off x="228600" y="1295400"/>
            <a:ext cx="8915400" cy="4114800"/>
          </a:xfrm>
        </p:spPr>
        <p:txBody>
          <a:bodyPr/>
          <a:lstStyle/>
          <a:p>
            <a:pPr>
              <a:lnSpc>
                <a:spcPct val="90000"/>
              </a:lnSpc>
            </a:pPr>
            <a:r>
              <a:rPr lang="en-US" altLang="en-US" sz="2400"/>
              <a:t>Great care must be exercised if PHI that is taken from any clinical setting physically or outside its firewall electronically.</a:t>
            </a:r>
            <a:br>
              <a:rPr lang="en-US" altLang="en-US" sz="2400"/>
            </a:br>
            <a:r>
              <a:rPr lang="en-US" altLang="en-US" sz="2400"/>
              <a:t>In general, DO NOT DO IT.</a:t>
            </a:r>
          </a:p>
          <a:p>
            <a:pPr>
              <a:lnSpc>
                <a:spcPct val="90000"/>
              </a:lnSpc>
            </a:pPr>
            <a:r>
              <a:rPr lang="en-US" altLang="en-US" sz="2400"/>
              <a:t>Such exposures include notes you are editing or writing, rounding card decks, signout sheets or cards, and information contained in your PDAs, laptops, on disks, on CDs, etc.</a:t>
            </a:r>
          </a:p>
          <a:p>
            <a:pPr>
              <a:lnSpc>
                <a:spcPct val="90000"/>
              </a:lnSpc>
            </a:pPr>
            <a:r>
              <a:rPr lang="en-US" altLang="en-US" sz="2400"/>
              <a:t>Destroy or erase such data when its use outside of that clinical setting is no longer absolutely necessary.</a:t>
            </a:r>
          </a:p>
          <a:p>
            <a:pPr>
              <a:lnSpc>
                <a:spcPct val="90000"/>
              </a:lnSpc>
            </a:pPr>
            <a:r>
              <a:rPr lang="en-US" altLang="en-US" sz="2400"/>
              <a:t>DO NOT DISCARD PHI IN UNSHREDDED TRASH.</a:t>
            </a:r>
          </a:p>
          <a:p>
            <a:pPr>
              <a:lnSpc>
                <a:spcPct val="90000"/>
              </a:lnSpc>
            </a:pPr>
            <a:r>
              <a:rPr lang="en-US" altLang="en-US" sz="2400"/>
              <a:t>However, if access to such PHI is necessary for safe patient care,</a:t>
            </a:r>
            <a:br>
              <a:rPr lang="en-US" altLang="en-US" sz="2400"/>
            </a:br>
            <a:r>
              <a:rPr lang="en-US" altLang="en-US" sz="2400"/>
              <a:t>be extremely careful and protect our patients’ privacy.</a:t>
            </a:r>
          </a:p>
          <a:p>
            <a:pPr>
              <a:lnSpc>
                <a:spcPct val="90000"/>
              </a:lnSpc>
            </a:pPr>
            <a:r>
              <a:rPr lang="en-US" altLang="en-US" sz="2400"/>
              <a:t>As a medical student, you would ordinarily NOT require such access to PHI outside the clinical setting for patient care.</a:t>
            </a:r>
          </a:p>
          <a:p>
            <a:pPr>
              <a:lnSpc>
                <a:spcPct val="90000"/>
              </a:lnSpc>
            </a:pPr>
            <a:endParaRPr lang="en-US" altLang="en-US" sz="2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a:extLst>
              <a:ext uri="{FF2B5EF4-FFF2-40B4-BE49-F238E27FC236}">
                <a16:creationId xmlns:a16="http://schemas.microsoft.com/office/drawing/2014/main" id="{B19D9C07-916B-4705-AD12-107441925FBA}"/>
              </a:ext>
            </a:extLst>
          </p:cNvPr>
          <p:cNvSpPr>
            <a:spLocks noGrp="1" noChangeArrowheads="1"/>
          </p:cNvSpPr>
          <p:nvPr>
            <p:ph type="title"/>
          </p:nvPr>
        </p:nvSpPr>
        <p:spPr>
          <a:xfrm>
            <a:off x="0" y="609600"/>
            <a:ext cx="9067800" cy="1143000"/>
          </a:xfrm>
        </p:spPr>
        <p:txBody>
          <a:bodyPr/>
          <a:lstStyle/>
          <a:p>
            <a:r>
              <a:rPr lang="en-US" altLang="en-US" sz="4000" b="1"/>
              <a:t>Taking PHI Outside of a Clinical Setting </a:t>
            </a:r>
            <a:r>
              <a:rPr lang="en-US" altLang="en-US" sz="3600" b="1"/>
              <a:t>(Cont)</a:t>
            </a:r>
          </a:p>
        </p:txBody>
      </p:sp>
      <p:sp>
        <p:nvSpPr>
          <p:cNvPr id="239619" name="Rectangle 3">
            <a:extLst>
              <a:ext uri="{FF2B5EF4-FFF2-40B4-BE49-F238E27FC236}">
                <a16:creationId xmlns:a16="http://schemas.microsoft.com/office/drawing/2014/main" id="{0CAF3C69-6DB0-4F8C-A024-9D0747C1FF0B}"/>
              </a:ext>
            </a:extLst>
          </p:cNvPr>
          <p:cNvSpPr>
            <a:spLocks noGrp="1" noChangeArrowheads="1"/>
          </p:cNvSpPr>
          <p:nvPr>
            <p:ph type="body" idx="1"/>
          </p:nvPr>
        </p:nvSpPr>
        <p:spPr/>
        <p:txBody>
          <a:bodyPr/>
          <a:lstStyle/>
          <a:p>
            <a:r>
              <a:rPr lang="en-US" altLang="en-US" sz="2400"/>
              <a:t>Before you remove any PHI from a clinical setting ask permission.</a:t>
            </a:r>
          </a:p>
          <a:p>
            <a:r>
              <a:rPr lang="en-US" altLang="en-US" sz="2400"/>
              <a:t>If you do take any PHI outside of the clinical setting,</a:t>
            </a:r>
            <a:br>
              <a:rPr lang="en-US" altLang="en-US" sz="2400"/>
            </a:br>
            <a:r>
              <a:rPr lang="en-US" altLang="en-US" sz="2400" u="sng"/>
              <a:t>you are personally accountable for any disclosures</a:t>
            </a:r>
            <a:r>
              <a:rPr lang="en-US" altLang="en-US" sz="2400"/>
              <a:t>,</a:t>
            </a:r>
            <a:br>
              <a:rPr lang="en-US" altLang="en-US" sz="2400"/>
            </a:br>
            <a:r>
              <a:rPr lang="en-US" altLang="en-US" sz="2400"/>
              <a:t>even incidental disclosures.</a:t>
            </a:r>
          </a:p>
          <a:p>
            <a:r>
              <a:rPr lang="en-US" altLang="en-US" sz="2400"/>
              <a:t>Violation of this policy could preclude your returning to that setting, and may subject you to disciplinary action at the school.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a:extLst>
              <a:ext uri="{FF2B5EF4-FFF2-40B4-BE49-F238E27FC236}">
                <a16:creationId xmlns:a16="http://schemas.microsoft.com/office/drawing/2014/main" id="{462C08CD-15DC-478E-AF76-8B7AC7F655D8}"/>
              </a:ext>
            </a:extLst>
          </p:cNvPr>
          <p:cNvSpPr>
            <a:spLocks noGrp="1" noChangeArrowheads="1"/>
          </p:cNvSpPr>
          <p:nvPr>
            <p:ph type="title"/>
          </p:nvPr>
        </p:nvSpPr>
        <p:spPr>
          <a:xfrm>
            <a:off x="685800" y="381000"/>
            <a:ext cx="7772400" cy="685800"/>
          </a:xfrm>
        </p:spPr>
        <p:txBody>
          <a:bodyPr/>
          <a:lstStyle/>
          <a:p>
            <a:r>
              <a:rPr lang="en-US" altLang="en-US" b="1"/>
              <a:t>PDAs, Laptops</a:t>
            </a:r>
          </a:p>
        </p:txBody>
      </p:sp>
      <p:sp>
        <p:nvSpPr>
          <p:cNvPr id="240643" name="Rectangle 3">
            <a:extLst>
              <a:ext uri="{FF2B5EF4-FFF2-40B4-BE49-F238E27FC236}">
                <a16:creationId xmlns:a16="http://schemas.microsoft.com/office/drawing/2014/main" id="{F3F19539-19A8-4D94-95F2-FB69C494DD47}"/>
              </a:ext>
            </a:extLst>
          </p:cNvPr>
          <p:cNvSpPr>
            <a:spLocks noGrp="1" noChangeArrowheads="1"/>
          </p:cNvSpPr>
          <p:nvPr>
            <p:ph type="body" idx="1"/>
          </p:nvPr>
        </p:nvSpPr>
        <p:spPr>
          <a:xfrm>
            <a:off x="304800" y="1219200"/>
            <a:ext cx="8229600" cy="4114800"/>
          </a:xfrm>
        </p:spPr>
        <p:txBody>
          <a:bodyPr/>
          <a:lstStyle/>
          <a:p>
            <a:r>
              <a:rPr lang="en-US" altLang="en-US" sz="2400"/>
              <a:t>Password protect your PDA and laptop,</a:t>
            </a:r>
            <a:br>
              <a:rPr lang="en-US" altLang="en-US" sz="2400"/>
            </a:br>
            <a:r>
              <a:rPr lang="en-US" altLang="en-US" sz="2400"/>
              <a:t>in case they are lost or stolen.</a:t>
            </a:r>
          </a:p>
          <a:p>
            <a:r>
              <a:rPr lang="en-US" altLang="en-US" sz="2400"/>
              <a:t>If any PHI is present on the hard disk of a computer you use, delete and purge (overwrite) those sectors of your hard disk.</a:t>
            </a:r>
          </a:p>
          <a:p>
            <a:r>
              <a:rPr lang="en-US" altLang="en-US" sz="2400"/>
              <a:t>If that computer requires repair, consult the Student Affairs Office, because PHI could be recovered from the hard disk on the computer and that would constitute a disclosure of PHI. </a:t>
            </a:r>
          </a:p>
          <a:p>
            <a:r>
              <a:rPr lang="en-US" altLang="en-US" sz="2400"/>
              <a:t>To repeat, violation of this policy could preclude your returning to that clinical setting and may subject you to disciplinary action at the school.</a:t>
            </a:r>
          </a:p>
          <a:p>
            <a:endParaRPr lang="en-US" altLang="en-US" sz="2400"/>
          </a:p>
          <a:p>
            <a:endParaRPr lang="en-US" altLang="en-US" sz="28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a:extLst>
              <a:ext uri="{FF2B5EF4-FFF2-40B4-BE49-F238E27FC236}">
                <a16:creationId xmlns:a16="http://schemas.microsoft.com/office/drawing/2014/main" id="{EB46C041-7E52-4B2E-AA1A-B9164AA3FC4E}"/>
              </a:ext>
            </a:extLst>
          </p:cNvPr>
          <p:cNvSpPr>
            <a:spLocks noGrp="1" noChangeArrowheads="1"/>
          </p:cNvSpPr>
          <p:nvPr>
            <p:ph type="title"/>
          </p:nvPr>
        </p:nvSpPr>
        <p:spPr>
          <a:xfrm>
            <a:off x="685800" y="228600"/>
            <a:ext cx="7772400" cy="533400"/>
          </a:xfrm>
        </p:spPr>
        <p:txBody>
          <a:bodyPr/>
          <a:lstStyle/>
          <a:p>
            <a:r>
              <a:rPr lang="en-US" altLang="en-US" b="1"/>
              <a:t>Patient Logs and Notes</a:t>
            </a:r>
          </a:p>
        </p:txBody>
      </p:sp>
      <p:sp>
        <p:nvSpPr>
          <p:cNvPr id="261123" name="Rectangle 3">
            <a:extLst>
              <a:ext uri="{FF2B5EF4-FFF2-40B4-BE49-F238E27FC236}">
                <a16:creationId xmlns:a16="http://schemas.microsoft.com/office/drawing/2014/main" id="{41A81154-E8D5-42F1-9785-45EE3A66EB8F}"/>
              </a:ext>
            </a:extLst>
          </p:cNvPr>
          <p:cNvSpPr>
            <a:spLocks noGrp="1" noChangeArrowheads="1"/>
          </p:cNvSpPr>
          <p:nvPr>
            <p:ph type="body" idx="1"/>
          </p:nvPr>
        </p:nvSpPr>
        <p:spPr>
          <a:xfrm>
            <a:off x="0" y="1371600"/>
            <a:ext cx="9144000" cy="4114800"/>
          </a:xfrm>
        </p:spPr>
        <p:txBody>
          <a:bodyPr/>
          <a:lstStyle/>
          <a:p>
            <a:pPr>
              <a:lnSpc>
                <a:spcPct val="90000"/>
              </a:lnSpc>
            </a:pPr>
            <a:r>
              <a:rPr lang="en-US" altLang="en-US" sz="2400"/>
              <a:t>Some students have the habit of keeping personal copies of their notes and other PHI for their own records.</a:t>
            </a:r>
          </a:p>
          <a:p>
            <a:pPr lvl="1">
              <a:lnSpc>
                <a:spcPct val="90000"/>
              </a:lnSpc>
            </a:pPr>
            <a:r>
              <a:rPr lang="en-US" altLang="en-US" sz="2400" b="1"/>
              <a:t>This is an extremely dangerous practice</a:t>
            </a:r>
            <a:br>
              <a:rPr lang="en-US" altLang="en-US" sz="2400" b="1"/>
            </a:br>
            <a:r>
              <a:rPr lang="en-US" altLang="en-US" sz="2400"/>
              <a:t>and could subject you to disciplinary action</a:t>
            </a:r>
            <a:br>
              <a:rPr lang="en-US" altLang="en-US" sz="2400"/>
            </a:br>
            <a:r>
              <a:rPr lang="en-US" altLang="en-US" sz="2400"/>
              <a:t>and personal legal consequences if that PHI were to be disclosed, even inadvertently or incidentally. </a:t>
            </a:r>
          </a:p>
          <a:p>
            <a:pPr lvl="1">
              <a:lnSpc>
                <a:spcPct val="90000"/>
              </a:lnSpc>
            </a:pPr>
            <a:r>
              <a:rPr lang="en-US" altLang="en-US" sz="2400"/>
              <a:t>At the very least, be certain that EVERY one of the 18 HIPAA identifiers has been removed from any such notes.</a:t>
            </a:r>
          </a:p>
          <a:p>
            <a:pPr>
              <a:lnSpc>
                <a:spcPct val="90000"/>
              </a:lnSpc>
            </a:pPr>
            <a:r>
              <a:rPr lang="en-US" altLang="en-US" sz="2400"/>
              <a:t>Some rotations require students to keep patient logs.</a:t>
            </a:r>
            <a:br>
              <a:rPr lang="en-US" altLang="en-US" sz="2400"/>
            </a:br>
            <a:r>
              <a:rPr lang="en-US" altLang="en-US" sz="2400"/>
              <a:t>Such logs should NOT contain any of the 18 HIPAA identifiers, unless approved by the privacy officer of the clinical setting.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a:extLst>
              <a:ext uri="{FF2B5EF4-FFF2-40B4-BE49-F238E27FC236}">
                <a16:creationId xmlns:a16="http://schemas.microsoft.com/office/drawing/2014/main" id="{93AFB55C-1933-48B4-BE9F-9E1044A0B5B3}"/>
              </a:ext>
            </a:extLst>
          </p:cNvPr>
          <p:cNvSpPr>
            <a:spLocks noGrp="1" noChangeArrowheads="1"/>
          </p:cNvSpPr>
          <p:nvPr>
            <p:ph type="title"/>
          </p:nvPr>
        </p:nvSpPr>
        <p:spPr>
          <a:xfrm>
            <a:off x="609600" y="0"/>
            <a:ext cx="7772400" cy="457200"/>
          </a:xfrm>
        </p:spPr>
        <p:txBody>
          <a:bodyPr/>
          <a:lstStyle/>
          <a:p>
            <a:r>
              <a:rPr lang="en-US" altLang="en-US" b="1"/>
              <a:t>Using e-mail (cont)</a:t>
            </a:r>
          </a:p>
        </p:txBody>
      </p:sp>
      <p:sp>
        <p:nvSpPr>
          <p:cNvPr id="305155" name="Rectangle 3">
            <a:extLst>
              <a:ext uri="{FF2B5EF4-FFF2-40B4-BE49-F238E27FC236}">
                <a16:creationId xmlns:a16="http://schemas.microsoft.com/office/drawing/2014/main" id="{62181789-517A-4B1C-ABA4-ACB4110B21B9}"/>
              </a:ext>
            </a:extLst>
          </p:cNvPr>
          <p:cNvSpPr>
            <a:spLocks noGrp="1" noChangeArrowheads="1"/>
          </p:cNvSpPr>
          <p:nvPr>
            <p:ph type="body" idx="1"/>
          </p:nvPr>
        </p:nvSpPr>
        <p:spPr>
          <a:xfrm>
            <a:off x="0" y="381000"/>
            <a:ext cx="8915400" cy="4114800"/>
          </a:xfrm>
        </p:spPr>
        <p:txBody>
          <a:bodyPr/>
          <a:lstStyle/>
          <a:p>
            <a:pPr>
              <a:lnSpc>
                <a:spcPct val="90000"/>
              </a:lnSpc>
            </a:pPr>
            <a:r>
              <a:rPr lang="en-US" altLang="en-US" sz="2400"/>
              <a:t>Unlike E-mail sent within a covered entity that remains within its firewall, any e-mail sent outside of  the covered entity (including e-mail sent to Tufts, the HNRC or other hospitals travels over the internet and may therefore cause a disclosure (unless it is specially encrypted).</a:t>
            </a:r>
          </a:p>
          <a:p>
            <a:pPr lvl="1">
              <a:lnSpc>
                <a:spcPct val="90000"/>
              </a:lnSpc>
            </a:pPr>
            <a:r>
              <a:rPr lang="en-US" altLang="en-US" sz="2000">
                <a:effectLst>
                  <a:outerShdw blurRad="38100" dist="38100" dir="2700000" algn="tl">
                    <a:srgbClr val="C0C0C0"/>
                  </a:outerShdw>
                </a:effectLst>
              </a:rPr>
              <a:t>If you are given an e-mail account at a hospital, Do NOT forward that e-mail outside of that hospital, even manually, if it MIGHT contain any PHI.</a:t>
            </a:r>
          </a:p>
          <a:p>
            <a:pPr>
              <a:lnSpc>
                <a:spcPct val="90000"/>
              </a:lnSpc>
            </a:pPr>
            <a:r>
              <a:rPr lang="en-US" altLang="en-US" sz="2400"/>
              <a:t>There is no easy, standard way to encrypt e-mail at this time. </a:t>
            </a:r>
          </a:p>
          <a:p>
            <a:pPr>
              <a:lnSpc>
                <a:spcPct val="90000"/>
              </a:lnSpc>
            </a:pPr>
            <a:r>
              <a:rPr lang="en-US" altLang="en-US" sz="2400"/>
              <a:t>Because of the nature of unencrypted e-mail transmission and the risk of privacy breaches, the use of e-mail that contains PHI (any of the 18 identifiers, one of which is the patient’s email address) outside of  a covered entity’s network firewall may either be prohibited by that institution or may require the patient’s explicit written consent, even e-mail among clinicians.</a:t>
            </a:r>
          </a:p>
          <a:p>
            <a:pPr>
              <a:lnSpc>
                <a:spcPct val="90000"/>
              </a:lnSpc>
            </a:pPr>
            <a:r>
              <a:rPr lang="en-US" altLang="en-US" sz="2400"/>
              <a:t>Your Tufts e-mail account is NOT behind a HIPAA-safe firewall and cannot be e-mailed to from another institution without the message traversing the internet.</a:t>
            </a:r>
            <a:br>
              <a:rPr lang="en-US" altLang="en-US" sz="2400"/>
            </a:br>
            <a:r>
              <a:rPr lang="en-US" altLang="en-US" sz="2400" b="1" u="sng"/>
              <a:t>THEREFORE, YOUR TUFTS EMAIL ACCOUNT CANNOT CONTAIN ANY PHI OR PATIENT IDENTIFIERS.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a:extLst>
              <a:ext uri="{FF2B5EF4-FFF2-40B4-BE49-F238E27FC236}">
                <a16:creationId xmlns:a16="http://schemas.microsoft.com/office/drawing/2014/main" id="{19DD89E1-8895-4986-8FD3-13800886E074}"/>
              </a:ext>
            </a:extLst>
          </p:cNvPr>
          <p:cNvSpPr>
            <a:spLocks noGrp="1" noChangeArrowheads="1"/>
          </p:cNvSpPr>
          <p:nvPr>
            <p:ph type="title"/>
          </p:nvPr>
        </p:nvSpPr>
        <p:spPr>
          <a:xfrm>
            <a:off x="457200" y="1066800"/>
            <a:ext cx="7848600" cy="1143000"/>
          </a:xfrm>
        </p:spPr>
        <p:txBody>
          <a:bodyPr/>
          <a:lstStyle/>
          <a:p>
            <a:r>
              <a:rPr lang="en-US" altLang="en-US" sz="3600" b="1">
                <a:cs typeface="Times New Roman" panose="02020603050405020304" pitchFamily="18" charset="0"/>
              </a:rPr>
              <a:t>What if I am unsure whether I can disclose protected health information, or whether information is, in fact, protected health information?</a:t>
            </a:r>
            <a:br>
              <a:rPr lang="en-US" altLang="en-US" sz="3200" b="1">
                <a:cs typeface="Times New Roman" panose="02020603050405020304" pitchFamily="18" charset="0"/>
              </a:rPr>
            </a:br>
            <a:endParaRPr lang="en-US" altLang="en-US" sz="5400"/>
          </a:p>
        </p:txBody>
      </p:sp>
      <p:sp>
        <p:nvSpPr>
          <p:cNvPr id="379907" name="Rectangle 3">
            <a:extLst>
              <a:ext uri="{FF2B5EF4-FFF2-40B4-BE49-F238E27FC236}">
                <a16:creationId xmlns:a16="http://schemas.microsoft.com/office/drawing/2014/main" id="{BEFCD670-C68A-468D-A81F-BE9B2060DC0C}"/>
              </a:ext>
            </a:extLst>
          </p:cNvPr>
          <p:cNvSpPr>
            <a:spLocks noGrp="1" noChangeArrowheads="1"/>
          </p:cNvSpPr>
          <p:nvPr>
            <p:ph type="body" idx="1"/>
          </p:nvPr>
        </p:nvSpPr>
        <p:spPr>
          <a:xfrm>
            <a:off x="609600" y="2514600"/>
            <a:ext cx="7772400" cy="4114800"/>
          </a:xfrm>
        </p:spPr>
        <p:txBody>
          <a:bodyPr/>
          <a:lstStyle/>
          <a:p>
            <a:r>
              <a:rPr lang="en-US" altLang="en-US" sz="2800">
                <a:cs typeface="Times New Roman" panose="02020603050405020304" pitchFamily="18" charset="0"/>
              </a:rPr>
              <a:t>If in doubt, do not give out information without first checking with your attending, clerkship, course director, or other person responsible for the confidentiality of health information in the practice setting, usually the “Privacy Officer”.</a:t>
            </a:r>
            <a:endParaRPr lang="en-US" altLang="en-US" sz="2800"/>
          </a:p>
          <a:p>
            <a:r>
              <a:rPr lang="en-US" altLang="en-US" sz="2800"/>
              <a:t>Remember that HIPAA is a new law and the faculty, providers, and the public are just now working through its implications for practice, teaching, and research.</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a:extLst>
              <a:ext uri="{FF2B5EF4-FFF2-40B4-BE49-F238E27FC236}">
                <a16:creationId xmlns:a16="http://schemas.microsoft.com/office/drawing/2014/main" id="{70FB0BCB-26C5-4DA0-9E36-3868C560E1A2}"/>
              </a:ext>
            </a:extLst>
          </p:cNvPr>
          <p:cNvSpPr>
            <a:spLocks noGrp="1" noChangeArrowheads="1"/>
          </p:cNvSpPr>
          <p:nvPr>
            <p:ph type="title"/>
          </p:nvPr>
        </p:nvSpPr>
        <p:spPr>
          <a:xfrm>
            <a:off x="762000" y="0"/>
            <a:ext cx="7772400" cy="533400"/>
          </a:xfrm>
        </p:spPr>
        <p:txBody>
          <a:bodyPr/>
          <a:lstStyle/>
          <a:p>
            <a:r>
              <a:rPr lang="en-US" altLang="en-US" b="1"/>
              <a:t>Basic Rule</a:t>
            </a:r>
          </a:p>
        </p:txBody>
      </p:sp>
      <p:sp>
        <p:nvSpPr>
          <p:cNvPr id="434179" name="Rectangle 3">
            <a:extLst>
              <a:ext uri="{FF2B5EF4-FFF2-40B4-BE49-F238E27FC236}">
                <a16:creationId xmlns:a16="http://schemas.microsoft.com/office/drawing/2014/main" id="{05C822A2-25F4-49D7-9852-57378289DE57}"/>
              </a:ext>
            </a:extLst>
          </p:cNvPr>
          <p:cNvSpPr>
            <a:spLocks noGrp="1" noChangeArrowheads="1"/>
          </p:cNvSpPr>
          <p:nvPr>
            <p:ph type="body" idx="1"/>
          </p:nvPr>
        </p:nvSpPr>
        <p:spPr>
          <a:xfrm>
            <a:off x="228600" y="533400"/>
            <a:ext cx="8915400" cy="4114800"/>
          </a:xfrm>
        </p:spPr>
        <p:txBody>
          <a:bodyPr/>
          <a:lstStyle/>
          <a:p>
            <a:pPr>
              <a:lnSpc>
                <a:spcPct val="90000"/>
              </a:lnSpc>
              <a:buFontTx/>
              <a:buNone/>
            </a:pPr>
            <a:r>
              <a:rPr lang="en-US" altLang="en-US" sz="2800"/>
              <a:t>No Use or Disclosure of PHI without patient authorization </a:t>
            </a:r>
            <a:r>
              <a:rPr lang="en-US" altLang="en-US" sz="2800" i="1"/>
              <a:t>Except</a:t>
            </a:r>
            <a:r>
              <a:rPr lang="en-US" altLang="en-US" sz="2800"/>
              <a:t>: </a:t>
            </a:r>
          </a:p>
          <a:p>
            <a:pPr>
              <a:lnSpc>
                <a:spcPct val="90000"/>
              </a:lnSpc>
            </a:pPr>
            <a:r>
              <a:rPr lang="en-US" altLang="en-US" sz="2800"/>
              <a:t>For </a:t>
            </a:r>
            <a:r>
              <a:rPr lang="en-US" altLang="en-US" sz="2800" u="sng"/>
              <a:t>treatment</a:t>
            </a:r>
            <a:r>
              <a:rPr lang="en-US" altLang="en-US" sz="2800"/>
              <a:t>, </a:t>
            </a:r>
            <a:r>
              <a:rPr lang="en-US" altLang="en-US" sz="2800" u="sng"/>
              <a:t>payment</a:t>
            </a:r>
            <a:r>
              <a:rPr lang="en-US" altLang="en-US" sz="2800"/>
              <a:t> and </a:t>
            </a:r>
            <a:r>
              <a:rPr lang="en-US" altLang="en-US" sz="2800" u="sng"/>
              <a:t>health care operations</a:t>
            </a:r>
            <a:endParaRPr lang="en-US" altLang="en-US" sz="2800"/>
          </a:p>
          <a:p>
            <a:pPr>
              <a:lnSpc>
                <a:spcPct val="90000"/>
              </a:lnSpc>
              <a:buFontTx/>
              <a:buNone/>
            </a:pPr>
            <a:r>
              <a:rPr lang="en-US" altLang="en-US" sz="2800"/>
              <a:t>	Remember: </a:t>
            </a:r>
            <a:r>
              <a:rPr lang="en-US" altLang="en-US" sz="2800" b="1" i="1" u="sng"/>
              <a:t>Patient care and safety come first!</a:t>
            </a:r>
          </a:p>
          <a:p>
            <a:pPr lvl="1">
              <a:lnSpc>
                <a:spcPct val="90000"/>
              </a:lnSpc>
            </a:pPr>
            <a:r>
              <a:rPr lang="en-US" altLang="en-US" sz="2400"/>
              <a:t>In a teaching hospital, teaching is a part of treatment and a part of our health care operations.</a:t>
            </a:r>
          </a:p>
          <a:p>
            <a:pPr>
              <a:lnSpc>
                <a:spcPct val="90000"/>
              </a:lnSpc>
            </a:pPr>
            <a:r>
              <a:rPr lang="en-US" altLang="en-US" sz="2800"/>
              <a:t>Or When a specific regulatory exception under HIPAA applies, e.g., public health reporting, in emergencies/ disasters, to identify patients or locate family members; and as required by law.</a:t>
            </a:r>
          </a:p>
          <a:p>
            <a:pPr>
              <a:lnSpc>
                <a:spcPct val="90000"/>
              </a:lnSpc>
              <a:buFontTx/>
              <a:buNone/>
            </a:pPr>
            <a:r>
              <a:rPr lang="en-US" altLang="en-US" sz="2800" i="1"/>
              <a:t>Keep in mind, there are special requirements under state law for the use and disclosure of certain categories of highly confidential information (e.g., HIV information, genetic testing information, alcohol and drug abuse treatment information, and mental health treatment information).</a:t>
            </a:r>
          </a:p>
          <a:p>
            <a:pPr>
              <a:lnSpc>
                <a:spcPct val="90000"/>
              </a:lnSpc>
            </a:pPr>
            <a:endParaRPr lang="en-US" altLang="en-US" sz="2800"/>
          </a:p>
          <a:p>
            <a:pPr>
              <a:lnSpc>
                <a:spcPct val="90000"/>
              </a:lnSpc>
            </a:pPr>
            <a:endParaRPr lang="en-US" altLang="en-US" sz="2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a:extLst>
              <a:ext uri="{FF2B5EF4-FFF2-40B4-BE49-F238E27FC236}">
                <a16:creationId xmlns:a16="http://schemas.microsoft.com/office/drawing/2014/main" id="{916ABEDA-5009-4B10-B754-10B183208D92}"/>
              </a:ext>
            </a:extLst>
          </p:cNvPr>
          <p:cNvSpPr>
            <a:spLocks noGrp="1" noChangeArrowheads="1"/>
          </p:cNvSpPr>
          <p:nvPr>
            <p:ph type="title"/>
          </p:nvPr>
        </p:nvSpPr>
        <p:spPr/>
        <p:txBody>
          <a:bodyPr/>
          <a:lstStyle/>
          <a:p>
            <a:r>
              <a:rPr lang="en-US" altLang="en-US" b="1"/>
              <a:t>Basic Principles</a:t>
            </a:r>
          </a:p>
        </p:txBody>
      </p:sp>
      <p:sp>
        <p:nvSpPr>
          <p:cNvPr id="436227" name="Rectangle 3">
            <a:extLst>
              <a:ext uri="{FF2B5EF4-FFF2-40B4-BE49-F238E27FC236}">
                <a16:creationId xmlns:a16="http://schemas.microsoft.com/office/drawing/2014/main" id="{7E045B49-3861-49F9-9E28-04DA8C180146}"/>
              </a:ext>
            </a:extLst>
          </p:cNvPr>
          <p:cNvSpPr>
            <a:spLocks noGrp="1" noChangeArrowheads="1"/>
          </p:cNvSpPr>
          <p:nvPr>
            <p:ph type="body" idx="1"/>
          </p:nvPr>
        </p:nvSpPr>
        <p:spPr/>
        <p:txBody>
          <a:bodyPr/>
          <a:lstStyle/>
          <a:p>
            <a:pPr>
              <a:lnSpc>
                <a:spcPct val="90000"/>
              </a:lnSpc>
            </a:pPr>
            <a:r>
              <a:rPr lang="en-US" altLang="en-US"/>
              <a:t>Only use PHI that you need</a:t>
            </a:r>
          </a:p>
          <a:p>
            <a:pPr>
              <a:lnSpc>
                <a:spcPct val="90000"/>
              </a:lnSpc>
            </a:pPr>
            <a:r>
              <a:rPr lang="en-US" altLang="en-US"/>
              <a:t>Ask yourself: “Do I really need this?”</a:t>
            </a:r>
          </a:p>
          <a:p>
            <a:pPr>
              <a:lnSpc>
                <a:spcPct val="90000"/>
              </a:lnSpc>
            </a:pPr>
            <a:r>
              <a:rPr lang="en-US" altLang="en-US"/>
              <a:t>Only disclose PHI to meet a legitimate need</a:t>
            </a:r>
          </a:p>
          <a:p>
            <a:pPr>
              <a:lnSpc>
                <a:spcPct val="90000"/>
              </a:lnSpc>
            </a:pPr>
            <a:r>
              <a:rPr lang="en-US" altLang="en-US"/>
              <a:t>Ask yourself: “Do I need to disclose this?”</a:t>
            </a:r>
          </a:p>
          <a:p>
            <a:pPr>
              <a:lnSpc>
                <a:spcPct val="90000"/>
              </a:lnSpc>
            </a:pPr>
            <a:r>
              <a:rPr lang="en-US" altLang="en-US"/>
              <a:t>The golden rule:</a:t>
            </a:r>
          </a:p>
          <a:p>
            <a:pPr lvl="1">
              <a:lnSpc>
                <a:spcPct val="90000"/>
              </a:lnSpc>
            </a:pPr>
            <a:r>
              <a:rPr lang="en-US" altLang="en-US"/>
              <a:t>Ask yourself: “What would you wish done if you or a close family member were the patient?”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ED7F710-5EC2-413C-B671-ED9D138826E2}"/>
              </a:ext>
            </a:extLst>
          </p:cNvPr>
          <p:cNvSpPr>
            <a:spLocks noGrp="1" noChangeArrowheads="1"/>
          </p:cNvSpPr>
          <p:nvPr>
            <p:ph type="title"/>
          </p:nvPr>
        </p:nvSpPr>
        <p:spPr>
          <a:xfrm>
            <a:off x="228600" y="0"/>
            <a:ext cx="8915400" cy="609600"/>
          </a:xfrm>
        </p:spPr>
        <p:txBody>
          <a:bodyPr/>
          <a:lstStyle/>
          <a:p>
            <a:r>
              <a:rPr lang="en-US" altLang="en-US" sz="3200" b="1">
                <a:cs typeface="Times New Roman" panose="02020603050405020304" pitchFamily="18" charset="0"/>
              </a:rPr>
              <a:t>Why Is the HIPAA Privacy Regulation Needed?</a:t>
            </a:r>
            <a:r>
              <a:rPr lang="en-US" altLang="en-US"/>
              <a:t> </a:t>
            </a:r>
          </a:p>
        </p:txBody>
      </p:sp>
      <p:sp>
        <p:nvSpPr>
          <p:cNvPr id="11267" name="Rectangle 3">
            <a:extLst>
              <a:ext uri="{FF2B5EF4-FFF2-40B4-BE49-F238E27FC236}">
                <a16:creationId xmlns:a16="http://schemas.microsoft.com/office/drawing/2014/main" id="{EAA7793B-4060-4995-977B-0C2DEEB1BD89}"/>
              </a:ext>
            </a:extLst>
          </p:cNvPr>
          <p:cNvSpPr>
            <a:spLocks noGrp="1" noChangeArrowheads="1"/>
          </p:cNvSpPr>
          <p:nvPr>
            <p:ph type="body" idx="1"/>
          </p:nvPr>
        </p:nvSpPr>
        <p:spPr>
          <a:xfrm>
            <a:off x="0" y="762000"/>
            <a:ext cx="9144000" cy="4114800"/>
          </a:xfrm>
        </p:spPr>
        <p:txBody>
          <a:bodyPr/>
          <a:lstStyle/>
          <a:p>
            <a:pPr>
              <a:lnSpc>
                <a:spcPct val="90000"/>
              </a:lnSpc>
            </a:pPr>
            <a:r>
              <a:rPr lang="en-US" altLang="en-US" sz="2400"/>
              <a:t>When it comes to personal information that moves across hospitals, doctors’ offices, insurers or third party payers, and state lines,</a:t>
            </a:r>
            <a:br>
              <a:rPr lang="en-US" altLang="en-US" sz="2400"/>
            </a:br>
            <a:r>
              <a:rPr lang="en-US" altLang="en-US" sz="2400"/>
              <a:t>the United States has relied on a patchwork of federal and state laws.</a:t>
            </a:r>
          </a:p>
          <a:p>
            <a:pPr>
              <a:lnSpc>
                <a:spcPct val="90000"/>
              </a:lnSpc>
            </a:pPr>
            <a:r>
              <a:rPr lang="en-US" altLang="en-US" sz="2400"/>
              <a:t>Up to now, personal health information could be distributed – without either notice or consent – for reasons that have nothing to do with a patient’s medical treatment or a provider’s health care reimbursement.</a:t>
            </a:r>
          </a:p>
          <a:p>
            <a:pPr>
              <a:lnSpc>
                <a:spcPct val="90000"/>
              </a:lnSpc>
            </a:pPr>
            <a:r>
              <a:rPr lang="en-US" altLang="en-US" sz="2400"/>
              <a:t>The Privacy Regulation establishes a federal floor of safeguards to protect the confidentiality of medical information.  State laws that provide stronger privacy protections will continue to apply over and above the new federal privacy standards.</a:t>
            </a:r>
            <a:endParaRPr lang="en-US" altLang="en-US" sz="2400">
              <a:latin typeface="Arial Unicode MS" panose="020B0604020202020204" pitchFamily="34" charset="-128"/>
            </a:endParaRPr>
          </a:p>
          <a:p>
            <a:pPr>
              <a:lnSpc>
                <a:spcPct val="90000"/>
              </a:lnSpc>
            </a:pPr>
            <a:r>
              <a:rPr lang="en-US" altLang="en-US" sz="2400">
                <a:cs typeface="Times New Roman" panose="02020603050405020304" pitchFamily="18" charset="0"/>
              </a:rPr>
              <a:t>Although health care providers have a strong tradition of safeguarding private health information, in today’s world, the old system of paper records in locked filing cabinets is not enough.</a:t>
            </a:r>
          </a:p>
          <a:p>
            <a:pPr>
              <a:lnSpc>
                <a:spcPct val="90000"/>
              </a:lnSpc>
            </a:pPr>
            <a:r>
              <a:rPr lang="en-US" altLang="en-US" sz="2400">
                <a:cs typeface="Times New Roman" panose="02020603050405020304" pitchFamily="18" charset="0"/>
              </a:rPr>
              <a:t>With information broadly held and transmitted electronically, the Privacy Regulation provides clear standards for all parties regarding protection of personal health information.</a:t>
            </a:r>
            <a:r>
              <a:rPr lang="en-US" altLang="en-US" sz="240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900" name="Rectangle 2">
            <a:extLst>
              <a:ext uri="{FF2B5EF4-FFF2-40B4-BE49-F238E27FC236}">
                <a16:creationId xmlns:a16="http://schemas.microsoft.com/office/drawing/2014/main" id="{4D60A07E-2F87-46B2-88F5-3D5A3DE86C6F}"/>
              </a:ext>
            </a:extLst>
          </p:cNvPr>
          <p:cNvSpPr>
            <a:spLocks noChangeArrowheads="1"/>
          </p:cNvSpPr>
          <p:nvPr/>
        </p:nvSpPr>
        <p:spPr bwMode="auto">
          <a:xfrm>
            <a:off x="3810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r>
              <a:rPr lang="en-US" altLang="en-US" sz="4000" b="0"/>
              <a:t>HIPAA Review Certification</a:t>
            </a:r>
          </a:p>
        </p:txBody>
      </p:sp>
      <p:sp>
        <p:nvSpPr>
          <p:cNvPr id="464901" name="Rectangle 3">
            <a:extLst>
              <a:ext uri="{FF2B5EF4-FFF2-40B4-BE49-F238E27FC236}">
                <a16:creationId xmlns:a16="http://schemas.microsoft.com/office/drawing/2014/main" id="{52C961BB-705C-492F-90A4-D54E24786AE7}"/>
              </a:ext>
            </a:extLst>
          </p:cNvPr>
          <p:cNvSpPr>
            <a:spLocks noChangeArrowheads="1"/>
          </p:cNvSpPr>
          <p:nvPr/>
        </p:nvSpPr>
        <p:spPr bwMode="auto">
          <a:xfrm>
            <a:off x="533400" y="1447800"/>
            <a:ext cx="8229600" cy="483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n-US" altLang="en-US" sz="1600" b="0"/>
              <a:t>This is a required component of your application to the TUSM Visiting Student Program. </a:t>
            </a:r>
          </a:p>
          <a:p>
            <a:pPr>
              <a:buFontTx/>
              <a:buNone/>
            </a:pPr>
            <a:endParaRPr lang="en-US" altLang="en-US" sz="1600" b="0"/>
          </a:p>
          <a:p>
            <a:pPr>
              <a:buFontTx/>
              <a:buNone/>
            </a:pPr>
            <a:r>
              <a:rPr lang="en-US" altLang="en-US" sz="1600" b="0"/>
              <a:t>I certify that I have reviewed the TUSM HIPAA Guidelines:</a:t>
            </a:r>
          </a:p>
          <a:p>
            <a:pPr>
              <a:buFontTx/>
              <a:buNone/>
            </a:pPr>
            <a:endParaRPr lang="en-US" altLang="en-US" sz="1600" b="0"/>
          </a:p>
          <a:p>
            <a:pPr>
              <a:buFontTx/>
              <a:buNone/>
            </a:pPr>
            <a:r>
              <a:rPr lang="en-US" altLang="en-US" sz="1600" b="0"/>
              <a:t>Printed Name:_____________________________________</a:t>
            </a:r>
          </a:p>
          <a:p>
            <a:pPr>
              <a:buFontTx/>
              <a:buNone/>
            </a:pPr>
            <a:endParaRPr lang="en-US" altLang="en-US" sz="1600" b="0"/>
          </a:p>
          <a:p>
            <a:pPr>
              <a:buFontTx/>
              <a:buNone/>
            </a:pPr>
            <a:r>
              <a:rPr lang="en-US" altLang="en-US" sz="1600" b="0"/>
              <a:t>Signature:_______________________________________Date:____________</a:t>
            </a:r>
          </a:p>
          <a:p>
            <a:pPr>
              <a:buFontTx/>
              <a:buNone/>
            </a:pPr>
            <a:endParaRPr lang="en-US" altLang="en-US" sz="1600" b="0"/>
          </a:p>
          <a:p>
            <a:pPr>
              <a:buFontTx/>
              <a:buNone/>
            </a:pPr>
            <a:r>
              <a:rPr lang="en-US" altLang="en-US" sz="1600" b="0"/>
              <a:t>Print ONLY this page of this document and mail along with your application and other supporting materials to:</a:t>
            </a:r>
          </a:p>
          <a:p>
            <a:pPr>
              <a:buFontTx/>
              <a:buNone/>
            </a:pPr>
            <a:endParaRPr lang="en-US" altLang="en-US" sz="1600" b="0"/>
          </a:p>
          <a:p>
            <a:pPr>
              <a:buFontTx/>
              <a:buNone/>
            </a:pPr>
            <a:r>
              <a:rPr lang="en-US" altLang="en-US" sz="1600" b="0"/>
              <a:t>TUSM Visiting Student Program</a:t>
            </a:r>
          </a:p>
          <a:p>
            <a:pPr>
              <a:buFontTx/>
              <a:buNone/>
            </a:pPr>
            <a:r>
              <a:rPr lang="en-US" altLang="en-US" sz="1600" b="0"/>
              <a:t>Registrar’s Office</a:t>
            </a:r>
          </a:p>
          <a:p>
            <a:pPr>
              <a:buFontTx/>
              <a:buNone/>
            </a:pPr>
            <a:r>
              <a:rPr lang="en-US" altLang="en-US" sz="1600" b="0"/>
              <a:t>145 Harrison Ave. </a:t>
            </a:r>
          </a:p>
          <a:p>
            <a:pPr>
              <a:buFontTx/>
              <a:buNone/>
            </a:pPr>
            <a:r>
              <a:rPr lang="en-US" altLang="en-US" sz="1600" b="0"/>
              <a:t>Boston, MA 02111</a:t>
            </a:r>
          </a:p>
          <a:p>
            <a:pPr>
              <a:buFontTx/>
              <a:buNone/>
            </a:pPr>
            <a:endParaRPr lang="en-US" altLang="en-US"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0B9E67F-64FA-4890-BC8A-8807EB81AA7A}"/>
              </a:ext>
            </a:extLst>
          </p:cNvPr>
          <p:cNvSpPr>
            <a:spLocks noGrp="1" noChangeArrowheads="1"/>
          </p:cNvSpPr>
          <p:nvPr>
            <p:ph type="title"/>
          </p:nvPr>
        </p:nvSpPr>
        <p:spPr>
          <a:xfrm>
            <a:off x="228600" y="609600"/>
            <a:ext cx="8915400" cy="1143000"/>
          </a:xfrm>
        </p:spPr>
        <p:txBody>
          <a:bodyPr/>
          <a:lstStyle/>
          <a:p>
            <a:r>
              <a:rPr lang="en-US" altLang="en-US" b="1"/>
              <a:t>HIPAA Provides Benefits to Patients</a:t>
            </a:r>
          </a:p>
        </p:txBody>
      </p:sp>
      <p:sp>
        <p:nvSpPr>
          <p:cNvPr id="5123" name="Rectangle 3">
            <a:extLst>
              <a:ext uri="{FF2B5EF4-FFF2-40B4-BE49-F238E27FC236}">
                <a16:creationId xmlns:a16="http://schemas.microsoft.com/office/drawing/2014/main" id="{2B9F18A9-47E5-4CBF-BBED-7B9B14F64F84}"/>
              </a:ext>
            </a:extLst>
          </p:cNvPr>
          <p:cNvSpPr>
            <a:spLocks noGrp="1" noChangeArrowheads="1"/>
          </p:cNvSpPr>
          <p:nvPr>
            <p:ph type="body" idx="1"/>
          </p:nvPr>
        </p:nvSpPr>
        <p:spPr/>
        <p:txBody>
          <a:bodyPr/>
          <a:lstStyle/>
          <a:p>
            <a:r>
              <a:rPr lang="en-US" altLang="en-US"/>
              <a:t>Portability of health insurance</a:t>
            </a:r>
          </a:p>
          <a:p>
            <a:r>
              <a:rPr lang="en-US" altLang="en-US"/>
              <a:t>Protects patient privacy</a:t>
            </a:r>
          </a:p>
          <a:p>
            <a:r>
              <a:rPr lang="en-US" altLang="en-US"/>
              <a:t>Ensures that everyone who handles personally identifiable health information(including medical students) is responsible and accountable for protecting the patients’ privacy</a:t>
            </a:r>
          </a:p>
          <a:p>
            <a:endParaRPr lang="en-US" altLang="en-US"/>
          </a:p>
          <a:p>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91B18AD-BA4C-4A4A-87CB-FB8338C7F470}"/>
              </a:ext>
            </a:extLst>
          </p:cNvPr>
          <p:cNvSpPr>
            <a:spLocks noGrp="1" noChangeArrowheads="1"/>
          </p:cNvSpPr>
          <p:nvPr>
            <p:ph type="title"/>
          </p:nvPr>
        </p:nvSpPr>
        <p:spPr>
          <a:xfrm>
            <a:off x="381000" y="228600"/>
            <a:ext cx="8382000" cy="533400"/>
          </a:xfrm>
        </p:spPr>
        <p:txBody>
          <a:bodyPr/>
          <a:lstStyle/>
          <a:p>
            <a:r>
              <a:rPr lang="en-US" altLang="en-US" sz="3600" b="1">
                <a:cs typeface="Times New Roman" panose="02020603050405020304" pitchFamily="18" charset="0"/>
              </a:rPr>
              <a:t>What does the Privacy Regulation Do? -1</a:t>
            </a:r>
            <a:r>
              <a:rPr lang="en-US" altLang="en-US"/>
              <a:t> </a:t>
            </a:r>
          </a:p>
        </p:txBody>
      </p:sp>
      <p:sp>
        <p:nvSpPr>
          <p:cNvPr id="17411" name="Rectangle 3">
            <a:extLst>
              <a:ext uri="{FF2B5EF4-FFF2-40B4-BE49-F238E27FC236}">
                <a16:creationId xmlns:a16="http://schemas.microsoft.com/office/drawing/2014/main" id="{93F72E71-1D17-41E9-80F4-B448D0321272}"/>
              </a:ext>
            </a:extLst>
          </p:cNvPr>
          <p:cNvSpPr>
            <a:spLocks noGrp="1" noChangeArrowheads="1"/>
          </p:cNvSpPr>
          <p:nvPr>
            <p:ph type="body" idx="1"/>
          </p:nvPr>
        </p:nvSpPr>
        <p:spPr>
          <a:xfrm>
            <a:off x="685800" y="990600"/>
            <a:ext cx="7772400" cy="4114800"/>
          </a:xfrm>
        </p:spPr>
        <p:txBody>
          <a:bodyPr/>
          <a:lstStyle/>
          <a:p>
            <a:pPr>
              <a:lnSpc>
                <a:spcPct val="90000"/>
              </a:lnSpc>
            </a:pPr>
            <a:r>
              <a:rPr lang="en-US" altLang="en-US" sz="2400">
                <a:cs typeface="Times New Roman" panose="02020603050405020304" pitchFamily="18" charset="0"/>
              </a:rPr>
              <a:t>The Privacy Regulation for the first time creates national standards to protect individuals’ medical records and other personal health information.</a:t>
            </a:r>
            <a:endParaRPr lang="en-US" altLang="en-US" sz="240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90000"/>
              </a:lnSpc>
            </a:pPr>
            <a:r>
              <a:rPr lang="en-US" altLang="en-US" sz="2400"/>
              <a:t>It gives patients more </a:t>
            </a:r>
            <a:r>
              <a:rPr lang="en-US" altLang="en-US" sz="2400" u="sng"/>
              <a:t>control</a:t>
            </a:r>
            <a:r>
              <a:rPr lang="en-US" altLang="en-US" sz="2400"/>
              <a:t> over their health information. </a:t>
            </a:r>
          </a:p>
          <a:p>
            <a:pPr>
              <a:lnSpc>
                <a:spcPct val="90000"/>
              </a:lnSpc>
            </a:pPr>
            <a:r>
              <a:rPr lang="en-US" altLang="en-US" sz="2400"/>
              <a:t>It sets </a:t>
            </a:r>
            <a:r>
              <a:rPr lang="en-US" altLang="en-US" sz="2400" u="sng"/>
              <a:t>boundaries</a:t>
            </a:r>
            <a:r>
              <a:rPr lang="en-US" altLang="en-US" sz="2400"/>
              <a:t> on the use and release of health records. </a:t>
            </a:r>
          </a:p>
          <a:p>
            <a:pPr>
              <a:lnSpc>
                <a:spcPct val="90000"/>
              </a:lnSpc>
            </a:pPr>
            <a:r>
              <a:rPr lang="en-US" altLang="en-US" sz="2400"/>
              <a:t>It establishes appropriate </a:t>
            </a:r>
            <a:r>
              <a:rPr lang="en-US" altLang="en-US" sz="2400" u="sng"/>
              <a:t>safeguards</a:t>
            </a:r>
            <a:r>
              <a:rPr lang="en-US" altLang="en-US" sz="2400"/>
              <a:t> that health care providers and others must achieve to protect the privacy of health information. </a:t>
            </a:r>
          </a:p>
          <a:p>
            <a:pPr>
              <a:lnSpc>
                <a:spcPct val="90000"/>
              </a:lnSpc>
            </a:pPr>
            <a:r>
              <a:rPr lang="en-US" altLang="en-US" sz="2400"/>
              <a:t>It holds violators </a:t>
            </a:r>
            <a:r>
              <a:rPr lang="en-US" altLang="en-US" sz="2400" u="sng"/>
              <a:t>accountable</a:t>
            </a:r>
            <a:r>
              <a:rPr lang="en-US" altLang="en-US" sz="2400"/>
              <a:t>, with civil and criminal penalties that can be imposed if they violate patients’ privacy rights. </a:t>
            </a:r>
          </a:p>
          <a:p>
            <a:pPr>
              <a:lnSpc>
                <a:spcPct val="90000"/>
              </a:lnSpc>
            </a:pPr>
            <a:r>
              <a:rPr lang="en-US" altLang="en-US" sz="2400">
                <a:cs typeface="Times New Roman" panose="02020603050405020304" pitchFamily="18" charset="0"/>
              </a:rPr>
              <a:t>And it strikes a balance when </a:t>
            </a:r>
            <a:r>
              <a:rPr lang="en-US" altLang="en-US" sz="2400" u="sng">
                <a:cs typeface="Times New Roman" panose="02020603050405020304" pitchFamily="18" charset="0"/>
              </a:rPr>
              <a:t>public responsibility</a:t>
            </a:r>
            <a:r>
              <a:rPr lang="en-US" altLang="en-US" sz="2400">
                <a:cs typeface="Times New Roman" panose="02020603050405020304" pitchFamily="18" charset="0"/>
              </a:rPr>
              <a:t> requires disclosure of some forms of data - for example, to protect public health.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901C971-A8DB-482E-9659-89649146854D}"/>
              </a:ext>
            </a:extLst>
          </p:cNvPr>
          <p:cNvSpPr>
            <a:spLocks noGrp="1" noChangeArrowheads="1"/>
          </p:cNvSpPr>
          <p:nvPr>
            <p:ph type="title"/>
          </p:nvPr>
        </p:nvSpPr>
        <p:spPr>
          <a:xfrm>
            <a:off x="228600" y="228600"/>
            <a:ext cx="8686800" cy="609600"/>
          </a:xfrm>
        </p:spPr>
        <p:txBody>
          <a:bodyPr/>
          <a:lstStyle/>
          <a:p>
            <a:r>
              <a:rPr lang="en-US" altLang="en-US" sz="3600" b="1">
                <a:cs typeface="Times New Roman" panose="02020603050405020304" pitchFamily="18" charset="0"/>
              </a:rPr>
              <a:t>What Does the Privacy Regulation Do? - 2</a:t>
            </a:r>
          </a:p>
        </p:txBody>
      </p:sp>
      <p:sp>
        <p:nvSpPr>
          <p:cNvPr id="20483" name="Rectangle 3">
            <a:extLst>
              <a:ext uri="{FF2B5EF4-FFF2-40B4-BE49-F238E27FC236}">
                <a16:creationId xmlns:a16="http://schemas.microsoft.com/office/drawing/2014/main" id="{E2758846-805D-413F-B33B-D52623C63572}"/>
              </a:ext>
            </a:extLst>
          </p:cNvPr>
          <p:cNvSpPr>
            <a:spLocks noGrp="1" noChangeArrowheads="1"/>
          </p:cNvSpPr>
          <p:nvPr>
            <p:ph type="body" idx="1"/>
          </p:nvPr>
        </p:nvSpPr>
        <p:spPr>
          <a:xfrm>
            <a:off x="685800" y="914400"/>
            <a:ext cx="7772400" cy="4114800"/>
          </a:xfrm>
        </p:spPr>
        <p:txBody>
          <a:bodyPr/>
          <a:lstStyle/>
          <a:p>
            <a:pPr>
              <a:lnSpc>
                <a:spcPct val="90000"/>
              </a:lnSpc>
              <a:buFontTx/>
              <a:buNone/>
            </a:pPr>
            <a:r>
              <a:rPr lang="en-US" altLang="en-US" sz="2800">
                <a:cs typeface="Times New Roman" panose="02020603050405020304" pitchFamily="18" charset="0"/>
              </a:rPr>
              <a:t>For patients, </a:t>
            </a:r>
          </a:p>
          <a:p>
            <a:pPr>
              <a:lnSpc>
                <a:spcPct val="90000"/>
              </a:lnSpc>
            </a:pPr>
            <a:r>
              <a:rPr lang="en-US" altLang="en-US" sz="2800">
                <a:cs typeface="Times New Roman" panose="02020603050405020304" pitchFamily="18" charset="0"/>
              </a:rPr>
              <a:t>It means being able to make informed choices when seeking care and reimbursement for care based on how personal health information may be used.</a:t>
            </a:r>
            <a:endParaRPr lang="en-US" altLang="en-US" sz="280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90000"/>
              </a:lnSpc>
            </a:pPr>
            <a:r>
              <a:rPr lang="en-US" altLang="en-US" sz="2800"/>
              <a:t>It enables patients to find out how their information may be used and what disclosures of their information have been made. </a:t>
            </a:r>
          </a:p>
          <a:p>
            <a:pPr>
              <a:lnSpc>
                <a:spcPct val="90000"/>
              </a:lnSpc>
            </a:pPr>
            <a:r>
              <a:rPr lang="en-US" altLang="en-US" sz="2800"/>
              <a:t>It generally limits release of information to the minimum reasonably needed for the purpose of the disclosure. </a:t>
            </a:r>
          </a:p>
          <a:p>
            <a:pPr>
              <a:lnSpc>
                <a:spcPct val="90000"/>
              </a:lnSpc>
            </a:pPr>
            <a:r>
              <a:rPr lang="en-US" altLang="en-US" sz="2800">
                <a:cs typeface="Times New Roman" panose="02020603050405020304" pitchFamily="18" charset="0"/>
              </a:rPr>
              <a:t>It gives patients the right to examine and obtain a copy of their own health records and request amendments.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A8D88BF-9C11-4FCB-BF4C-ED7CCD285AED}"/>
              </a:ext>
            </a:extLst>
          </p:cNvPr>
          <p:cNvSpPr>
            <a:spLocks noGrp="1" noChangeArrowheads="1"/>
          </p:cNvSpPr>
          <p:nvPr>
            <p:ph type="title"/>
          </p:nvPr>
        </p:nvSpPr>
        <p:spPr>
          <a:xfrm>
            <a:off x="381000" y="304800"/>
            <a:ext cx="8458200" cy="685800"/>
          </a:xfrm>
        </p:spPr>
        <p:txBody>
          <a:bodyPr/>
          <a:lstStyle/>
          <a:p>
            <a:r>
              <a:rPr lang="en-US" altLang="en-US" sz="3600" b="1">
                <a:cs typeface="Times New Roman" panose="02020603050405020304" pitchFamily="18" charset="0"/>
              </a:rPr>
              <a:t>What Does the Privacy Regulation Do? -3</a:t>
            </a:r>
          </a:p>
        </p:txBody>
      </p:sp>
      <p:sp>
        <p:nvSpPr>
          <p:cNvPr id="21507" name="Rectangle 3">
            <a:extLst>
              <a:ext uri="{FF2B5EF4-FFF2-40B4-BE49-F238E27FC236}">
                <a16:creationId xmlns:a16="http://schemas.microsoft.com/office/drawing/2014/main" id="{8384577A-68C6-45EE-8B3F-7B92C3405758}"/>
              </a:ext>
            </a:extLst>
          </p:cNvPr>
          <p:cNvSpPr>
            <a:spLocks noGrp="1" noChangeArrowheads="1"/>
          </p:cNvSpPr>
          <p:nvPr>
            <p:ph type="body" idx="1"/>
          </p:nvPr>
        </p:nvSpPr>
        <p:spPr>
          <a:xfrm>
            <a:off x="228600" y="1066800"/>
            <a:ext cx="8915400" cy="4114800"/>
          </a:xfrm>
        </p:spPr>
        <p:txBody>
          <a:bodyPr/>
          <a:lstStyle/>
          <a:p>
            <a:pPr>
              <a:lnSpc>
                <a:spcPct val="90000"/>
              </a:lnSpc>
              <a:buFontTx/>
              <a:buNone/>
            </a:pPr>
            <a:r>
              <a:rPr lang="en-US" altLang="en-US" sz="2800">
                <a:cs typeface="Times New Roman" panose="02020603050405020304" pitchFamily="18" charset="0"/>
              </a:rPr>
              <a:t>For the average health care provider,</a:t>
            </a:r>
            <a:br>
              <a:rPr lang="en-US" altLang="en-US" sz="2800">
                <a:cs typeface="Times New Roman" panose="02020603050405020304" pitchFamily="18" charset="0"/>
              </a:rPr>
            </a:br>
            <a:r>
              <a:rPr lang="en-US" altLang="en-US" sz="2800">
                <a:cs typeface="Times New Roman" panose="02020603050405020304" pitchFamily="18" charset="0"/>
              </a:rPr>
              <a:t>HIPAA  requires activities, such as:</a:t>
            </a:r>
            <a:endParaRPr lang="en-US" altLang="en-US" sz="280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90000"/>
              </a:lnSpc>
            </a:pPr>
            <a:r>
              <a:rPr lang="en-US" altLang="en-US" sz="2400"/>
              <a:t>Providing information to patients about their privacy rights and how their information can be used. </a:t>
            </a:r>
          </a:p>
          <a:p>
            <a:pPr>
              <a:lnSpc>
                <a:spcPct val="90000"/>
              </a:lnSpc>
            </a:pPr>
            <a:r>
              <a:rPr lang="en-US" altLang="en-US" sz="2400"/>
              <a:t>Adopting clear privacy procedures for the particular practice or facility. </a:t>
            </a:r>
          </a:p>
          <a:p>
            <a:pPr>
              <a:lnSpc>
                <a:spcPct val="90000"/>
              </a:lnSpc>
            </a:pPr>
            <a:r>
              <a:rPr lang="en-US" altLang="en-US" sz="2400"/>
              <a:t>Training employees so that they understand the privacy procedures. </a:t>
            </a:r>
          </a:p>
          <a:p>
            <a:pPr>
              <a:lnSpc>
                <a:spcPct val="90000"/>
              </a:lnSpc>
            </a:pPr>
            <a:r>
              <a:rPr lang="en-US" altLang="en-US" sz="2400"/>
              <a:t>Designating an individual to be responsible for seeing that the privacy procedures are adopted and followed. </a:t>
            </a:r>
          </a:p>
          <a:p>
            <a:pPr>
              <a:lnSpc>
                <a:spcPct val="90000"/>
              </a:lnSpc>
            </a:pPr>
            <a:r>
              <a:rPr lang="en-US" altLang="en-US" sz="2400"/>
              <a:t>Securing patient records containing individually identifiable health information so that they are not readily available to those who do not need them. </a:t>
            </a:r>
          </a:p>
          <a:p>
            <a:pPr>
              <a:lnSpc>
                <a:spcPct val="90000"/>
              </a:lnSpc>
            </a:pPr>
            <a:r>
              <a:rPr lang="en-US" altLang="en-US" sz="2400">
                <a:cs typeface="Times New Roman" panose="02020603050405020304" pitchFamily="18" charset="0"/>
              </a:rPr>
              <a:t>Responsible health care providers and businesses already take many of the kinds of steps required by the regulation to protect patients’ privacy.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8DE3328-D00A-4EB9-B9C4-447407AC9678}"/>
              </a:ext>
            </a:extLst>
          </p:cNvPr>
          <p:cNvSpPr>
            <a:spLocks noGrp="1" noChangeArrowheads="1"/>
          </p:cNvSpPr>
          <p:nvPr>
            <p:ph type="title"/>
          </p:nvPr>
        </p:nvSpPr>
        <p:spPr/>
        <p:txBody>
          <a:bodyPr/>
          <a:lstStyle/>
          <a:p>
            <a:r>
              <a:rPr lang="en-US" altLang="en-US" b="1"/>
              <a:t>The Privacy Law</a:t>
            </a:r>
          </a:p>
        </p:txBody>
      </p:sp>
      <p:sp>
        <p:nvSpPr>
          <p:cNvPr id="6147" name="Rectangle 3">
            <a:extLst>
              <a:ext uri="{FF2B5EF4-FFF2-40B4-BE49-F238E27FC236}">
                <a16:creationId xmlns:a16="http://schemas.microsoft.com/office/drawing/2014/main" id="{EF78B77A-4D8B-4E7F-B80D-59CEB956B4C2}"/>
              </a:ext>
            </a:extLst>
          </p:cNvPr>
          <p:cNvSpPr>
            <a:spLocks noGrp="1" noChangeArrowheads="1"/>
          </p:cNvSpPr>
          <p:nvPr>
            <p:ph type="body" idx="1"/>
          </p:nvPr>
        </p:nvSpPr>
        <p:spPr/>
        <p:txBody>
          <a:bodyPr/>
          <a:lstStyle/>
          <a:p>
            <a:pPr>
              <a:lnSpc>
                <a:spcPct val="90000"/>
              </a:lnSpc>
            </a:pPr>
            <a:r>
              <a:rPr lang="en-US" altLang="en-US"/>
              <a:t>Protects all health information created by a healthcare provider, health plan or healthcare clearinghouse</a:t>
            </a:r>
          </a:p>
          <a:p>
            <a:pPr>
              <a:lnSpc>
                <a:spcPct val="90000"/>
              </a:lnSpc>
            </a:pPr>
            <a:r>
              <a:rPr lang="en-US" altLang="en-US"/>
              <a:t>Protects this information no matter how it is transmitted (verbally, electronically or in writing)</a:t>
            </a:r>
          </a:p>
          <a:p>
            <a:pPr>
              <a:lnSpc>
                <a:spcPct val="90000"/>
              </a:lnSpc>
            </a:pPr>
            <a:r>
              <a:rPr lang="en-US" altLang="en-US"/>
              <a:t>Defines who is allowed to use patients’ protected health information</a:t>
            </a:r>
          </a:p>
          <a:p>
            <a:pPr>
              <a:lnSpc>
                <a:spcPct val="90000"/>
              </a:lnSpc>
            </a:pPr>
            <a:endParaRPr lang="en-US" altLang="en-US"/>
          </a:p>
          <a:p>
            <a:pPr>
              <a:lnSpc>
                <a:spcPct val="90000"/>
              </a:lnSpc>
            </a:pPr>
            <a:endParaRPr lang="en-US" alt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3049</Words>
  <Application>Microsoft Office PowerPoint</Application>
  <PresentationFormat>On-screen Show (4:3)</PresentationFormat>
  <Paragraphs>240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HIPAA Training: Privacy Protection for Patients</vt:lpstr>
      <vt:lpstr>Goals for this Program</vt:lpstr>
      <vt:lpstr>What is the HIPPA/ Privacy Compliance Law?</vt:lpstr>
      <vt:lpstr>Why Is the HIPAA Privacy Regulation Needed? </vt:lpstr>
      <vt:lpstr>HIPAA Provides Benefits to Patients</vt:lpstr>
      <vt:lpstr>What does the Privacy Regulation Do? -1 </vt:lpstr>
      <vt:lpstr>What Does the Privacy Regulation Do? - 2</vt:lpstr>
      <vt:lpstr>What Does the Privacy Regulation Do? -3</vt:lpstr>
      <vt:lpstr>The Privacy Law</vt:lpstr>
      <vt:lpstr>Common HIPAA Jargon for Students</vt:lpstr>
      <vt:lpstr>To Whom Does HIPPA Apply?</vt:lpstr>
      <vt:lpstr>Who Must Comply With the HIPAA? </vt:lpstr>
      <vt:lpstr>Protected Health Information (PHI)</vt:lpstr>
      <vt:lpstr>IIHI: Individually Identifiable Health Information</vt:lpstr>
      <vt:lpstr> Individually Identifiable Health Information  Contains any of the following 18 HIPAA identifiers</vt:lpstr>
      <vt:lpstr>Patient Rights</vt:lpstr>
      <vt:lpstr>Patient Rights (cont)</vt:lpstr>
      <vt:lpstr>Notice of Privacy Practices</vt:lpstr>
      <vt:lpstr>Disclosures</vt:lpstr>
      <vt:lpstr>Minimum Necessary Standard</vt:lpstr>
      <vt:lpstr>Minimum Necessary Standard (cont)</vt:lpstr>
      <vt:lpstr>Teaching</vt:lpstr>
      <vt:lpstr>Research</vt:lpstr>
      <vt:lpstr>Research (cont)</vt:lpstr>
      <vt:lpstr>Incidental Disclosures</vt:lpstr>
      <vt:lpstr>Incidental Disclosures (cont)</vt:lpstr>
      <vt:lpstr>Important Measures to Comply with Privacy Rule</vt:lpstr>
      <vt:lpstr>The Physical Environment</vt:lpstr>
      <vt:lpstr>Using PCs</vt:lpstr>
      <vt:lpstr>Shredding</vt:lpstr>
      <vt:lpstr>Phone Calls and Faxes</vt:lpstr>
      <vt:lpstr>Taking PHI Outside of a Clinical Setting</vt:lpstr>
      <vt:lpstr>Taking PHI Outside of a Clinical Setting (Cont)</vt:lpstr>
      <vt:lpstr>PDAs, Laptops</vt:lpstr>
      <vt:lpstr>Patient Logs and Notes</vt:lpstr>
      <vt:lpstr>Using e-mail (cont)</vt:lpstr>
      <vt:lpstr>What if I am unsure whether I can disclose protected health information, or whether information is, in fact, protected health information? </vt:lpstr>
      <vt:lpstr>Basic Rule</vt:lpstr>
      <vt:lpstr>Basic Principles</vt:lpstr>
      <vt:lpstr>PowerPoint Presentation</vt:lpstr>
    </vt:vector>
  </TitlesOfParts>
  <Company>Tufts University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HIPAA Training: Privacy Protection for Patients</dc:title>
  <dc:creator>Amy Kuhlik</dc:creator>
  <cp:lastModifiedBy>CD</cp:lastModifiedBy>
  <cp:revision>16</cp:revision>
  <dcterms:created xsi:type="dcterms:W3CDTF">2003-04-18T14:05:35Z</dcterms:created>
  <dcterms:modified xsi:type="dcterms:W3CDTF">2018-09-17T01:44:45Z</dcterms:modified>
</cp:coreProperties>
</file>