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6" r:id="rId1"/>
  </p:sldMasterIdLst>
  <p:notesMasterIdLst>
    <p:notesMasterId r:id="rId140"/>
  </p:notesMasterIdLst>
  <p:sldIdLst>
    <p:sldId id="256" r:id="rId2"/>
    <p:sldId id="258" r:id="rId3"/>
    <p:sldId id="446" r:id="rId4"/>
    <p:sldId id="259" r:id="rId5"/>
    <p:sldId id="356" r:id="rId6"/>
    <p:sldId id="403" r:id="rId7"/>
    <p:sldId id="260" r:id="rId8"/>
    <p:sldId id="404" r:id="rId9"/>
    <p:sldId id="447" r:id="rId10"/>
    <p:sldId id="448" r:id="rId11"/>
    <p:sldId id="450" r:id="rId12"/>
    <p:sldId id="451" r:id="rId13"/>
    <p:sldId id="452" r:id="rId14"/>
    <p:sldId id="453" r:id="rId15"/>
    <p:sldId id="263" r:id="rId16"/>
    <p:sldId id="455" r:id="rId17"/>
    <p:sldId id="407" r:id="rId18"/>
    <p:sldId id="535" r:id="rId19"/>
    <p:sldId id="267" r:id="rId20"/>
    <p:sldId id="264" r:id="rId21"/>
    <p:sldId id="457" r:id="rId22"/>
    <p:sldId id="266" r:id="rId23"/>
    <p:sldId id="458" r:id="rId24"/>
    <p:sldId id="270" r:id="rId25"/>
    <p:sldId id="279" r:id="rId26"/>
    <p:sldId id="459" r:id="rId27"/>
    <p:sldId id="460" r:id="rId28"/>
    <p:sldId id="461" r:id="rId29"/>
    <p:sldId id="537" r:id="rId30"/>
    <p:sldId id="536" r:id="rId31"/>
    <p:sldId id="272" r:id="rId32"/>
    <p:sldId id="463" r:id="rId33"/>
    <p:sldId id="538" r:id="rId34"/>
    <p:sldId id="539" r:id="rId35"/>
    <p:sldId id="413" r:id="rId36"/>
    <p:sldId id="466" r:id="rId37"/>
    <p:sldId id="373" r:id="rId38"/>
    <p:sldId id="414" r:id="rId39"/>
    <p:sldId id="469" r:id="rId40"/>
    <p:sldId id="471" r:id="rId41"/>
    <p:sldId id="281" r:id="rId42"/>
    <p:sldId id="473" r:id="rId43"/>
    <p:sldId id="282" r:id="rId44"/>
    <p:sldId id="284" r:id="rId45"/>
    <p:sldId id="285" r:id="rId46"/>
    <p:sldId id="419" r:id="rId47"/>
    <p:sldId id="286" r:id="rId48"/>
    <p:sldId id="309" r:id="rId49"/>
    <p:sldId id="421" r:id="rId50"/>
    <p:sldId id="474" r:id="rId51"/>
    <p:sldId id="475" r:id="rId52"/>
    <p:sldId id="540" r:id="rId53"/>
    <p:sldId id="541" r:id="rId54"/>
    <p:sldId id="476" r:id="rId55"/>
    <p:sldId id="477" r:id="rId56"/>
    <p:sldId id="295" r:id="rId57"/>
    <p:sldId id="292" r:id="rId58"/>
    <p:sldId id="393" r:id="rId59"/>
    <p:sldId id="394" r:id="rId60"/>
    <p:sldId id="290" r:id="rId61"/>
    <p:sldId id="310" r:id="rId62"/>
    <p:sldId id="311" r:id="rId63"/>
    <p:sldId id="478" r:id="rId64"/>
    <p:sldId id="479" r:id="rId65"/>
    <p:sldId id="499" r:id="rId66"/>
    <p:sldId id="422" r:id="rId67"/>
    <p:sldId id="428" r:id="rId68"/>
    <p:sldId id="424" r:id="rId69"/>
    <p:sldId id="484" r:id="rId70"/>
    <p:sldId id="482" r:id="rId71"/>
    <p:sldId id="483" r:id="rId72"/>
    <p:sldId id="488" r:id="rId73"/>
    <p:sldId id="490" r:id="rId74"/>
    <p:sldId id="491" r:id="rId75"/>
    <p:sldId id="525" r:id="rId76"/>
    <p:sldId id="526" r:id="rId77"/>
    <p:sldId id="438" r:id="rId78"/>
    <p:sldId id="486" r:id="rId79"/>
    <p:sldId id="487" r:id="rId80"/>
    <p:sldId id="357" r:id="rId81"/>
    <p:sldId id="489" r:id="rId82"/>
    <p:sldId id="399" r:id="rId83"/>
    <p:sldId id="493" r:id="rId84"/>
    <p:sldId id="495" r:id="rId85"/>
    <p:sldId id="496" r:id="rId86"/>
    <p:sldId id="497" r:id="rId87"/>
    <p:sldId id="397" r:id="rId88"/>
    <p:sldId id="398" r:id="rId89"/>
    <p:sldId id="542" r:id="rId90"/>
    <p:sldId id="548" r:id="rId91"/>
    <p:sldId id="549" r:id="rId92"/>
    <p:sldId id="550" r:id="rId93"/>
    <p:sldId id="551" r:id="rId94"/>
    <p:sldId id="552" r:id="rId95"/>
    <p:sldId id="302" r:id="rId96"/>
    <p:sldId id="533" r:id="rId97"/>
    <p:sldId id="437" r:id="rId98"/>
    <p:sldId id="543" r:id="rId99"/>
    <p:sldId id="308" r:id="rId100"/>
    <p:sldId id="544" r:id="rId101"/>
    <p:sldId id="532" r:id="rId102"/>
    <p:sldId id="306" r:id="rId103"/>
    <p:sldId id="545" r:id="rId104"/>
    <p:sldId id="307" r:id="rId105"/>
    <p:sldId id="341" r:id="rId106"/>
    <p:sldId id="527" r:id="rId107"/>
    <p:sldId id="528" r:id="rId108"/>
    <p:sldId id="529" r:id="rId109"/>
    <p:sldId id="531" r:id="rId110"/>
    <p:sldId id="530" r:id="rId111"/>
    <p:sldId id="371" r:id="rId112"/>
    <p:sldId id="368" r:id="rId113"/>
    <p:sldId id="546" r:id="rId114"/>
    <p:sldId id="500" r:id="rId115"/>
    <p:sldId id="501" r:id="rId116"/>
    <p:sldId id="502" r:id="rId117"/>
    <p:sldId id="503" r:id="rId118"/>
    <p:sldId id="504" r:id="rId119"/>
    <p:sldId id="505" r:id="rId120"/>
    <p:sldId id="506" r:id="rId121"/>
    <p:sldId id="507" r:id="rId122"/>
    <p:sldId id="547" r:id="rId123"/>
    <p:sldId id="508" r:id="rId124"/>
    <p:sldId id="509" r:id="rId125"/>
    <p:sldId id="510" r:id="rId126"/>
    <p:sldId id="511" r:id="rId127"/>
    <p:sldId id="512" r:id="rId128"/>
    <p:sldId id="513" r:id="rId129"/>
    <p:sldId id="514" r:id="rId130"/>
    <p:sldId id="515" r:id="rId131"/>
    <p:sldId id="516" r:id="rId132"/>
    <p:sldId id="517" r:id="rId133"/>
    <p:sldId id="518" r:id="rId134"/>
    <p:sldId id="519" r:id="rId135"/>
    <p:sldId id="524" r:id="rId136"/>
    <p:sldId id="522" r:id="rId137"/>
    <p:sldId id="523" r:id="rId138"/>
    <p:sldId id="383" r:id="rId1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3D2D289-5728-4E1B-A8A4-08473EE78024}">
          <p14:sldIdLst>
            <p14:sldId id="256"/>
          </p14:sldIdLst>
        </p14:section>
        <p14:section name="Introduction" id="{5A784368-57B4-4351-A497-BA220C0CDE81}">
          <p14:sldIdLst>
            <p14:sldId id="258"/>
            <p14:sldId id="446"/>
            <p14:sldId id="259"/>
            <p14:sldId id="356"/>
            <p14:sldId id="403"/>
          </p14:sldIdLst>
        </p14:section>
        <p14:section name="Deconstructing FHIR" id="{0FDFBA23-3CF0-4510-A204-DC47955666D5}">
          <p14:sldIdLst>
            <p14:sldId id="260"/>
            <p14:sldId id="404"/>
            <p14:sldId id="447"/>
            <p14:sldId id="448"/>
            <p14:sldId id="450"/>
            <p14:sldId id="451"/>
            <p14:sldId id="452"/>
            <p14:sldId id="453"/>
            <p14:sldId id="263"/>
            <p14:sldId id="455"/>
            <p14:sldId id="407"/>
            <p14:sldId id="535"/>
            <p14:sldId id="267"/>
            <p14:sldId id="264"/>
            <p14:sldId id="457"/>
            <p14:sldId id="266"/>
            <p14:sldId id="458"/>
            <p14:sldId id="270"/>
            <p14:sldId id="279"/>
            <p14:sldId id="459"/>
            <p14:sldId id="460"/>
            <p14:sldId id="461"/>
            <p14:sldId id="537"/>
            <p14:sldId id="536"/>
            <p14:sldId id="272"/>
            <p14:sldId id="463"/>
            <p14:sldId id="538"/>
            <p14:sldId id="539"/>
            <p14:sldId id="413"/>
            <p14:sldId id="466"/>
          </p14:sldIdLst>
        </p14:section>
        <p14:section name="Resources in code" id="{3B0274F8-1B4B-404D-9FAC-7DEBE0C9CD6E}">
          <p14:sldIdLst>
            <p14:sldId id="373"/>
            <p14:sldId id="414"/>
            <p14:sldId id="469"/>
            <p14:sldId id="471"/>
          </p14:sldIdLst>
        </p14:section>
        <p14:section name="REST service interface" id="{73234B1E-292A-458B-96BD-D1646C2E2B3C}">
          <p14:sldIdLst>
            <p14:sldId id="281"/>
            <p14:sldId id="473"/>
            <p14:sldId id="282"/>
            <p14:sldId id="284"/>
            <p14:sldId id="285"/>
            <p14:sldId id="419"/>
            <p14:sldId id="286"/>
            <p14:sldId id="309"/>
            <p14:sldId id="421"/>
            <p14:sldId id="474"/>
            <p14:sldId id="475"/>
            <p14:sldId id="540"/>
            <p14:sldId id="541"/>
            <p14:sldId id="476"/>
            <p14:sldId id="477"/>
            <p14:sldId id="295"/>
            <p14:sldId id="292"/>
            <p14:sldId id="393"/>
            <p14:sldId id="394"/>
            <p14:sldId id="290"/>
            <p14:sldId id="310"/>
            <p14:sldId id="311"/>
            <p14:sldId id="478"/>
            <p14:sldId id="479"/>
            <p14:sldId id="499"/>
          </p14:sldIdLst>
        </p14:section>
        <p14:section name="Bundles" id="{BDF5F326-FB21-40FB-83A8-5F5817EC5555}">
          <p14:sldIdLst>
            <p14:sldId id="422"/>
            <p14:sldId id="428"/>
            <p14:sldId id="424"/>
            <p14:sldId id="484"/>
            <p14:sldId id="482"/>
            <p14:sldId id="483"/>
            <p14:sldId id="488"/>
            <p14:sldId id="490"/>
            <p14:sldId id="491"/>
            <p14:sldId id="525"/>
            <p14:sldId id="526"/>
            <p14:sldId id="438"/>
            <p14:sldId id="486"/>
            <p14:sldId id="487"/>
          </p14:sldIdLst>
        </p14:section>
        <p14:section name="Search Functionality" id="{B49AE08E-496F-4FEC-ABFF-CB4F1959192D}">
          <p14:sldIdLst>
            <p14:sldId id="357"/>
            <p14:sldId id="489"/>
            <p14:sldId id="399"/>
            <p14:sldId id="493"/>
            <p14:sldId id="495"/>
            <p14:sldId id="496"/>
            <p14:sldId id="497"/>
            <p14:sldId id="397"/>
            <p14:sldId id="398"/>
            <p14:sldId id="542"/>
            <p14:sldId id="548"/>
            <p14:sldId id="549"/>
            <p14:sldId id="550"/>
            <p14:sldId id="551"/>
            <p14:sldId id="552"/>
          </p14:sldIdLst>
        </p14:section>
        <p14:section name="Beyond REST" id="{952537E9-E564-44A8-A484-414F4268056F}">
          <p14:sldIdLst>
            <p14:sldId id="302"/>
            <p14:sldId id="533"/>
            <p14:sldId id="437"/>
            <p14:sldId id="543"/>
            <p14:sldId id="308"/>
            <p14:sldId id="544"/>
            <p14:sldId id="532"/>
            <p14:sldId id="306"/>
            <p14:sldId id="545"/>
            <p14:sldId id="307"/>
          </p14:sldIdLst>
        </p14:section>
        <p14:section name="FHIR distribution" id="{6F64A7F0-4BA5-40F3-9C03-CF0D1D2111AB}">
          <p14:sldIdLst>
            <p14:sldId id="341"/>
            <p14:sldId id="527"/>
            <p14:sldId id="528"/>
            <p14:sldId id="529"/>
            <p14:sldId id="531"/>
            <p14:sldId id="530"/>
            <p14:sldId id="371"/>
            <p14:sldId id="368"/>
            <p14:sldId id="546"/>
          </p14:sldIdLst>
        </p14:section>
        <p14:section name="Building a server" id="{7DEBD1BB-B2B9-4920-9486-022A914702CB}">
          <p14:sldIdLst>
            <p14:sldId id="500"/>
            <p14:sldId id="501"/>
            <p14:sldId id="502"/>
            <p14:sldId id="503"/>
            <p14:sldId id="504"/>
            <p14:sldId id="505"/>
            <p14:sldId id="506"/>
            <p14:sldId id="507"/>
            <p14:sldId id="547"/>
            <p14:sldId id="508"/>
            <p14:sldId id="509"/>
            <p14:sldId id="510"/>
            <p14:sldId id="511"/>
            <p14:sldId id="512"/>
            <p14:sldId id="513"/>
            <p14:sldId id="514"/>
            <p14:sldId id="515"/>
            <p14:sldId id="516"/>
            <p14:sldId id="517"/>
            <p14:sldId id="518"/>
            <p14:sldId id="519"/>
            <p14:sldId id="524"/>
            <p14:sldId id="522"/>
            <p14:sldId id="523"/>
            <p14:sldId id="3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86646" autoAdjust="0"/>
  </p:normalViewPr>
  <p:slideViewPr>
    <p:cSldViewPr>
      <p:cViewPr>
        <p:scale>
          <a:sx n="70" d="100"/>
          <a:sy n="70" d="100"/>
        </p:scale>
        <p:origin x="-630"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F9D75-D5D8-4314-ACBD-27833A7F9B37}"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CA"/>
        </a:p>
      </dgm:t>
    </dgm:pt>
    <dgm:pt modelId="{D1EB14A3-E50B-4C6B-8B85-FC2F1AA58ED5}">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tx1"/>
              </a:solidFill>
            </a:rPr>
            <a:t>REST</a:t>
          </a:r>
          <a:endParaRPr lang="en-CA" b="1" dirty="0">
            <a:solidFill>
              <a:schemeClr val="tx1"/>
            </a:solidFill>
          </a:endParaRPr>
        </a:p>
      </dgm:t>
    </dgm:pt>
    <dgm:pt modelId="{FDE3662D-EA8F-4B9A-8DA5-E4008DC5088C}" type="parTrans" cxnId="{C9EEAB38-2F48-4E10-A546-FCDECE73A0B0}">
      <dgm:prSet/>
      <dgm:spPr/>
      <dgm:t>
        <a:bodyPr/>
        <a:lstStyle/>
        <a:p>
          <a:endParaRPr lang="en-CA"/>
        </a:p>
      </dgm:t>
    </dgm:pt>
    <dgm:pt modelId="{0BB29068-5E85-4EE8-91E1-2024FD512D06}" type="sibTrans" cxnId="{C9EEAB38-2F48-4E10-A546-FCDECE73A0B0}">
      <dgm:prSet/>
      <dgm:spPr/>
      <dgm:t>
        <a:bodyPr/>
        <a:lstStyle/>
        <a:p>
          <a:endParaRPr lang="en-CA"/>
        </a:p>
      </dgm:t>
    </dgm:pt>
    <dgm:pt modelId="{B5E039F1-BBD9-49CA-AED0-167893AD4C2D}">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1" dirty="0" smtClean="0">
              <a:solidFill>
                <a:schemeClr val="tx1"/>
              </a:solidFill>
            </a:rPr>
            <a:t>Documents</a:t>
          </a:r>
          <a:endParaRPr lang="en-CA" b="1" dirty="0">
            <a:solidFill>
              <a:schemeClr val="tx1"/>
            </a:solidFill>
          </a:endParaRPr>
        </a:p>
      </dgm:t>
    </dgm:pt>
    <dgm:pt modelId="{AD5A7BF3-3CE0-454D-9BF9-F3FC11CF370C}" type="parTrans" cxnId="{4EBEE181-FD8C-45AF-80D6-5C9330225095}">
      <dgm:prSet/>
      <dgm:spPr/>
      <dgm:t>
        <a:bodyPr/>
        <a:lstStyle/>
        <a:p>
          <a:endParaRPr lang="en-CA"/>
        </a:p>
      </dgm:t>
    </dgm:pt>
    <dgm:pt modelId="{F3471573-29BE-4F11-926F-9AE633D722FD}" type="sibTrans" cxnId="{4EBEE181-FD8C-45AF-80D6-5C9330225095}">
      <dgm:prSet/>
      <dgm:spPr/>
      <dgm:t>
        <a:bodyPr/>
        <a:lstStyle/>
        <a:p>
          <a:endParaRPr lang="en-CA"/>
        </a:p>
      </dgm:t>
    </dgm:pt>
    <dgm:pt modelId="{1439D559-D189-4FF1-A4FB-F22A15A268D1}">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Messages</a:t>
          </a:r>
          <a:endParaRPr lang="en-CA" b="1" dirty="0">
            <a:solidFill>
              <a:schemeClr val="tx1"/>
            </a:solidFill>
          </a:endParaRPr>
        </a:p>
      </dgm:t>
    </dgm:pt>
    <dgm:pt modelId="{5EE2399A-E4F7-46C2-AFD0-FCD2735CA036}" type="parTrans" cxnId="{4218ADCB-E1A6-4AB0-8A11-401F97C76E7B}">
      <dgm:prSet/>
      <dgm:spPr/>
      <dgm:t>
        <a:bodyPr/>
        <a:lstStyle/>
        <a:p>
          <a:endParaRPr lang="en-CA"/>
        </a:p>
      </dgm:t>
    </dgm:pt>
    <dgm:pt modelId="{7B39829F-0B46-49C4-AB74-4092A4A67217}" type="sibTrans" cxnId="{4218ADCB-E1A6-4AB0-8A11-401F97C76E7B}">
      <dgm:prSet/>
      <dgm:spPr/>
      <dgm:t>
        <a:bodyPr/>
        <a:lstStyle/>
        <a:p>
          <a:endParaRPr lang="en-CA"/>
        </a:p>
      </dgm:t>
    </dgm:pt>
    <dgm:pt modelId="{95D9FA2A-C5BC-4752-8E72-6799C0FBC1C6}">
      <dgm:prSet phldrT="[Text]">
        <dgm:style>
          <a:lnRef idx="1">
            <a:schemeClr val="accent3"/>
          </a:lnRef>
          <a:fillRef idx="3">
            <a:schemeClr val="accent3"/>
          </a:fillRef>
          <a:effectRef idx="2">
            <a:schemeClr val="accent3"/>
          </a:effectRef>
          <a:fontRef idx="minor">
            <a:schemeClr val="lt1"/>
          </a:fontRef>
        </dgm:style>
      </dgm:prSet>
      <dgm:spPr>
        <a:ln/>
      </dgm:spPr>
      <dgm:t>
        <a:bodyPr/>
        <a:lstStyle/>
        <a:p>
          <a:r>
            <a:rPr lang="en-US" b="1" dirty="0" smtClean="0">
              <a:solidFill>
                <a:schemeClr val="tx1"/>
              </a:solidFill>
            </a:rPr>
            <a:t>Services</a:t>
          </a:r>
          <a:endParaRPr lang="en-CA" b="1" dirty="0">
            <a:solidFill>
              <a:schemeClr val="tx1"/>
            </a:solidFill>
          </a:endParaRPr>
        </a:p>
      </dgm:t>
    </dgm:pt>
    <dgm:pt modelId="{49F28D2E-2126-4D04-9687-6426AB810F19}" type="parTrans" cxnId="{35A55FD1-3029-4FBF-BF95-422C96E319DA}">
      <dgm:prSet/>
      <dgm:spPr/>
      <dgm:t>
        <a:bodyPr/>
        <a:lstStyle/>
        <a:p>
          <a:endParaRPr lang="en-CA"/>
        </a:p>
      </dgm:t>
    </dgm:pt>
    <dgm:pt modelId="{2BCF00D6-D0C3-4AE9-8B23-962700DA1C8B}" type="sibTrans" cxnId="{35A55FD1-3029-4FBF-BF95-422C96E319DA}">
      <dgm:prSet/>
      <dgm:spPr/>
      <dgm:t>
        <a:bodyPr/>
        <a:lstStyle/>
        <a:p>
          <a:endParaRPr lang="en-CA"/>
        </a:p>
      </dgm:t>
    </dgm:pt>
    <dgm:pt modelId="{0F528374-3DE1-4486-B71C-82DC73192314}" type="pres">
      <dgm:prSet presAssocID="{3E4F9D75-D5D8-4314-ACBD-27833A7F9B37}" presName="matrix" presStyleCnt="0">
        <dgm:presLayoutVars>
          <dgm:chMax val="1"/>
          <dgm:dir/>
          <dgm:resizeHandles val="exact"/>
        </dgm:presLayoutVars>
      </dgm:prSet>
      <dgm:spPr/>
      <dgm:t>
        <a:bodyPr/>
        <a:lstStyle/>
        <a:p>
          <a:endParaRPr lang="en-CA"/>
        </a:p>
      </dgm:t>
    </dgm:pt>
    <dgm:pt modelId="{7476B03F-5A87-4E08-A32E-D8B9821AFAB6}" type="pres">
      <dgm:prSet presAssocID="{3E4F9D75-D5D8-4314-ACBD-27833A7F9B37}" presName="diamond" presStyleLbl="bgShp" presStyleIdx="0" presStyleCnt="1"/>
      <dgm:spPr/>
    </dgm:pt>
    <dgm:pt modelId="{ECAE1A64-3C26-4CD0-8055-16154FF0361B}" type="pres">
      <dgm:prSet presAssocID="{3E4F9D75-D5D8-4314-ACBD-27833A7F9B37}" presName="quad1" presStyleLbl="node1" presStyleIdx="0" presStyleCnt="4">
        <dgm:presLayoutVars>
          <dgm:chMax val="0"/>
          <dgm:chPref val="0"/>
          <dgm:bulletEnabled val="1"/>
        </dgm:presLayoutVars>
      </dgm:prSet>
      <dgm:spPr/>
      <dgm:t>
        <a:bodyPr/>
        <a:lstStyle/>
        <a:p>
          <a:endParaRPr lang="en-CA"/>
        </a:p>
      </dgm:t>
    </dgm:pt>
    <dgm:pt modelId="{AA9D5778-9E54-41DB-BF3A-44486A11C644}" type="pres">
      <dgm:prSet presAssocID="{3E4F9D75-D5D8-4314-ACBD-27833A7F9B37}" presName="quad2" presStyleLbl="node1" presStyleIdx="1" presStyleCnt="4">
        <dgm:presLayoutVars>
          <dgm:chMax val="0"/>
          <dgm:chPref val="0"/>
          <dgm:bulletEnabled val="1"/>
        </dgm:presLayoutVars>
      </dgm:prSet>
      <dgm:spPr/>
      <dgm:t>
        <a:bodyPr/>
        <a:lstStyle/>
        <a:p>
          <a:endParaRPr lang="en-CA"/>
        </a:p>
      </dgm:t>
    </dgm:pt>
    <dgm:pt modelId="{B6C28692-8BAE-4E06-A3BE-9AAFCCA84D47}" type="pres">
      <dgm:prSet presAssocID="{3E4F9D75-D5D8-4314-ACBD-27833A7F9B37}" presName="quad3" presStyleLbl="node1" presStyleIdx="2" presStyleCnt="4">
        <dgm:presLayoutVars>
          <dgm:chMax val="0"/>
          <dgm:chPref val="0"/>
          <dgm:bulletEnabled val="1"/>
        </dgm:presLayoutVars>
      </dgm:prSet>
      <dgm:spPr/>
      <dgm:t>
        <a:bodyPr/>
        <a:lstStyle/>
        <a:p>
          <a:endParaRPr lang="en-CA"/>
        </a:p>
      </dgm:t>
    </dgm:pt>
    <dgm:pt modelId="{C9DED484-765B-4B50-9650-386C82457535}" type="pres">
      <dgm:prSet presAssocID="{3E4F9D75-D5D8-4314-ACBD-27833A7F9B37}" presName="quad4" presStyleLbl="node1" presStyleIdx="3" presStyleCnt="4">
        <dgm:presLayoutVars>
          <dgm:chMax val="0"/>
          <dgm:chPref val="0"/>
          <dgm:bulletEnabled val="1"/>
        </dgm:presLayoutVars>
      </dgm:prSet>
      <dgm:spPr/>
      <dgm:t>
        <a:bodyPr/>
        <a:lstStyle/>
        <a:p>
          <a:endParaRPr lang="en-CA"/>
        </a:p>
      </dgm:t>
    </dgm:pt>
  </dgm:ptLst>
  <dgm:cxnLst>
    <dgm:cxn modelId="{B981F2CC-522B-4070-BF52-FB4F2C30A412}" type="presOf" srcId="{1439D559-D189-4FF1-A4FB-F22A15A268D1}" destId="{B6C28692-8BAE-4E06-A3BE-9AAFCCA84D47}" srcOrd="0" destOrd="0" presId="urn:microsoft.com/office/officeart/2005/8/layout/matrix3"/>
    <dgm:cxn modelId="{4EBEE181-FD8C-45AF-80D6-5C9330225095}" srcId="{3E4F9D75-D5D8-4314-ACBD-27833A7F9B37}" destId="{B5E039F1-BBD9-49CA-AED0-167893AD4C2D}" srcOrd="1" destOrd="0" parTransId="{AD5A7BF3-3CE0-454D-9BF9-F3FC11CF370C}" sibTransId="{F3471573-29BE-4F11-926F-9AE633D722FD}"/>
    <dgm:cxn modelId="{C9EEAB38-2F48-4E10-A546-FCDECE73A0B0}" srcId="{3E4F9D75-D5D8-4314-ACBD-27833A7F9B37}" destId="{D1EB14A3-E50B-4C6B-8B85-FC2F1AA58ED5}" srcOrd="0" destOrd="0" parTransId="{FDE3662D-EA8F-4B9A-8DA5-E4008DC5088C}" sibTransId="{0BB29068-5E85-4EE8-91E1-2024FD512D06}"/>
    <dgm:cxn modelId="{4218ADCB-E1A6-4AB0-8A11-401F97C76E7B}" srcId="{3E4F9D75-D5D8-4314-ACBD-27833A7F9B37}" destId="{1439D559-D189-4FF1-A4FB-F22A15A268D1}" srcOrd="2" destOrd="0" parTransId="{5EE2399A-E4F7-46C2-AFD0-FCD2735CA036}" sibTransId="{7B39829F-0B46-49C4-AB74-4092A4A67217}"/>
    <dgm:cxn modelId="{95ADA605-36F9-48EA-AA54-4B4DD8F945D2}" type="presOf" srcId="{B5E039F1-BBD9-49CA-AED0-167893AD4C2D}" destId="{AA9D5778-9E54-41DB-BF3A-44486A11C644}" srcOrd="0" destOrd="0" presId="urn:microsoft.com/office/officeart/2005/8/layout/matrix3"/>
    <dgm:cxn modelId="{5A8B5113-F05C-4CE3-8A82-9DCBFC69E5B9}" type="presOf" srcId="{95D9FA2A-C5BC-4752-8E72-6799C0FBC1C6}" destId="{C9DED484-765B-4B50-9650-386C82457535}" srcOrd="0" destOrd="0" presId="urn:microsoft.com/office/officeart/2005/8/layout/matrix3"/>
    <dgm:cxn modelId="{35A55FD1-3029-4FBF-BF95-422C96E319DA}" srcId="{3E4F9D75-D5D8-4314-ACBD-27833A7F9B37}" destId="{95D9FA2A-C5BC-4752-8E72-6799C0FBC1C6}" srcOrd="3" destOrd="0" parTransId="{49F28D2E-2126-4D04-9687-6426AB810F19}" sibTransId="{2BCF00D6-D0C3-4AE9-8B23-962700DA1C8B}"/>
    <dgm:cxn modelId="{46C3F584-D3AD-4370-BD54-5A25838F25AE}" type="presOf" srcId="{D1EB14A3-E50B-4C6B-8B85-FC2F1AA58ED5}" destId="{ECAE1A64-3C26-4CD0-8055-16154FF0361B}" srcOrd="0" destOrd="0" presId="urn:microsoft.com/office/officeart/2005/8/layout/matrix3"/>
    <dgm:cxn modelId="{B7AA67C9-2330-441A-AAE9-58F0A65D76BD}" type="presOf" srcId="{3E4F9D75-D5D8-4314-ACBD-27833A7F9B37}" destId="{0F528374-3DE1-4486-B71C-82DC73192314}" srcOrd="0" destOrd="0" presId="urn:microsoft.com/office/officeart/2005/8/layout/matrix3"/>
    <dgm:cxn modelId="{687FEA6D-5E69-4B46-B200-873118637C8C}" type="presParOf" srcId="{0F528374-3DE1-4486-B71C-82DC73192314}" destId="{7476B03F-5A87-4E08-A32E-D8B9821AFAB6}" srcOrd="0" destOrd="0" presId="urn:microsoft.com/office/officeart/2005/8/layout/matrix3"/>
    <dgm:cxn modelId="{5AD5540E-7C57-4000-8304-D464B273FFE8}" type="presParOf" srcId="{0F528374-3DE1-4486-B71C-82DC73192314}" destId="{ECAE1A64-3C26-4CD0-8055-16154FF0361B}" srcOrd="1" destOrd="0" presId="urn:microsoft.com/office/officeart/2005/8/layout/matrix3"/>
    <dgm:cxn modelId="{DF4EEC51-BE19-43FE-8612-25BF82B38CF7}" type="presParOf" srcId="{0F528374-3DE1-4486-B71C-82DC73192314}" destId="{AA9D5778-9E54-41DB-BF3A-44486A11C644}" srcOrd="2" destOrd="0" presId="urn:microsoft.com/office/officeart/2005/8/layout/matrix3"/>
    <dgm:cxn modelId="{446386FE-D3C1-493E-9608-8E404462999B}" type="presParOf" srcId="{0F528374-3DE1-4486-B71C-82DC73192314}" destId="{B6C28692-8BAE-4E06-A3BE-9AAFCCA84D47}" srcOrd="3" destOrd="0" presId="urn:microsoft.com/office/officeart/2005/8/layout/matrix3"/>
    <dgm:cxn modelId="{5376EE8B-2910-4A2D-9A0E-AC845DD758F0}" type="presParOf" srcId="{0F528374-3DE1-4486-B71C-82DC73192314}" destId="{C9DED484-765B-4B50-9650-386C824575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extLst>
      <p:ext uri="{BB962C8B-B14F-4D97-AF65-F5344CB8AC3E}">
        <p14:creationId xmlns:p14="http://schemas.microsoft.com/office/powerpoint/2010/main" val="942220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hl7.org/implement/standards/fhir/observation.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l7.org/implement/standards/fhir/observation.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l7.org/implement/standards/fhir/condition.ht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hl7.org/implement/standards/fhir/procedure.htm" TargetMode="External"/><Relationship Id="rId4" Type="http://schemas.openxmlformats.org/officeDocument/2006/relationships/hyperlink" Target="http://www.hl7.org/implement/standards/fhir/patient.htm"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Very important concept,</a:t>
            </a:r>
            <a:r>
              <a:rPr lang="en-US" baseline="0" noProof="0" dirty="0" smtClean="0"/>
              <a:t> comparable with the “Aggregate” notion of Domain Driven Design, for which many useful implementation strategies have been documented on the internet.</a:t>
            </a:r>
            <a:endParaRPr lang="en-US" noProof="0"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15</a:t>
            </a:fld>
            <a:endParaRPr lang="en-US"/>
          </a:p>
        </p:txBody>
      </p:sp>
    </p:spTree>
    <p:extLst>
      <p:ext uri="{BB962C8B-B14F-4D97-AF65-F5344CB8AC3E}">
        <p14:creationId xmlns:p14="http://schemas.microsoft.com/office/powerpoint/2010/main" val="331386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dirty="0" smtClean="0"/>
              <a:t>Resource</a:t>
            </a:r>
            <a:r>
              <a:rPr lang="en-US" baseline="0" dirty="0" smtClean="0"/>
              <a:t> Id’s (=URLs) are infrastructural id’s, they differ from “business” identifier.</a:t>
            </a:r>
          </a:p>
          <a:p>
            <a:pPr marL="171428" indent="-171428">
              <a:buFont typeface="Arial" charset="0"/>
              <a:buChar char="•"/>
            </a:pPr>
            <a:r>
              <a:rPr lang="en-US" baseline="0" dirty="0" smtClean="0"/>
              <a:t>Many Resources also have business identifiers, they are explicitly modeled, like </a:t>
            </a:r>
            <a:r>
              <a:rPr lang="en-US" baseline="0" dirty="0" err="1" smtClean="0"/>
              <a:t>Patient.identifier</a:t>
            </a:r>
            <a:r>
              <a:rPr lang="en-US" baseline="0" dirty="0" smtClean="0"/>
              <a:t> (even more than one identifier possible!)</a:t>
            </a:r>
          </a:p>
          <a:p>
            <a:pPr marL="171428" indent="-171428">
              <a:buFont typeface="Arial" charset="0"/>
              <a:buChar char="•"/>
            </a:pPr>
            <a:r>
              <a:rPr lang="en-US" baseline="0" dirty="0" smtClean="0"/>
              <a:t>Business identifiers are completely separate from technical resource id’s</a:t>
            </a: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16</a:t>
            </a:fld>
            <a:endParaRPr lang="en-US"/>
          </a:p>
        </p:txBody>
      </p:sp>
    </p:spTree>
    <p:extLst>
      <p:ext uri="{BB962C8B-B14F-4D97-AF65-F5344CB8AC3E}">
        <p14:creationId xmlns:p14="http://schemas.microsoft.com/office/powerpoint/2010/main" val="187604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This is not only the URL you use to retrieve the resource, it’s also its id.</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All URL’s in FHIR are</a:t>
            </a:r>
            <a:r>
              <a:rPr lang="en-US" baseline="0" dirty="0" smtClean="0"/>
              <a:t> case-sensitive (and so is the id)</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baseline="0" dirty="0" smtClean="0"/>
              <a:t>It is *metadata*, you won’t find this in the Resource’s definition</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17</a:t>
            </a:fld>
            <a:endParaRPr lang="en-US"/>
          </a:p>
        </p:txBody>
      </p:sp>
    </p:spTree>
    <p:extLst>
      <p:ext uri="{BB962C8B-B14F-4D97-AF65-F5344CB8AC3E}">
        <p14:creationId xmlns:p14="http://schemas.microsoft.com/office/powerpoint/2010/main" val="232041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Only the Resources are user-definable, other types are “built-in”</a:t>
            </a:r>
          </a:p>
          <a:p>
            <a:pPr marL="171450" indent="-171450">
              <a:buFontTx/>
              <a:buChar char="-"/>
            </a:pPr>
            <a:r>
              <a:rPr lang="en-US" dirty="0" smtClean="0"/>
              <a:t>Derived primitives are patterns -&gt; validation consists of </a:t>
            </a:r>
            <a:r>
              <a:rPr lang="en-US" dirty="0" err="1" smtClean="0"/>
              <a:t>regexp</a:t>
            </a:r>
            <a:r>
              <a:rPr lang="en-US" dirty="0" smtClean="0"/>
              <a:t> matching</a:t>
            </a:r>
          </a:p>
          <a:p>
            <a:pPr marL="171450" indent="-171450">
              <a:buFontTx/>
              <a:buChar char="-"/>
            </a:pPr>
            <a:r>
              <a:rPr lang="en-US" dirty="0" smtClean="0"/>
              <a:t>Constrained types are</a:t>
            </a:r>
            <a:r>
              <a:rPr lang="en-US" baseline="0" dirty="0" smtClean="0"/>
              <a:t> defined using invariants (OCL, </a:t>
            </a:r>
            <a:r>
              <a:rPr lang="en-US" baseline="0" dirty="0" err="1" smtClean="0"/>
              <a:t>Xpath</a:t>
            </a:r>
            <a:r>
              <a:rPr lang="en-US" baseline="0" dirty="0" smtClean="0"/>
              <a:t>, prose) -&gt; validation using </a:t>
            </a:r>
            <a:r>
              <a:rPr lang="en-US" baseline="0" dirty="0" err="1" smtClean="0"/>
              <a:t>schematron</a:t>
            </a:r>
            <a:r>
              <a:rPr lang="en-US" baseline="0" dirty="0" smtClean="0"/>
              <a:t>, code</a:t>
            </a:r>
          </a:p>
          <a:p>
            <a:pPr marL="171450" indent="-171450">
              <a:buFontTx/>
              <a:buChar char="-"/>
            </a:pPr>
            <a:r>
              <a:rPr lang="en-US" dirty="0" smtClean="0"/>
              <a:t>Narrative and Extension are both ONLY used in Resources</a:t>
            </a:r>
          </a:p>
          <a:p>
            <a:pPr marL="171450" indent="-171450">
              <a:buFontTx/>
              <a:buChar char="-"/>
            </a:pPr>
            <a:r>
              <a:rPr lang="en-US" dirty="0" smtClean="0"/>
              <a:t>Resources can use both (derived) primitives and composite </a:t>
            </a:r>
            <a:r>
              <a:rPr lang="en-US" dirty="0" err="1" smtClean="0"/>
              <a:t>datatypes</a:t>
            </a:r>
            <a:r>
              <a:rPr lang="en-US" dirty="0" smtClean="0"/>
              <a:t> in its definitions</a:t>
            </a:r>
          </a:p>
          <a:p>
            <a:pPr marL="171450" indent="-171450">
              <a:buFontTx/>
              <a:buChar char="-"/>
            </a:pPr>
            <a:r>
              <a:rPr lang="en-US" dirty="0" smtClean="0"/>
              <a:t>Infrastructural types need special</a:t>
            </a:r>
            <a:r>
              <a:rPr lang="en-US" baseline="0" dirty="0" smtClean="0"/>
              <a:t> handling, not general-purpose types</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19</a:t>
            </a:fld>
            <a:endParaRPr lang="en-US"/>
          </a:p>
        </p:txBody>
      </p:sp>
    </p:spTree>
    <p:extLst>
      <p:ext uri="{BB962C8B-B14F-4D97-AF65-F5344CB8AC3E}">
        <p14:creationId xmlns:p14="http://schemas.microsoft.com/office/powerpoint/2010/main" val="188040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lexical rendering for these primitives in Xml is the same as in JSON (maybe this should go in the serialization section)</a:t>
            </a:r>
          </a:p>
          <a:p>
            <a:pPr marL="171450" indent="-171450">
              <a:buFontTx/>
              <a:buChar char="-"/>
            </a:pPr>
            <a:r>
              <a:rPr lang="en-US" baseline="0" dirty="0" smtClean="0"/>
              <a:t>Expressing the allowed values in terms of XSD primitives brings in more variability then we would like. E.g. “0” and “1” are valid for </a:t>
            </a:r>
            <a:r>
              <a:rPr lang="en-US" baseline="0" dirty="0" err="1" smtClean="0"/>
              <a:t>xs:boolean</a:t>
            </a:r>
            <a:r>
              <a:rPr lang="en-US" baseline="0" dirty="0" smtClean="0"/>
              <a:t>.  “+000004”, “4”, “+4” are all valid decimals.</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20</a:t>
            </a:fld>
            <a:endParaRPr lang="en-US"/>
          </a:p>
        </p:txBody>
      </p:sp>
    </p:spTree>
    <p:extLst>
      <p:ext uri="{BB962C8B-B14F-4D97-AF65-F5344CB8AC3E}">
        <p14:creationId xmlns:p14="http://schemas.microsoft.com/office/powerpoint/2010/main" val="1552853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Search on timestamps (lower, upper</a:t>
            </a:r>
            <a:r>
              <a:rPr lang="en-US" baseline="0" dirty="0" smtClean="0"/>
              <a:t> bound), converting to </a:t>
            </a:r>
            <a:r>
              <a:rPr lang="en-US" baseline="0" dirty="0" err="1" smtClean="0"/>
              <a:t>zulu</a:t>
            </a:r>
            <a:r>
              <a:rPr lang="en-US" baseline="0" dirty="0" smtClean="0"/>
              <a:t>, user-</a:t>
            </a:r>
            <a:r>
              <a:rPr lang="en-US" baseline="0" dirty="0" err="1" smtClean="0"/>
              <a:t>timezone</a:t>
            </a:r>
            <a:r>
              <a:rPr lang="en-US" baseline="0" dirty="0" smtClean="0"/>
              <a:t>, sorting of times etc.</a:t>
            </a:r>
          </a:p>
          <a:p>
            <a:r>
              <a:rPr lang="en-US" baseline="0" dirty="0" smtClean="0"/>
              <a:t>* Old-school types built on classis logic and math from the Greek, we have new stuff too…types based on </a:t>
            </a:r>
            <a:r>
              <a:rPr lang="en-US" baseline="0" dirty="0" err="1" smtClean="0"/>
              <a:t>urls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21</a:t>
            </a:fld>
            <a:endParaRPr lang="en-US"/>
          </a:p>
        </p:txBody>
      </p:sp>
    </p:spTree>
    <p:extLst>
      <p:ext uri="{BB962C8B-B14F-4D97-AF65-F5344CB8AC3E}">
        <p14:creationId xmlns:p14="http://schemas.microsoft.com/office/powerpoint/2010/main" val="251686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Search on timestamps (lower, upper</a:t>
            </a:r>
            <a:r>
              <a:rPr lang="en-US" baseline="0" dirty="0" smtClean="0"/>
              <a:t> bound), converting to </a:t>
            </a:r>
            <a:r>
              <a:rPr lang="en-US" baseline="0" dirty="0" err="1" smtClean="0"/>
              <a:t>zulu</a:t>
            </a:r>
            <a:r>
              <a:rPr lang="en-US" baseline="0" dirty="0" smtClean="0"/>
              <a:t>, user-</a:t>
            </a:r>
            <a:r>
              <a:rPr lang="en-US" baseline="0" dirty="0" err="1" smtClean="0"/>
              <a:t>timezone</a:t>
            </a:r>
            <a:r>
              <a:rPr lang="en-US" baseline="0" dirty="0" smtClean="0"/>
              <a:t>, sorting of times etc.</a:t>
            </a:r>
          </a:p>
          <a:p>
            <a:r>
              <a:rPr lang="en-US" baseline="0" dirty="0" smtClean="0"/>
              <a:t>* Old-school types built on classis logic and math from the Greek, we have new stuff too…types based on </a:t>
            </a:r>
            <a:r>
              <a:rPr lang="en-US" baseline="0" dirty="0" err="1" smtClean="0"/>
              <a:t>urls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22</a:t>
            </a:fld>
            <a:endParaRPr lang="en-US"/>
          </a:p>
        </p:txBody>
      </p:sp>
    </p:spTree>
    <p:extLst>
      <p:ext uri="{BB962C8B-B14F-4D97-AF65-F5344CB8AC3E}">
        <p14:creationId xmlns:p14="http://schemas.microsoft.com/office/powerpoint/2010/main" val="251686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dirty="0" smtClean="0"/>
              <a:t>The content</a:t>
            </a:r>
            <a:r>
              <a:rPr lang="en-US" baseline="0" dirty="0" smtClean="0"/>
              <a:t> of a primitive is not rendered in XML as a text node but as an attribute</a:t>
            </a:r>
          </a:p>
          <a:p>
            <a:pPr marL="171428" indent="-171428">
              <a:buFont typeface="Arial" charset="0"/>
              <a:buChar char="•"/>
            </a:pPr>
            <a:r>
              <a:rPr lang="en-US" baseline="0" dirty="0" smtClean="0"/>
              <a:t>Notice how the “system” of a code is now a </a:t>
            </a:r>
            <a:r>
              <a:rPr lang="en-US" baseline="0" dirty="0" err="1" smtClean="0"/>
              <a:t>uri</a:t>
            </a:r>
            <a:r>
              <a:rPr lang="en-US" baseline="0" dirty="0" smtClean="0"/>
              <a:t>, so unlike in v3 an OID is now ALSO a </a:t>
            </a:r>
            <a:r>
              <a:rPr lang="en-US" baseline="0" dirty="0" err="1" smtClean="0"/>
              <a:t>uri</a:t>
            </a:r>
            <a:r>
              <a:rPr lang="en-US" baseline="0" dirty="0" smtClean="0"/>
              <a:t> (urn:oid:1.2.3.4.5)</a:t>
            </a:r>
          </a:p>
          <a:p>
            <a:pPr marL="171428" indent="-171428">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23</a:t>
            </a:fld>
            <a:endParaRPr lang="en-US"/>
          </a:p>
        </p:txBody>
      </p:sp>
    </p:spTree>
    <p:extLst>
      <p:ext uri="{BB962C8B-B14F-4D97-AF65-F5344CB8AC3E}">
        <p14:creationId xmlns:p14="http://schemas.microsoft.com/office/powerpoint/2010/main" val="29850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err="1" smtClean="0"/>
              <a:t>Datatypes</a:t>
            </a:r>
            <a:r>
              <a:rPr lang="en-US" dirty="0" smtClean="0"/>
              <a:t> use both primitives and other </a:t>
            </a:r>
            <a:r>
              <a:rPr lang="en-US" dirty="0" err="1" smtClean="0"/>
              <a:t>datatypes</a:t>
            </a:r>
            <a:r>
              <a:rPr lang="en-US" dirty="0" smtClean="0"/>
              <a:t>.</a:t>
            </a:r>
          </a:p>
          <a:p>
            <a:pPr marL="171450" indent="-171450">
              <a:buFont typeface="Arial" charset="0"/>
              <a:buChar char="•"/>
            </a:pPr>
            <a:r>
              <a:rPr lang="en-US" dirty="0" smtClean="0"/>
              <a:t>Some </a:t>
            </a:r>
            <a:r>
              <a:rPr lang="en-US" dirty="0" err="1" smtClean="0"/>
              <a:t>datatypes</a:t>
            </a:r>
            <a:r>
              <a:rPr lang="en-US" dirty="0" smtClean="0"/>
              <a:t> use attributes with cardinality &gt; 1</a:t>
            </a:r>
          </a:p>
          <a:p>
            <a:pPr marL="171450" indent="-171450">
              <a:buFont typeface="Arial" charset="0"/>
              <a:buChar char="•"/>
            </a:pPr>
            <a:r>
              <a:rPr lang="en-US" dirty="0" err="1" smtClean="0"/>
              <a:t>CodeableConcept.primary</a:t>
            </a:r>
            <a:r>
              <a:rPr lang="en-US" baseline="0" dirty="0" smtClean="0"/>
              <a:t> is actually refers to a coding in </a:t>
            </a:r>
            <a:r>
              <a:rPr lang="en-US" baseline="0" dirty="0" err="1" smtClean="0"/>
              <a:t>CodeableConcept.coding</a:t>
            </a:r>
            <a:r>
              <a:rPr lang="en-US" baseline="0" dirty="0" smtClean="0"/>
              <a:t>, so is not a code itself.</a:t>
            </a:r>
          </a:p>
          <a:p>
            <a:pPr marL="171450" indent="-171450">
              <a:buFont typeface="Arial" charset="0"/>
              <a:buChar char="•"/>
            </a:pPr>
            <a:r>
              <a:rPr lang="en-US" sz="1200" dirty="0" smtClean="0">
                <a:solidFill>
                  <a:schemeClr val="tx1"/>
                </a:solidFill>
                <a:latin typeface="Arial" charset="0"/>
              </a:rPr>
              <a:t>Quantity</a:t>
            </a:r>
            <a:r>
              <a:rPr lang="en-US" sz="1200" baseline="0" dirty="0" smtClean="0">
                <a:solidFill>
                  <a:schemeClr val="tx1"/>
                </a:solidFill>
                <a:latin typeface="Arial" charset="0"/>
              </a:rPr>
              <a:t> has constrained variations</a:t>
            </a:r>
            <a:r>
              <a:rPr lang="en-US" sz="1200" dirty="0" smtClean="0">
                <a:solidFill>
                  <a:schemeClr val="tx1"/>
                </a:solidFill>
                <a:latin typeface="Arial" charset="0"/>
              </a:rPr>
              <a:t> Distance, Count, Duration, Money. </a:t>
            </a:r>
            <a:r>
              <a:rPr lang="en-US" sz="1200" baseline="0" dirty="0" smtClean="0">
                <a:solidFill>
                  <a:schemeClr val="tx1"/>
                </a:solidFill>
                <a:latin typeface="Arial" charset="0"/>
              </a:rPr>
              <a:t> They introduce constraints on useable units, but do not add attributes, so not shown here.</a:t>
            </a:r>
            <a:endParaRPr lang="en-US" dirty="0" smtClean="0"/>
          </a:p>
          <a:p>
            <a:pPr marL="171450" indent="-171450">
              <a:buFontTx/>
              <a:buChar char="-"/>
            </a:pPr>
            <a:r>
              <a:rPr lang="en-US" dirty="0" smtClean="0"/>
              <a:t>Note that </a:t>
            </a:r>
            <a:r>
              <a:rPr lang="en-US" dirty="0" err="1" smtClean="0"/>
              <a:t>HumanId.assigner</a:t>
            </a:r>
            <a:r>
              <a:rPr lang="en-US" dirty="0" smtClean="0"/>
              <a:t> refers to a Resource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24</a:t>
            </a:fld>
            <a:endParaRPr lang="en-US"/>
          </a:p>
        </p:txBody>
      </p:sp>
    </p:spTree>
    <p:extLst>
      <p:ext uri="{BB962C8B-B14F-4D97-AF65-F5344CB8AC3E}">
        <p14:creationId xmlns:p14="http://schemas.microsoft.com/office/powerpoint/2010/main" val="85769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 value[x] means: </a:t>
            </a:r>
            <a:r>
              <a:rPr lang="en-US" dirty="0" smtClean="0"/>
              <a:t>An element with a name that starts with “value”. The [x] is replaced by the (capitalized) name of the actual </a:t>
            </a:r>
            <a:r>
              <a:rPr lang="en-US" dirty="0" err="1" smtClean="0"/>
              <a:t>datatype</a:t>
            </a:r>
            <a:endParaRPr lang="en-US"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25</a:t>
            </a:fld>
            <a:endParaRPr lang="en-US"/>
          </a:p>
        </p:txBody>
      </p:sp>
    </p:spTree>
    <p:extLst>
      <p:ext uri="{BB962C8B-B14F-4D97-AF65-F5344CB8AC3E}">
        <p14:creationId xmlns:p14="http://schemas.microsoft.com/office/powerpoint/2010/main" val="49801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start-10:00</a:t>
            </a:r>
            <a:r>
              <a:rPr lang="en-US" baseline="0" dirty="0" smtClean="0"/>
              <a:t> (10 minutes)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baseline="0" dirty="0" smtClean="0"/>
              <a:t>Examples is from </a:t>
            </a:r>
            <a:r>
              <a:rPr lang="nl-NL" dirty="0" smtClean="0">
                <a:hlinkClick r:id="rId3"/>
              </a:rPr>
              <a:t>http://www.hl7.org/implement/standards/fhir/observation.htm</a:t>
            </a:r>
            <a:endParaRPr lang="nl-NL" dirty="0" smtClean="0"/>
          </a:p>
          <a:p>
            <a:pPr marL="171428" indent="-171428">
              <a:buFont typeface="Arial" charset="0"/>
              <a:buChar char="•"/>
            </a:pPr>
            <a:r>
              <a:rPr lang="en-US" dirty="0" smtClean="0"/>
              <a:t>Bindings</a:t>
            </a:r>
            <a:r>
              <a:rPr lang="en-US" baseline="0" dirty="0" smtClean="0"/>
              <a:t> can be Incomplete (HL7 defines some codes for it, but you can add your own), Fixed (HL7 defines the only codes that are allowed) and Example (no specific codes defined, but some are given to give you an idea of what goes in the element)</a:t>
            </a:r>
            <a:endParaRPr lang="nl-NL" dirty="0" smtClean="0"/>
          </a:p>
          <a:p>
            <a:pPr marL="171428" indent="-171428">
              <a:buFont typeface="Arial" charset="0"/>
              <a:buChar char="•"/>
            </a:pP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26</a:t>
            </a:fld>
            <a:endParaRPr lang="en-US"/>
          </a:p>
        </p:txBody>
      </p:sp>
    </p:spTree>
    <p:extLst>
      <p:ext uri="{BB962C8B-B14F-4D97-AF65-F5344CB8AC3E}">
        <p14:creationId xmlns:p14="http://schemas.microsoft.com/office/powerpoint/2010/main" val="263940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baseline="0" dirty="0" smtClean="0"/>
              <a:t>Examples is from </a:t>
            </a:r>
            <a:r>
              <a:rPr lang="nl-NL" dirty="0" smtClean="0">
                <a:hlinkClick r:id="rId3"/>
              </a:rPr>
              <a:t>http://www.hl7.org/implement/standards/fhir/observation.htm</a:t>
            </a:r>
            <a:endParaRPr lang="nl-NL" dirty="0" smtClean="0"/>
          </a:p>
          <a:p>
            <a:pPr marL="171428" indent="-171428">
              <a:buFont typeface="Arial" charset="0"/>
              <a:buChar char="•"/>
            </a:pPr>
            <a:r>
              <a:rPr lang="en-US" dirty="0" smtClean="0"/>
              <a:t>Bindings</a:t>
            </a:r>
            <a:r>
              <a:rPr lang="en-US" baseline="0" dirty="0" smtClean="0"/>
              <a:t> can be Incomplete (HL7 defines some codes for it, but you can add your own), Fixed (HL7 defines the only codes that are allowed) and Example (no specific codes defined, but some are given to give you an idea of what goes in the element)</a:t>
            </a:r>
            <a:endParaRPr lang="nl-NL" dirty="0" smtClean="0"/>
          </a:p>
          <a:p>
            <a:pPr marL="171428" indent="-171428">
              <a:buFont typeface="Arial" charset="0"/>
              <a:buChar char="•"/>
            </a:pP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27</a:t>
            </a:fld>
            <a:endParaRPr lang="en-US"/>
          </a:p>
        </p:txBody>
      </p:sp>
    </p:spTree>
    <p:extLst>
      <p:ext uri="{BB962C8B-B14F-4D97-AF65-F5344CB8AC3E}">
        <p14:creationId xmlns:p14="http://schemas.microsoft.com/office/powerpoint/2010/main" val="263940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dirty="0" smtClean="0"/>
              <a:t>Bindings</a:t>
            </a:r>
            <a:r>
              <a:rPr lang="en-US" baseline="0" dirty="0" smtClean="0"/>
              <a:t> use </a:t>
            </a:r>
            <a:r>
              <a:rPr lang="en-US" baseline="0" dirty="0" err="1" smtClean="0"/>
              <a:t>ValueSets</a:t>
            </a:r>
            <a:r>
              <a:rPr lang="en-US" baseline="0" dirty="0" smtClean="0"/>
              <a:t> to define what codes are allowed.</a:t>
            </a:r>
          </a:p>
          <a:p>
            <a:pPr marL="171428" indent="-171428">
              <a:buFont typeface="Arial" pitchFamily="34" charset="0"/>
              <a:buChar char="•"/>
            </a:pPr>
            <a:r>
              <a:rPr lang="en-US" baseline="0" dirty="0" err="1" smtClean="0"/>
              <a:t>Patient.administrativeGender</a:t>
            </a:r>
            <a:r>
              <a:rPr lang="en-US" baseline="0" dirty="0" smtClean="0"/>
              <a:t> has a binding using the </a:t>
            </a:r>
            <a:r>
              <a:rPr lang="en-US" b="1" baseline="0" dirty="0" err="1" smtClean="0"/>
              <a:t>valueset</a:t>
            </a:r>
            <a:r>
              <a:rPr lang="en-US" baseline="0" dirty="0" smtClean="0"/>
              <a:t> “http://hl7.org/</a:t>
            </a:r>
            <a:r>
              <a:rPr lang="en-US" baseline="0" dirty="0" err="1" smtClean="0"/>
              <a:t>fhir</a:t>
            </a:r>
            <a:r>
              <a:rPr lang="en-US" baseline="0" dirty="0" smtClean="0"/>
              <a:t>/</a:t>
            </a:r>
            <a:r>
              <a:rPr lang="en-US" baseline="0" dirty="0" err="1" smtClean="0"/>
              <a:t>vs</a:t>
            </a:r>
            <a:r>
              <a:rPr lang="en-US" baseline="0" dirty="0" smtClean="0"/>
              <a:t>/administrative-gender”</a:t>
            </a:r>
          </a:p>
          <a:p>
            <a:pPr marL="171428" indent="-171428">
              <a:buFont typeface="Arial" pitchFamily="34" charset="0"/>
              <a:buChar char="•"/>
            </a:pPr>
            <a:r>
              <a:rPr lang="en-US" baseline="0" dirty="0" smtClean="0"/>
              <a:t>This </a:t>
            </a:r>
            <a:r>
              <a:rPr lang="en-US" baseline="0" dirty="0" err="1" smtClean="0"/>
              <a:t>valueset</a:t>
            </a:r>
            <a:r>
              <a:rPr lang="en-US" baseline="0" dirty="0" smtClean="0"/>
              <a:t> includes codes from two </a:t>
            </a:r>
            <a:r>
              <a:rPr lang="en-US" b="1" baseline="0" dirty="0" smtClean="0"/>
              <a:t>code systems</a:t>
            </a:r>
            <a:r>
              <a:rPr lang="en-US" b="0" baseline="0" dirty="0" smtClean="0"/>
              <a:t> http://hl7.org/fhir/v3/AdministrativeGender and http://hl7.org/fhir/v3/NullFlavor</a:t>
            </a:r>
          </a:p>
          <a:p>
            <a:pPr marL="171428" indent="-171428">
              <a:buFont typeface="Arial" pitchFamily="34" charset="0"/>
              <a:buChar char="•"/>
            </a:pPr>
            <a:r>
              <a:rPr lang="en-US" b="0" baseline="0" dirty="0" smtClean="0"/>
              <a:t>So yes, FHIR reused code systems from v3 (and v2), and has some defined specifically for FHIR.</a:t>
            </a:r>
            <a:endParaRPr lang="nl-NL" b="1"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28</a:t>
            </a:fld>
            <a:endParaRPr lang="en-US"/>
          </a:p>
        </p:txBody>
      </p:sp>
    </p:spTree>
    <p:extLst>
      <p:ext uri="{BB962C8B-B14F-4D97-AF65-F5344CB8AC3E}">
        <p14:creationId xmlns:p14="http://schemas.microsoft.com/office/powerpoint/2010/main" val="32689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a:t>
            </a:r>
            <a:r>
              <a:rPr lang="en-US" baseline="0" dirty="0" smtClean="0"/>
              <a:t>he element “identifier” is of type Identifier</a:t>
            </a:r>
          </a:p>
          <a:p>
            <a:pPr marL="171450" indent="-171450">
              <a:buFont typeface="Arial" charset="0"/>
              <a:buChar char="•"/>
            </a:pPr>
            <a:r>
              <a:rPr lang="en-US" dirty="0" smtClean="0"/>
              <a:t>The</a:t>
            </a:r>
            <a:r>
              <a:rPr lang="en-US" baseline="0" dirty="0" smtClean="0"/>
              <a:t> element “telecom” repeats, there is no notion of a “list” in Xml.</a:t>
            </a:r>
          </a:p>
          <a:p>
            <a:pPr marL="171450" indent="-171450">
              <a:buFont typeface="Arial" charset="0"/>
              <a:buChar char="•"/>
            </a:pPr>
            <a:r>
              <a:rPr lang="en-US" b="1" baseline="0" dirty="0" smtClean="0"/>
              <a:t>Empty elements are left out</a:t>
            </a:r>
            <a:endParaRPr lang="en-US" b="1"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31</a:t>
            </a:fld>
            <a:endParaRPr lang="en-US"/>
          </a:p>
        </p:txBody>
      </p:sp>
    </p:spTree>
    <p:extLst>
      <p:ext uri="{BB962C8B-B14F-4D97-AF65-F5344CB8AC3E}">
        <p14:creationId xmlns:p14="http://schemas.microsoft.com/office/powerpoint/2010/main" val="123939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itchFamily="34" charset="0"/>
              <a:buChar char="•"/>
            </a:pPr>
            <a:r>
              <a:rPr lang="en-US" baseline="0" dirty="0" smtClean="0"/>
              <a:t>There are references that can reference more than one type of resource!  In this example: Resource(Patient | Group | Device)</a:t>
            </a:r>
          </a:p>
          <a:p>
            <a:pPr marL="171428" indent="-171428">
              <a:buFont typeface="Arial" pitchFamily="34" charset="0"/>
              <a:buChar char="•"/>
            </a:pPr>
            <a:r>
              <a:rPr lang="en-US" baseline="0" dirty="0" smtClean="0"/>
              <a:t>The reference has a “type” element to indicate the kind of Resource that is referenced</a:t>
            </a:r>
          </a:p>
          <a:p>
            <a:pPr marL="171428" indent="-171428">
              <a:buFont typeface="Arial" charset="0"/>
              <a:buChar char="•"/>
            </a:pPr>
            <a:r>
              <a:rPr lang="en-US" dirty="0" smtClean="0"/>
              <a:t>References may be: Relative</a:t>
            </a:r>
            <a:r>
              <a:rPr lang="en-US" baseline="0" dirty="0" smtClean="0"/>
              <a:t> (on the same server), a</a:t>
            </a:r>
            <a:r>
              <a:rPr lang="en-US" dirty="0" smtClean="0"/>
              <a:t>bsolute URL (somewhere</a:t>
            </a:r>
            <a:r>
              <a:rPr lang="en-US" baseline="0" dirty="0" smtClean="0"/>
              <a:t> external) and internal (not treated here)</a:t>
            </a:r>
          </a:p>
          <a:p>
            <a:pPr marL="171428" indent="-171428">
              <a:buFont typeface="Arial" charset="0"/>
              <a:buChar char="•"/>
            </a:pPr>
            <a:endParaRPr lang="en-US" dirty="0" smtClean="0"/>
          </a:p>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32</a:t>
            </a:fld>
            <a:endParaRPr lang="en-US"/>
          </a:p>
        </p:txBody>
      </p:sp>
    </p:spTree>
    <p:extLst>
      <p:ext uri="{BB962C8B-B14F-4D97-AF65-F5344CB8AC3E}">
        <p14:creationId xmlns:p14="http://schemas.microsoft.com/office/powerpoint/2010/main" val="300345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“Every resource SHALL include a human readable narrative”</a:t>
            </a:r>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35</a:t>
            </a:fld>
            <a:endParaRPr lang="en-US"/>
          </a:p>
        </p:txBody>
      </p:sp>
    </p:spTree>
    <p:extLst>
      <p:ext uri="{BB962C8B-B14F-4D97-AF65-F5344CB8AC3E}">
        <p14:creationId xmlns:p14="http://schemas.microsoft.com/office/powerpoint/2010/main" val="767788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Tx/>
              <a:buChar char="-"/>
            </a:pPr>
            <a:r>
              <a:rPr lang="en-US" dirty="0" smtClean="0"/>
              <a:t>Only the Resources are user-definable, other types are “built-in”</a:t>
            </a:r>
          </a:p>
          <a:p>
            <a:pPr marL="171428" indent="-171428">
              <a:buFontTx/>
              <a:buChar char="-"/>
            </a:pPr>
            <a:r>
              <a:rPr lang="en-US" dirty="0" smtClean="0"/>
              <a:t>Derived primitives are patterns -&gt; validation consists of </a:t>
            </a:r>
            <a:r>
              <a:rPr lang="en-US" dirty="0" err="1" smtClean="0"/>
              <a:t>regexp</a:t>
            </a:r>
            <a:r>
              <a:rPr lang="en-US" dirty="0" smtClean="0"/>
              <a:t> matching</a:t>
            </a:r>
          </a:p>
          <a:p>
            <a:pPr marL="171428" indent="-171428">
              <a:buFontTx/>
              <a:buChar char="-"/>
            </a:pPr>
            <a:r>
              <a:rPr lang="en-US" dirty="0" smtClean="0"/>
              <a:t>Constrained types are</a:t>
            </a:r>
            <a:r>
              <a:rPr lang="en-US" baseline="0" dirty="0" smtClean="0"/>
              <a:t> defined using invariants (OCL, </a:t>
            </a:r>
            <a:r>
              <a:rPr lang="en-US" baseline="0" dirty="0" err="1" smtClean="0"/>
              <a:t>Xpath</a:t>
            </a:r>
            <a:r>
              <a:rPr lang="en-US" baseline="0" dirty="0" smtClean="0"/>
              <a:t>, prose) -&gt; validation using </a:t>
            </a:r>
            <a:r>
              <a:rPr lang="en-US" baseline="0" dirty="0" err="1" smtClean="0"/>
              <a:t>schematron</a:t>
            </a:r>
            <a:r>
              <a:rPr lang="en-US" baseline="0" dirty="0" smtClean="0"/>
              <a:t>, code</a:t>
            </a:r>
          </a:p>
          <a:p>
            <a:pPr marL="171428" indent="-171428">
              <a:buFontTx/>
              <a:buChar char="-"/>
            </a:pPr>
            <a:r>
              <a:rPr lang="en-US" dirty="0" smtClean="0"/>
              <a:t>Narrative and Extension are both ONLY used in Resources</a:t>
            </a:r>
          </a:p>
          <a:p>
            <a:pPr marL="171428" indent="-171428">
              <a:buFontTx/>
              <a:buChar char="-"/>
            </a:pPr>
            <a:r>
              <a:rPr lang="en-US" dirty="0" smtClean="0"/>
              <a:t>Resources can use both (derived) primitives and composite </a:t>
            </a:r>
            <a:r>
              <a:rPr lang="en-US" dirty="0" err="1" smtClean="0"/>
              <a:t>datatypes</a:t>
            </a:r>
            <a:r>
              <a:rPr lang="en-US" dirty="0" smtClean="0"/>
              <a:t> in its definitions</a:t>
            </a:r>
          </a:p>
          <a:p>
            <a:pPr marL="171428" indent="-171428">
              <a:buFontTx/>
              <a:buChar char="-"/>
            </a:pPr>
            <a:r>
              <a:rPr lang="en-US" dirty="0" smtClean="0"/>
              <a:t>Infrastructural types need special</a:t>
            </a:r>
            <a:r>
              <a:rPr lang="en-US" baseline="0" dirty="0" smtClean="0"/>
              <a:t> handling, not general-purpose types</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36</a:t>
            </a:fld>
            <a:endParaRPr lang="en-US"/>
          </a:p>
        </p:txBody>
      </p:sp>
    </p:spTree>
    <p:extLst>
      <p:ext uri="{BB962C8B-B14F-4D97-AF65-F5344CB8AC3E}">
        <p14:creationId xmlns:p14="http://schemas.microsoft.com/office/powerpoint/2010/main" val="1880409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37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40:00-50:00 (10 minutes)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38</a:t>
            </a:fld>
            <a:endParaRPr lang="en-US"/>
          </a:p>
        </p:txBody>
      </p:sp>
    </p:spTree>
    <p:extLst>
      <p:ext uri="{BB962C8B-B14F-4D97-AF65-F5344CB8AC3E}">
        <p14:creationId xmlns:p14="http://schemas.microsoft.com/office/powerpoint/2010/main" val="275821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41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0:50:00-1:30:00 (40 minutes)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 Content is the same</a:t>
            </a:r>
            <a:endParaRPr lang="nl-NL" dirty="0"/>
          </a:p>
        </p:txBody>
      </p:sp>
      <p:sp>
        <p:nvSpPr>
          <p:cNvPr id="4" name="Date Placeholder 3"/>
          <p:cNvSpPr>
            <a:spLocks noGrp="1"/>
          </p:cNvSpPr>
          <p:nvPr>
            <p:ph type="dt" idx="10"/>
          </p:nvPr>
        </p:nvSpPr>
        <p:spPr/>
        <p:txBody>
          <a:bodyPr/>
          <a:lstStyle/>
          <a:p>
            <a:r>
              <a:rPr lang="nl-NL" smtClean="0"/>
              <a:t>25-6-2010</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16844DE-39AC-45D5-92A8-262EC95D3BAB}" type="slidenum">
              <a:rPr lang="nl-NL" smtClean="0"/>
              <a:t>42</a:t>
            </a:fld>
            <a:endParaRPr lang="nl-NL"/>
          </a:p>
        </p:txBody>
      </p:sp>
    </p:spTree>
    <p:extLst>
      <p:ext uri="{BB962C8B-B14F-4D97-AF65-F5344CB8AC3E}">
        <p14:creationId xmlns:p14="http://schemas.microsoft.com/office/powerpoint/2010/main" val="292854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You can retrieve any person using a GET on the person’s id, which is just an </a:t>
            </a:r>
            <a:r>
              <a:rPr lang="en-US" dirty="0" err="1" smtClean="0"/>
              <a:t>url</a:t>
            </a:r>
            <a:r>
              <a:rPr lang="en-US" baseline="0" dirty="0" smtClean="0"/>
              <a:t> on the server: /</a:t>
            </a:r>
            <a:r>
              <a:rPr lang="en-US" baseline="0" dirty="0" err="1" smtClean="0"/>
              <a:t>fhir</a:t>
            </a:r>
            <a:r>
              <a:rPr lang="en-US" baseline="0" dirty="0" smtClean="0"/>
              <a:t>/person/@&lt;id&gt;</a:t>
            </a:r>
          </a:p>
          <a:p>
            <a:pPr marL="171450" indent="-171450">
              <a:buFont typeface="Arial" pitchFamily="34" charset="0"/>
              <a:buChar char="•"/>
            </a:pPr>
            <a:r>
              <a:rPr lang="en-US" baseline="0" dirty="0" smtClean="0"/>
              <a:t>We have our own MIME-type: “text/</a:t>
            </a:r>
            <a:r>
              <a:rPr lang="en-US" baseline="0" dirty="0" err="1" smtClean="0"/>
              <a:t>xml+fhir</a:t>
            </a:r>
            <a:r>
              <a:rPr lang="en-US" baseline="0" dirty="0" smtClean="0"/>
              <a:t>”</a:t>
            </a:r>
          </a:p>
          <a:p>
            <a:pPr marL="171450" indent="-171450">
              <a:buFont typeface="Arial" pitchFamily="34" charset="0"/>
              <a:buChar char="•"/>
            </a:pPr>
            <a:r>
              <a:rPr lang="en-US" baseline="0" dirty="0" smtClean="0"/>
              <a:t>Note that FHIR always uses UTF-8. Since this is not the default for HTTP, the server explicitly mentions this</a:t>
            </a:r>
          </a:p>
          <a:p>
            <a:pPr marL="171450" indent="-171450">
              <a:buFont typeface="Arial" pitchFamily="34" charset="0"/>
              <a:buChar char="•"/>
            </a:pPr>
            <a:r>
              <a:rPr lang="en-US" baseline="0" dirty="0" smtClean="0"/>
              <a:t>But should mean the xml encoding mentions “utf-8” and that the payload is really encoded in utf-8</a:t>
            </a:r>
          </a:p>
          <a:p>
            <a:pPr marL="171450" indent="-171450">
              <a:buFont typeface="Arial" pitchFamily="34" charset="0"/>
              <a:buChar char="•"/>
            </a:pPr>
            <a:r>
              <a:rPr lang="en-US" baseline="0" dirty="0" smtClean="0"/>
              <a:t>There can be a Byte Order Mark, but hopefully your framework handles all that ;-)</a:t>
            </a:r>
          </a:p>
          <a:p>
            <a:pPr marL="171450" indent="-171450">
              <a:buFont typeface="Arial" pitchFamily="34" charset="0"/>
              <a:buChar char="•"/>
            </a:pPr>
            <a:r>
              <a:rPr lang="en-US" baseline="0" dirty="0" smtClean="0"/>
              <a:t>The response returns a Content-Location header with a version-specific location….see next slide</a:t>
            </a:r>
          </a:p>
        </p:txBody>
      </p:sp>
      <p:sp>
        <p:nvSpPr>
          <p:cNvPr id="4" name="Slide Number Placeholder 3"/>
          <p:cNvSpPr>
            <a:spLocks noGrp="1"/>
          </p:cNvSpPr>
          <p:nvPr>
            <p:ph type="sldNum" sz="quarter" idx="10"/>
          </p:nvPr>
        </p:nvSpPr>
        <p:spPr/>
        <p:txBody>
          <a:bodyPr/>
          <a:lstStyle/>
          <a:p>
            <a:fld id="{E592D5FE-85CA-40E6-8273-48A5F35DE016}" type="slidenum">
              <a:rPr lang="en-US" smtClean="0"/>
              <a:pPr/>
              <a:t>44</a:t>
            </a:fld>
            <a:endParaRPr lang="en-US"/>
          </a:p>
        </p:txBody>
      </p:sp>
    </p:spTree>
    <p:extLst>
      <p:ext uri="{BB962C8B-B14F-4D97-AF65-F5344CB8AC3E}">
        <p14:creationId xmlns:p14="http://schemas.microsoft.com/office/powerpoint/2010/main" val="3018187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This is not only the URL you use to retrieve the resource, it’s also its id.</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All URL’s in FHIR are</a:t>
            </a:r>
            <a:r>
              <a:rPr lang="en-US" baseline="0" dirty="0" smtClean="0"/>
              <a:t> case-sensitive (and so is the id)</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45</a:t>
            </a:fld>
            <a:endParaRPr lang="en-US"/>
          </a:p>
        </p:txBody>
      </p:sp>
    </p:spTree>
    <p:extLst>
      <p:ext uri="{BB962C8B-B14F-4D97-AF65-F5344CB8AC3E}">
        <p14:creationId xmlns:p14="http://schemas.microsoft.com/office/powerpoint/2010/main" val="2320413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You can retrieve any person using a GET on the person’s id, which is just an </a:t>
            </a:r>
            <a:r>
              <a:rPr lang="en-US" dirty="0" err="1" smtClean="0"/>
              <a:t>url</a:t>
            </a:r>
            <a:r>
              <a:rPr lang="en-US" baseline="0" dirty="0" smtClean="0"/>
              <a:t> on the server: /</a:t>
            </a:r>
            <a:r>
              <a:rPr lang="en-US" baseline="0" dirty="0" err="1" smtClean="0"/>
              <a:t>fhir</a:t>
            </a:r>
            <a:r>
              <a:rPr lang="en-US" baseline="0" dirty="0" smtClean="0"/>
              <a:t>/person/@&lt;id&gt;</a:t>
            </a:r>
          </a:p>
          <a:p>
            <a:pPr marL="171450" indent="-171450">
              <a:buFont typeface="Arial" pitchFamily="34" charset="0"/>
              <a:buChar char="•"/>
            </a:pPr>
            <a:r>
              <a:rPr lang="en-US" baseline="0" dirty="0" smtClean="0"/>
              <a:t>We have our own MIME-type: “text/</a:t>
            </a:r>
            <a:r>
              <a:rPr lang="en-US" baseline="0" dirty="0" err="1" smtClean="0"/>
              <a:t>xml+fhir</a:t>
            </a:r>
            <a:r>
              <a:rPr lang="en-US" baseline="0" dirty="0" smtClean="0"/>
              <a:t>”</a:t>
            </a:r>
          </a:p>
          <a:p>
            <a:pPr marL="171450" indent="-171450">
              <a:buFont typeface="Arial" pitchFamily="34" charset="0"/>
              <a:buChar char="•"/>
            </a:pPr>
            <a:r>
              <a:rPr lang="en-US" baseline="0" dirty="0" smtClean="0"/>
              <a:t>Note that FHIR always uses UTF-8. Since this is not the default for HTTP, the server explicitly mentions this</a:t>
            </a:r>
          </a:p>
          <a:p>
            <a:pPr marL="171450" indent="-171450">
              <a:buFont typeface="Arial" pitchFamily="34" charset="0"/>
              <a:buChar char="•"/>
            </a:pPr>
            <a:r>
              <a:rPr lang="en-US" baseline="0" dirty="0" smtClean="0"/>
              <a:t>But should mean the xml encoding mentions “utf-8” and that the payload is really encoded in utf-8</a:t>
            </a:r>
          </a:p>
          <a:p>
            <a:pPr marL="171450" indent="-171450">
              <a:buFont typeface="Arial" pitchFamily="34" charset="0"/>
              <a:buChar char="•"/>
            </a:pPr>
            <a:r>
              <a:rPr lang="en-US" baseline="0" dirty="0" smtClean="0"/>
              <a:t>There can be a Byte Order Mark, but hopefully your framework handles all that ;-)</a:t>
            </a:r>
          </a:p>
          <a:p>
            <a:pPr marL="171450" indent="-171450">
              <a:buFont typeface="Arial" pitchFamily="34" charset="0"/>
              <a:buChar char="•"/>
            </a:pPr>
            <a:r>
              <a:rPr lang="en-US" baseline="0" dirty="0" smtClean="0"/>
              <a:t>The response returns a Content-Location header with a version-specific location….see next slide</a:t>
            </a:r>
          </a:p>
        </p:txBody>
      </p:sp>
      <p:sp>
        <p:nvSpPr>
          <p:cNvPr id="4" name="Slide Number Placeholder 3"/>
          <p:cNvSpPr>
            <a:spLocks noGrp="1"/>
          </p:cNvSpPr>
          <p:nvPr>
            <p:ph type="sldNum" sz="quarter" idx="10"/>
          </p:nvPr>
        </p:nvSpPr>
        <p:spPr/>
        <p:txBody>
          <a:bodyPr/>
          <a:lstStyle/>
          <a:p>
            <a:fld id="{E592D5FE-85CA-40E6-8273-48A5F35DE016}" type="slidenum">
              <a:rPr lang="en-US" smtClean="0"/>
              <a:pPr/>
              <a:t>46</a:t>
            </a:fld>
            <a:endParaRPr lang="en-US"/>
          </a:p>
        </p:txBody>
      </p:sp>
    </p:spTree>
    <p:extLst>
      <p:ext uri="{BB962C8B-B14F-4D97-AF65-F5344CB8AC3E}">
        <p14:creationId xmlns:p14="http://schemas.microsoft.com/office/powerpoint/2010/main" val="301818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Both</a:t>
            </a:r>
            <a:r>
              <a:rPr lang="en-US" baseline="0" dirty="0" smtClean="0"/>
              <a:t> the Resource id URL and the version-specific URL are used on many places of the REST spec and resource content (References!). They are always used consistently in this form.</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47</a:t>
            </a:fld>
            <a:endParaRPr lang="en-US"/>
          </a:p>
        </p:txBody>
      </p:sp>
    </p:spTree>
    <p:extLst>
      <p:ext uri="{BB962C8B-B14F-4D97-AF65-F5344CB8AC3E}">
        <p14:creationId xmlns:p14="http://schemas.microsoft.com/office/powerpoint/2010/main" val="35491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that you</a:t>
            </a:r>
            <a:r>
              <a:rPr lang="en-US" baseline="0" dirty="0" smtClean="0"/>
              <a:t> have two ways (at one moment) to reach version 15</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48</a:t>
            </a:fld>
            <a:endParaRPr lang="en-US"/>
          </a:p>
        </p:txBody>
      </p:sp>
    </p:spTree>
    <p:extLst>
      <p:ext uri="{BB962C8B-B14F-4D97-AF65-F5344CB8AC3E}">
        <p14:creationId xmlns:p14="http://schemas.microsoft.com/office/powerpoint/2010/main" val="603333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You can retrieve any person using a GET on the person’s id, which is just an </a:t>
            </a:r>
            <a:r>
              <a:rPr lang="en-US" dirty="0" err="1" smtClean="0"/>
              <a:t>url</a:t>
            </a:r>
            <a:r>
              <a:rPr lang="en-US" baseline="0" dirty="0" smtClean="0"/>
              <a:t> on the server: /</a:t>
            </a:r>
            <a:r>
              <a:rPr lang="en-US" baseline="0" dirty="0" err="1" smtClean="0"/>
              <a:t>fhir</a:t>
            </a:r>
            <a:r>
              <a:rPr lang="en-US" baseline="0" dirty="0" smtClean="0"/>
              <a:t>/person/@&lt;id&gt;</a:t>
            </a:r>
          </a:p>
          <a:p>
            <a:pPr marL="171450" indent="-171450">
              <a:buFont typeface="Arial" pitchFamily="34" charset="0"/>
              <a:buChar char="•"/>
            </a:pPr>
            <a:r>
              <a:rPr lang="en-US" baseline="0" dirty="0" smtClean="0"/>
              <a:t>We have our own MIME-type: “text/</a:t>
            </a:r>
            <a:r>
              <a:rPr lang="en-US" baseline="0" dirty="0" err="1" smtClean="0"/>
              <a:t>xml+fhir</a:t>
            </a:r>
            <a:r>
              <a:rPr lang="en-US" baseline="0" dirty="0" smtClean="0"/>
              <a:t>”</a:t>
            </a:r>
          </a:p>
          <a:p>
            <a:pPr marL="171450" indent="-171450">
              <a:buFont typeface="Arial" pitchFamily="34" charset="0"/>
              <a:buChar char="•"/>
            </a:pPr>
            <a:r>
              <a:rPr lang="en-US" baseline="0" dirty="0" smtClean="0"/>
              <a:t>Note that FHIR always uses UTF-8. Since this is not the default for HTTP, the server explicitly mentions this</a:t>
            </a:r>
          </a:p>
          <a:p>
            <a:pPr marL="171450" indent="-171450">
              <a:buFont typeface="Arial" pitchFamily="34" charset="0"/>
              <a:buChar char="•"/>
            </a:pPr>
            <a:r>
              <a:rPr lang="en-US" baseline="0" dirty="0" smtClean="0"/>
              <a:t>But should mean the xml encoding mentions “utf-8” and that the payload is really encoded in utf-8</a:t>
            </a:r>
          </a:p>
          <a:p>
            <a:pPr marL="171450" indent="-171450">
              <a:buFont typeface="Arial" pitchFamily="34" charset="0"/>
              <a:buChar char="•"/>
            </a:pPr>
            <a:r>
              <a:rPr lang="en-US" baseline="0" dirty="0" smtClean="0"/>
              <a:t>There can be a Byte Order Mark, but hopefully your framework handles all that ;-)</a:t>
            </a:r>
          </a:p>
          <a:p>
            <a:pPr marL="171450" indent="-171450">
              <a:buFont typeface="Arial" pitchFamily="34" charset="0"/>
              <a:buChar char="•"/>
            </a:pPr>
            <a:r>
              <a:rPr lang="en-US" baseline="0" dirty="0" smtClean="0"/>
              <a:t>The response returns a Content-Location header with a version-specific location….see next slide</a:t>
            </a:r>
          </a:p>
        </p:txBody>
      </p:sp>
      <p:sp>
        <p:nvSpPr>
          <p:cNvPr id="4" name="Slide Number Placeholder 3"/>
          <p:cNvSpPr>
            <a:spLocks noGrp="1"/>
          </p:cNvSpPr>
          <p:nvPr>
            <p:ph type="sldNum" sz="quarter" idx="10"/>
          </p:nvPr>
        </p:nvSpPr>
        <p:spPr/>
        <p:txBody>
          <a:bodyPr/>
          <a:lstStyle/>
          <a:p>
            <a:fld id="{E592D5FE-85CA-40E6-8273-48A5F35DE016}" type="slidenum">
              <a:rPr lang="en-US" smtClean="0"/>
              <a:pPr/>
              <a:t>49</a:t>
            </a:fld>
            <a:endParaRPr lang="en-US"/>
          </a:p>
        </p:txBody>
      </p:sp>
    </p:spTree>
    <p:extLst>
      <p:ext uri="{BB962C8B-B14F-4D97-AF65-F5344CB8AC3E}">
        <p14:creationId xmlns:p14="http://schemas.microsoft.com/office/powerpoint/2010/main" val="3018187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50</a:t>
            </a:fld>
            <a:endParaRPr lang="en-US"/>
          </a:p>
        </p:txBody>
      </p:sp>
    </p:spTree>
    <p:extLst>
      <p:ext uri="{BB962C8B-B14F-4D97-AF65-F5344CB8AC3E}">
        <p14:creationId xmlns:p14="http://schemas.microsoft.com/office/powerpoint/2010/main" val="1577311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You can retrieve any person using a GET on the person’s id, which is just an </a:t>
            </a:r>
            <a:r>
              <a:rPr lang="en-US" dirty="0" err="1" smtClean="0"/>
              <a:t>url</a:t>
            </a:r>
            <a:r>
              <a:rPr lang="en-US" baseline="0" dirty="0" smtClean="0"/>
              <a:t> on the server: /</a:t>
            </a:r>
            <a:r>
              <a:rPr lang="en-US" baseline="0" dirty="0" err="1" smtClean="0"/>
              <a:t>fhir</a:t>
            </a:r>
            <a:r>
              <a:rPr lang="en-US" baseline="0" dirty="0" smtClean="0"/>
              <a:t>/person/@&lt;id&gt;</a:t>
            </a:r>
          </a:p>
          <a:p>
            <a:pPr marL="171450" indent="-171450">
              <a:buFont typeface="Arial" pitchFamily="34" charset="0"/>
              <a:buChar char="•"/>
            </a:pPr>
            <a:r>
              <a:rPr lang="en-US" baseline="0" dirty="0" smtClean="0"/>
              <a:t>We have our own MIME-type: “text/</a:t>
            </a:r>
            <a:r>
              <a:rPr lang="en-US" baseline="0" dirty="0" err="1" smtClean="0"/>
              <a:t>xml+fhir</a:t>
            </a:r>
            <a:r>
              <a:rPr lang="en-US" baseline="0" dirty="0" smtClean="0"/>
              <a:t>”</a:t>
            </a:r>
          </a:p>
          <a:p>
            <a:pPr marL="171450" indent="-171450">
              <a:buFont typeface="Arial" pitchFamily="34" charset="0"/>
              <a:buChar char="•"/>
            </a:pPr>
            <a:r>
              <a:rPr lang="en-US" baseline="0" dirty="0" smtClean="0"/>
              <a:t>Note that FHIR always uses UTF-8. Since this is not the default for HTTP, the server explicitly mentions this</a:t>
            </a:r>
          </a:p>
          <a:p>
            <a:pPr marL="171450" indent="-171450">
              <a:buFont typeface="Arial" pitchFamily="34" charset="0"/>
              <a:buChar char="•"/>
            </a:pPr>
            <a:r>
              <a:rPr lang="en-US" baseline="0" dirty="0" smtClean="0"/>
              <a:t>But should mean the xml encoding mentions “utf-8” and that the payload is really encoded in utf-8</a:t>
            </a:r>
          </a:p>
          <a:p>
            <a:pPr marL="171450" indent="-171450">
              <a:buFont typeface="Arial" pitchFamily="34" charset="0"/>
              <a:buChar char="•"/>
            </a:pPr>
            <a:r>
              <a:rPr lang="en-US" baseline="0" dirty="0" smtClean="0"/>
              <a:t>There can be a Byte Order Mark, but hopefully your framework handles all that ;-)</a:t>
            </a:r>
          </a:p>
          <a:p>
            <a:pPr marL="171450" indent="-171450">
              <a:buFont typeface="Arial" pitchFamily="34" charset="0"/>
              <a:buChar char="•"/>
            </a:pPr>
            <a:r>
              <a:rPr lang="en-US" baseline="0" dirty="0" smtClean="0"/>
              <a:t>The response returns a Content-Location header with a version-specific location….see next slide</a:t>
            </a:r>
          </a:p>
        </p:txBody>
      </p:sp>
      <p:sp>
        <p:nvSpPr>
          <p:cNvPr id="4" name="Slide Number Placeholder 3"/>
          <p:cNvSpPr>
            <a:spLocks noGrp="1"/>
          </p:cNvSpPr>
          <p:nvPr>
            <p:ph type="sldNum" sz="quarter" idx="10"/>
          </p:nvPr>
        </p:nvSpPr>
        <p:spPr/>
        <p:txBody>
          <a:bodyPr/>
          <a:lstStyle/>
          <a:p>
            <a:fld id="{E592D5FE-85CA-40E6-8273-48A5F35DE016}" type="slidenum">
              <a:rPr lang="en-US" smtClean="0"/>
              <a:pPr/>
              <a:t>52</a:t>
            </a:fld>
            <a:endParaRPr lang="en-US"/>
          </a:p>
        </p:txBody>
      </p:sp>
    </p:spTree>
    <p:extLst>
      <p:ext uri="{BB962C8B-B14F-4D97-AF65-F5344CB8AC3E}">
        <p14:creationId xmlns:p14="http://schemas.microsoft.com/office/powerpoint/2010/main" val="3018187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Whether server allows this depends on the level of trust between</a:t>
            </a:r>
            <a:r>
              <a:rPr lang="en-US" baseline="0" dirty="0" smtClean="0"/>
              <a:t> server and client: e.g. in-house scenario versus nation-wide network.</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58</a:t>
            </a:fld>
            <a:endParaRPr lang="en-US"/>
          </a:p>
        </p:txBody>
      </p:sp>
    </p:spTree>
    <p:extLst>
      <p:ext uri="{BB962C8B-B14F-4D97-AF65-F5344CB8AC3E}">
        <p14:creationId xmlns:p14="http://schemas.microsoft.com/office/powerpoint/2010/main" val="348623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5</a:t>
            </a:fld>
            <a:endParaRPr lang="en-US"/>
          </a:p>
        </p:txBody>
      </p:sp>
    </p:spTree>
    <p:extLst>
      <p:ext uri="{BB962C8B-B14F-4D97-AF65-F5344CB8AC3E}">
        <p14:creationId xmlns:p14="http://schemas.microsoft.com/office/powerpoint/2010/main" val="389007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Behaviour</a:t>
            </a:r>
            <a:r>
              <a:rPr lang="en-US" dirty="0" smtClean="0"/>
              <a:t> depends on</a:t>
            </a:r>
            <a:r>
              <a:rPr lang="en-US" baseline="0" dirty="0" smtClean="0"/>
              <a:t> server configuration (and made public in a conformance statement).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59</a:t>
            </a:fld>
            <a:endParaRPr lang="en-US"/>
          </a:p>
        </p:txBody>
      </p:sp>
    </p:spTree>
    <p:extLst>
      <p:ext uri="{BB962C8B-B14F-4D97-AF65-F5344CB8AC3E}">
        <p14:creationId xmlns:p14="http://schemas.microsoft.com/office/powerpoint/2010/main" val="2539843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b="0" i="0" kern="1200" dirty="0" smtClean="0">
                <a:solidFill>
                  <a:schemeClr val="tx1"/>
                </a:solidFill>
                <a:effectLst/>
                <a:latin typeface="Arial" charset="0"/>
                <a:ea typeface="+mn-ea"/>
                <a:cs typeface="+mn-cs"/>
              </a:rPr>
              <a:t>the deletion operation should be understood as deleting the record of the resource, </a:t>
            </a:r>
            <a:r>
              <a:rPr lang="en-US" sz="1200" b="1" i="0" kern="1200" dirty="0" smtClean="0">
                <a:solidFill>
                  <a:schemeClr val="tx1"/>
                </a:solidFill>
                <a:effectLst/>
                <a:latin typeface="Arial" charset="0"/>
                <a:ea typeface="+mn-ea"/>
                <a:cs typeface="+mn-cs"/>
              </a:rPr>
              <a:t>with nothing about the state of the real-world corresponding resource implied.</a:t>
            </a:r>
            <a:endParaRPr lang="en-US" b="1"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60</a:t>
            </a:fld>
            <a:endParaRPr lang="en-US"/>
          </a:p>
        </p:txBody>
      </p:sp>
    </p:spTree>
    <p:extLst>
      <p:ext uri="{BB962C8B-B14F-4D97-AF65-F5344CB8AC3E}">
        <p14:creationId xmlns:p14="http://schemas.microsoft.com/office/powerpoint/2010/main" val="1836306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Now, if you query for </a:t>
            </a:r>
            <a:r>
              <a:rPr lang="en-US" sz="1200" dirty="0" smtClean="0">
                <a:latin typeface="Courier New" pitchFamily="49" charset="0"/>
                <a:cs typeface="Courier New" pitchFamily="49" charset="0"/>
              </a:rPr>
              <a:t>/server.org/</a:t>
            </a:r>
            <a:r>
              <a:rPr lang="en-US" sz="1200" dirty="0" err="1" smtClean="0">
                <a:latin typeface="Courier New" pitchFamily="49" charset="0"/>
                <a:cs typeface="Courier New" pitchFamily="49" charset="0"/>
              </a:rPr>
              <a:t>fhir</a:t>
            </a:r>
            <a:r>
              <a:rPr lang="en-US" sz="1200" dirty="0" smtClean="0">
                <a:latin typeface="Courier New" pitchFamily="49" charset="0"/>
                <a:cs typeface="Courier New" pitchFamily="49" charset="0"/>
              </a:rPr>
              <a:t>/patient/</a:t>
            </a:r>
            <a:r>
              <a:rPr lang="en-US" sz="1200" b="1" dirty="0" smtClean="0">
                <a:latin typeface="Courier New" pitchFamily="49" charset="0"/>
                <a:cs typeface="Courier New" pitchFamily="49" charset="0"/>
              </a:rPr>
              <a:t>@33, </a:t>
            </a:r>
            <a:r>
              <a:rPr lang="en-US" sz="1200" b="0" dirty="0" smtClean="0">
                <a:latin typeface="Courier New" pitchFamily="49" charset="0"/>
                <a:cs typeface="Courier New" pitchFamily="49" charset="0"/>
              </a:rPr>
              <a:t>you</a:t>
            </a:r>
            <a:r>
              <a:rPr lang="en-US" sz="1200" b="0" baseline="0" dirty="0" smtClean="0">
                <a:latin typeface="Courier New" pitchFamily="49" charset="0"/>
                <a:cs typeface="Courier New" pitchFamily="49" charset="0"/>
              </a:rPr>
              <a:t> get a 410</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61</a:t>
            </a:fld>
            <a:endParaRPr lang="en-US"/>
          </a:p>
        </p:txBody>
      </p:sp>
    </p:spTree>
    <p:extLst>
      <p:ext uri="{BB962C8B-B14F-4D97-AF65-F5344CB8AC3E}">
        <p14:creationId xmlns:p14="http://schemas.microsoft.com/office/powerpoint/2010/main" val="603333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resource returns back to life!</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62</a:t>
            </a:fld>
            <a:endParaRPr lang="en-US"/>
          </a:p>
        </p:txBody>
      </p:sp>
    </p:spTree>
    <p:extLst>
      <p:ext uri="{BB962C8B-B14F-4D97-AF65-F5344CB8AC3E}">
        <p14:creationId xmlns:p14="http://schemas.microsoft.com/office/powerpoint/2010/main" val="603333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0:50:00-1:30:00 (40 minutes)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our</a:t>
            </a:r>
            <a:r>
              <a:rPr lang="en-US" baseline="0" dirty="0" smtClean="0"/>
              <a:t> previous section on REST we saw how we mapped this metadata to HTTP headers, but in a query result, we need to find a way to map this to a list, Atom</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68</a:t>
            </a:fld>
            <a:endParaRPr lang="en-US"/>
          </a:p>
        </p:txBody>
      </p:sp>
    </p:spTree>
    <p:extLst>
      <p:ext uri="{BB962C8B-B14F-4D97-AF65-F5344CB8AC3E}">
        <p14:creationId xmlns:p14="http://schemas.microsoft.com/office/powerpoint/2010/main" val="388024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Note that the id of the resource</a:t>
            </a:r>
            <a:r>
              <a:rPr lang="en-US" baseline="0" dirty="0" smtClean="0"/>
              <a:t> is kept outside the resource itself</a:t>
            </a:r>
          </a:p>
          <a:p>
            <a:pPr marL="171450" indent="-171450">
              <a:buFontTx/>
              <a:buChar char="-"/>
            </a:pPr>
            <a:r>
              <a:rPr lang="en-US" baseline="0" dirty="0" smtClean="0"/>
              <a:t>Atom has many other meta-data items (not shown), which we will discuss later.</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70</a:t>
            </a:fld>
            <a:endParaRPr lang="en-US"/>
          </a:p>
        </p:txBody>
      </p:sp>
    </p:spTree>
    <p:extLst>
      <p:ext uri="{BB962C8B-B14F-4D97-AF65-F5344CB8AC3E}">
        <p14:creationId xmlns:p14="http://schemas.microsoft.com/office/powerpoint/2010/main" val="895156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See how the resource meta-data is mapped to equivalent Atom members</a:t>
            </a:r>
          </a:p>
          <a:p>
            <a:pPr marL="171450" indent="-171450">
              <a:buFont typeface="Arial" charset="0"/>
              <a:buChar char="•"/>
            </a:pPr>
            <a:r>
              <a:rPr lang="en-US" baseline="0" dirty="0" smtClean="0"/>
              <a:t>Author is required by atom, so you’ll have to keep track who authored the resource, which might well be the user that </a:t>
            </a:r>
            <a:r>
              <a:rPr lang="en-US" baseline="0" dirty="0" err="1" smtClean="0"/>
              <a:t>POSTed</a:t>
            </a:r>
            <a:r>
              <a:rPr lang="en-US" baseline="0" dirty="0" smtClean="0"/>
              <a:t> it to your </a:t>
            </a:r>
            <a:r>
              <a:rPr lang="en-US" baseline="0" dirty="0" err="1" smtClean="0"/>
              <a:t>RESTful</a:t>
            </a:r>
            <a:r>
              <a:rPr lang="en-US" baseline="0" dirty="0" smtClean="0"/>
              <a:t> endpoint</a:t>
            </a:r>
          </a:p>
          <a:p>
            <a:pPr marL="171450" indent="-171450">
              <a:buFont typeface="Arial" charset="0"/>
              <a:buChar char="•"/>
            </a:pPr>
            <a:r>
              <a:rPr lang="en-US" baseline="0" dirty="0" smtClean="0"/>
              <a:t>Summary is optional, but it is easy to fill it with the Resource’s &lt;text&gt; (human readable narrative), so Feed readers have a way to display the contents of a resource. Yes, this means the summary is present twice in the entry.</a:t>
            </a:r>
          </a:p>
          <a:p>
            <a:pPr marL="171450" indent="-171450">
              <a:buFont typeface="Arial" charset="0"/>
              <a:buChar char="•"/>
            </a:pPr>
            <a:r>
              <a:rPr lang="en-US" baseline="0" dirty="0" smtClean="0"/>
              <a:t>All elements you see here are Atom spec, </a:t>
            </a:r>
            <a:r>
              <a:rPr lang="en-US" i="1" baseline="0" dirty="0" smtClean="0"/>
              <a:t>not</a:t>
            </a:r>
            <a:r>
              <a:rPr lang="en-US" i="0" baseline="0" dirty="0" smtClean="0"/>
              <a:t> FHIR</a:t>
            </a:r>
            <a:endParaRPr lang="en-US" baseline="0"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71</a:t>
            </a:fld>
            <a:endParaRPr lang="en-US"/>
          </a:p>
        </p:txBody>
      </p:sp>
    </p:spTree>
    <p:extLst>
      <p:ext uri="{BB962C8B-B14F-4D97-AF65-F5344CB8AC3E}">
        <p14:creationId xmlns:p14="http://schemas.microsoft.com/office/powerpoint/2010/main" val="114322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72</a:t>
            </a:fld>
            <a:endParaRPr lang="en-US"/>
          </a:p>
        </p:txBody>
      </p:sp>
    </p:spTree>
    <p:extLst>
      <p:ext uri="{BB962C8B-B14F-4D97-AF65-F5344CB8AC3E}">
        <p14:creationId xmlns:p14="http://schemas.microsoft.com/office/powerpoint/2010/main" val="826372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Multiple</a:t>
            </a:r>
            <a:r>
              <a:rPr lang="en-US" baseline="0" dirty="0" smtClean="0"/>
              <a:t> versions are supported explicitly by Atom by having </a:t>
            </a:r>
            <a:r>
              <a:rPr lang="en-US" baseline="0" dirty="0" err="1" smtClean="0"/>
              <a:t>mutliple</a:t>
            </a:r>
            <a:r>
              <a:rPr lang="en-US" baseline="0" dirty="0" smtClean="0"/>
              <a:t> entries with the same id, but a different ‘updated’ date</a:t>
            </a:r>
          </a:p>
          <a:p>
            <a:pPr marL="171450" indent="-171450">
              <a:buFont typeface="Arial" charset="0"/>
              <a:buChar char="•"/>
            </a:pPr>
            <a:r>
              <a:rPr lang="en-US" baseline="0" dirty="0" smtClean="0"/>
              <a:t>Notice how the ‘self’ links </a:t>
            </a:r>
            <a:r>
              <a:rPr lang="en-US" i="1" baseline="0" dirty="0" smtClean="0"/>
              <a:t>do</a:t>
            </a:r>
            <a:r>
              <a:rPr lang="en-US" i="0" baseline="0" dirty="0" smtClean="0"/>
              <a:t> differ, these are different versions after all.</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73</a:t>
            </a:fld>
            <a:endParaRPr lang="en-US"/>
          </a:p>
        </p:txBody>
      </p:sp>
    </p:spTree>
    <p:extLst>
      <p:ext uri="{BB962C8B-B14F-4D97-AF65-F5344CB8AC3E}">
        <p14:creationId xmlns:p14="http://schemas.microsoft.com/office/powerpoint/2010/main" val="234130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err="1" smtClean="0"/>
              <a:t>You’re</a:t>
            </a:r>
            <a:r>
              <a:rPr lang="nl-NL" dirty="0" smtClean="0"/>
              <a:t> a </a:t>
            </a:r>
            <a:r>
              <a:rPr lang="nl-NL" dirty="0" err="1" smtClean="0"/>
              <a:t>message</a:t>
            </a:r>
            <a:r>
              <a:rPr lang="nl-NL" dirty="0" smtClean="0"/>
              <a:t> broker routing</a:t>
            </a:r>
            <a:r>
              <a:rPr lang="nl-NL" baseline="0" dirty="0" smtClean="0"/>
              <a:t> </a:t>
            </a:r>
            <a:r>
              <a:rPr lang="nl-NL" baseline="0" dirty="0" err="1" smtClean="0"/>
              <a:t>and</a:t>
            </a:r>
            <a:r>
              <a:rPr lang="nl-NL" baseline="0" dirty="0" smtClean="0"/>
              <a:t> </a:t>
            </a:r>
            <a:r>
              <a:rPr lang="nl-NL" dirty="0" smtClean="0"/>
              <a:t>translating </a:t>
            </a:r>
            <a:r>
              <a:rPr lang="nl-NL" dirty="0" err="1" smtClean="0"/>
              <a:t>between</a:t>
            </a:r>
            <a:r>
              <a:rPr lang="nl-NL" dirty="0" smtClean="0"/>
              <a:t> v2, v3 </a:t>
            </a:r>
            <a:r>
              <a:rPr lang="nl-NL" dirty="0" err="1" smtClean="0"/>
              <a:t>and</a:t>
            </a:r>
            <a:r>
              <a:rPr lang="nl-NL" dirty="0" smtClean="0"/>
              <a:t> FHIR</a:t>
            </a:r>
            <a:endParaRPr lang="nl-NL" baseline="0" dirty="0" smtClean="0"/>
          </a:p>
          <a:p>
            <a:pPr marL="171450" indent="-171450">
              <a:buFont typeface="Arial" charset="0"/>
              <a:buChar char="•"/>
            </a:pPr>
            <a:r>
              <a:rPr lang="nl-NL" baseline="0" dirty="0" err="1" smtClean="0"/>
              <a:t>Your</a:t>
            </a:r>
            <a:r>
              <a:rPr lang="nl-NL" baseline="0" dirty="0" smtClean="0"/>
              <a:t> </a:t>
            </a:r>
            <a:r>
              <a:rPr lang="nl-NL" baseline="0" dirty="0" err="1" smtClean="0"/>
              <a:t>app</a:t>
            </a:r>
            <a:r>
              <a:rPr lang="nl-NL" baseline="0" dirty="0" smtClean="0"/>
              <a:t> interfaces </a:t>
            </a:r>
            <a:r>
              <a:rPr lang="nl-NL" baseline="0" dirty="0" err="1" smtClean="0"/>
              <a:t>with</a:t>
            </a:r>
            <a:r>
              <a:rPr lang="nl-NL" baseline="0" dirty="0" smtClean="0"/>
              <a:t> a PHR </a:t>
            </a:r>
            <a:r>
              <a:rPr lang="nl-NL" baseline="0" dirty="0" err="1" smtClean="0"/>
              <a:t>using</a:t>
            </a:r>
            <a:r>
              <a:rPr lang="nl-NL" baseline="0" dirty="0" smtClean="0"/>
              <a:t> FHIR </a:t>
            </a:r>
            <a:r>
              <a:rPr lang="nl-NL" baseline="0" dirty="0" err="1" smtClean="0"/>
              <a:t>natively</a:t>
            </a:r>
            <a:endParaRPr lang="nl-NL" baseline="0" dirty="0" smtClean="0"/>
          </a:p>
          <a:p>
            <a:pPr marL="171450" indent="-171450">
              <a:buFont typeface="Arial" charset="0"/>
              <a:buChar char="•"/>
            </a:pPr>
            <a:r>
              <a:rPr lang="nl-NL" baseline="0" dirty="0" err="1" smtClean="0"/>
              <a:t>Your</a:t>
            </a:r>
            <a:r>
              <a:rPr lang="nl-NL" baseline="0" dirty="0" smtClean="0"/>
              <a:t> </a:t>
            </a:r>
            <a:r>
              <a:rPr lang="nl-NL" baseline="0" dirty="0" err="1" smtClean="0"/>
              <a:t>application</a:t>
            </a:r>
            <a:r>
              <a:rPr lang="nl-NL" baseline="0" dirty="0" smtClean="0"/>
              <a:t> </a:t>
            </a:r>
            <a:r>
              <a:rPr lang="nl-NL" baseline="0" dirty="0" err="1" smtClean="0"/>
              <a:t>can</a:t>
            </a:r>
            <a:r>
              <a:rPr lang="nl-NL" baseline="0" dirty="0" smtClean="0"/>
              <a:t> </a:t>
            </a:r>
            <a:r>
              <a:rPr lang="nl-NL" baseline="0" dirty="0" err="1" smtClean="0"/>
              <a:t>communicate</a:t>
            </a:r>
            <a:r>
              <a:rPr lang="nl-NL" baseline="0" dirty="0" smtClean="0"/>
              <a:t> </a:t>
            </a:r>
            <a:r>
              <a:rPr lang="nl-NL" baseline="0" dirty="0" err="1" smtClean="0"/>
              <a:t>using</a:t>
            </a:r>
            <a:r>
              <a:rPr lang="nl-NL" baseline="0" dirty="0" smtClean="0"/>
              <a:t> FHIR, but </a:t>
            </a:r>
            <a:r>
              <a:rPr lang="nl-NL" baseline="0" dirty="0" err="1" smtClean="0"/>
              <a:t>your</a:t>
            </a:r>
            <a:r>
              <a:rPr lang="nl-NL" baseline="0" dirty="0" smtClean="0"/>
              <a:t> software </a:t>
            </a:r>
            <a:r>
              <a:rPr lang="nl-NL" baseline="0" dirty="0" err="1" smtClean="0"/>
              <a:t>uses</a:t>
            </a:r>
            <a:r>
              <a:rPr lang="nl-NL" baseline="0" dirty="0" smtClean="0"/>
              <a:t> a </a:t>
            </a:r>
            <a:r>
              <a:rPr lang="nl-NL" baseline="0" dirty="0" err="1" smtClean="0"/>
              <a:t>proprietary</a:t>
            </a:r>
            <a:r>
              <a:rPr lang="nl-NL" baseline="0" dirty="0" smtClean="0"/>
              <a:t> RDBMS</a:t>
            </a:r>
          </a:p>
          <a:p>
            <a:pPr marL="171450" indent="-171450">
              <a:buFont typeface="Arial" charset="0"/>
              <a:buChar char="•"/>
            </a:pPr>
            <a:r>
              <a:rPr lang="nl-NL" baseline="0" dirty="0" err="1" smtClean="0"/>
              <a:t>Use</a:t>
            </a:r>
            <a:r>
              <a:rPr lang="nl-NL" baseline="0" dirty="0" smtClean="0"/>
              <a:t> FHIR as the common </a:t>
            </a:r>
            <a:r>
              <a:rPr lang="nl-NL" baseline="0" dirty="0" err="1" smtClean="0"/>
              <a:t>language</a:t>
            </a:r>
            <a:r>
              <a:rPr lang="nl-NL" baseline="0" dirty="0" smtClean="0"/>
              <a:t> </a:t>
            </a:r>
            <a:r>
              <a:rPr lang="nl-NL" baseline="0" dirty="0" err="1" smtClean="0"/>
              <a:t>for</a:t>
            </a:r>
            <a:r>
              <a:rPr lang="nl-NL" baseline="0" dirty="0" smtClean="0"/>
              <a:t> a </a:t>
            </a:r>
            <a:r>
              <a:rPr lang="nl-NL" baseline="0" dirty="0" err="1" smtClean="0"/>
              <a:t>Vendor</a:t>
            </a:r>
            <a:r>
              <a:rPr lang="nl-NL" baseline="0" dirty="0" smtClean="0"/>
              <a:t> Neutral </a:t>
            </a:r>
            <a:r>
              <a:rPr lang="nl-NL" baseline="0" dirty="0" err="1" smtClean="0"/>
              <a:t>Archive</a:t>
            </a:r>
            <a:endParaRPr lang="nl-NL" baseline="0" dirty="0" smtClean="0"/>
          </a:p>
          <a:p>
            <a:pPr marL="171450" indent="-171450">
              <a:buFont typeface="Arial" charset="0"/>
              <a:buChar char="•"/>
            </a:pPr>
            <a:r>
              <a:rPr lang="nl-NL" baseline="0" dirty="0" smtClean="0"/>
              <a:t>…Or a </a:t>
            </a:r>
            <a:r>
              <a:rPr lang="nl-NL" baseline="0" dirty="0" err="1" smtClean="0"/>
              <a:t>combination</a:t>
            </a:r>
            <a:r>
              <a:rPr lang="nl-NL" baseline="0" dirty="0" smtClean="0"/>
              <a:t>….</a:t>
            </a:r>
          </a:p>
          <a:p>
            <a:pPr marL="171450" indent="-171450">
              <a:buFont typeface="Arial" charset="0"/>
              <a:buChar char="•"/>
            </a:pPr>
            <a:r>
              <a:rPr lang="nl-NL" baseline="0" dirty="0" err="1" smtClean="0"/>
              <a:t>You</a:t>
            </a:r>
            <a:r>
              <a:rPr lang="nl-NL" baseline="0" dirty="0" smtClean="0"/>
              <a:t> </a:t>
            </a:r>
            <a:r>
              <a:rPr lang="nl-NL" baseline="0" dirty="0" err="1" smtClean="0"/>
              <a:t>might</a:t>
            </a:r>
            <a:r>
              <a:rPr lang="nl-NL" baseline="0" dirty="0" smtClean="0"/>
              <a:t> </a:t>
            </a:r>
            <a:r>
              <a:rPr lang="nl-NL" baseline="0" dirty="0" err="1" smtClean="0"/>
              <a:t>see</a:t>
            </a:r>
            <a:r>
              <a:rPr lang="nl-NL" baseline="0" dirty="0" smtClean="0"/>
              <a:t> data as a </a:t>
            </a:r>
            <a:r>
              <a:rPr lang="nl-NL" baseline="0" dirty="0" err="1" smtClean="0"/>
              <a:t>nested</a:t>
            </a:r>
            <a:r>
              <a:rPr lang="nl-NL" baseline="0" dirty="0" smtClean="0"/>
              <a:t> </a:t>
            </a:r>
            <a:r>
              <a:rPr lang="nl-NL" baseline="0" dirty="0" err="1" smtClean="0"/>
              <a:t>structure</a:t>
            </a:r>
            <a:r>
              <a:rPr lang="nl-NL" baseline="0" dirty="0" smtClean="0"/>
              <a:t> of XML, a series of </a:t>
            </a:r>
            <a:r>
              <a:rPr lang="nl-NL" baseline="0" dirty="0" err="1" smtClean="0"/>
              <a:t>tables</a:t>
            </a:r>
            <a:r>
              <a:rPr lang="nl-NL" baseline="0" dirty="0" smtClean="0"/>
              <a:t> </a:t>
            </a:r>
            <a:r>
              <a:rPr lang="nl-NL" baseline="0" dirty="0" err="1" smtClean="0"/>
              <a:t>with</a:t>
            </a:r>
            <a:r>
              <a:rPr lang="nl-NL" baseline="0" dirty="0" smtClean="0"/>
              <a:t> </a:t>
            </a:r>
            <a:r>
              <a:rPr lang="nl-NL" baseline="0" dirty="0" err="1" smtClean="0"/>
              <a:t>keys</a:t>
            </a:r>
            <a:r>
              <a:rPr lang="nl-NL" baseline="0" dirty="0" smtClean="0"/>
              <a:t>, class-</a:t>
            </a:r>
            <a:r>
              <a:rPr lang="nl-NL" baseline="0" dirty="0" err="1" smtClean="0"/>
              <a:t>diagrams</a:t>
            </a:r>
            <a:r>
              <a:rPr lang="nl-NL" baseline="0" dirty="0" smtClean="0"/>
              <a:t>….</a:t>
            </a:r>
          </a:p>
          <a:p>
            <a:endParaRPr lang="nl-NL"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a:t>
            </a:fld>
            <a:endParaRPr lang="en-US"/>
          </a:p>
        </p:txBody>
      </p:sp>
    </p:spTree>
    <p:extLst>
      <p:ext uri="{BB962C8B-B14F-4D97-AF65-F5344CB8AC3E}">
        <p14:creationId xmlns:p14="http://schemas.microsoft.com/office/powerpoint/2010/main" val="2464115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Brand-new</a:t>
            </a:r>
            <a:r>
              <a:rPr lang="en-US" baseline="0" dirty="0" smtClean="0"/>
              <a:t> RFC, probably not much support in frameworks (yet).</a:t>
            </a:r>
          </a:p>
          <a:p>
            <a:pPr marL="171450" indent="-171450">
              <a:buFont typeface="Arial" charset="0"/>
              <a:buChar char="•"/>
            </a:pPr>
            <a:r>
              <a:rPr lang="en-US" baseline="0" dirty="0" smtClean="0"/>
              <a:t>Note the additional namespace</a:t>
            </a:r>
          </a:p>
          <a:p>
            <a:pPr marL="171450" indent="-171450">
              <a:buFont typeface="Arial" charset="0"/>
              <a:buChar char="•"/>
            </a:pPr>
            <a:r>
              <a:rPr lang="en-US" baseline="0" dirty="0" smtClean="0"/>
              <a:t>Updated Timestamp is still present, but is now called “when”.</a:t>
            </a:r>
          </a:p>
          <a:p>
            <a:pPr marL="171450" indent="-171450">
              <a:buFont typeface="Arial" charset="0"/>
              <a:buChar char="•"/>
            </a:pPr>
            <a:endParaRPr lang="en-US" baseline="0"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74</a:t>
            </a:fld>
            <a:endParaRPr lang="en-US"/>
          </a:p>
        </p:txBody>
      </p:sp>
    </p:spTree>
    <p:extLst>
      <p:ext uri="{BB962C8B-B14F-4D97-AF65-F5344CB8AC3E}">
        <p14:creationId xmlns:p14="http://schemas.microsoft.com/office/powerpoint/2010/main" val="4040959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Just take a quick glimpse, it’s a pretty trivial translation of the Xml form to JSON, removing all needs for namespaces</a:t>
            </a:r>
            <a:r>
              <a:rPr lang="en-US" baseline="0" dirty="0" smtClean="0"/>
              <a:t> and attributes, and turning repeating elements into JSON arrays.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76</a:t>
            </a:fld>
            <a:endParaRPr lang="en-US"/>
          </a:p>
        </p:txBody>
      </p:sp>
    </p:spTree>
    <p:extLst>
      <p:ext uri="{BB962C8B-B14F-4D97-AF65-F5344CB8AC3E}">
        <p14:creationId xmlns:p14="http://schemas.microsoft.com/office/powerpoint/2010/main" val="2449382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You might wonder: Since bundles are Atom, why not use standard Atom parsers?</a:t>
            </a:r>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77</a:t>
            </a:fld>
            <a:endParaRPr lang="en-US"/>
          </a:p>
        </p:txBody>
      </p:sp>
    </p:spTree>
    <p:extLst>
      <p:ext uri="{BB962C8B-B14F-4D97-AF65-F5344CB8AC3E}">
        <p14:creationId xmlns:p14="http://schemas.microsoft.com/office/powerpoint/2010/main" val="23522707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80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1:30:00-1:50:00 (20 minutes)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a:t>
            </a:r>
            <a:r>
              <a:rPr lang="en-US" baseline="0" dirty="0" smtClean="0"/>
              <a:t> server might defer validation to another server (because it doesn’t know the profile)</a:t>
            </a:r>
          </a:p>
          <a:p>
            <a:pPr marL="171450" indent="-171450">
              <a:buFontTx/>
              <a:buChar char="-"/>
            </a:pPr>
            <a:r>
              <a:rPr lang="en-US" baseline="0" dirty="0" smtClean="0"/>
              <a:t>A server may fetch the “unknown” profile and validate it itself</a:t>
            </a:r>
          </a:p>
          <a:p>
            <a:pPr marL="171450" indent="-171450">
              <a:buFontTx/>
              <a:buChar char="-"/>
            </a:pPr>
            <a:r>
              <a:rPr lang="en-US" baseline="0" dirty="0" smtClean="0"/>
              <a:t>There may be several servers sharing the work</a:t>
            </a:r>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92</a:t>
            </a:fld>
            <a:endParaRPr lang="en-CA" dirty="0"/>
          </a:p>
        </p:txBody>
      </p:sp>
    </p:spTree>
    <p:extLst>
      <p:ext uri="{BB962C8B-B14F-4D97-AF65-F5344CB8AC3E}">
        <p14:creationId xmlns:p14="http://schemas.microsoft.com/office/powerpoint/2010/main" val="1748329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95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1:50:00-2:00:00 (10 minutes)</a:t>
            </a:r>
          </a:p>
          <a:p>
            <a:endParaRPr lang="en-US" dirty="0" smtClean="0"/>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a:t>
            </a:r>
            <a:r>
              <a:rPr lang="en-US" baseline="0" dirty="0" smtClean="0"/>
              <a:t> Document, no matter how nested, is flattened to a list of entries, the Document’s header being the first.</a:t>
            </a:r>
          </a:p>
          <a:p>
            <a:pPr marL="171450" indent="-171450">
              <a:buFont typeface="Arial" charset="0"/>
              <a:buChar char="•"/>
            </a:pPr>
            <a:r>
              <a:rPr lang="en-US" baseline="0" dirty="0" smtClean="0"/>
              <a:t>The document header (and any other the other resources) refer to each other using normal references to reflect the document’s nesting.</a:t>
            </a:r>
          </a:p>
          <a:p>
            <a:pPr marL="171450" indent="-171450">
              <a:buFont typeface="Arial" charset="0"/>
              <a:buChar char="•"/>
            </a:pPr>
            <a:r>
              <a:rPr lang="en-US" baseline="0" dirty="0" smtClean="0"/>
              <a:t>Of course, there may be a digital signature (on the whole Bundle) to attest to the content of the document.</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97</a:t>
            </a:fld>
            <a:endParaRPr lang="en-US"/>
          </a:p>
        </p:txBody>
      </p:sp>
    </p:spTree>
    <p:extLst>
      <p:ext uri="{BB962C8B-B14F-4D97-AF65-F5344CB8AC3E}">
        <p14:creationId xmlns:p14="http://schemas.microsoft.com/office/powerpoint/2010/main" val="3869997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a:t>
            </a:r>
            <a:r>
              <a:rPr lang="en-US" dirty="0" err="1" smtClean="0"/>
              <a:t>ofcourse</a:t>
            </a:r>
            <a:r>
              <a:rPr lang="en-US" dirty="0" smtClean="0"/>
              <a:t>, some server could have functions to disassemble documents on reception. Since the contents</a:t>
            </a:r>
            <a:r>
              <a:rPr lang="en-US" baseline="0" dirty="0" smtClean="0"/>
              <a:t> of documents are resources, each of the contained resources (including the Document header) can be stored using the normal REST interface. But they are no longer the document anymore!</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99</a:t>
            </a:fld>
            <a:endParaRPr lang="en-US"/>
          </a:p>
        </p:txBody>
      </p:sp>
    </p:spTree>
    <p:extLst>
      <p:ext uri="{BB962C8B-B14F-4D97-AF65-F5344CB8AC3E}">
        <p14:creationId xmlns:p14="http://schemas.microsoft.com/office/powerpoint/2010/main" val="3674288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a:t>
            </a:r>
            <a:r>
              <a:rPr lang="en-US" dirty="0" err="1" smtClean="0"/>
              <a:t>ofcourse</a:t>
            </a:r>
            <a:r>
              <a:rPr lang="en-US" dirty="0" smtClean="0"/>
              <a:t>, some server could have functions to disassemble documents on reception. Since the contents</a:t>
            </a:r>
            <a:r>
              <a:rPr lang="en-US" baseline="0" dirty="0" smtClean="0"/>
              <a:t> of documents are resources, each of the contained resources (including the Document header) can be stored using the normal REST interface. But they are no longer the document anymore!</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100</a:t>
            </a:fld>
            <a:endParaRPr lang="en-US"/>
          </a:p>
        </p:txBody>
      </p:sp>
    </p:spTree>
    <p:extLst>
      <p:ext uri="{BB962C8B-B14F-4D97-AF65-F5344CB8AC3E}">
        <p14:creationId xmlns:p14="http://schemas.microsoft.com/office/powerpoint/2010/main" val="3674288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 Message is similar, refers</a:t>
            </a:r>
            <a:r>
              <a:rPr lang="en-US" baseline="0" dirty="0" smtClean="0"/>
              <a:t> (amongst others) to its author, and contains information about the source, destination and the event that triggered it.</a:t>
            </a:r>
          </a:p>
          <a:p>
            <a:pPr marL="171450" indent="-171450">
              <a:buFont typeface="Arial" charset="0"/>
              <a:buChar char="•"/>
            </a:pPr>
            <a:r>
              <a:rPr lang="en-US" baseline="0" dirty="0" smtClean="0"/>
              <a:t>A message contains 1 “data” resource, which is the root of the payload of the message. This is just a normal resource, which in its turn can refer to other related resources.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102</a:t>
            </a:fld>
            <a:endParaRPr lang="en-US"/>
          </a:p>
        </p:txBody>
      </p:sp>
    </p:spTree>
    <p:extLst>
      <p:ext uri="{BB962C8B-B14F-4D97-AF65-F5344CB8AC3E}">
        <p14:creationId xmlns:p14="http://schemas.microsoft.com/office/powerpoint/2010/main" val="386999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10:00-40:00 (30 minutes)</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It’s the same drop-off point as for documents!</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104</a:t>
            </a:fld>
            <a:endParaRPr lang="en-US"/>
          </a:p>
        </p:txBody>
      </p:sp>
    </p:spTree>
    <p:extLst>
      <p:ext uri="{BB962C8B-B14F-4D97-AF65-F5344CB8AC3E}">
        <p14:creationId xmlns:p14="http://schemas.microsoft.com/office/powerpoint/2010/main" val="3674288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105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2:25:00-2:35:00 (10 minutes)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114</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2:35:00-2:55:00 (20 minutes)</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err="1" smtClean="0"/>
              <a:t>You’re</a:t>
            </a:r>
            <a:r>
              <a:rPr lang="nl-NL" dirty="0" smtClean="0"/>
              <a:t> a </a:t>
            </a:r>
            <a:r>
              <a:rPr lang="nl-NL" dirty="0" err="1" smtClean="0"/>
              <a:t>message</a:t>
            </a:r>
            <a:r>
              <a:rPr lang="nl-NL" dirty="0" smtClean="0"/>
              <a:t> broker routing</a:t>
            </a:r>
            <a:r>
              <a:rPr lang="nl-NL" baseline="0" dirty="0" smtClean="0"/>
              <a:t> </a:t>
            </a:r>
            <a:r>
              <a:rPr lang="nl-NL" baseline="0" dirty="0" err="1" smtClean="0"/>
              <a:t>and</a:t>
            </a:r>
            <a:r>
              <a:rPr lang="nl-NL" baseline="0" dirty="0" smtClean="0"/>
              <a:t> </a:t>
            </a:r>
            <a:r>
              <a:rPr lang="nl-NL" dirty="0" smtClean="0"/>
              <a:t>translating </a:t>
            </a:r>
            <a:r>
              <a:rPr lang="nl-NL" dirty="0" err="1" smtClean="0"/>
              <a:t>between</a:t>
            </a:r>
            <a:r>
              <a:rPr lang="nl-NL" dirty="0" smtClean="0"/>
              <a:t> v2, v3 </a:t>
            </a:r>
            <a:r>
              <a:rPr lang="nl-NL" dirty="0" err="1" smtClean="0"/>
              <a:t>and</a:t>
            </a:r>
            <a:r>
              <a:rPr lang="nl-NL" dirty="0" smtClean="0"/>
              <a:t> FHIR</a:t>
            </a:r>
            <a:endParaRPr lang="nl-NL" baseline="0" dirty="0" smtClean="0"/>
          </a:p>
          <a:p>
            <a:pPr marL="171450" indent="-171450">
              <a:buFont typeface="Arial" charset="0"/>
              <a:buChar char="•"/>
            </a:pPr>
            <a:r>
              <a:rPr lang="nl-NL" baseline="0" dirty="0" err="1" smtClean="0"/>
              <a:t>Your</a:t>
            </a:r>
            <a:r>
              <a:rPr lang="nl-NL" baseline="0" dirty="0" smtClean="0"/>
              <a:t> </a:t>
            </a:r>
            <a:r>
              <a:rPr lang="nl-NL" baseline="0" dirty="0" err="1" smtClean="0"/>
              <a:t>app</a:t>
            </a:r>
            <a:r>
              <a:rPr lang="nl-NL" baseline="0" dirty="0" smtClean="0"/>
              <a:t> interfaces </a:t>
            </a:r>
            <a:r>
              <a:rPr lang="nl-NL" baseline="0" dirty="0" err="1" smtClean="0"/>
              <a:t>with</a:t>
            </a:r>
            <a:r>
              <a:rPr lang="nl-NL" baseline="0" dirty="0" smtClean="0"/>
              <a:t> a PHR </a:t>
            </a:r>
            <a:r>
              <a:rPr lang="nl-NL" baseline="0" dirty="0" err="1" smtClean="0"/>
              <a:t>using</a:t>
            </a:r>
            <a:r>
              <a:rPr lang="nl-NL" baseline="0" dirty="0" smtClean="0"/>
              <a:t> FHIR </a:t>
            </a:r>
            <a:r>
              <a:rPr lang="nl-NL" baseline="0" dirty="0" err="1" smtClean="0"/>
              <a:t>natively</a:t>
            </a:r>
            <a:endParaRPr lang="nl-NL" baseline="0" dirty="0" smtClean="0"/>
          </a:p>
          <a:p>
            <a:pPr marL="171450" indent="-171450">
              <a:buFont typeface="Arial" charset="0"/>
              <a:buChar char="•"/>
            </a:pPr>
            <a:r>
              <a:rPr lang="nl-NL" baseline="0" dirty="0" err="1" smtClean="0"/>
              <a:t>Your</a:t>
            </a:r>
            <a:r>
              <a:rPr lang="nl-NL" baseline="0" dirty="0" smtClean="0"/>
              <a:t> </a:t>
            </a:r>
            <a:r>
              <a:rPr lang="nl-NL" baseline="0" dirty="0" err="1" smtClean="0"/>
              <a:t>application</a:t>
            </a:r>
            <a:r>
              <a:rPr lang="nl-NL" baseline="0" dirty="0" smtClean="0"/>
              <a:t> </a:t>
            </a:r>
            <a:r>
              <a:rPr lang="nl-NL" baseline="0" dirty="0" err="1" smtClean="0"/>
              <a:t>can</a:t>
            </a:r>
            <a:r>
              <a:rPr lang="nl-NL" baseline="0" dirty="0" smtClean="0"/>
              <a:t> </a:t>
            </a:r>
            <a:r>
              <a:rPr lang="nl-NL" baseline="0" dirty="0" err="1" smtClean="0"/>
              <a:t>communicate</a:t>
            </a:r>
            <a:r>
              <a:rPr lang="nl-NL" baseline="0" dirty="0" smtClean="0"/>
              <a:t> </a:t>
            </a:r>
            <a:r>
              <a:rPr lang="nl-NL" baseline="0" dirty="0" err="1" smtClean="0"/>
              <a:t>using</a:t>
            </a:r>
            <a:r>
              <a:rPr lang="nl-NL" baseline="0" dirty="0" smtClean="0"/>
              <a:t> FHIR, but </a:t>
            </a:r>
            <a:r>
              <a:rPr lang="nl-NL" baseline="0" dirty="0" err="1" smtClean="0"/>
              <a:t>your</a:t>
            </a:r>
            <a:r>
              <a:rPr lang="nl-NL" baseline="0" dirty="0" smtClean="0"/>
              <a:t> software </a:t>
            </a:r>
            <a:r>
              <a:rPr lang="nl-NL" baseline="0" dirty="0" err="1" smtClean="0"/>
              <a:t>uses</a:t>
            </a:r>
            <a:r>
              <a:rPr lang="nl-NL" baseline="0" dirty="0" smtClean="0"/>
              <a:t> a </a:t>
            </a:r>
            <a:r>
              <a:rPr lang="nl-NL" baseline="0" dirty="0" err="1" smtClean="0"/>
              <a:t>proprietary</a:t>
            </a:r>
            <a:r>
              <a:rPr lang="nl-NL" baseline="0" dirty="0" smtClean="0"/>
              <a:t> RDBMS</a:t>
            </a:r>
          </a:p>
          <a:p>
            <a:pPr marL="171450" indent="-171450">
              <a:buFont typeface="Arial" charset="0"/>
              <a:buChar char="•"/>
            </a:pPr>
            <a:r>
              <a:rPr lang="nl-NL" baseline="0" dirty="0" err="1" smtClean="0"/>
              <a:t>Use</a:t>
            </a:r>
            <a:r>
              <a:rPr lang="nl-NL" baseline="0" dirty="0" smtClean="0"/>
              <a:t> FHIR as the common </a:t>
            </a:r>
            <a:r>
              <a:rPr lang="nl-NL" baseline="0" dirty="0" err="1" smtClean="0"/>
              <a:t>language</a:t>
            </a:r>
            <a:r>
              <a:rPr lang="nl-NL" baseline="0" dirty="0" smtClean="0"/>
              <a:t> </a:t>
            </a:r>
            <a:r>
              <a:rPr lang="nl-NL" baseline="0" dirty="0" err="1" smtClean="0"/>
              <a:t>for</a:t>
            </a:r>
            <a:r>
              <a:rPr lang="nl-NL" baseline="0" dirty="0" smtClean="0"/>
              <a:t> a </a:t>
            </a:r>
            <a:r>
              <a:rPr lang="nl-NL" baseline="0" dirty="0" err="1" smtClean="0"/>
              <a:t>Vendor</a:t>
            </a:r>
            <a:r>
              <a:rPr lang="nl-NL" baseline="0" dirty="0" smtClean="0"/>
              <a:t> Neutral </a:t>
            </a:r>
            <a:r>
              <a:rPr lang="nl-NL" baseline="0" dirty="0" err="1" smtClean="0"/>
              <a:t>Archive</a:t>
            </a:r>
            <a:endParaRPr lang="nl-NL" baseline="0" dirty="0" smtClean="0"/>
          </a:p>
          <a:p>
            <a:pPr marL="171450" indent="-171450">
              <a:buFont typeface="Arial" charset="0"/>
              <a:buChar char="•"/>
            </a:pPr>
            <a:r>
              <a:rPr lang="nl-NL" baseline="0" dirty="0" smtClean="0"/>
              <a:t>…Or a </a:t>
            </a:r>
            <a:r>
              <a:rPr lang="nl-NL" baseline="0" dirty="0" err="1" smtClean="0"/>
              <a:t>combination</a:t>
            </a:r>
            <a:r>
              <a:rPr lang="nl-NL" baseline="0" dirty="0" smtClean="0"/>
              <a:t>….</a:t>
            </a:r>
          </a:p>
          <a:p>
            <a:pPr marL="171450" indent="-171450">
              <a:buFont typeface="Arial" charset="0"/>
              <a:buChar char="•"/>
            </a:pPr>
            <a:r>
              <a:rPr lang="nl-NL" baseline="0" dirty="0" err="1" smtClean="0"/>
              <a:t>You</a:t>
            </a:r>
            <a:r>
              <a:rPr lang="nl-NL" baseline="0" dirty="0" smtClean="0"/>
              <a:t> </a:t>
            </a:r>
            <a:r>
              <a:rPr lang="nl-NL" baseline="0" dirty="0" err="1" smtClean="0"/>
              <a:t>might</a:t>
            </a:r>
            <a:r>
              <a:rPr lang="nl-NL" baseline="0" dirty="0" smtClean="0"/>
              <a:t> </a:t>
            </a:r>
            <a:r>
              <a:rPr lang="nl-NL" baseline="0" dirty="0" err="1" smtClean="0"/>
              <a:t>see</a:t>
            </a:r>
            <a:r>
              <a:rPr lang="nl-NL" baseline="0" dirty="0" smtClean="0"/>
              <a:t> data as a </a:t>
            </a:r>
            <a:r>
              <a:rPr lang="nl-NL" baseline="0" dirty="0" err="1" smtClean="0"/>
              <a:t>nested</a:t>
            </a:r>
            <a:r>
              <a:rPr lang="nl-NL" baseline="0" dirty="0" smtClean="0"/>
              <a:t> </a:t>
            </a:r>
            <a:r>
              <a:rPr lang="nl-NL" baseline="0" dirty="0" err="1" smtClean="0"/>
              <a:t>structure</a:t>
            </a:r>
            <a:r>
              <a:rPr lang="nl-NL" baseline="0" dirty="0" smtClean="0"/>
              <a:t> of XML, a series of </a:t>
            </a:r>
            <a:r>
              <a:rPr lang="nl-NL" baseline="0" dirty="0" err="1" smtClean="0"/>
              <a:t>tables</a:t>
            </a:r>
            <a:r>
              <a:rPr lang="nl-NL" baseline="0" dirty="0" smtClean="0"/>
              <a:t> </a:t>
            </a:r>
            <a:r>
              <a:rPr lang="nl-NL" baseline="0" dirty="0" err="1" smtClean="0"/>
              <a:t>with</a:t>
            </a:r>
            <a:r>
              <a:rPr lang="nl-NL" baseline="0" dirty="0" smtClean="0"/>
              <a:t> </a:t>
            </a:r>
            <a:r>
              <a:rPr lang="nl-NL" baseline="0" dirty="0" err="1" smtClean="0"/>
              <a:t>keys</a:t>
            </a:r>
            <a:r>
              <a:rPr lang="nl-NL" baseline="0" dirty="0" smtClean="0"/>
              <a:t>, class-</a:t>
            </a:r>
            <a:r>
              <a:rPr lang="nl-NL" baseline="0" dirty="0" err="1" smtClean="0"/>
              <a:t>diagrams</a:t>
            </a:r>
            <a:r>
              <a:rPr lang="nl-NL" baseline="0" dirty="0" smtClean="0"/>
              <a:t>….</a:t>
            </a:r>
          </a:p>
          <a:p>
            <a:endParaRPr lang="nl-NL" dirty="0" smtClean="0"/>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115</a:t>
            </a:fld>
            <a:endParaRPr lang="en-US"/>
          </a:p>
        </p:txBody>
      </p:sp>
    </p:spTree>
    <p:extLst>
      <p:ext uri="{BB962C8B-B14F-4D97-AF65-F5344CB8AC3E}">
        <p14:creationId xmlns:p14="http://schemas.microsoft.com/office/powerpoint/2010/main" val="24641158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nl-NL" dirty="0" smtClean="0"/>
              <a:t>First scenario is</a:t>
            </a:r>
            <a:r>
              <a:rPr lang="nl-NL" baseline="0" dirty="0" smtClean="0"/>
              <a:t> most common </a:t>
            </a:r>
            <a:r>
              <a:rPr lang="nl-NL" baseline="0" dirty="0" err="1" smtClean="0"/>
              <a:t>for</a:t>
            </a:r>
            <a:r>
              <a:rPr lang="nl-NL" baseline="0" dirty="0" smtClean="0"/>
              <a:t> </a:t>
            </a:r>
            <a:r>
              <a:rPr lang="nl-NL" baseline="0" dirty="0" err="1" smtClean="0"/>
              <a:t>existing</a:t>
            </a:r>
            <a:r>
              <a:rPr lang="nl-NL" baseline="0" dirty="0" smtClean="0"/>
              <a:t> databases: </a:t>
            </a:r>
            <a:r>
              <a:rPr lang="nl-NL" baseline="0" dirty="0" err="1" smtClean="0"/>
              <a:t>you</a:t>
            </a:r>
            <a:r>
              <a:rPr lang="nl-NL" baseline="0" dirty="0" smtClean="0"/>
              <a:t> have </a:t>
            </a:r>
            <a:r>
              <a:rPr lang="nl-NL" baseline="0" dirty="0" err="1" smtClean="0"/>
              <a:t>to</a:t>
            </a:r>
            <a:r>
              <a:rPr lang="nl-NL" baseline="0" dirty="0" smtClean="0"/>
              <a:t> map the FHIR </a:t>
            </a:r>
            <a:r>
              <a:rPr lang="nl-NL" baseline="0" dirty="0" err="1" smtClean="0"/>
              <a:t>structure</a:t>
            </a:r>
            <a:r>
              <a:rPr lang="nl-NL" baseline="0" dirty="0" smtClean="0"/>
              <a:t> (as </a:t>
            </a:r>
            <a:r>
              <a:rPr lang="nl-NL" baseline="0" dirty="0" err="1" smtClean="0"/>
              <a:t>POCO’s</a:t>
            </a:r>
            <a:r>
              <a:rPr lang="nl-NL" baseline="0" dirty="0" smtClean="0"/>
              <a:t>) </a:t>
            </a:r>
            <a:r>
              <a:rPr lang="nl-NL" baseline="0" dirty="0" err="1" smtClean="0"/>
              <a:t>onto</a:t>
            </a:r>
            <a:r>
              <a:rPr lang="nl-NL" baseline="0" dirty="0" smtClean="0"/>
              <a:t> </a:t>
            </a:r>
            <a:r>
              <a:rPr lang="nl-NL" baseline="0" dirty="0" err="1" smtClean="0"/>
              <a:t>your</a:t>
            </a:r>
            <a:r>
              <a:rPr lang="nl-NL" baseline="0" dirty="0" smtClean="0"/>
              <a:t> (</a:t>
            </a:r>
            <a:r>
              <a:rPr lang="nl-NL" baseline="0" dirty="0" err="1" smtClean="0"/>
              <a:t>existing</a:t>
            </a:r>
            <a:r>
              <a:rPr lang="nl-NL" baseline="0" dirty="0" smtClean="0"/>
              <a:t>) databases </a:t>
            </a:r>
            <a:r>
              <a:rPr lang="nl-NL" baseline="0" dirty="0" err="1" smtClean="0"/>
              <a:t>tables</a:t>
            </a:r>
            <a:r>
              <a:rPr lang="nl-NL" baseline="0" dirty="0" smtClean="0"/>
              <a:t>. </a:t>
            </a:r>
            <a:r>
              <a:rPr lang="nl-NL" baseline="0" dirty="0" err="1" smtClean="0"/>
              <a:t>Lot’s</a:t>
            </a:r>
            <a:r>
              <a:rPr lang="nl-NL" baseline="0" dirty="0" smtClean="0"/>
              <a:t> of </a:t>
            </a:r>
            <a:r>
              <a:rPr lang="nl-NL" baseline="0" dirty="0" err="1" smtClean="0"/>
              <a:t>mappings</a:t>
            </a:r>
            <a:r>
              <a:rPr lang="nl-NL" baseline="0" dirty="0" smtClean="0"/>
              <a:t> </a:t>
            </a:r>
            <a:r>
              <a:rPr lang="nl-NL" baseline="0" dirty="0" err="1" smtClean="0"/>
              <a:t>to</a:t>
            </a:r>
            <a:r>
              <a:rPr lang="nl-NL" baseline="0" dirty="0" smtClean="0"/>
              <a:t> support </a:t>
            </a:r>
            <a:r>
              <a:rPr lang="nl-NL" baseline="0" dirty="0" err="1" smtClean="0"/>
              <a:t>our</a:t>
            </a:r>
            <a:r>
              <a:rPr lang="nl-NL" baseline="0" dirty="0" smtClean="0"/>
              <a:t> nesting, </a:t>
            </a:r>
            <a:r>
              <a:rPr lang="nl-NL" baseline="0" dirty="0" err="1" smtClean="0"/>
              <a:t>cardinalities</a:t>
            </a:r>
            <a:r>
              <a:rPr lang="nl-NL" baseline="0" dirty="0" smtClean="0"/>
              <a:t>, datatypes</a:t>
            </a:r>
          </a:p>
          <a:p>
            <a:pPr marL="171450" indent="-171450">
              <a:buFont typeface="Arial" charset="0"/>
              <a:buChar char="•"/>
            </a:pPr>
            <a:r>
              <a:rPr lang="nl-NL" baseline="0" dirty="0" smtClean="0"/>
              <a:t>Second scenario </a:t>
            </a:r>
            <a:r>
              <a:rPr lang="nl-NL" baseline="0" dirty="0" err="1" smtClean="0"/>
              <a:t>uses</a:t>
            </a:r>
            <a:r>
              <a:rPr lang="nl-NL" baseline="0" dirty="0" smtClean="0"/>
              <a:t> the </a:t>
            </a:r>
            <a:r>
              <a:rPr lang="nl-NL" baseline="0" dirty="0" err="1" smtClean="0"/>
              <a:t>parsers</a:t>
            </a:r>
            <a:r>
              <a:rPr lang="nl-NL" baseline="0" dirty="0" smtClean="0"/>
              <a:t> </a:t>
            </a:r>
            <a:r>
              <a:rPr lang="nl-NL" baseline="0" dirty="0" err="1" smtClean="0"/>
              <a:t>to</a:t>
            </a:r>
            <a:r>
              <a:rPr lang="nl-NL" baseline="0" dirty="0" smtClean="0"/>
              <a:t> </a:t>
            </a:r>
            <a:r>
              <a:rPr lang="nl-NL" baseline="0" dirty="0" err="1" smtClean="0"/>
              <a:t>create</a:t>
            </a:r>
            <a:r>
              <a:rPr lang="nl-NL" baseline="0" dirty="0" smtClean="0"/>
              <a:t> </a:t>
            </a:r>
            <a:r>
              <a:rPr lang="nl-NL" baseline="0" dirty="0" err="1" smtClean="0"/>
              <a:t>POCO’s</a:t>
            </a:r>
            <a:r>
              <a:rPr lang="nl-NL" baseline="0" dirty="0" smtClean="0"/>
              <a:t> </a:t>
            </a:r>
            <a:r>
              <a:rPr lang="nl-NL" baseline="0" dirty="0" err="1" smtClean="0"/>
              <a:t>then</a:t>
            </a:r>
            <a:r>
              <a:rPr lang="nl-NL" baseline="0" dirty="0" smtClean="0"/>
              <a:t> </a:t>
            </a:r>
            <a:r>
              <a:rPr lang="nl-NL" baseline="0" dirty="0" err="1" smtClean="0"/>
              <a:t>use</a:t>
            </a:r>
            <a:r>
              <a:rPr lang="nl-NL" baseline="0" dirty="0" smtClean="0"/>
              <a:t> a </a:t>
            </a:r>
            <a:r>
              <a:rPr lang="nl-NL" baseline="0" dirty="0" err="1" smtClean="0"/>
              <a:t>NoSql</a:t>
            </a:r>
            <a:r>
              <a:rPr lang="nl-NL" baseline="0" dirty="0" smtClean="0"/>
              <a:t> </a:t>
            </a:r>
            <a:r>
              <a:rPr lang="nl-NL" baseline="0" dirty="0" err="1" smtClean="0"/>
              <a:t>driver’s</a:t>
            </a:r>
            <a:r>
              <a:rPr lang="nl-NL" baseline="0" dirty="0" smtClean="0"/>
              <a:t> </a:t>
            </a:r>
            <a:r>
              <a:rPr lang="nl-NL" baseline="0" dirty="0" err="1" smtClean="0"/>
              <a:t>serialization</a:t>
            </a:r>
            <a:r>
              <a:rPr lang="nl-NL" baseline="0" dirty="0" smtClean="0"/>
              <a:t> </a:t>
            </a:r>
            <a:r>
              <a:rPr lang="nl-NL" baseline="0" dirty="0" err="1" smtClean="0"/>
              <a:t>possibilities</a:t>
            </a:r>
            <a:r>
              <a:rPr lang="nl-NL" baseline="0" dirty="0" smtClean="0"/>
              <a:t> </a:t>
            </a:r>
            <a:r>
              <a:rPr lang="nl-NL" baseline="0" dirty="0" err="1" smtClean="0"/>
              <a:t>to</a:t>
            </a:r>
            <a:r>
              <a:rPr lang="nl-NL" baseline="0" dirty="0" smtClean="0"/>
              <a:t> store the </a:t>
            </a:r>
            <a:r>
              <a:rPr lang="nl-NL" baseline="0" dirty="0" err="1" smtClean="0"/>
              <a:t>structure</a:t>
            </a:r>
            <a:r>
              <a:rPr lang="nl-NL" baseline="0" dirty="0" smtClean="0"/>
              <a:t>-as-is in </a:t>
            </a:r>
            <a:r>
              <a:rPr lang="nl-NL" baseline="0" dirty="0" err="1" smtClean="0"/>
              <a:t>NoSql</a:t>
            </a:r>
            <a:endParaRPr lang="nl-NL" baseline="0" dirty="0" smtClean="0"/>
          </a:p>
          <a:p>
            <a:pPr marL="171450" indent="-171450">
              <a:buFont typeface="Arial" charset="0"/>
              <a:buChar char="•"/>
            </a:pPr>
            <a:r>
              <a:rPr lang="nl-NL" baseline="0" dirty="0" err="1" smtClean="0"/>
              <a:t>Third</a:t>
            </a:r>
            <a:r>
              <a:rPr lang="nl-NL" baseline="0" dirty="0" smtClean="0"/>
              <a:t> scenario </a:t>
            </a:r>
            <a:r>
              <a:rPr lang="nl-NL" baseline="0" dirty="0" err="1" smtClean="0"/>
              <a:t>uses</a:t>
            </a:r>
            <a:r>
              <a:rPr lang="nl-NL" baseline="0" dirty="0" smtClean="0"/>
              <a:t> </a:t>
            </a:r>
            <a:r>
              <a:rPr lang="nl-NL" baseline="0" dirty="0" err="1" smtClean="0"/>
              <a:t>POCO’s</a:t>
            </a:r>
            <a:r>
              <a:rPr lang="nl-NL" baseline="0" dirty="0" smtClean="0"/>
              <a:t> </a:t>
            </a:r>
            <a:r>
              <a:rPr lang="nl-NL" baseline="0" dirty="0" err="1" smtClean="0"/>
              <a:t>and</a:t>
            </a:r>
            <a:r>
              <a:rPr lang="nl-NL" baseline="0" dirty="0" smtClean="0"/>
              <a:t> DBMS, but </a:t>
            </a:r>
            <a:r>
              <a:rPr lang="nl-NL" baseline="0" dirty="0" err="1" smtClean="0"/>
              <a:t>instead</a:t>
            </a:r>
            <a:r>
              <a:rPr lang="nl-NL" baseline="0" dirty="0" smtClean="0"/>
              <a:t> of </a:t>
            </a:r>
            <a:r>
              <a:rPr lang="nl-NL" baseline="0" dirty="0" err="1" smtClean="0"/>
              <a:t>mapping</a:t>
            </a:r>
            <a:r>
              <a:rPr lang="nl-NL" baseline="0" dirty="0" smtClean="0"/>
              <a:t> FHIR </a:t>
            </a:r>
            <a:r>
              <a:rPr lang="nl-NL" baseline="0" dirty="0" err="1" smtClean="0"/>
              <a:t>to</a:t>
            </a:r>
            <a:r>
              <a:rPr lang="nl-NL" baseline="0" dirty="0" smtClean="0"/>
              <a:t> </a:t>
            </a:r>
            <a:r>
              <a:rPr lang="nl-NL" baseline="0" dirty="0" err="1" smtClean="0"/>
              <a:t>tables</a:t>
            </a:r>
            <a:r>
              <a:rPr lang="nl-NL" baseline="0" dirty="0" smtClean="0"/>
              <a:t>, stores the data as-is </a:t>
            </a:r>
            <a:r>
              <a:rPr lang="nl-NL" baseline="0" dirty="0" err="1" smtClean="0"/>
              <a:t>into</a:t>
            </a:r>
            <a:r>
              <a:rPr lang="nl-NL" baseline="0" dirty="0" smtClean="0"/>
              <a:t> </a:t>
            </a:r>
            <a:r>
              <a:rPr lang="nl-NL" baseline="0" dirty="0" err="1" smtClean="0"/>
              <a:t>blob</a:t>
            </a:r>
            <a:r>
              <a:rPr lang="nl-NL" baseline="0" dirty="0" smtClean="0"/>
              <a:t> storage in a DBMS</a:t>
            </a:r>
            <a:endParaRPr lang="nl-NL" dirty="0"/>
          </a:p>
        </p:txBody>
      </p:sp>
      <p:sp>
        <p:nvSpPr>
          <p:cNvPr id="4" name="Slide Number Placeholder 3"/>
          <p:cNvSpPr>
            <a:spLocks noGrp="1"/>
          </p:cNvSpPr>
          <p:nvPr>
            <p:ph type="sldNum" sz="quarter" idx="10"/>
          </p:nvPr>
        </p:nvSpPr>
        <p:spPr/>
        <p:txBody>
          <a:bodyPr/>
          <a:lstStyle/>
          <a:p>
            <a:fld id="{1FEB8890-9530-48B5-B5AD-3035DC83575C}" type="slidenum">
              <a:rPr lang="nl-NL" smtClean="0"/>
              <a:t>118</a:t>
            </a:fld>
            <a:endParaRPr lang="nl-NL"/>
          </a:p>
        </p:txBody>
      </p:sp>
    </p:spTree>
    <p:extLst>
      <p:ext uri="{BB962C8B-B14F-4D97-AF65-F5344CB8AC3E}">
        <p14:creationId xmlns:p14="http://schemas.microsoft.com/office/powerpoint/2010/main" val="2637400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119</a:t>
            </a:fld>
            <a:endParaRPr lang="en-US"/>
          </a:p>
        </p:txBody>
      </p:sp>
    </p:spTree>
    <p:extLst>
      <p:ext uri="{BB962C8B-B14F-4D97-AF65-F5344CB8AC3E}">
        <p14:creationId xmlns:p14="http://schemas.microsoft.com/office/powerpoint/2010/main" val="1288612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tried to find</a:t>
            </a:r>
            <a:r>
              <a:rPr lang="en-US" baseline="0" dirty="0" smtClean="0"/>
              <a:t> a way to </a:t>
            </a:r>
            <a:r>
              <a:rPr lang="en-US" i="1" baseline="0" dirty="0" smtClean="0"/>
              <a:t>automatically</a:t>
            </a:r>
            <a:r>
              <a:rPr lang="en-US" baseline="0" dirty="0" smtClean="0"/>
              <a:t>  convert between the two so you could round-trip…</a:t>
            </a:r>
          </a:p>
          <a:p>
            <a:pPr marL="171450" indent="-171450">
              <a:buFontTx/>
              <a:buChar char="-"/>
            </a:pPr>
            <a:r>
              <a:rPr lang="en-US" baseline="0" dirty="0" smtClean="0"/>
              <a:t>But discovered you’d need additional </a:t>
            </a:r>
            <a:r>
              <a:rPr lang="en-US" i="1" baseline="0" dirty="0" smtClean="0"/>
              <a:t>metadata</a:t>
            </a:r>
            <a:r>
              <a:rPr lang="en-US" i="0" baseline="0" dirty="0" smtClean="0"/>
              <a:t> to do that, or vendor-specific solutions</a:t>
            </a:r>
          </a:p>
          <a:p>
            <a:pPr marL="171450" indent="-171450">
              <a:buFontTx/>
              <a:buChar char="-"/>
            </a:pPr>
            <a:r>
              <a:rPr lang="en-US" i="0" baseline="0" dirty="0" smtClean="0"/>
              <a:t>Decided </a:t>
            </a:r>
            <a:r>
              <a:rPr lang="en-US" i="1" baseline="0" dirty="0" smtClean="0"/>
              <a:t>not</a:t>
            </a:r>
            <a:r>
              <a:rPr lang="en-US" i="0" baseline="0" dirty="0" smtClean="0"/>
              <a:t> to introduce these: result was weird Xml or weird </a:t>
            </a:r>
            <a:r>
              <a:rPr lang="en-US" i="0" baseline="0" dirty="0" err="1" smtClean="0"/>
              <a:t>Json</a:t>
            </a:r>
            <a:endParaRPr lang="en-US" i="0" baseline="0" dirty="0" smtClean="0"/>
          </a:p>
          <a:p>
            <a:pPr marL="171450" indent="-171450">
              <a:buFontTx/>
              <a:buChar char="-"/>
            </a:pPr>
            <a:r>
              <a:rPr lang="en-US" i="0" baseline="0" dirty="0" smtClean="0"/>
              <a:t>Reference platform contains tools to interconvert (these use model definition metadata)</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120</a:t>
            </a:fld>
            <a:endParaRPr lang="en-US"/>
          </a:p>
        </p:txBody>
      </p:sp>
    </p:spTree>
    <p:extLst>
      <p:ext uri="{BB962C8B-B14F-4D97-AF65-F5344CB8AC3E}">
        <p14:creationId xmlns:p14="http://schemas.microsoft.com/office/powerpoint/2010/main" val="2870002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121</a:t>
            </a:fld>
            <a:endParaRPr lang="en-US"/>
          </a:p>
        </p:txBody>
      </p:sp>
    </p:spTree>
    <p:extLst>
      <p:ext uri="{BB962C8B-B14F-4D97-AF65-F5344CB8AC3E}">
        <p14:creationId xmlns:p14="http://schemas.microsoft.com/office/powerpoint/2010/main" val="2756728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122</a:t>
            </a:fld>
            <a:endParaRPr lang="en-US"/>
          </a:p>
        </p:txBody>
      </p:sp>
    </p:spTree>
    <p:extLst>
      <p:ext uri="{BB962C8B-B14F-4D97-AF65-F5344CB8AC3E}">
        <p14:creationId xmlns:p14="http://schemas.microsoft.com/office/powerpoint/2010/main" val="2756728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124</a:t>
            </a:fld>
            <a:endParaRPr lang="en-US"/>
          </a:p>
        </p:txBody>
      </p:sp>
    </p:spTree>
    <p:extLst>
      <p:ext uri="{BB962C8B-B14F-4D97-AF65-F5344CB8AC3E}">
        <p14:creationId xmlns:p14="http://schemas.microsoft.com/office/powerpoint/2010/main" val="304886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charset="0"/>
              <a:buChar char="•"/>
            </a:pPr>
            <a:r>
              <a:rPr lang="en-US" noProof="0" dirty="0" smtClean="0"/>
              <a:t>No context conduction: </a:t>
            </a:r>
            <a:r>
              <a:rPr lang="en-US" dirty="0"/>
              <a:t>if a </a:t>
            </a:r>
            <a:r>
              <a:rPr lang="en-US" dirty="0">
                <a:hlinkClick r:id="rId3"/>
              </a:rPr>
              <a:t>Condition</a:t>
            </a:r>
            <a:r>
              <a:rPr lang="en-US" dirty="0"/>
              <a:t> resource references a particular </a:t>
            </a:r>
            <a:r>
              <a:rPr lang="en-US" dirty="0">
                <a:hlinkClick r:id="rId4"/>
              </a:rPr>
              <a:t>Patient</a:t>
            </a:r>
            <a:r>
              <a:rPr lang="en-US" dirty="0"/>
              <a:t> as it's subject, and it links to a </a:t>
            </a:r>
            <a:r>
              <a:rPr lang="en-US" dirty="0">
                <a:hlinkClick r:id="rId5"/>
              </a:rPr>
              <a:t>Procedure</a:t>
            </a:r>
            <a:r>
              <a:rPr lang="en-US" dirty="0"/>
              <a:t> resource as it's cause, there is no automatic rule or implication that the procedure has the same patient as it's subject.</a:t>
            </a:r>
            <a:endParaRPr lang="en-US" noProof="0"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9</a:t>
            </a:fld>
            <a:endParaRPr lang="en-US"/>
          </a:p>
        </p:txBody>
      </p:sp>
    </p:spTree>
    <p:extLst>
      <p:ext uri="{BB962C8B-B14F-4D97-AF65-F5344CB8AC3E}">
        <p14:creationId xmlns:p14="http://schemas.microsoft.com/office/powerpoint/2010/main" val="2992774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You might have to keep the original (as you received it on the service interface), for attestation/digital signatures</a:t>
            </a:r>
          </a:p>
          <a:p>
            <a:pPr marL="171450" indent="-171450">
              <a:buFont typeface="Arial" charset="0"/>
              <a:buChar char="•"/>
            </a:pPr>
            <a:r>
              <a:rPr lang="en-US" baseline="0" dirty="0" smtClean="0"/>
              <a:t>Store the binaries in another location (e.g. Amazon S3, </a:t>
            </a:r>
            <a:r>
              <a:rPr lang="en-US" baseline="0" dirty="0" err="1" smtClean="0"/>
              <a:t>filesystem</a:t>
            </a:r>
            <a:r>
              <a:rPr lang="en-US" baseline="0" dirty="0" smtClean="0"/>
              <a:t>) and just keep the URL here.</a:t>
            </a:r>
          </a:p>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128</a:t>
            </a:fld>
            <a:endParaRPr lang="en-US"/>
          </a:p>
        </p:txBody>
      </p:sp>
    </p:spTree>
    <p:extLst>
      <p:ext uri="{BB962C8B-B14F-4D97-AF65-F5344CB8AC3E}">
        <p14:creationId xmlns:p14="http://schemas.microsoft.com/office/powerpoint/2010/main" val="12361117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131</a:t>
            </a:fld>
            <a:endParaRPr lang="en-US"/>
          </a:p>
        </p:txBody>
      </p:sp>
    </p:spTree>
    <p:extLst>
      <p:ext uri="{BB962C8B-B14F-4D97-AF65-F5344CB8AC3E}">
        <p14:creationId xmlns:p14="http://schemas.microsoft.com/office/powerpoint/2010/main" val="2375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132</a:t>
            </a:fld>
            <a:endParaRPr lang="en-US"/>
          </a:p>
        </p:txBody>
      </p:sp>
    </p:spTree>
    <p:extLst>
      <p:ext uri="{BB962C8B-B14F-4D97-AF65-F5344CB8AC3E}">
        <p14:creationId xmlns:p14="http://schemas.microsoft.com/office/powerpoint/2010/main" val="20622725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135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10:00-35:00 (25 minutes)</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138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Time: 10:00-35:00 (25 minutes)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1428" indent="-171428">
              <a:buFontTx/>
              <a:buChar char="-"/>
            </a:pPr>
            <a:r>
              <a:rPr lang="en-US" baseline="0" dirty="0" smtClean="0"/>
              <a:t>® Diagnostic Report – the Resource root</a:t>
            </a:r>
          </a:p>
          <a:p>
            <a:pPr marL="171428" indent="-171428">
              <a:buFontTx/>
              <a:buChar char="-"/>
            </a:pPr>
            <a:r>
              <a:rPr lang="en-US" baseline="0" dirty="0" err="1" smtClean="0"/>
              <a:t>RequestDetail</a:t>
            </a:r>
            <a:r>
              <a:rPr lang="en-US" baseline="0" dirty="0" smtClean="0"/>
              <a:t> &amp; Results are components within Diagnostic Report</a:t>
            </a:r>
          </a:p>
          <a:p>
            <a:pPr marL="171428" indent="-171428">
              <a:buFontTx/>
              <a:buChar char="-"/>
            </a:pPr>
            <a:r>
              <a:rPr lang="en-US" baseline="0" dirty="0" smtClean="0"/>
              <a:t>Use of non-primitive “</a:t>
            </a:r>
            <a:r>
              <a:rPr lang="en-US" baseline="0" dirty="0" err="1" smtClean="0"/>
              <a:t>datatypes</a:t>
            </a:r>
            <a:r>
              <a:rPr lang="en-US" baseline="0" dirty="0" smtClean="0"/>
              <a:t>” / “value types”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References</a:t>
            </a:r>
            <a:r>
              <a:rPr lang="nl-NL" baseline="0" dirty="0" smtClean="0"/>
              <a:t> </a:t>
            </a:r>
            <a:r>
              <a:rPr lang="nl-NL" baseline="0" dirty="0" err="1" smtClean="0"/>
              <a:t>between</a:t>
            </a:r>
            <a:r>
              <a:rPr lang="nl-NL" baseline="0" dirty="0" smtClean="0"/>
              <a:t> resources are </a:t>
            </a:r>
            <a:r>
              <a:rPr lang="nl-NL" baseline="0" dirty="0" err="1" smtClean="0"/>
              <a:t>not</a:t>
            </a:r>
            <a:r>
              <a:rPr lang="nl-NL" baseline="0" dirty="0" smtClean="0"/>
              <a:t> </a:t>
            </a:r>
            <a:r>
              <a:rPr lang="nl-NL" baseline="0" dirty="0" err="1" smtClean="0"/>
              <a:t>by</a:t>
            </a:r>
            <a:r>
              <a:rPr lang="nl-NL" baseline="0" dirty="0" smtClean="0"/>
              <a:t> “business </a:t>
            </a:r>
            <a:r>
              <a:rPr lang="nl-NL" baseline="0" dirty="0" err="1" smtClean="0"/>
              <a:t>key</a:t>
            </a:r>
            <a:r>
              <a:rPr lang="nl-NL" baseline="0" dirty="0" smtClean="0"/>
              <a:t>”, </a:t>
            </a:r>
            <a:r>
              <a:rPr lang="nl-NL" baseline="0" dirty="0" err="1" smtClean="0"/>
              <a:t>it</a:t>
            </a:r>
            <a:r>
              <a:rPr lang="nl-NL" dirty="0" smtClean="0"/>
              <a:t> is *</a:t>
            </a:r>
            <a:r>
              <a:rPr lang="nl-NL" dirty="0" err="1" smtClean="0"/>
              <a:t>not</a:t>
            </a:r>
            <a:r>
              <a:rPr lang="nl-NL" dirty="0" smtClean="0"/>
              <a:t>* the </a:t>
            </a:r>
            <a:r>
              <a:rPr lang="nl-NL" dirty="0" err="1" smtClean="0"/>
              <a:t>patient</a:t>
            </a:r>
            <a:r>
              <a:rPr lang="nl-NL" dirty="0" smtClean="0"/>
              <a:t> </a:t>
            </a:r>
            <a:r>
              <a:rPr lang="nl-NL" dirty="0" err="1" smtClean="0"/>
              <a:t>id</a:t>
            </a:r>
            <a:r>
              <a:rPr lang="nl-NL" dirty="0" smtClean="0"/>
              <a:t>, </a:t>
            </a:r>
            <a:r>
              <a:rPr lang="nl-NL" dirty="0" err="1" smtClean="0"/>
              <a:t>it’s</a:t>
            </a:r>
            <a:r>
              <a:rPr lang="nl-NL" dirty="0" smtClean="0"/>
              <a:t> a REST URI!</a:t>
            </a:r>
          </a:p>
          <a:p>
            <a:endParaRPr lang="nl-NL" dirty="0" smtClean="0"/>
          </a:p>
          <a:p>
            <a:endParaRPr lang="nl-NL" dirty="0"/>
          </a:p>
        </p:txBody>
      </p:sp>
      <p:sp>
        <p:nvSpPr>
          <p:cNvPr id="4" name="Slide Number Placeholder 3"/>
          <p:cNvSpPr>
            <a:spLocks noGrp="1"/>
          </p:cNvSpPr>
          <p:nvPr>
            <p:ph type="sldNum" sz="quarter" idx="10"/>
          </p:nvPr>
        </p:nvSpPr>
        <p:spPr/>
        <p:txBody>
          <a:bodyPr/>
          <a:lstStyle/>
          <a:p>
            <a:fld id="{3A1F50BE-48AE-4332-BF46-C112AB8C5E91}" type="slidenum">
              <a:rPr lang="en-CA" smtClean="0"/>
              <a:t>12</a:t>
            </a:fld>
            <a:endParaRPr lang="en-CA" dirty="0"/>
          </a:p>
        </p:txBody>
      </p:sp>
    </p:spTree>
    <p:extLst>
      <p:ext uri="{BB962C8B-B14F-4D97-AF65-F5344CB8AC3E}">
        <p14:creationId xmlns:p14="http://schemas.microsoft.com/office/powerpoint/2010/main" val="821652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64770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8" name="Rectangle 12"/>
          <p:cNvSpPr>
            <a:spLocks noChangeArrowheads="1"/>
          </p:cNvSpPr>
          <p:nvPr/>
        </p:nvSpPr>
        <p:spPr bwMode="auto">
          <a:xfrm>
            <a:off x="0" y="6629400"/>
            <a:ext cx="9144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smtClean="0"/>
              <a:t>       © </a:t>
            </a:r>
            <a:r>
              <a:rPr lang="en-US" sz="800" b="1" dirty="0"/>
              <a:t>2012 </a:t>
            </a:r>
            <a:r>
              <a:rPr lang="en-US" sz="800" b="1" dirty="0" smtClean="0"/>
              <a:t>HL7 ® </a:t>
            </a:r>
            <a:r>
              <a:rPr lang="en-US" sz="800" b="1" dirty="0"/>
              <a:t>International. </a:t>
            </a:r>
            <a:r>
              <a:rPr lang="en-US" sz="800" b="1" dirty="0" smtClean="0"/>
              <a:t>Licensed</a:t>
            </a:r>
            <a:r>
              <a:rPr lang="en-US" sz="800" b="1" baseline="0" dirty="0" smtClean="0"/>
              <a:t> under Creative Commons</a:t>
            </a:r>
            <a:r>
              <a:rPr lang="en-US" sz="800" b="1" dirty="0" smtClean="0"/>
              <a:t>. </a:t>
            </a:r>
            <a:r>
              <a:rPr lang="en-US" sz="800" b="1" dirty="0"/>
              <a:t>HL7 </a:t>
            </a:r>
            <a:r>
              <a:rPr lang="en-US" sz="800" b="1" dirty="0" smtClean="0"/>
              <a:t>&amp; Health </a:t>
            </a:r>
            <a:r>
              <a:rPr lang="en-US" sz="800" b="1" dirty="0"/>
              <a:t>Level Seven are registered trademarks of Health Level Seven International. Reg. U.S. TM Office.</a:t>
            </a:r>
          </a:p>
        </p:txBody>
      </p:sp>
      <p:pic>
        <p:nvPicPr>
          <p:cNvPr id="9" name="Picture 13" descr="HL7 Internatio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48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Grp="1" noChangeArrowheads="1"/>
          </p:cNvSpPr>
          <p:nvPr>
            <p:ph type="ctrTitle"/>
          </p:nvPr>
        </p:nvSpPr>
        <p:spPr>
          <a:xfrm>
            <a:off x="1219200" y="838200"/>
            <a:ext cx="6781800" cy="2559050"/>
          </a:xfrm>
        </p:spPr>
        <p:txBody>
          <a:bodyPr anchorCtr="1"/>
          <a:lstStyle>
            <a:lvl1pPr algn="ctr">
              <a:defRPr sz="5600"/>
            </a:lvl1pPr>
          </a:lstStyle>
          <a:p>
            <a:pPr lvl="0"/>
            <a:r>
              <a:rPr lang="en-US" noProof="0" smtClean="0"/>
              <a:t>Click to edit Master title style</a:t>
            </a:r>
          </a:p>
        </p:txBody>
      </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7071" t="19101" r="26890" b="29814"/>
          <a:stretch/>
        </p:blipFill>
        <p:spPr>
          <a:xfrm>
            <a:off x="6858678" y="260648"/>
            <a:ext cx="2034746" cy="1252151"/>
          </a:xfrm>
          <a:prstGeom prst="rect">
            <a:avLst/>
          </a:prstGeom>
        </p:spPr>
      </p:pic>
      <p:pic>
        <p:nvPicPr>
          <p:cNvPr id="11" name="Picture 4" descr="Creative Commons Licenc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265" y="619277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43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bwMode="auto">
          <a:xfrm>
            <a:off x="7876619" y="5565993"/>
            <a:ext cx="1008112" cy="9361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13" descr="HL7 International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30480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0802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552728" cy="1152128"/>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a:p>
        </p:txBody>
      </p:sp>
    </p:spTree>
    <p:extLst>
      <p:ext uri="{BB962C8B-B14F-4D97-AF65-F5344CB8AC3E}">
        <p14:creationId xmlns:p14="http://schemas.microsoft.com/office/powerpoint/2010/main" val="3699979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381000" y="1828800"/>
            <a:ext cx="8382000" cy="4480520"/>
          </a:xfrm>
        </p:spPr>
        <p:txBody>
          <a:bodyPr/>
          <a:lstStyle>
            <a:lvl1pPr marL="0" indent="0">
              <a:buNone/>
              <a:defRPr sz="1400">
                <a:latin typeface="Consolas" pitchFamily="49" charset="0"/>
                <a:cs typeface="Consolas" pitchFamily="49" charset="0"/>
              </a:defRPr>
            </a:lvl1pPr>
            <a:lvl2pPr marL="457200" indent="0">
              <a:buNone/>
              <a:defRPr sz="1400">
                <a:latin typeface="Consolas" pitchFamily="49" charset="0"/>
                <a:cs typeface="Consolas" pitchFamily="49" charset="0"/>
              </a:defRPr>
            </a:lvl2pPr>
            <a:lvl3pPr marL="914400" indent="0">
              <a:buNone/>
              <a:defRPr sz="1400">
                <a:latin typeface="Consolas" pitchFamily="49" charset="0"/>
                <a:cs typeface="Consolas" pitchFamily="49" charset="0"/>
              </a:defRPr>
            </a:lvl3pPr>
            <a:lvl4pPr marL="1371600" indent="0">
              <a:buNone/>
              <a:defRPr sz="1400">
                <a:latin typeface="Consolas" pitchFamily="49" charset="0"/>
                <a:cs typeface="Consolas" pitchFamily="49" charset="0"/>
              </a:defRPr>
            </a:lvl4pPr>
            <a:lvl5pPr marL="1828800" indent="0">
              <a:buNone/>
              <a:defRPr sz="1400">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236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a:p>
        </p:txBody>
      </p:sp>
    </p:spTree>
    <p:extLst>
      <p:ext uri="{BB962C8B-B14F-4D97-AF65-F5344CB8AC3E}">
        <p14:creationId xmlns:p14="http://schemas.microsoft.com/office/powerpoint/2010/main" val="69404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bwMode="auto">
          <a:xfrm>
            <a:off x="323528" y="252899"/>
            <a:ext cx="8568952" cy="62646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2"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a:p>
        </p:txBody>
      </p:sp>
      <p:sp>
        <p:nvSpPr>
          <p:cNvPr id="4" name="Title 1"/>
          <p:cNvSpPr>
            <a:spLocks noGrp="1"/>
          </p:cNvSpPr>
          <p:nvPr>
            <p:ph type="title"/>
          </p:nvPr>
        </p:nvSpPr>
        <p:spPr>
          <a:xfrm>
            <a:off x="323528" y="332657"/>
            <a:ext cx="6552728" cy="1180142"/>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64198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5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14800" cy="45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179512" y="6304235"/>
            <a:ext cx="720080" cy="221109"/>
          </a:xfrm>
          <a:prstGeom prst="rect">
            <a:avLst/>
          </a:prstGeom>
        </p:spPr>
        <p:txBody>
          <a:bodyPr vert="horz" lIns="91440" tIns="45720" rIns="91440" bIns="45720" rtlCol="0" anchor="ctr"/>
          <a:lstStyle>
            <a:lvl1pPr algn="l">
              <a:defRPr sz="1000">
                <a:solidFill>
                  <a:schemeClr val="tx1">
                    <a:tint val="75000"/>
                  </a:schemeClr>
                </a:solidFill>
              </a:defRPr>
            </a:lvl1pPr>
          </a:lstStyle>
          <a:p>
            <a:fld id="{5CC3E5C4-3E2B-40F1-9F2B-C46CEB0C88DF}" type="slidenum">
              <a:rPr lang="en-CA" smtClean="0"/>
              <a:pPr/>
              <a:t>‹#›</a:t>
            </a:fld>
            <a:endParaRPr lang="en-CA"/>
          </a:p>
        </p:txBody>
      </p:sp>
    </p:spTree>
    <p:extLst>
      <p:ext uri="{BB962C8B-B14F-4D97-AF65-F5344CB8AC3E}">
        <p14:creationId xmlns:p14="http://schemas.microsoft.com/office/powerpoint/2010/main" val="1855551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552728" cy="115212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709118"/>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58032"/>
            <a:ext cx="4040188" cy="4095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09118"/>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58032"/>
            <a:ext cx="4041775" cy="4095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80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ransparante pagina">
    <p:bg>
      <p:bgPr>
        <a:solidFill>
          <a:srgbClr val="00B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8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7"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8" name="Line 5"/>
          <p:cNvSpPr>
            <a:spLocks noChangeShapeType="1"/>
          </p:cNvSpPr>
          <p:nvPr/>
        </p:nvSpPr>
        <p:spPr bwMode="auto">
          <a:xfrm>
            <a:off x="461963" y="1600200"/>
            <a:ext cx="829627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9" name="Rectangle 6"/>
          <p:cNvSpPr>
            <a:spLocks noGrp="1" noChangeArrowheads="1"/>
          </p:cNvSpPr>
          <p:nvPr>
            <p:ph type="title"/>
          </p:nvPr>
        </p:nvSpPr>
        <p:spPr bwMode="auto">
          <a:xfrm>
            <a:off x="323528" y="332657"/>
            <a:ext cx="6552728" cy="11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7"/>
          <p:cNvSpPr>
            <a:spLocks noGrp="1" noChangeArrowheads="1"/>
          </p:cNvSpPr>
          <p:nvPr>
            <p:ph type="body" idx="1"/>
          </p:nvPr>
        </p:nvSpPr>
        <p:spPr bwMode="auto">
          <a:xfrm>
            <a:off x="381000" y="1828800"/>
            <a:ext cx="8382000" cy="4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13"/>
          <p:cNvSpPr>
            <a:spLocks noChangeArrowheads="1"/>
          </p:cNvSpPr>
          <p:nvPr/>
        </p:nvSpPr>
        <p:spPr bwMode="auto">
          <a:xfrm>
            <a:off x="228600" y="6643688"/>
            <a:ext cx="914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smtClean="0"/>
              <a:t>© 2012 HL7 ® International. Licensed</a:t>
            </a:r>
            <a:r>
              <a:rPr lang="en-US" sz="800" b="1" baseline="0" dirty="0" smtClean="0"/>
              <a:t> under Creative Commons</a:t>
            </a:r>
            <a:r>
              <a:rPr lang="en-US" sz="800" b="1" dirty="0" smtClean="0"/>
              <a:t>. HL7 &amp; Health Level Seven are registered trademarks of Health Level Seven International. Reg. U.S. TM Office.</a:t>
            </a:r>
            <a:endParaRPr lang="en-US" sz="800" b="1" dirty="0"/>
          </a:p>
        </p:txBody>
      </p:sp>
      <p:pic>
        <p:nvPicPr>
          <p:cNvPr id="1032" name="Picture 14" descr="HL7 International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74038" y="5791200"/>
            <a:ext cx="6651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l="27071" t="19101" r="26890" b="29814"/>
          <a:stretch/>
        </p:blipFill>
        <p:spPr>
          <a:xfrm>
            <a:off x="6876256" y="260648"/>
            <a:ext cx="2034746" cy="1252151"/>
          </a:xfrm>
          <a:prstGeom prst="rect">
            <a:avLst/>
          </a:prstGeom>
        </p:spPr>
      </p:pic>
    </p:spTree>
    <p:extLst>
      <p:ext uri="{BB962C8B-B14F-4D97-AF65-F5344CB8AC3E}">
        <p14:creationId xmlns:p14="http://schemas.microsoft.com/office/powerpoint/2010/main" val="15346445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5" r:id="rId4"/>
    <p:sldLayoutId id="2147483692" r:id="rId5"/>
    <p:sldLayoutId id="2147483693" r:id="rId6"/>
    <p:sldLayoutId id="2147483690" r:id="rId7"/>
    <p:sldLayoutId id="2147483691" r:id="rId8"/>
    <p:sldLayoutId id="2147483694" r:id="rId9"/>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4000">
          <a:solidFill>
            <a:schemeClr val="tx2"/>
          </a:solidFill>
          <a:latin typeface="+mj-lt"/>
          <a:ea typeface="+mj-ea"/>
          <a:cs typeface="+mj-cs"/>
        </a:defRPr>
      </a:lvl1pPr>
      <a:lvl2pPr algn="l" rtl="0" eaLnBrk="1" fontAlgn="base" hangingPunct="1">
        <a:lnSpc>
          <a:spcPct val="80000"/>
        </a:lnSpc>
        <a:spcBef>
          <a:spcPct val="0"/>
        </a:spcBef>
        <a:spcAft>
          <a:spcPct val="0"/>
        </a:spcAft>
        <a:defRPr sz="4000">
          <a:solidFill>
            <a:schemeClr val="tx2"/>
          </a:solidFill>
          <a:latin typeface="Verdana" pitchFamily="34" charset="0"/>
        </a:defRPr>
      </a:lvl2pPr>
      <a:lvl3pPr algn="l" rtl="0" eaLnBrk="1" fontAlgn="base" hangingPunct="1">
        <a:lnSpc>
          <a:spcPct val="80000"/>
        </a:lnSpc>
        <a:spcBef>
          <a:spcPct val="0"/>
        </a:spcBef>
        <a:spcAft>
          <a:spcPct val="0"/>
        </a:spcAft>
        <a:defRPr sz="4000">
          <a:solidFill>
            <a:schemeClr val="tx2"/>
          </a:solidFill>
          <a:latin typeface="Verdana" pitchFamily="34" charset="0"/>
        </a:defRPr>
      </a:lvl3pPr>
      <a:lvl4pPr algn="l" rtl="0" eaLnBrk="1" fontAlgn="base" hangingPunct="1">
        <a:lnSpc>
          <a:spcPct val="80000"/>
        </a:lnSpc>
        <a:spcBef>
          <a:spcPct val="0"/>
        </a:spcBef>
        <a:spcAft>
          <a:spcPct val="0"/>
        </a:spcAft>
        <a:defRPr sz="4000">
          <a:solidFill>
            <a:schemeClr val="tx2"/>
          </a:solidFill>
          <a:latin typeface="Verdana" pitchFamily="34" charset="0"/>
        </a:defRPr>
      </a:lvl4pPr>
      <a:lvl5pPr algn="l" rtl="0" eaLnBrk="1" fontAlgn="base" hangingPunct="1">
        <a:lnSpc>
          <a:spcPct val="80000"/>
        </a:lnSpc>
        <a:spcBef>
          <a:spcPct val="0"/>
        </a:spcBef>
        <a:spcAft>
          <a:spcPct val="0"/>
        </a:spcAft>
        <a:defRPr sz="4000">
          <a:solidFill>
            <a:schemeClr val="tx2"/>
          </a:solidFill>
          <a:latin typeface="Verdana" pitchFamily="34" charset="0"/>
        </a:defRPr>
      </a:lvl5pPr>
      <a:lvl6pPr marL="457200" algn="l" rtl="0" eaLnBrk="1" fontAlgn="base" hangingPunct="1">
        <a:lnSpc>
          <a:spcPct val="80000"/>
        </a:lnSpc>
        <a:spcBef>
          <a:spcPct val="0"/>
        </a:spcBef>
        <a:spcAft>
          <a:spcPct val="0"/>
        </a:spcAft>
        <a:defRPr sz="4000">
          <a:solidFill>
            <a:schemeClr val="tx2"/>
          </a:solidFill>
          <a:latin typeface="Verdana" pitchFamily="34" charset="0"/>
        </a:defRPr>
      </a:lvl6pPr>
      <a:lvl7pPr marL="914400" algn="l" rtl="0" eaLnBrk="1" fontAlgn="base" hangingPunct="1">
        <a:lnSpc>
          <a:spcPct val="80000"/>
        </a:lnSpc>
        <a:spcBef>
          <a:spcPct val="0"/>
        </a:spcBef>
        <a:spcAft>
          <a:spcPct val="0"/>
        </a:spcAft>
        <a:defRPr sz="4000">
          <a:solidFill>
            <a:schemeClr val="tx2"/>
          </a:solidFill>
          <a:latin typeface="Verdana" pitchFamily="34" charset="0"/>
        </a:defRPr>
      </a:lvl7pPr>
      <a:lvl8pPr marL="1371600" algn="l" rtl="0" eaLnBrk="1" fontAlgn="base" hangingPunct="1">
        <a:lnSpc>
          <a:spcPct val="80000"/>
        </a:lnSpc>
        <a:spcBef>
          <a:spcPct val="0"/>
        </a:spcBef>
        <a:spcAft>
          <a:spcPct val="0"/>
        </a:spcAft>
        <a:defRPr sz="4000">
          <a:solidFill>
            <a:schemeClr val="tx2"/>
          </a:solidFill>
          <a:latin typeface="Verdana" pitchFamily="34" charset="0"/>
        </a:defRPr>
      </a:lvl8pPr>
      <a:lvl9pPr marL="1828800" algn="l" rtl="0" eaLnBrk="1" fontAlgn="base" hangingPunct="1">
        <a:lnSpc>
          <a:spcPct val="80000"/>
        </a:lnSpc>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hyperlink" Target="http://gforge.hl7.org/svn/fhi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hl7.org/implement/standards/fhir/http.htm#transaction" TargetMode="Externa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hl7.org/fhir" TargetMode="Externa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hl7.org/implement/standards/fhir/datatypes.ht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e.kramer@furore.co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hl7.org/fhir/conformance.htm" TargetMode="External"/><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someserver/fhir/binary/"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FHIR for Developers</a:t>
            </a:r>
            <a:endParaRPr lang="en-US" dirty="0"/>
          </a:p>
        </p:txBody>
      </p:sp>
      <p:sp>
        <p:nvSpPr>
          <p:cNvPr id="3" name="Subtitle 2"/>
          <p:cNvSpPr>
            <a:spLocks noGrp="1"/>
          </p:cNvSpPr>
          <p:nvPr>
            <p:ph type="subTitle" idx="1"/>
          </p:nvPr>
        </p:nvSpPr>
        <p:spPr/>
        <p:txBody>
          <a:bodyPr/>
          <a:lstStyle/>
          <a:p>
            <a:r>
              <a:rPr lang="en-US" dirty="0" smtClean="0"/>
              <a:t>Ewout Kramer</a:t>
            </a:r>
          </a:p>
          <a:p>
            <a:r>
              <a:rPr lang="en-US" dirty="0" smtClean="0"/>
              <a:t>January 17, 2014</a:t>
            </a:r>
            <a:endParaRPr lang="en-CA" dirty="0"/>
          </a:p>
        </p:txBody>
      </p:sp>
      <p:sp>
        <p:nvSpPr>
          <p:cNvPr id="2" name="Up Ribbon 1"/>
          <p:cNvSpPr/>
          <p:nvPr/>
        </p:nvSpPr>
        <p:spPr bwMode="auto">
          <a:xfrm rot="19842348">
            <a:off x="5263876" y="2471873"/>
            <a:ext cx="3276600" cy="1143000"/>
          </a:xfrm>
          <a:prstGeom prst="ribbon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bg1"/>
                </a:solidFill>
                <a:effectLst/>
                <a:latin typeface="Arial" charset="0"/>
              </a:rPr>
              <a:t>Updated</a:t>
            </a:r>
            <a:r>
              <a:rPr kumimoji="0" lang="nl-NL" sz="1800" b="1" i="0" u="none" strike="noStrike" cap="none" normalizeH="0" baseline="0" dirty="0" smtClean="0">
                <a:ln>
                  <a:noFill/>
                </a:ln>
                <a:solidFill>
                  <a:schemeClr val="bg1"/>
                </a:solidFill>
                <a:effectLst/>
                <a:latin typeface="Arial" charset="0"/>
              </a:rPr>
              <a:t> </a:t>
            </a:r>
            <a:r>
              <a:rPr kumimoji="0" lang="nl-NL" sz="1800" b="1" i="0" u="none" strike="noStrike" cap="none" normalizeH="0" baseline="0" dirty="0" err="1" smtClean="0">
                <a:ln>
                  <a:noFill/>
                </a:ln>
                <a:solidFill>
                  <a:schemeClr val="bg1"/>
                </a:solidFill>
                <a:effectLst/>
                <a:latin typeface="Arial" charset="0"/>
              </a:rPr>
              <a:t>for</a:t>
            </a:r>
            <a:r>
              <a:rPr kumimoji="0" lang="nl-NL" sz="1800" b="1" i="0" u="none" strike="noStrike" cap="none" normalizeH="0" baseline="0" dirty="0" smtClean="0">
                <a:ln>
                  <a:noFill/>
                </a:ln>
                <a:solidFill>
                  <a:schemeClr val="bg1"/>
                </a:solidFill>
                <a:effectLst/>
                <a:latin typeface="Arial" charset="0"/>
              </a:rPr>
              <a:t> FHIR DSTU!</a:t>
            </a:r>
          </a:p>
        </p:txBody>
      </p:sp>
      <p:sp>
        <p:nvSpPr>
          <p:cNvPr id="4" name="Rectangle 3"/>
          <p:cNvSpPr/>
          <p:nvPr/>
        </p:nvSpPr>
        <p:spPr>
          <a:xfrm>
            <a:off x="646772" y="5366266"/>
            <a:ext cx="7659027" cy="369332"/>
          </a:xfrm>
          <a:prstGeom prst="rect">
            <a:avLst/>
          </a:prstGeom>
        </p:spPr>
        <p:txBody>
          <a:bodyPr wrap="square">
            <a:spAutoFit/>
          </a:bodyPr>
          <a:lstStyle/>
          <a:p>
            <a:r>
              <a:rPr lang="en-US" dirty="0"/>
              <a:t>http://www.slideshare.net/ewoutkramer/hl7-fhir-for-developers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ML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14" b="3722"/>
          <a:stretch/>
        </p:blipFill>
        <p:spPr bwMode="auto">
          <a:xfrm>
            <a:off x="304800" y="1707682"/>
            <a:ext cx="7629174" cy="4845518"/>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smtClean="0"/>
              <a:t>Composition of a Resource</a:t>
            </a:r>
            <a:endParaRPr lang="en-US" dirty="0"/>
          </a:p>
        </p:txBody>
      </p:sp>
      <p:sp>
        <p:nvSpPr>
          <p:cNvPr id="5" name="Slide Number Placeholder 4"/>
          <p:cNvSpPr>
            <a:spLocks noGrp="1"/>
          </p:cNvSpPr>
          <p:nvPr>
            <p:ph type="sldNum" sz="quarter" idx="4"/>
          </p:nvPr>
        </p:nvSpPr>
        <p:spPr/>
        <p:txBody>
          <a:bodyPr/>
          <a:lstStyle/>
          <a:p>
            <a:fld id="{64C44300-96F5-4E68-AEBC-759F83B9379E}" type="slidenum">
              <a:rPr lang="en-US" smtClean="0"/>
              <a:pPr/>
              <a:t>10</a:t>
            </a:fld>
            <a:endParaRPr lang="en-US"/>
          </a:p>
        </p:txBody>
      </p:sp>
      <p:cxnSp>
        <p:nvCxnSpPr>
          <p:cNvPr id="18" name="Straight Arrow Connector 17"/>
          <p:cNvCxnSpPr/>
          <p:nvPr/>
        </p:nvCxnSpPr>
        <p:spPr bwMode="auto">
          <a:xfrm flipH="1">
            <a:off x="3048000" y="1981200"/>
            <a:ext cx="1671044"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bwMode="auto">
          <a:xfrm flipH="1">
            <a:off x="3048000" y="4267200"/>
            <a:ext cx="2286000" cy="914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10125"/>
            <a:ext cx="17240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bwMode="auto">
          <a:xfrm flipH="1">
            <a:off x="2821694" y="5698958"/>
            <a:ext cx="1297693"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4719044" y="1828800"/>
            <a:ext cx="1826141" cy="400110"/>
          </a:xfrm>
          <a:prstGeom prst="rect">
            <a:avLst/>
          </a:prstGeom>
          <a:noFill/>
        </p:spPr>
        <p:txBody>
          <a:bodyPr wrap="none" rtlCol="0">
            <a:spAutoFit/>
          </a:bodyPr>
          <a:lstStyle/>
          <a:p>
            <a:r>
              <a:rPr lang="en-US" b="1" dirty="0" smtClean="0"/>
              <a:t>Resource Root</a:t>
            </a:r>
            <a:endParaRPr lang="nl-NL" sz="2000" b="1" dirty="0"/>
          </a:p>
        </p:txBody>
      </p:sp>
      <p:sp>
        <p:nvSpPr>
          <p:cNvPr id="11" name="TextBox 10"/>
          <p:cNvSpPr txBox="1"/>
          <p:nvPr/>
        </p:nvSpPr>
        <p:spPr>
          <a:xfrm>
            <a:off x="5410200" y="4038600"/>
            <a:ext cx="2659702" cy="400110"/>
          </a:xfrm>
          <a:prstGeom prst="rect">
            <a:avLst/>
          </a:prstGeom>
          <a:noFill/>
        </p:spPr>
        <p:txBody>
          <a:bodyPr wrap="none" rtlCol="0">
            <a:spAutoFit/>
          </a:bodyPr>
          <a:lstStyle/>
          <a:p>
            <a:r>
              <a:rPr lang="en-US" b="1" dirty="0" smtClean="0"/>
              <a:t>Resource Component</a:t>
            </a:r>
            <a:endParaRPr lang="nl-NL" sz="2000" b="1" dirty="0"/>
          </a:p>
        </p:txBody>
      </p:sp>
      <p:sp>
        <p:nvSpPr>
          <p:cNvPr id="12" name="TextBox 11"/>
          <p:cNvSpPr txBox="1"/>
          <p:nvPr/>
        </p:nvSpPr>
        <p:spPr>
          <a:xfrm>
            <a:off x="4343400" y="5334000"/>
            <a:ext cx="2667000" cy="923330"/>
          </a:xfrm>
          <a:prstGeom prst="rect">
            <a:avLst/>
          </a:prstGeom>
          <a:noFill/>
        </p:spPr>
        <p:txBody>
          <a:bodyPr wrap="square" rtlCol="0">
            <a:spAutoFit/>
          </a:bodyPr>
          <a:lstStyle/>
          <a:p>
            <a:r>
              <a:rPr lang="en-US" b="1" dirty="0" smtClean="0"/>
              <a:t>Simple &amp; Complex elements (may be repeating)</a:t>
            </a:r>
          </a:p>
        </p:txBody>
      </p:sp>
    </p:spTree>
    <p:extLst>
      <p:ext uri="{BB962C8B-B14F-4D97-AF65-F5344CB8AC3E}">
        <p14:creationId xmlns:p14="http://schemas.microsoft.com/office/powerpoint/2010/main" val="26888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Communicating documents</a:t>
            </a:r>
            <a:endParaRPr lang="en-US" dirty="0"/>
          </a:p>
        </p:txBody>
      </p:sp>
      <p:sp>
        <p:nvSpPr>
          <p:cNvPr id="3" name="Content Placeholder 2"/>
          <p:cNvSpPr>
            <a:spLocks noGrp="1"/>
          </p:cNvSpPr>
          <p:nvPr>
            <p:ph idx="1"/>
          </p:nvPr>
        </p:nvSpPr>
        <p:spPr/>
        <p:txBody>
          <a:bodyPr/>
          <a:lstStyle/>
          <a:p>
            <a:r>
              <a:rPr lang="en-US" dirty="0" smtClean="0"/>
              <a:t>You can store your document using</a:t>
            </a:r>
          </a:p>
          <a:p>
            <a:pPr lvl="1"/>
            <a:r>
              <a:rPr lang="en-US" dirty="0" smtClean="0"/>
              <a:t>http://server.org/fhir/Document</a:t>
            </a:r>
          </a:p>
          <a:p>
            <a:r>
              <a:rPr lang="en-US" dirty="0" smtClean="0"/>
              <a:t>Storage, NO disassembly is implied, document (and signature) stays intact</a:t>
            </a:r>
          </a:p>
          <a:p>
            <a:r>
              <a:rPr lang="en-US" dirty="0" smtClean="0"/>
              <a:t>Search is supported (you search on it’s Message header – Composition)</a:t>
            </a:r>
          </a:p>
          <a:p>
            <a:endParaRPr lang="en-US" dirty="0" smtClean="0"/>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100</a:t>
            </a:fld>
            <a:endParaRPr lang="en-US"/>
          </a:p>
        </p:txBody>
      </p:sp>
      <p:sp>
        <p:nvSpPr>
          <p:cNvPr id="4" name="7-Point Star 3"/>
          <p:cNvSpPr/>
          <p:nvPr/>
        </p:nvSpPr>
        <p:spPr bwMode="auto">
          <a:xfrm>
            <a:off x="6629400" y="4343400"/>
            <a:ext cx="2286000" cy="1828800"/>
          </a:xfrm>
          <a:prstGeom prst="star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NEW!</a:t>
            </a:r>
            <a:endParaRPr kumimoji="0" lang="nl-NL" sz="2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8210908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MessageHeader</a:t>
            </a:r>
            <a:r>
              <a:rPr lang="en-US" dirty="0" smtClean="0"/>
              <a:t> Resource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101</a:t>
            </a:fld>
            <a:endParaRPr lang="en-C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91" y="2209800"/>
            <a:ext cx="8799513"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9412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Messages – are bundles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102</a:t>
            </a:fld>
            <a:endParaRPr lang="en-US"/>
          </a:p>
        </p:txBody>
      </p:sp>
      <p:sp>
        <p:nvSpPr>
          <p:cNvPr id="13" name="AutoShape 7"/>
          <p:cNvSpPr>
            <a:spLocks/>
          </p:cNvSpPr>
          <p:nvPr/>
        </p:nvSpPr>
        <p:spPr bwMode="auto">
          <a:xfrm>
            <a:off x="1420473" y="3192463"/>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Observation Resource</a:t>
            </a:r>
            <a:endParaRPr lang="en-US" dirty="0">
              <a:latin typeface="Calibri" charset="0"/>
              <a:ea typeface="ＭＳ Ｐゴシック" charset="0"/>
              <a:cs typeface="Calibri" charset="0"/>
              <a:sym typeface="Calibri" charset="0"/>
            </a:endParaRPr>
          </a:p>
        </p:txBody>
      </p:sp>
      <p:sp>
        <p:nvSpPr>
          <p:cNvPr id="22" name="TextBox 21"/>
          <p:cNvSpPr txBox="1"/>
          <p:nvPr/>
        </p:nvSpPr>
        <p:spPr>
          <a:xfrm>
            <a:off x="762000" y="1828800"/>
            <a:ext cx="2819400" cy="1176566"/>
          </a:xfrm>
          <a:prstGeom prst="rect">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effectLst/>
              </a:rPr>
              <a:t>Message </a:t>
            </a:r>
            <a:r>
              <a:rPr lang="en-US" dirty="0">
                <a:effectLst/>
              </a:rPr>
              <a:t>Resource</a:t>
            </a:r>
          </a:p>
        </p:txBody>
      </p:sp>
      <p:sp>
        <p:nvSpPr>
          <p:cNvPr id="23" name="TextBox 22"/>
          <p:cNvSpPr txBox="1"/>
          <p:nvPr/>
        </p:nvSpPr>
        <p:spPr>
          <a:xfrm>
            <a:off x="1066800" y="2133600"/>
            <a:ext cx="914400"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source</a:t>
            </a:r>
            <a:endParaRPr lang="en-US" dirty="0"/>
          </a:p>
        </p:txBody>
      </p:sp>
      <p:sp>
        <p:nvSpPr>
          <p:cNvPr id="24" name="TextBox 23"/>
          <p:cNvSpPr txBox="1"/>
          <p:nvPr/>
        </p:nvSpPr>
        <p:spPr>
          <a:xfrm>
            <a:off x="2209800" y="2133600"/>
            <a:ext cx="1110343"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destination</a:t>
            </a:r>
            <a:endParaRPr lang="en-US" dirty="0"/>
          </a:p>
        </p:txBody>
      </p:sp>
      <p:sp>
        <p:nvSpPr>
          <p:cNvPr id="26" name="AutoShape 7"/>
          <p:cNvSpPr>
            <a:spLocks/>
          </p:cNvSpPr>
          <p:nvPr/>
        </p:nvSpPr>
        <p:spPr bwMode="auto">
          <a:xfrm>
            <a:off x="1979612" y="4075112"/>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Device Resource</a:t>
            </a:r>
            <a:endParaRPr lang="en-US" dirty="0">
              <a:latin typeface="Calibri" charset="0"/>
              <a:ea typeface="ＭＳ Ｐゴシック" charset="0"/>
              <a:cs typeface="Calibri" charset="0"/>
              <a:sym typeface="Calibri" charset="0"/>
            </a:endParaRPr>
          </a:p>
        </p:txBody>
      </p:sp>
      <p:sp>
        <p:nvSpPr>
          <p:cNvPr id="27" name="AutoShape 7"/>
          <p:cNvSpPr>
            <a:spLocks/>
          </p:cNvSpPr>
          <p:nvPr/>
        </p:nvSpPr>
        <p:spPr bwMode="auto">
          <a:xfrm>
            <a:off x="1446212" y="5522912"/>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Patient Resource</a:t>
            </a:r>
            <a:endParaRPr lang="en-US" dirty="0">
              <a:latin typeface="Calibri" charset="0"/>
              <a:ea typeface="ＭＳ Ｐゴシック" charset="0"/>
              <a:cs typeface="Calibri" charset="0"/>
              <a:sym typeface="Calibri" charset="0"/>
            </a:endParaRPr>
          </a:p>
        </p:txBody>
      </p:sp>
      <p:sp>
        <p:nvSpPr>
          <p:cNvPr id="31" name="TextBox 30"/>
          <p:cNvSpPr txBox="1"/>
          <p:nvPr/>
        </p:nvSpPr>
        <p:spPr>
          <a:xfrm>
            <a:off x="5105400" y="1691255"/>
            <a:ext cx="2980303" cy="3970318"/>
          </a:xfrm>
          <a:prstGeom prst="rect">
            <a:avLst/>
          </a:prstGeom>
          <a:noFill/>
        </p:spPr>
        <p:txBody>
          <a:bodyPr wrap="none" rtlCol="0">
            <a:spAutoFit/>
          </a:bodyPr>
          <a:lstStyle/>
          <a:p>
            <a:r>
              <a:rPr lang="en-US" dirty="0" smtClean="0"/>
              <a:t>&lt;feed&gt;</a:t>
            </a:r>
          </a:p>
          <a:p>
            <a:r>
              <a:rPr lang="en-US" dirty="0"/>
              <a:t> </a:t>
            </a:r>
            <a:r>
              <a:rPr lang="en-US" dirty="0" smtClean="0"/>
              <a:t>   &lt;entry&gt;</a:t>
            </a:r>
          </a:p>
          <a:p>
            <a:r>
              <a:rPr lang="en-US" dirty="0"/>
              <a:t> </a:t>
            </a:r>
            <a:r>
              <a:rPr lang="en-US" dirty="0" smtClean="0"/>
              <a:t>         &lt;</a:t>
            </a:r>
            <a:r>
              <a:rPr lang="en-US" b="1" dirty="0" err="1" smtClean="0"/>
              <a:t>MessageHeader</a:t>
            </a:r>
            <a:r>
              <a:rPr lang="en-US" dirty="0" smtClean="0"/>
              <a:t> /&gt;</a:t>
            </a:r>
          </a:p>
          <a:p>
            <a:r>
              <a:rPr lang="en-US" dirty="0"/>
              <a:t> </a:t>
            </a:r>
            <a:r>
              <a:rPr lang="en-US" dirty="0" smtClean="0"/>
              <a:t>  &lt;/entry&gt;</a:t>
            </a:r>
            <a:r>
              <a:rPr lang="en-US" dirty="0"/>
              <a:t> </a:t>
            </a:r>
            <a:endParaRPr lang="en-US" dirty="0" smtClean="0"/>
          </a:p>
          <a:p>
            <a:r>
              <a:rPr lang="en-US" dirty="0" smtClean="0"/>
              <a:t>   &lt;</a:t>
            </a:r>
            <a:r>
              <a:rPr lang="en-US" dirty="0"/>
              <a:t>entry&gt;</a:t>
            </a:r>
          </a:p>
          <a:p>
            <a:r>
              <a:rPr lang="en-US" dirty="0"/>
              <a:t>          </a:t>
            </a:r>
            <a:r>
              <a:rPr lang="en-US" dirty="0" smtClean="0"/>
              <a:t>&lt;Observation </a:t>
            </a:r>
            <a:r>
              <a:rPr lang="en-US" dirty="0"/>
              <a:t>/&gt;</a:t>
            </a:r>
          </a:p>
          <a:p>
            <a:r>
              <a:rPr lang="en-US" dirty="0"/>
              <a:t>   &lt;/entry</a:t>
            </a:r>
            <a:r>
              <a:rPr lang="en-US" dirty="0" smtClean="0"/>
              <a:t>&gt;</a:t>
            </a:r>
          </a:p>
          <a:p>
            <a:r>
              <a:rPr lang="en-US" dirty="0"/>
              <a:t> </a:t>
            </a:r>
            <a:r>
              <a:rPr lang="en-US" dirty="0" smtClean="0"/>
              <a:t>  &lt;</a:t>
            </a:r>
            <a:r>
              <a:rPr lang="en-US" dirty="0"/>
              <a:t>entry&gt;</a:t>
            </a:r>
          </a:p>
          <a:p>
            <a:r>
              <a:rPr lang="en-US" dirty="0"/>
              <a:t>          </a:t>
            </a:r>
            <a:r>
              <a:rPr lang="en-US" dirty="0" smtClean="0"/>
              <a:t>&lt;Patient </a:t>
            </a:r>
            <a:r>
              <a:rPr lang="en-US" dirty="0"/>
              <a:t>/&gt;</a:t>
            </a:r>
          </a:p>
          <a:p>
            <a:r>
              <a:rPr lang="en-US" dirty="0"/>
              <a:t>   &lt;/entry</a:t>
            </a:r>
            <a:r>
              <a:rPr lang="en-US" dirty="0" smtClean="0"/>
              <a:t>&gt;</a:t>
            </a:r>
          </a:p>
          <a:p>
            <a:r>
              <a:rPr lang="en-US" dirty="0" smtClean="0"/>
              <a:t>   &lt;</a:t>
            </a:r>
            <a:r>
              <a:rPr lang="en-US" dirty="0"/>
              <a:t>entry&gt;</a:t>
            </a:r>
          </a:p>
          <a:p>
            <a:r>
              <a:rPr lang="en-US" dirty="0"/>
              <a:t>          &lt;Device /&gt;</a:t>
            </a:r>
          </a:p>
          <a:p>
            <a:r>
              <a:rPr lang="en-US" dirty="0"/>
              <a:t>   &lt;/entry</a:t>
            </a:r>
            <a:r>
              <a:rPr lang="en-US" dirty="0" smtClean="0"/>
              <a:t>&gt;</a:t>
            </a:r>
          </a:p>
          <a:p>
            <a:r>
              <a:rPr lang="en-US" dirty="0" smtClean="0"/>
              <a:t>&lt;/feed&gt;</a:t>
            </a:r>
          </a:p>
        </p:txBody>
      </p:sp>
      <p:sp>
        <p:nvSpPr>
          <p:cNvPr id="39" name="Freeform 38"/>
          <p:cNvSpPr/>
          <p:nvPr/>
        </p:nvSpPr>
        <p:spPr bwMode="auto">
          <a:xfrm rot="1614527">
            <a:off x="7160131" y="2498839"/>
            <a:ext cx="457200" cy="794657"/>
          </a:xfrm>
          <a:custGeom>
            <a:avLst/>
            <a:gdLst>
              <a:gd name="connsiteX0" fmla="*/ 0 w 589418"/>
              <a:gd name="connsiteY0" fmla="*/ 0 h 794657"/>
              <a:gd name="connsiteX1" fmla="*/ 587829 w 589418"/>
              <a:gd name="connsiteY1" fmla="*/ 424543 h 794657"/>
              <a:gd name="connsiteX2" fmla="*/ 174172 w 589418"/>
              <a:gd name="connsiteY2" fmla="*/ 794657 h 794657"/>
            </a:gdLst>
            <a:ahLst/>
            <a:cxnLst>
              <a:cxn ang="0">
                <a:pos x="connsiteX0" y="connsiteY0"/>
              </a:cxn>
              <a:cxn ang="0">
                <a:pos x="connsiteX1" y="connsiteY1"/>
              </a:cxn>
              <a:cxn ang="0">
                <a:pos x="connsiteX2" y="connsiteY2"/>
              </a:cxn>
            </a:cxnLst>
            <a:rect l="l" t="t" r="r" b="b"/>
            <a:pathLst>
              <a:path w="589418" h="794657">
                <a:moveTo>
                  <a:pt x="0" y="0"/>
                </a:moveTo>
                <a:cubicBezTo>
                  <a:pt x="279400" y="146050"/>
                  <a:pt x="558800" y="292100"/>
                  <a:pt x="587829" y="424543"/>
                </a:cubicBezTo>
                <a:cubicBezTo>
                  <a:pt x="616858" y="556986"/>
                  <a:pt x="239486" y="731157"/>
                  <a:pt x="174172" y="794657"/>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 name="Freeform 39"/>
          <p:cNvSpPr/>
          <p:nvPr/>
        </p:nvSpPr>
        <p:spPr bwMode="auto">
          <a:xfrm>
            <a:off x="6926763" y="3316851"/>
            <a:ext cx="923936" cy="1674831"/>
          </a:xfrm>
          <a:custGeom>
            <a:avLst/>
            <a:gdLst>
              <a:gd name="connsiteX0" fmla="*/ 0 w 827994"/>
              <a:gd name="connsiteY0" fmla="*/ 0 h 1741714"/>
              <a:gd name="connsiteX1" fmla="*/ 827314 w 827994"/>
              <a:gd name="connsiteY1" fmla="*/ 1240971 h 1741714"/>
              <a:gd name="connsiteX2" fmla="*/ 141514 w 827994"/>
              <a:gd name="connsiteY2" fmla="*/ 1741714 h 1741714"/>
            </a:gdLst>
            <a:ahLst/>
            <a:cxnLst>
              <a:cxn ang="0">
                <a:pos x="connsiteX0" y="connsiteY0"/>
              </a:cxn>
              <a:cxn ang="0">
                <a:pos x="connsiteX1" y="connsiteY1"/>
              </a:cxn>
              <a:cxn ang="0">
                <a:pos x="connsiteX2" y="connsiteY2"/>
              </a:cxn>
            </a:cxnLst>
            <a:rect l="l" t="t" r="r" b="b"/>
            <a:pathLst>
              <a:path w="827994" h="1741714">
                <a:moveTo>
                  <a:pt x="0" y="0"/>
                </a:moveTo>
                <a:cubicBezTo>
                  <a:pt x="401864" y="475342"/>
                  <a:pt x="803728" y="950685"/>
                  <a:pt x="827314" y="1240971"/>
                </a:cubicBezTo>
                <a:cubicBezTo>
                  <a:pt x="850900" y="1531257"/>
                  <a:pt x="254000" y="1656443"/>
                  <a:pt x="141514" y="1741714"/>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1752600" y="2571687"/>
            <a:ext cx="914400"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event</a:t>
            </a:r>
            <a:endParaRPr lang="en-US" dirty="0"/>
          </a:p>
        </p:txBody>
      </p:sp>
      <p:cxnSp>
        <p:nvCxnSpPr>
          <p:cNvPr id="33" name="Straight Arrow Connector 32"/>
          <p:cNvCxnSpPr/>
          <p:nvPr/>
        </p:nvCxnSpPr>
        <p:spPr bwMode="auto">
          <a:xfrm>
            <a:off x="3048000" y="2824842"/>
            <a:ext cx="0" cy="492009"/>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cxnSp>
        <p:nvCxnSpPr>
          <p:cNvPr id="34" name="Straight Arrow Connector 33"/>
          <p:cNvCxnSpPr/>
          <p:nvPr/>
        </p:nvCxnSpPr>
        <p:spPr bwMode="auto">
          <a:xfrm>
            <a:off x="3200400" y="3698991"/>
            <a:ext cx="0" cy="492009"/>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cxnSp>
        <p:nvCxnSpPr>
          <p:cNvPr id="18" name="Straight Arrow Connector 17"/>
          <p:cNvCxnSpPr/>
          <p:nvPr/>
        </p:nvCxnSpPr>
        <p:spPr bwMode="auto">
          <a:xfrm>
            <a:off x="1600200" y="3810000"/>
            <a:ext cx="0" cy="1851573"/>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sp>
        <p:nvSpPr>
          <p:cNvPr id="20" name="Freeform 19"/>
          <p:cNvSpPr/>
          <p:nvPr/>
        </p:nvSpPr>
        <p:spPr bwMode="auto">
          <a:xfrm rot="1614527">
            <a:off x="6545194" y="3325809"/>
            <a:ext cx="457200" cy="794657"/>
          </a:xfrm>
          <a:custGeom>
            <a:avLst/>
            <a:gdLst>
              <a:gd name="connsiteX0" fmla="*/ 0 w 589418"/>
              <a:gd name="connsiteY0" fmla="*/ 0 h 794657"/>
              <a:gd name="connsiteX1" fmla="*/ 587829 w 589418"/>
              <a:gd name="connsiteY1" fmla="*/ 424543 h 794657"/>
              <a:gd name="connsiteX2" fmla="*/ 174172 w 589418"/>
              <a:gd name="connsiteY2" fmla="*/ 794657 h 794657"/>
            </a:gdLst>
            <a:ahLst/>
            <a:cxnLst>
              <a:cxn ang="0">
                <a:pos x="connsiteX0" y="connsiteY0"/>
              </a:cxn>
              <a:cxn ang="0">
                <a:pos x="connsiteX1" y="connsiteY1"/>
              </a:cxn>
              <a:cxn ang="0">
                <a:pos x="connsiteX2" y="connsiteY2"/>
              </a:cxn>
            </a:cxnLst>
            <a:rect l="l" t="t" r="r" b="b"/>
            <a:pathLst>
              <a:path w="589418" h="794657">
                <a:moveTo>
                  <a:pt x="0" y="0"/>
                </a:moveTo>
                <a:cubicBezTo>
                  <a:pt x="279400" y="146050"/>
                  <a:pt x="558800" y="292100"/>
                  <a:pt x="587829" y="424543"/>
                </a:cubicBezTo>
                <a:cubicBezTo>
                  <a:pt x="616858" y="556986"/>
                  <a:pt x="239486" y="731157"/>
                  <a:pt x="174172" y="794657"/>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897315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as “Document”</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103</a:t>
            </a:fld>
            <a:endParaRPr lang="en-C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43033"/>
            <a:ext cx="7835669" cy="22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flipV="1">
            <a:off x="3886200" y="4419600"/>
            <a:ext cx="838202" cy="1143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8" name="Cloud 7"/>
          <p:cNvSpPr/>
          <p:nvPr/>
        </p:nvSpPr>
        <p:spPr bwMode="auto">
          <a:xfrm>
            <a:off x="4545249" y="5339443"/>
            <a:ext cx="2079171" cy="1143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This Bundle is a </a:t>
            </a:r>
            <a:r>
              <a:rPr kumimoji="0" lang="en-US" sz="1800" b="1" i="0" u="none" strike="noStrike" cap="none" normalizeH="0" baseline="0" dirty="0" smtClean="0">
                <a:ln>
                  <a:noFill/>
                </a:ln>
                <a:solidFill>
                  <a:schemeClr val="bg1"/>
                </a:solidFill>
                <a:effectLst/>
                <a:latin typeface="Arial" charset="0"/>
              </a:rPr>
              <a:t>Document</a:t>
            </a:r>
          </a:p>
        </p:txBody>
      </p:sp>
    </p:spTree>
    <p:extLst>
      <p:ext uri="{BB962C8B-B14F-4D97-AF65-F5344CB8AC3E}">
        <p14:creationId xmlns:p14="http://schemas.microsoft.com/office/powerpoint/2010/main" val="1346671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Sending messages</a:t>
            </a:r>
            <a:endParaRPr lang="en-US" dirty="0"/>
          </a:p>
        </p:txBody>
      </p:sp>
      <p:sp>
        <p:nvSpPr>
          <p:cNvPr id="3" name="Content Placeholder 2"/>
          <p:cNvSpPr>
            <a:spLocks noGrp="1"/>
          </p:cNvSpPr>
          <p:nvPr>
            <p:ph idx="1"/>
          </p:nvPr>
        </p:nvSpPr>
        <p:spPr/>
        <p:txBody>
          <a:bodyPr/>
          <a:lstStyle/>
          <a:p>
            <a:r>
              <a:rPr lang="en-US" dirty="0" smtClean="0"/>
              <a:t>Again, REST not necessary, but…</a:t>
            </a:r>
          </a:p>
          <a:p>
            <a:r>
              <a:rPr lang="en-US" dirty="0" smtClean="0"/>
              <a:t>There is an explicit REST endpoint:</a:t>
            </a:r>
          </a:p>
          <a:p>
            <a:pPr lvl="1"/>
            <a:r>
              <a:rPr lang="en-US" dirty="0" smtClean="0"/>
              <a:t>http://server.org/fhir/Mailbox</a:t>
            </a:r>
          </a:p>
          <a:p>
            <a:r>
              <a:rPr lang="en-US" dirty="0" smtClean="0"/>
              <a:t>No storage implied. Might be a router, converted to v2, etc. etc.</a:t>
            </a:r>
          </a:p>
          <a:p>
            <a:r>
              <a:rPr lang="en-US" dirty="0" smtClean="0"/>
              <a:t>The server can process them based on the event code and return the response as another message (again a bundle).</a:t>
            </a:r>
          </a:p>
          <a:p>
            <a:endParaRPr lang="en-US" dirty="0" smtClean="0"/>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104</a:t>
            </a:fld>
            <a:endParaRPr lang="en-US"/>
          </a:p>
        </p:txBody>
      </p:sp>
    </p:spTree>
    <p:extLst>
      <p:ext uri="{BB962C8B-B14F-4D97-AF65-F5344CB8AC3E}">
        <p14:creationId xmlns:p14="http://schemas.microsoft.com/office/powerpoint/2010/main" val="7330009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INSIDE THE FHIR DISTRIBUTION</a:t>
            </a:r>
            <a:endParaRPr lang="en-US" dirty="0"/>
          </a:p>
        </p:txBody>
      </p:sp>
      <p:sp>
        <p:nvSpPr>
          <p:cNvPr id="2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19139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Browsing the site</a:t>
            </a:r>
            <a:endParaRPr lang="nl-NL" dirty="0"/>
          </a:p>
        </p:txBody>
      </p:sp>
      <p:sp>
        <p:nvSpPr>
          <p:cNvPr id="5" name="Content Placeholder 4"/>
          <p:cNvSpPr>
            <a:spLocks noGrp="1"/>
          </p:cNvSpPr>
          <p:nvPr>
            <p:ph idx="1"/>
          </p:nvPr>
        </p:nvSpPr>
        <p:spPr/>
        <p:txBody>
          <a:bodyPr/>
          <a:lstStyle/>
          <a:p>
            <a:r>
              <a:rPr lang="en-US" dirty="0"/>
              <a:t>REST </a:t>
            </a:r>
            <a:r>
              <a:rPr lang="en-US" dirty="0" smtClean="0"/>
              <a:t>API</a:t>
            </a:r>
          </a:p>
          <a:p>
            <a:r>
              <a:rPr lang="en-US" dirty="0" smtClean="0"/>
              <a:t>Data Types</a:t>
            </a:r>
          </a:p>
          <a:p>
            <a:r>
              <a:rPr lang="en-US" dirty="0" smtClean="0"/>
              <a:t>XML &amp; JSON</a:t>
            </a:r>
          </a:p>
          <a:p>
            <a:r>
              <a:rPr lang="en-US" dirty="0" smtClean="0"/>
              <a:t>Codes / Terminologies</a:t>
            </a:r>
          </a:p>
          <a:p>
            <a:r>
              <a:rPr lang="en-US" dirty="0" smtClean="0"/>
              <a:t>Resource List</a:t>
            </a:r>
          </a:p>
          <a:p>
            <a:r>
              <a:rPr lang="en-US" dirty="0" smtClean="0"/>
              <a:t>Stack Overflow</a:t>
            </a:r>
          </a:p>
          <a:p>
            <a:r>
              <a:rPr lang="en-US" dirty="0" smtClean="0"/>
              <a:t>Public Test servers</a:t>
            </a:r>
            <a:endParaRPr lang="en-US" dirty="0"/>
          </a:p>
          <a:p>
            <a:endParaRPr lang="nl-NL"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0765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FHIR distribution</a:t>
            </a:r>
            <a:endParaRPr lang="en-US" dirty="0"/>
          </a:p>
        </p:txBody>
      </p:sp>
      <p:sp>
        <p:nvSpPr>
          <p:cNvPr id="3" name="Content Placeholder 2"/>
          <p:cNvSpPr>
            <a:spLocks noGrp="1"/>
          </p:cNvSpPr>
          <p:nvPr>
            <p:ph idx="1"/>
          </p:nvPr>
        </p:nvSpPr>
        <p:spPr/>
        <p:txBody>
          <a:bodyPr/>
          <a:lstStyle/>
          <a:p>
            <a:r>
              <a:rPr lang="en-US" dirty="0" smtClean="0"/>
              <a:t>Under Implementation-Support-Downloads:</a:t>
            </a:r>
            <a:endParaRPr lang="en-US" dirty="0"/>
          </a:p>
          <a:p>
            <a:pPr lvl="1"/>
            <a:r>
              <a:rPr lang="en-US" dirty="0" smtClean="0"/>
              <a:t>The XSD schema’s / </a:t>
            </a:r>
            <a:r>
              <a:rPr lang="en-US" dirty="0" err="1" smtClean="0"/>
              <a:t>schematrons</a:t>
            </a:r>
            <a:endParaRPr lang="en-US" dirty="0" smtClean="0"/>
          </a:p>
          <a:p>
            <a:pPr lvl="1"/>
            <a:r>
              <a:rPr lang="en-US" dirty="0" smtClean="0"/>
              <a:t>The Java / C# / Delphi zips (model, </a:t>
            </a:r>
            <a:r>
              <a:rPr lang="en-US" dirty="0" err="1" smtClean="0"/>
              <a:t>serializers</a:t>
            </a:r>
            <a:r>
              <a:rPr lang="en-US" dirty="0" smtClean="0"/>
              <a:t>, parsers, </a:t>
            </a:r>
            <a:r>
              <a:rPr lang="en-US" dirty="0" err="1" smtClean="0"/>
              <a:t>etc</a:t>
            </a:r>
            <a:r>
              <a:rPr lang="en-US" dirty="0" smtClean="0"/>
              <a:t>, both code &amp; binary)</a:t>
            </a:r>
          </a:p>
          <a:p>
            <a:pPr lvl="1"/>
            <a:r>
              <a:rPr lang="en-US" dirty="0" smtClean="0"/>
              <a:t>All xml + </a:t>
            </a:r>
            <a:r>
              <a:rPr lang="en-US" dirty="0" err="1" smtClean="0"/>
              <a:t>json</a:t>
            </a:r>
            <a:r>
              <a:rPr lang="en-US" dirty="0" smtClean="0"/>
              <a:t> examples</a:t>
            </a:r>
          </a:p>
          <a:p>
            <a:pPr lvl="1"/>
            <a:r>
              <a:rPr lang="en-US" dirty="0" smtClean="0"/>
              <a:t>Full spec for offline reading (always have your FHIR with you)</a:t>
            </a:r>
          </a:p>
          <a:p>
            <a:pPr lvl="1"/>
            <a:endParaRPr lang="en-US" dirty="0"/>
          </a:p>
          <a:p>
            <a:pPr marL="457200" lvl="1" indent="0">
              <a:buNone/>
            </a:pPr>
            <a:r>
              <a:rPr lang="en-US" dirty="0" smtClean="0"/>
              <a:t>Note! .NET implementation has moved to </a:t>
            </a:r>
            <a:r>
              <a:rPr lang="en-US" dirty="0" err="1" smtClean="0"/>
              <a:t>GitHub</a:t>
            </a:r>
            <a:r>
              <a:rPr lang="en-US" dirty="0" smtClean="0"/>
              <a:t>, distribution by </a:t>
            </a:r>
            <a:r>
              <a:rPr lang="en-US" dirty="0" err="1" smtClean="0"/>
              <a:t>NuGet</a:t>
            </a:r>
            <a:r>
              <a:rPr lang="en-US" dirty="0" smtClean="0"/>
              <a:t> (.NET) and Maven (Java)</a:t>
            </a:r>
          </a:p>
        </p:txBody>
      </p:sp>
      <p:sp>
        <p:nvSpPr>
          <p:cNvPr id="4" name="Slide Number Placeholder 3"/>
          <p:cNvSpPr>
            <a:spLocks noGrp="1"/>
          </p:cNvSpPr>
          <p:nvPr>
            <p:ph type="sldNum" sz="quarter" idx="4"/>
          </p:nvPr>
        </p:nvSpPr>
        <p:spPr/>
        <p:txBody>
          <a:bodyPr/>
          <a:lstStyle/>
          <a:p>
            <a:fld id="{5CC3E5C4-3E2B-40F1-9F2B-C46CEB0C88DF}" type="slidenum">
              <a:rPr lang="en-CA" smtClean="0"/>
              <a:pPr/>
              <a:t>107</a:t>
            </a:fld>
            <a:endParaRPr lang="en-CA"/>
          </a:p>
        </p:txBody>
      </p:sp>
    </p:spTree>
    <p:extLst>
      <p:ext uri="{BB962C8B-B14F-4D97-AF65-F5344CB8AC3E}">
        <p14:creationId xmlns:p14="http://schemas.microsoft.com/office/powerpoint/2010/main" val="38411825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FHIR SVN</a:t>
            </a:r>
            <a:endParaRPr lang="en-US" dirty="0"/>
          </a:p>
        </p:txBody>
      </p:sp>
      <p:sp>
        <p:nvSpPr>
          <p:cNvPr id="3" name="Content Placeholder 2"/>
          <p:cNvSpPr>
            <a:spLocks noGrp="1"/>
          </p:cNvSpPr>
          <p:nvPr>
            <p:ph idx="1"/>
          </p:nvPr>
        </p:nvSpPr>
        <p:spPr/>
        <p:txBody>
          <a:bodyPr/>
          <a:lstStyle/>
          <a:p>
            <a:r>
              <a:rPr lang="en-US" dirty="0" smtClean="0"/>
              <a:t>All you need to build FHIR (/build)</a:t>
            </a:r>
          </a:p>
          <a:p>
            <a:r>
              <a:rPr lang="en-US" dirty="0" smtClean="0"/>
              <a:t>All presentations (/presentations)</a:t>
            </a:r>
          </a:p>
          <a:p>
            <a:r>
              <a:rPr lang="en-US" dirty="0" smtClean="0"/>
              <a:t>Source of the publication process (/</a:t>
            </a:r>
            <a:r>
              <a:rPr lang="en-US" dirty="0" err="1" smtClean="0"/>
              <a:t>buils</a:t>
            </a:r>
            <a:r>
              <a:rPr lang="en-US" dirty="0" smtClean="0"/>
              <a:t>/tools, we </a:t>
            </a:r>
            <a:r>
              <a:rPr lang="en-US" dirty="0"/>
              <a:t>use Eclipse + Java </a:t>
            </a:r>
            <a:r>
              <a:rPr lang="en-US" dirty="0" smtClean="0"/>
              <a:t>1.6)</a:t>
            </a:r>
          </a:p>
          <a:p>
            <a:r>
              <a:rPr lang="en-US" dirty="0" smtClean="0"/>
              <a:t>Archived older versions of FHIR (/archive)</a:t>
            </a:r>
          </a:p>
          <a:p>
            <a:endParaRPr lang="en-US" dirty="0"/>
          </a:p>
          <a:p>
            <a:r>
              <a:rPr lang="en-US" dirty="0" smtClean="0"/>
              <a:t>You can download only the /build</a:t>
            </a:r>
          </a:p>
          <a:p>
            <a:r>
              <a:rPr lang="en-US" dirty="0" smtClean="0"/>
              <a:t>Then run publish.bat &amp; wait</a:t>
            </a:r>
          </a:p>
        </p:txBody>
      </p:sp>
      <p:sp>
        <p:nvSpPr>
          <p:cNvPr id="4" name="Slide Number Placeholder 3"/>
          <p:cNvSpPr>
            <a:spLocks noGrp="1"/>
          </p:cNvSpPr>
          <p:nvPr>
            <p:ph type="sldNum" sz="quarter" idx="4"/>
          </p:nvPr>
        </p:nvSpPr>
        <p:spPr/>
        <p:txBody>
          <a:bodyPr/>
          <a:lstStyle/>
          <a:p>
            <a:fld id="{5CC3E5C4-3E2B-40F1-9F2B-C46CEB0C88DF}" type="slidenum">
              <a:rPr lang="en-CA" smtClean="0"/>
              <a:pPr/>
              <a:t>108</a:t>
            </a:fld>
            <a:endParaRPr lang="en-CA"/>
          </a:p>
        </p:txBody>
      </p:sp>
    </p:spTree>
    <p:extLst>
      <p:ext uri="{BB962C8B-B14F-4D97-AF65-F5344CB8AC3E}">
        <p14:creationId xmlns:p14="http://schemas.microsoft.com/office/powerpoint/2010/main" val="10556013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FHIR SVN</a:t>
            </a:r>
            <a:endParaRPr lang="nl-NL" dirty="0"/>
          </a:p>
        </p:txBody>
      </p:sp>
      <p:sp>
        <p:nvSpPr>
          <p:cNvPr id="3" name="Content Placeholder 2"/>
          <p:cNvSpPr>
            <a:spLocks noGrp="1"/>
          </p:cNvSpPr>
          <p:nvPr>
            <p:ph idx="1"/>
          </p:nvPr>
        </p:nvSpPr>
        <p:spPr/>
        <p:txBody>
          <a:bodyPr/>
          <a:lstStyle/>
          <a:p>
            <a:endParaRPr lang="en-US" dirty="0"/>
          </a:p>
          <a:p>
            <a:r>
              <a:rPr lang="en-US" dirty="0"/>
              <a:t>The “build” SVN tree, the “full” SVN tree</a:t>
            </a:r>
          </a:p>
          <a:p>
            <a:pPr lvl="1"/>
            <a:r>
              <a:rPr lang="nl-NL" dirty="0">
                <a:hlinkClick r:id="rId2"/>
              </a:rPr>
              <a:t>http://gforge.hl7.org/svn/fhir</a:t>
            </a:r>
            <a:endParaRPr lang="nl-NL" dirty="0"/>
          </a:p>
          <a:p>
            <a:pPr lvl="1"/>
            <a:r>
              <a:rPr lang="en-US" dirty="0"/>
              <a:t>User ‘anonymous’, blank password</a:t>
            </a:r>
            <a:endParaRPr lang="nl-NL" dirty="0"/>
          </a:p>
          <a:p>
            <a:endParaRPr lang="en-US" dirty="0" smtClean="0"/>
          </a:p>
          <a:p>
            <a:r>
              <a:rPr lang="en-US" dirty="0" smtClean="0"/>
              <a:t>Note: you </a:t>
            </a:r>
            <a:r>
              <a:rPr lang="en-US" b="1" dirty="0" smtClean="0"/>
              <a:t>have to run the publisher</a:t>
            </a:r>
            <a:r>
              <a:rPr lang="en-US" dirty="0" smtClean="0"/>
              <a:t> to be able to build the C# and Delphi source. Without that…they won’t compile!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109</a:t>
            </a:fld>
            <a:endParaRPr lang="en-CA"/>
          </a:p>
        </p:txBody>
      </p:sp>
    </p:spTree>
    <p:extLst>
      <p:ext uri="{BB962C8B-B14F-4D97-AF65-F5344CB8AC3E}">
        <p14:creationId xmlns:p14="http://schemas.microsoft.com/office/powerpoint/2010/main" val="2321136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M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59425"/>
            <a:ext cx="6907138" cy="4884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NL" dirty="0" err="1" smtClean="0"/>
              <a:t>Containment</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11</a:t>
            </a:fld>
            <a:endParaRPr lang="en-CA" dirty="0"/>
          </a:p>
        </p:txBody>
      </p:sp>
      <p:pic>
        <p:nvPicPr>
          <p:cNvPr id="4098" name="Picture 2" descr="C:\Users\Ewout\AppData\Local\Temp\SNAGHTML40f8da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72816"/>
            <a:ext cx="5923504" cy="4356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3275856" y="3068960"/>
            <a:ext cx="5112568" cy="1800200"/>
          </a:xfrm>
          <a:prstGeom prst="roundRect">
            <a:avLst/>
          </a:prstGeom>
          <a:noFill/>
          <a:ln w="57150">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693349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FHIR</a:t>
            </a:r>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110</a:t>
            </a:fld>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133600" cy="482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6456363" cy="3133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04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FHIR</a:t>
            </a:r>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111</a:t>
            </a:fld>
            <a:endParaRPr lang="en-C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774825"/>
            <a:ext cx="829945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93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Publication process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094" y="1833937"/>
            <a:ext cx="229506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descr="data:image/jpeg;base64,/9j/4AAQSkZJRgABAQAAAQABAAD/2wCEAAkGBhQQDxEQDw8QFRAQEBQQDxUVFRAVDhUPFRAVFxQQFBQXHCcfGRkkGhQUHy8gIycpLC0sFR4xNTAqNSYrLCoBCQoKDgwOGg8PGikcHSQsLCwsKSkpKikpLCkpLCkpLCkpKSwtLCwpKSwpKSksLCwpKTQpLSkvLCwpKSwsLCwpLP/AABEIAMwAzAMBIgACEQEDEQH/xAAcAAACAgMBAQAAAAAAAAAAAAAABQQGAQIHAwj/xABREAABAwIBBgYNCgMGBAcAAAABAAIDBBESBQYTITFRB0FhcbPRFCIjMjNSU3JzgZGT0hZCYoKDkqGxw+I0Y7IVJENkdKIXRFTxZYS0wcLh8P/EABkBAAMBAQEAAAAAAAAAAAAAAAABAgMEBf/EACwRAAICAgIABQMCBwAAAAAAAAABAhEDMRIhBBNBUWEiMvCB4RRCcZGxwdH/2gAMAwEAAhEDEQA/AO4oQhAAos1U4PwMYHODQ43dhABJA4jfYVKUNv8AEu9CzpHpoTM6eXyLfeftRp5fIt95+1SkIsKIunl8i33n7UaeXyLfeftUpCAoi6eXyLfeftRp5fIt95+1SkIsKIunl8i33n7UaeXyLfeftUpZRYURNPL5FvvP2rHZEvkW+8/apZWqAojdkS+Rb7z9qwamXyLfeftUtYIQFEI5SeO+h1cjwT+IC0Zl5l8Lmvab2FwD/SSpcsV0kynQgg6lSpidlghma8XaQRyb93Ot1Vsi1by5zC7ujG4mE7HsGoxybyNVnbfZrsdPUh9+Jw75p74Hq5UmqGnZ7IQhSMEIQgAQhCABCEIAFDb/ABLvQs6R6mKEP4l3oWdI9NCZMQtboQBsi61ui6AM3WbrVCANkXWqw54AuSAOMnYgDdYKUVGdlJH39ZTj7Rh17jYmyIc7qN/e1lP63tbr3dtbXyK/LlumLkvcbIWscgcA5pBB1ggggjnC2KgZgqHVx3CmFeEw1JgVkdzqY3/TAPmu7U/mnz49YN7Pbqa4fi0jjHIlOUYOMbRrHOE9ey+vfrVtko3pavF2rhZ4FyOIjxmnjH5cakpZJHfUb6tYI1OB3g8RXtTVusMkPbHU12xr+p3J7FDQ0yahCFJQIQhAAhCEAChf8y70LOkepqg/8y70LOkemhMlXQsXRdMDKLrF0XQBlBKxdcyz6y/PXPmoMnPYI4GF1bMXhrAAbGPGdQF7i19ZB4gtMWN5JVr5JlJRVnvnfwuNhc6GgYJZBqdKfAtNtjPHPLs51T6jJVfXiKWtqmBs7iImY8biQTdrIWmwI3mwHIrhmdwdZNLWHS9kzaMOd250QN7EtDQNWK/fEq4ZOzOpYDibCHO2AyEyFrfFbivYX1+td/nYcHUE792vyv7HPwnk7b6Oby8D2GSKNrnvGFrpbwtbhxbSH4i0uuNl77Nqk5xcEln4qZo0bh3TUHPu54uA0cQBJv8ARGzautIWP8fmtOy/4eBS8l8GjKcRup6qqheI7SYJAWvf4zgRY8wAVqmkMbS5xxMaLuNu2A4yQNo5tfOpSFyzyym7n2aqCjo8I5Q5oc0gtcAWkEFpB2EEbQsOCUVTG5P7o3VSOf3dpJwwue7VMy+xmI2c3YLgi1jdwk1Xa0NP3IVTT3Wv9oFoAMd7AC4OvVyWU4tXi+C6QC+TLI44X+otUWXOGLW2SKUNO3U135G6ZSUY3KDVZLB4lSoTsa5IrRIzU/GPmu2OLb27YeMNh9vGp6reRIdHIGjVdxHqcwkj2xtVkUSVMpAhCFIwQhCABQXfxDvQt6RynKC/+Id6FvSOTQme90LF0mzhznjpG2NnTEdqy/8AuduH5obUVbLx45ZJcYq2TsqZWZTsxyHzWjvnHcB/7qHm5ll9SJHPZYB/aEDtcNu9vxkW/FVzJGRZa5/ZNW5wjPejYXDiDR81nL/3V3hiDGhrGgNaLNA1ABZxcpPlpHZnhhwQ8tfVP1fovhCvOqtkZT6Om/iah2gp9zXuBxSncGNDnX5AqhUcGMNLQTHTVb5MAklDXNMb5W/O0ZHFc673sDx7blMQarET4GEBo3Omebn2RAfWUxstxr2HbuXdDLLGko/1Z5bipbOaZqZcFLhLBredGC89q2MuBcThA4zcc5VxhySZHmeKpZM5zml4Ljo7Xu1tgTqAvq1IynmtTPiAEZZoWuLNGQ11tbi03BB171KzYgijpYzASWSDSYjbGS7xrcY2W5FrlyxkucemZxg0+LJ1ZVETxNxHC4Xs06732neFPa7bc83Ml0NXHK9wFi+B+F1x2zXW4uRStKuOS0qN17kjEtRJtuNXFr2i34Lw0q1dMpoqxZnu178nVLIY2vc6IhzDfXH/AIlrEdthxEcoCScFWcnZdFo3PLpKUiMkiznREXjceWwLfqq0GoXMMz5202cdXTxm0czpmYfmhwAmAHMcbQPpFdmKKlilH27/AOmM3U0/0Oj5xZSfTwh8bbnGATa7Q3ab7r7PWt8j5cZUtuw2eO/Ye+HLyjlU9wBBBAIIsQdhG5UvLmbclO7smiLgG9sWjvm7y3xm8i86blF8l2vY9TBHDlh5cvpl6S9H8P8AP3uhWjmpFm3nayqAY+zZwNnzX8rOpPrrSMlJWjly4pYpcZqmRmRWljO956N6aKAR3SLzz0T1PTkZoEIQpGCEIQAKBJ/EH0Lekcp6gS+HPoR0hTQmQM56+SCkllgAL2AHXrs29nOA4yL3VIzHooquZ8lTLjmBxCJ2138xxPfDkHr1LpJ17VQM7MxXMd2Xk67XtON0bNTgfHi5fo+zcs8kXalv4O/wmaKhLHfFv+b/AEdBCLqk5m8ITam1PVEMqe9a46mSHd9F/Jx8W5XW61jJSVo48uOWOXGRVanL8bMoTUr3hszhE+MH57TDrDTvGBxtyppFU6lzXhhpzFlClqWvMZfE0NeOJ8U17382QepqubKuxIvqvqPFyELvliXCMl6r/ByKXbTHrZ9+zj5kjzQrQI5acl2Omnewg2uGOcS0Dk2r3FUlVXSytkklojCJJ8Im0uMgluxzQOPiURiqcWNvtMbZRyQx0jqjTSRHR2e5ps3UNT3b7atXHZVd3CBKySxka9jX2Pcw0uaDv4rhVPLuWJpJXxz1bH6N2E4S4Q3B4mhoB18duJLambt3duzafG6l6OLwyr6+zlnk7+no7hkvLsdTHpIiSAQDqOp2EEt5bXtzpRnVnvHRGNjgXySEHCLao763O3X125lUcwMutiFRHJIwNw6YHXbtGnFtG6x9SoWVK900zpJZcT3ElxOLFs2WtqtuWMPCR8xp6Rq8z4qtnbq/LDpKN81EQ97odJDsO1ocDhPzsJvhPHYLknB5UF+WKV7nvc99SXPLtpLmnESd6h5uZyVFHHI6B7TFiIlaWkgPdEQx5PF3urX82x1J/wAFeQ3f2rA54N2U7qtwOqzXtwxk8pxtdbcQtfLWGE18E8ubR3e6LrF1VM8c/Y6IGKPC+pI735kf0pOX6P5Lw5NRVs9DHjlklxjsVcIGTYIC2eOQRzudfRt+dr1yADvSN+w86sWZWU5aikbJPYnEWsd857G27Z3Le4vx2VUzYzOlrH9mZSLi15xNY64e/cXD5rNzeMbgujxsDQGtADQLAAWAG4BZY4vly0ju8Tlisaw3ya9fb4X5+2ru/i889E9T1Ad38XpD0T1PWsjz0CEIUjBCEIAFAm8OfQjpCp6Xz+GPoh0hVR2Jm90XWt0XVklNz24Pm1d56bCyq2nijl87c76Xt3iLwd501Mkr6CsjeZIGE43apGgEAMk37dTvz2q+XXmIGh5kDW4y0Nc6wxloNw0naQLlZ8O7R0ee3j4SV+3wVfhPzf7LoHFrSZKc6ZoFsRZhIkYOdpJ+qq1m9WF1HTucSTog252nASwO9YaCuo3VDyrm/wBivcIm/wB3e4vitftHuN3wcgJu5v1hz+hhyXHy3+hwzj3yNoaviJ9d7D1rGTc66OXSRma3aODXggOcANZbuGqwO031JU+sbGMb3NaxpFy42brNrevZqXNqLJT5qmUUeJ8Ye8NdZwYGdthLnOADdQ47bF1QwxmnboylNrR65WYGyvDHsMYccFnC1uLab351EqHkvdrbrceMXXhFSl5F3tA+te3sTeKlawm2G99puT+S9G6OYjx0Dy0Eua3trjX22oImo8Re97sTnXLnEkkucdZPLtTF7dQFxs5eP/8ABeb4ha1+VZ8h0awujNG+JxtK2RhhcAbOixFz4n7wHWcLgnWQNpXVuC/Jb9HPXz65q14I1AAQs1NsOIE3sNwCpOZuZxrZgXAinjPdHbL/AEG8p/Aeq/aoow1oa0ANaA1oGwNAsAOSy83xeVfYv1OrDF7ZUOEbOuakbFBTRu0tTcNkAuQQQMDG8b9Y5rqJmVwd6Iiqr+3nJxtjJxNY468Tz85/4DlOy8vga5zXOa0uYSWEgFzSRYlp4rhb3XlcLds9FZ3HHwh17v3NroutboutDnA9/F556J6npfft4vPPRPTBRIaBCEKSgQhCABL6nw32Q6RMEvqvDfZDpFUdiYIutboutCDZC1ui6ANlpLGHNLXAFpFiDsIWbougDn2fWZ9S+Jwogx8byDI3thPYa8IsbPbex2XuBtXNabKEtKyeHQhr5gBJfEJWkXBLeQgkcl7r6LuoeUcjw1ItUQRybi5oLhzO2j1Lsx+KcVxkrRjLFbtHztFHr7069e3/AOlOay5Oo7V12bgzoXd7C9nIyR1v9+JbQcG9G03McjuR0ht/tAK6X4yPyY+Szk7Iy46mkk7BxnmCt+bvB1LMQ+qBii2lv+M7kse9HKdfIuh5PyJBT+AgjYd4Hb+tx1/ip11zZPFSl1Ho1jhS2eVFRshjbHEwNYwWaBs5+U8q91rdF1xm5sha3RdAGyLrW6LoAyO/i889E9MUtb38fnnopEyWctlRBCEKSgQhCABL6vw32X6gTBLqzwv2X6gVR2TLRrdL6jL0UbyxxfiabGzJCPaBZTroutkQxZ8pYd8nu5epHylh3ye7l6kzui6fQuxZ8pYd8nu5epHylh3ye7l6kzui6Og7Fnylh3ye7l6kfKWHfJ7uXqTO6Lo6DsWfKWHfJ7uXqR8pYd8nu5epM7oujoOxZ8pYd8nu5epHylh3ye7l6kzui6Og7Fnylh3ye7l6kfKWHfJ7uXqTO6Lo6DsWfKWHfJ7uXqR8pYd8nu5epM7oujoOxZ8pYd8nu5epMaeoEjA9t8LhcXBBtzHYtrouk6BWbM7+Pz/0pEzSuLv4/P8A0pE0WM9mkQQhCkoEIQgAS6t8L9l+oExS6u8J9l+oFUdky0eKrGdmeDqKRjGxMeHsx3cXAg4iLauZWa65fwsT4amAfyD0jlpLpErZfc2ssmrpxM5jWkuc2zSSO1dbjTQlVTg0lvk5h/my/wBatLnajzJrQmUam4SJHzNj7HiAdKI74n3sX2unOd2dLqExBkTH6TFfEXC2EjZbnXJ8m1X98iH+Zb0oXcazJsUxGmhikw3w42Mda+22IatgUxtop0ii/wDFGT/povvSI/4oyf8ATRfekTfPPI9PFk+okjpoGva1pa5scbXDujBqIFxtVJ4Oo2T12CWNj26CR2F7WubcFljY8espO06DosUPCbI5zW9jRds4N76TjICsmd2cTqFkbmRtfje5hxEi1he+pSxm9TAgikprg3Hcor337FVOFqbDBTnfM/8AoCbtIXTZ5RcKDy5odTxBpIDiHPuG31kLoIPGNh1jmXz4b6HS/N0piPPgDvyK7VmhlPsihp5L3do8DvPYSw+21/WiLsckL8689DRzNiZGx5LMb8RcLXJAGrmKh5E4QX1FTFC6CNokdhJDnkjUTqB5lSs4q7svKcwYbgyOjaRswRttfm7Un1rzzGqr5RpeWT/4lTydjro6znNlo0lOZmsa4h7W2cSB2x26kuzTzvdWySMdExmBgcC0uJN3WtrXhwmSYcnk/wA2P8yq7wTT4qio9C3pFTf1UT6HT0XWLourJPSHwkfn/pSJolUHhI/P/SkTVZT2aR0CEIUFAhCEACW1/hPs/wBQJkluUPCD0Z6RqqOyZaPC64/w0z4aunH+WPSuXXlxLh3ltW03+l/WetZ6JjsW5DblN8IdRCuMGJ1tC+URYr9tYNcBe+1TzT5c8XKvvJ/iV34GXXyQz083SK8P2HmP5KVDobkfN2RKo9mU4O3smO99t9KL3X0oV8r5HqP7/B/q2dOF9TnaedGMJFb4Rn2yVVn6DOmjXNuCGoxZTt/lpf6o10PhRdbI9YfoM/8AURrlnApLfK3/AJWb+qNEvuQLR3265zw1zYaal5Z39GF0Vcu4epLUtH/qJOiCqeiY7K3kqm0uQq2QbYKuGX6uDA78H3+qrBwZ50iLJ2UA538K01DOZ7CNX1mBefBDRipyTlGA/wCK90frdBYfjZcnhyo+Js0YNhKwRSjeGysf/VGPUTvWeqZe+i/8GsBmqamU69BRTyfaPjLB+Dnn1Jfwd1N8qUQ3yj+gq18DlBbJlfUEa5tJG0/Rjgdf8Xqg8Gc18r0I/nD+gorQe52Lhbkw5Mcf58X5lVbgVnxVVT6BvShWDhofbJJP+Yh/MqocA8t6uq/0zelCp/cJfadtusLF0XWhB60/hI/P/SkTZKKfwkfn/pSJusZ7NI6BCEKCgQhCABLco+EHoz0jUyS3KXfj0Z6RqqGyZaIq5DwzZq1dZWQPpKWWVjKbA5zG3AdpXnCeWxHtXXULdq1RmnRUOCjJM1LkxkVTE+KUSyuLXizrF1wbK3v2HmP5IQmlQmfOOS+D7KLayGR2T6gMbUse4luoNEoJPsX0gTt51qhTGNDbsrnCNk+SoyVVQwRuklexgYxou4kTxk2HMCfUuc8EeZ9ZSZS0tVSTRR9jyNxPbZuIllh+BXaUIcbdgn1Rm651w05AqKynpW0kEkrmTSOeGC5DTG0An8V0RCbVqgTooHAzkOoo6OdlVBJE91RjYHixLdGBiHrC5vndwa1v9oVRpqKZ8Dp3vicxt2YHnEADyYrepfQ6EnC1Q+XZWMzsgupcjRUzmETGmkMjbdtppWvcWkbxiDfqrk+YGYtfBlSjmmoZ2RRzBz3ubZrW2Osld/Qhx0FlN4WckTVWTDFTQvlk08TsLBd2EYrm3sXHcn5mZZp3F1PS18TnDC4xmSNxbe9iWkXF19KIQ4W7BSo+ef7Jzh/8X99UfGrBmHk/LLMpU7q3+0uxg52l0sszobaN1sQc4g67LsyElD5Dke1N4SPz/wBKRN0npfCR+f8ApSJws57LjoEIQoKBCEIAEtyn349GekYmSW5T78ejPSMVQ2TLRDUConqA4iOKIsv2pLyHEcoupyF0mLFvZFV5CH7560dkVXkIfvnrTJCdioW9kVXkIfvnrR2RVeQh++etMkIsKFvZFV5CH7560dkVXkIfvnrTJCLHQt7IqvIQ/fPWjsiq8hD989aZIRYqFvZFV5CH7560dkVXkIfvnrTJCLChb2RVeQh++etHZFV5CH7560yQiwoW9kVXkIfvnrR2RVeQh++etMkIsKFvZFV5CH7560xYTYXtewvbZe2tZQhjR70nhGef+lInCTUh7ozz/wBKROVzZNmsNAhCFBYIQhAAoVfSucQ5pGppaQQSNZB4iNymoTToNlfkjkHzWex/xLTuniM9j/iVgcwLGiG5PmyeKEHdPEZ7H/EjuniM9j/iT/RDcjRDcjmw4oQd08Rnsf8AEjuniM9j/iT/AEQ3I0Q3I5sOKEHdPFZ7H/EjuniM9j/iT/RDcjRDcjmw4oQd08Rnsf8AEjuniM9j/iT/AEQ3I0Q3I5sOKEHdPFZ7H/Ejunis9j/iT/RDcjRDcjmw4oQd08Rnsf8AEjuniM9j/iT/AEQ3I0Q3I5sOKEHdPFZ7H/EjuniM9j/iT/RDcjRDcjmw4oQd08Rnsf8AEgCTxWex/wASf6IbkCMbkc2HFCyipXlzXOwgNOKwDrk4SBrLj4xTdYAWUm7GlQIWEXS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http://webdesy.com/webdesy-wp/wp-content/uploads/2012/01/htm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096" y="1775181"/>
            <a:ext cx="1546261" cy="15462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findicons.com/files/icons/1915/xml_docs/128/xs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86310"/>
            <a:ext cx="1524000" cy="1524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14400" y="1844532"/>
            <a:ext cx="1219696" cy="1447800"/>
            <a:chOff x="914400" y="1844532"/>
            <a:chExt cx="1219696" cy="1447800"/>
          </a:xfrm>
        </p:grpSpPr>
        <p:pic>
          <p:nvPicPr>
            <p:cNvPr id="1035" name="Picture 11" descr="http://images.all-free-download.com/images/graphiclarge/ini_file_37136.jpg"/>
            <p:cNvPicPr>
              <a:picLocks noChangeAspect="1" noChangeArrowheads="1"/>
            </p:cNvPicPr>
            <p:nvPr/>
          </p:nvPicPr>
          <p:blipFill rotWithShape="1">
            <a:blip r:embed="rId5">
              <a:extLst>
                <a:ext uri="{28A0092B-C50C-407E-A947-70E740481C1C}">
                  <a14:useLocalDpi xmlns:a14="http://schemas.microsoft.com/office/drawing/2010/main" val="0"/>
                </a:ext>
              </a:extLst>
            </a:blip>
            <a:srcRect l="6250" r="9506"/>
            <a:stretch/>
          </p:blipFill>
          <p:spPr bwMode="auto">
            <a:xfrm>
              <a:off x="914400" y="1844532"/>
              <a:ext cx="1219696"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2895600"/>
              <a:ext cx="543739" cy="369332"/>
            </a:xfrm>
            <a:prstGeom prst="rect">
              <a:avLst/>
            </a:prstGeom>
            <a:noFill/>
          </p:spPr>
          <p:txBody>
            <a:bodyPr wrap="none" rtlCol="0">
              <a:spAutoFit/>
            </a:bodyPr>
            <a:lstStyle/>
            <a:p>
              <a:r>
                <a:rPr lang="en-US" dirty="0" smtClean="0"/>
                <a:t>.INI</a:t>
              </a:r>
              <a:endParaRPr lang="en-US" dirty="0"/>
            </a:p>
          </p:txBody>
        </p:sp>
      </p:grpSp>
      <p:sp>
        <p:nvSpPr>
          <p:cNvPr id="9" name="Rounded Rectangle 8"/>
          <p:cNvSpPr/>
          <p:nvPr/>
        </p:nvSpPr>
        <p:spPr bwMode="auto">
          <a:xfrm>
            <a:off x="1066800" y="3733800"/>
            <a:ext cx="5196651" cy="2288997"/>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kumimoji="0" lang="en-US" sz="1800" b="1" i="0" u="none" strike="noStrike" cap="none" normalizeH="0" baseline="0" dirty="0" smtClean="0">
                <a:ln>
                  <a:noFill/>
                </a:ln>
                <a:solidFill>
                  <a:schemeClr val="bg1"/>
                </a:solidFill>
                <a:effectLst/>
                <a:latin typeface="Arial" charset="0"/>
              </a:rPr>
              <a:t>Publication tool</a:t>
            </a:r>
          </a:p>
          <a:p>
            <a:pPr algn="ctr"/>
            <a:r>
              <a:rPr lang="en-US" dirty="0" smtClean="0"/>
              <a:t>(org.hl7.fhir.tools.jar)</a:t>
            </a:r>
            <a:endParaRPr kumimoji="0" lang="en-US" sz="1800" b="1" i="0" u="none" strike="noStrike" cap="none" normalizeH="0" baseline="0" dirty="0" smtClean="0">
              <a:ln>
                <a:noFill/>
              </a:ln>
              <a:solidFill>
                <a:schemeClr val="tx1"/>
              </a:solidFill>
              <a:effectLst/>
              <a:latin typeface="Arial" charset="0"/>
            </a:endParaRPr>
          </a:p>
        </p:txBody>
      </p:sp>
      <p:sp>
        <p:nvSpPr>
          <p:cNvPr id="10" name="Down Arrow 9"/>
          <p:cNvSpPr/>
          <p:nvPr/>
        </p:nvSpPr>
        <p:spPr bwMode="auto">
          <a:xfrm>
            <a:off x="3124200" y="3321442"/>
            <a:ext cx="2438400" cy="336158"/>
          </a:xfrm>
          <a:prstGeom prst="downArrow">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876800" y="4555132"/>
            <a:ext cx="115929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Java, C#,</a:t>
            </a:r>
          </a:p>
          <a:p>
            <a:r>
              <a:rPr lang="en-US" dirty="0" smtClean="0"/>
              <a:t>Delphi</a:t>
            </a:r>
            <a:endParaRPr lang="en-US" dirty="0"/>
          </a:p>
        </p:txBody>
      </p:sp>
      <p:grpSp>
        <p:nvGrpSpPr>
          <p:cNvPr id="13" name="Group 12"/>
          <p:cNvGrpSpPr/>
          <p:nvPr/>
        </p:nvGrpSpPr>
        <p:grpSpPr>
          <a:xfrm>
            <a:off x="6473975" y="3886200"/>
            <a:ext cx="2313454" cy="1784866"/>
            <a:chOff x="6523633" y="3733800"/>
            <a:chExt cx="2313454" cy="1784866"/>
          </a:xfrm>
        </p:grpSpPr>
        <p:pic>
          <p:nvPicPr>
            <p:cNvPr id="1037" name="Picture 13" descr="http://www.klaasnienhuis.nl/WordPress/wp-content/uploads/2011/09/xml_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733800"/>
              <a:ext cx="1339921" cy="13399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23633" y="5149334"/>
              <a:ext cx="2313454" cy="369332"/>
            </a:xfrm>
            <a:prstGeom prst="rect">
              <a:avLst/>
            </a:prstGeom>
            <a:noFill/>
          </p:spPr>
          <p:txBody>
            <a:bodyPr wrap="none" rtlCol="0">
              <a:spAutoFit/>
            </a:bodyPr>
            <a:lstStyle/>
            <a:p>
              <a:r>
                <a:rPr lang="en-US" dirty="0" smtClean="0"/>
                <a:t>eCoreDefinitions.xml</a:t>
              </a:r>
              <a:endParaRPr lang="en-US" dirty="0"/>
            </a:p>
          </p:txBody>
        </p:sp>
      </p:grpSp>
      <p:sp>
        <p:nvSpPr>
          <p:cNvPr id="20" name="TextBox 19"/>
          <p:cNvSpPr txBox="1"/>
          <p:nvPr/>
        </p:nvSpPr>
        <p:spPr>
          <a:xfrm>
            <a:off x="1219200" y="4555132"/>
            <a:ext cx="101406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Website</a:t>
            </a:r>
            <a:endParaRPr lang="en-US" dirty="0"/>
          </a:p>
        </p:txBody>
      </p:sp>
      <p:sp>
        <p:nvSpPr>
          <p:cNvPr id="21" name="TextBox 20"/>
          <p:cNvSpPr txBox="1"/>
          <p:nvPr/>
        </p:nvSpPr>
        <p:spPr>
          <a:xfrm>
            <a:off x="1288997" y="5056530"/>
            <a:ext cx="1193596"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Validation</a:t>
            </a:r>
          </a:p>
          <a:p>
            <a:r>
              <a:rPr lang="en-US" dirty="0" smtClean="0"/>
              <a:t>Schema’s</a:t>
            </a:r>
            <a:endParaRPr lang="en-US" dirty="0"/>
          </a:p>
        </p:txBody>
      </p:sp>
      <p:sp>
        <p:nvSpPr>
          <p:cNvPr id="22" name="TextBox 21"/>
          <p:cNvSpPr txBox="1"/>
          <p:nvPr/>
        </p:nvSpPr>
        <p:spPr>
          <a:xfrm>
            <a:off x="2286000" y="4532657"/>
            <a:ext cx="119776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Examples</a:t>
            </a:r>
            <a:endParaRPr lang="en-US" dirty="0"/>
          </a:p>
        </p:txBody>
      </p:sp>
      <p:cxnSp>
        <p:nvCxnSpPr>
          <p:cNvPr id="15" name="Straight Arrow Connector 14"/>
          <p:cNvCxnSpPr/>
          <p:nvPr/>
        </p:nvCxnSpPr>
        <p:spPr bwMode="auto">
          <a:xfrm>
            <a:off x="6172200" y="4267200"/>
            <a:ext cx="990600" cy="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flipH="1">
            <a:off x="6036092" y="4744935"/>
            <a:ext cx="1279108" cy="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29" name="TextBox 28"/>
          <p:cNvSpPr txBox="1"/>
          <p:nvPr/>
        </p:nvSpPr>
        <p:spPr>
          <a:xfrm>
            <a:off x="2634322" y="5345668"/>
            <a:ext cx="97975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DictXml</a:t>
            </a:r>
            <a:endParaRPr lang="en-US" dirty="0"/>
          </a:p>
        </p:txBody>
      </p:sp>
      <p:sp>
        <p:nvSpPr>
          <p:cNvPr id="30" name="TextBox 29"/>
          <p:cNvSpPr txBox="1"/>
          <p:nvPr/>
        </p:nvSpPr>
        <p:spPr>
          <a:xfrm>
            <a:off x="3810000" y="5301734"/>
            <a:ext cx="143423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Resource profiles</a:t>
            </a:r>
            <a:endParaRPr lang="en-US" dirty="0"/>
          </a:p>
        </p:txBody>
      </p:sp>
      <p:sp>
        <p:nvSpPr>
          <p:cNvPr id="31" name="TextBox 30"/>
          <p:cNvSpPr txBox="1"/>
          <p:nvPr/>
        </p:nvSpPr>
        <p:spPr>
          <a:xfrm>
            <a:off x="3581400" y="4560269"/>
            <a:ext cx="1172116"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Resource</a:t>
            </a:r>
          </a:p>
          <a:p>
            <a:r>
              <a:rPr lang="en-US" dirty="0" smtClean="0"/>
              <a:t>UML</a:t>
            </a:r>
            <a:endParaRPr lang="en-US" dirty="0"/>
          </a:p>
        </p:txBody>
      </p:sp>
    </p:spTree>
    <p:extLst>
      <p:ext uri="{BB962C8B-B14F-4D97-AF65-F5344CB8AC3E}">
        <p14:creationId xmlns:p14="http://schemas.microsoft.com/office/powerpoint/2010/main" val="41730557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writers!</a:t>
            </a:r>
            <a:endParaRPr lang="nl-NL" dirty="0"/>
          </a:p>
        </p:txBody>
      </p:sp>
      <p:sp>
        <p:nvSpPr>
          <p:cNvPr id="3" name="Content Placeholder 2"/>
          <p:cNvSpPr>
            <a:spLocks noGrp="1"/>
          </p:cNvSpPr>
          <p:nvPr>
            <p:ph idx="1"/>
          </p:nvPr>
        </p:nvSpPr>
        <p:spPr/>
        <p:txBody>
          <a:bodyPr/>
          <a:lstStyle/>
          <a:p>
            <a:r>
              <a:rPr lang="en-US" dirty="0" smtClean="0"/>
              <a:t>There’s a file called eCoreDefinitions.xml that the C# generator runs of. It has all details from the definitions</a:t>
            </a:r>
          </a:p>
          <a:p>
            <a:endParaRPr lang="en-US" dirty="0"/>
          </a:p>
          <a:p>
            <a:r>
              <a:rPr lang="en-US" dirty="0" smtClean="0"/>
              <a:t>There are Profiles for each resource, basically describing the “unconstrained” resources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113</a:t>
            </a:fld>
            <a:endParaRPr lang="en-CA"/>
          </a:p>
        </p:txBody>
      </p:sp>
    </p:spTree>
    <p:extLst>
      <p:ext uri="{BB962C8B-B14F-4D97-AF65-F5344CB8AC3E}">
        <p14:creationId xmlns:p14="http://schemas.microsoft.com/office/powerpoint/2010/main" val="18661511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Building a </a:t>
            </a:r>
            <a:r>
              <a:rPr lang="en-US" dirty="0" err="1" smtClean="0"/>
              <a:t>fhir</a:t>
            </a:r>
            <a:r>
              <a:rPr lang="en-US" dirty="0" smtClean="0"/>
              <a:t> server</a:t>
            </a:r>
            <a:endParaRPr lang="en-US" dirty="0"/>
          </a:p>
        </p:txBody>
      </p:sp>
      <p:sp>
        <p:nvSpPr>
          <p:cNvPr id="2051" name="Rectangle 3"/>
          <p:cNvSpPr>
            <a:spLocks noGrp="1" noChangeArrowheads="1"/>
          </p:cNvSpPr>
          <p:nvPr>
            <p:ph type="body" idx="1"/>
          </p:nvPr>
        </p:nvSpPr>
        <p:spPr/>
        <p:txBody>
          <a:bodyPr/>
          <a:lstStyle/>
          <a:p>
            <a:r>
              <a:rPr lang="en-US" dirty="0" smtClean="0"/>
              <a:t>FHIR in practice</a:t>
            </a:r>
            <a:endParaRPr lang="en-US" dirty="0"/>
          </a:p>
        </p:txBody>
      </p:sp>
    </p:spTree>
    <p:extLst>
      <p:ext uri="{BB962C8B-B14F-4D97-AF65-F5344CB8AC3E}">
        <p14:creationId xmlns:p14="http://schemas.microsoft.com/office/powerpoint/2010/main" val="7224892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uses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115</a:t>
            </a:fld>
            <a:endParaRPr lang="en-US"/>
          </a:p>
        </p:txBody>
      </p:sp>
      <p:cxnSp>
        <p:nvCxnSpPr>
          <p:cNvPr id="18" name="Straight Connector 17"/>
          <p:cNvCxnSpPr/>
          <p:nvPr/>
        </p:nvCxnSpPr>
        <p:spPr bwMode="auto">
          <a:xfrm flipH="1" flipV="1">
            <a:off x="1942925" y="4085392"/>
            <a:ext cx="10951" cy="10701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 name="Oval 18"/>
          <p:cNvSpPr/>
          <p:nvPr/>
        </p:nvSpPr>
        <p:spPr bwMode="auto">
          <a:xfrm>
            <a:off x="1485824" y="4874474"/>
            <a:ext cx="936104" cy="69164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20" name="Rectangle 19"/>
          <p:cNvSpPr/>
          <p:nvPr/>
        </p:nvSpPr>
        <p:spPr bwMode="auto">
          <a:xfrm>
            <a:off x="1051213" y="3683210"/>
            <a:ext cx="1440160" cy="59563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1200" dirty="0" smtClean="0">
                <a:solidFill>
                  <a:schemeClr val="tx1"/>
                </a:solidFill>
                <a:latin typeface="Arial" charset="0"/>
                <a:cs typeface="Arial" charset="0"/>
              </a:rPr>
              <a:t>Broker</a:t>
            </a:r>
            <a:endParaRPr kumimoji="0" lang="nl-NL" sz="1200" b="1" i="0" u="none" strike="noStrike" cap="none" normalizeH="0" baseline="0" dirty="0" smtClean="0">
              <a:ln>
                <a:noFill/>
              </a:ln>
              <a:solidFill>
                <a:schemeClr val="tx1"/>
              </a:solidFill>
              <a:effectLst/>
              <a:latin typeface="Arial" charset="0"/>
              <a:cs typeface="Arial" charset="0"/>
            </a:endParaRPr>
          </a:p>
        </p:txBody>
      </p:sp>
      <p:grpSp>
        <p:nvGrpSpPr>
          <p:cNvPr id="21" name="Group 20"/>
          <p:cNvGrpSpPr/>
          <p:nvPr/>
        </p:nvGrpSpPr>
        <p:grpSpPr>
          <a:xfrm>
            <a:off x="815848" y="2003378"/>
            <a:ext cx="669976" cy="1732627"/>
            <a:chOff x="3876972" y="2147532"/>
            <a:chExt cx="669976" cy="1425484"/>
          </a:xfrm>
        </p:grpSpPr>
        <p:cxnSp>
          <p:nvCxnSpPr>
            <p:cNvPr id="22" name="Straight Connector 21"/>
            <p:cNvCxnSpPr/>
            <p:nvPr/>
          </p:nvCxnSpPr>
          <p:spPr bwMode="auto">
            <a:xfrm flipV="1">
              <a:off x="4355976" y="2492896"/>
              <a:ext cx="0" cy="108012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3" name="Oval 22"/>
            <p:cNvSpPr/>
            <p:nvPr/>
          </p:nvSpPr>
          <p:spPr bwMode="auto">
            <a:xfrm>
              <a:off x="3876972" y="2147532"/>
              <a:ext cx="669976" cy="56138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smtClean="0">
                  <a:ln>
                    <a:noFill/>
                  </a:ln>
                  <a:solidFill>
                    <a:srgbClr val="FFFFFF"/>
                  </a:solidFill>
                  <a:effectLst/>
                  <a:latin typeface="Arial" charset="0"/>
                  <a:cs typeface="Arial" charset="0"/>
                </a:rPr>
                <a:t>v3</a:t>
              </a:r>
            </a:p>
          </p:txBody>
        </p:sp>
      </p:grpSp>
      <p:sp>
        <p:nvSpPr>
          <p:cNvPr id="24" name="Rectangle 23"/>
          <p:cNvSpPr/>
          <p:nvPr/>
        </p:nvSpPr>
        <p:spPr bwMode="auto">
          <a:xfrm>
            <a:off x="659088" y="4202399"/>
            <a:ext cx="2232248" cy="1563865"/>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grpSp>
        <p:nvGrpSpPr>
          <p:cNvPr id="25" name="Group 24"/>
          <p:cNvGrpSpPr/>
          <p:nvPr/>
        </p:nvGrpSpPr>
        <p:grpSpPr>
          <a:xfrm>
            <a:off x="1846449" y="2604041"/>
            <a:ext cx="669976" cy="1079171"/>
            <a:chOff x="3876972" y="2147532"/>
            <a:chExt cx="669976" cy="809378"/>
          </a:xfrm>
        </p:grpSpPr>
        <p:cxnSp>
          <p:nvCxnSpPr>
            <p:cNvPr id="26" name="Straight Connector 25"/>
            <p:cNvCxnSpPr/>
            <p:nvPr/>
          </p:nvCxnSpPr>
          <p:spPr bwMode="auto">
            <a:xfrm flipV="1">
              <a:off x="4355976" y="2492897"/>
              <a:ext cx="0" cy="46401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7" name="Oval 26"/>
            <p:cNvSpPr/>
            <p:nvPr/>
          </p:nvSpPr>
          <p:spPr bwMode="auto">
            <a:xfrm>
              <a:off x="3876972" y="2147532"/>
              <a:ext cx="669976" cy="56138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smtClean="0">
                  <a:ln>
                    <a:noFill/>
                  </a:ln>
                  <a:solidFill>
                    <a:srgbClr val="FFFFFF"/>
                  </a:solidFill>
                  <a:effectLst/>
                  <a:latin typeface="Arial" charset="0"/>
                  <a:cs typeface="Arial" charset="0"/>
                </a:rPr>
                <a:t>v2</a:t>
              </a:r>
            </a:p>
          </p:txBody>
        </p:sp>
      </p:grpSp>
      <p:sp>
        <p:nvSpPr>
          <p:cNvPr id="29" name="Rectangle 28"/>
          <p:cNvSpPr/>
          <p:nvPr/>
        </p:nvSpPr>
        <p:spPr bwMode="auto">
          <a:xfrm>
            <a:off x="3835996" y="3151588"/>
            <a:ext cx="1440160" cy="96010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Arial" charset="0"/>
                <a:cs typeface="Arial" charset="0"/>
              </a:rPr>
              <a:t>PHR</a:t>
            </a:r>
          </a:p>
        </p:txBody>
      </p:sp>
      <p:cxnSp>
        <p:nvCxnSpPr>
          <p:cNvPr id="30" name="Straight Connector 29"/>
          <p:cNvCxnSpPr/>
          <p:nvPr/>
        </p:nvCxnSpPr>
        <p:spPr bwMode="auto">
          <a:xfrm flipV="1">
            <a:off x="4052020" y="2503517"/>
            <a:ext cx="0" cy="6480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1" name="Rectangle 30"/>
          <p:cNvSpPr/>
          <p:nvPr/>
        </p:nvSpPr>
        <p:spPr bwMode="auto">
          <a:xfrm>
            <a:off x="3419872" y="1844824"/>
            <a:ext cx="2232248" cy="2496278"/>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sp>
        <p:nvSpPr>
          <p:cNvPr id="32" name="Oval 31"/>
          <p:cNvSpPr/>
          <p:nvPr/>
        </p:nvSpPr>
        <p:spPr bwMode="auto">
          <a:xfrm>
            <a:off x="4454872" y="2499506"/>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33" name="Rectangle 32"/>
          <p:cNvSpPr/>
          <p:nvPr/>
        </p:nvSpPr>
        <p:spPr bwMode="auto">
          <a:xfrm>
            <a:off x="3988396" y="2006889"/>
            <a:ext cx="1024780"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err="1" smtClean="0">
                <a:ln>
                  <a:noFill/>
                </a:ln>
                <a:solidFill>
                  <a:schemeClr val="tx1"/>
                </a:solidFill>
                <a:effectLst/>
                <a:latin typeface="Arial" charset="0"/>
                <a:cs typeface="Arial" charset="0"/>
              </a:rPr>
              <a:t>App</a:t>
            </a:r>
            <a:endParaRPr kumimoji="0" lang="nl-NL" sz="2400" b="1" i="0" u="none" strike="noStrike" cap="none" normalizeH="0" baseline="0" dirty="0" smtClean="0">
              <a:ln>
                <a:noFill/>
              </a:ln>
              <a:solidFill>
                <a:schemeClr val="tx1"/>
              </a:solidFill>
              <a:effectLst/>
              <a:latin typeface="Arial" charset="0"/>
              <a:cs typeface="Arial" charset="0"/>
            </a:endParaRPr>
          </a:p>
        </p:txBody>
      </p:sp>
      <p:sp>
        <p:nvSpPr>
          <p:cNvPr id="35" name="Rectangle 34"/>
          <p:cNvSpPr/>
          <p:nvPr/>
        </p:nvSpPr>
        <p:spPr bwMode="auto">
          <a:xfrm>
            <a:off x="6328130" y="2811460"/>
            <a:ext cx="2358669" cy="1792425"/>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sp>
        <p:nvSpPr>
          <p:cNvPr id="37" name="Rectangle 36"/>
          <p:cNvSpPr/>
          <p:nvPr/>
        </p:nvSpPr>
        <p:spPr bwMode="auto">
          <a:xfrm>
            <a:off x="6701491" y="4306069"/>
            <a:ext cx="1440160" cy="59563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1200" dirty="0" err="1" smtClean="0">
                <a:solidFill>
                  <a:schemeClr val="tx1"/>
                </a:solidFill>
                <a:latin typeface="Arial" charset="0"/>
                <a:cs typeface="Arial" charset="0"/>
              </a:rPr>
              <a:t>Comm</a:t>
            </a:r>
            <a:r>
              <a:rPr lang="nl-NL" sz="1200" dirty="0" smtClean="0">
                <a:solidFill>
                  <a:schemeClr val="tx1"/>
                </a:solidFill>
                <a:latin typeface="Arial" charset="0"/>
                <a:cs typeface="Arial"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nl-NL" sz="1200" dirty="0" smtClean="0">
                <a:solidFill>
                  <a:schemeClr val="tx1"/>
                </a:solidFill>
                <a:latin typeface="Arial" charset="0"/>
                <a:cs typeface="Arial" charset="0"/>
              </a:rPr>
              <a:t>Interface</a:t>
            </a:r>
            <a:endParaRPr kumimoji="0" lang="nl-NL" sz="1200" b="1" i="0" u="none" strike="noStrike" cap="none" normalizeH="0" baseline="0" dirty="0" smtClean="0">
              <a:ln>
                <a:noFill/>
              </a:ln>
              <a:solidFill>
                <a:schemeClr val="tx1"/>
              </a:solidFill>
              <a:effectLst/>
              <a:latin typeface="Arial" charset="0"/>
              <a:cs typeface="Arial" charset="0"/>
            </a:endParaRPr>
          </a:p>
        </p:txBody>
      </p:sp>
      <p:sp>
        <p:nvSpPr>
          <p:cNvPr id="38" name="Rectangle 37"/>
          <p:cNvSpPr/>
          <p:nvPr/>
        </p:nvSpPr>
        <p:spPr bwMode="auto">
          <a:xfrm>
            <a:off x="6705600" y="4900557"/>
            <a:ext cx="1440160" cy="72340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2400" b="1" dirty="0" smtClean="0">
                <a:solidFill>
                  <a:schemeClr val="tx1"/>
                </a:solidFill>
                <a:latin typeface="Arial" charset="0"/>
                <a:cs typeface="Arial" charset="0"/>
              </a:rPr>
              <a:t>DB</a:t>
            </a:r>
            <a:endParaRPr kumimoji="0" lang="nl-NL" sz="2400" b="1" i="0" u="none" strike="noStrike" cap="none" normalizeH="0" baseline="0" dirty="0" smtClean="0">
              <a:ln>
                <a:noFill/>
              </a:ln>
              <a:solidFill>
                <a:schemeClr val="tx1"/>
              </a:solidFill>
              <a:effectLst/>
              <a:latin typeface="Arial" charset="0"/>
              <a:cs typeface="Arial" charset="0"/>
            </a:endParaRPr>
          </a:p>
        </p:txBody>
      </p:sp>
      <p:cxnSp>
        <p:nvCxnSpPr>
          <p:cNvPr id="39" name="Straight Connector 38"/>
          <p:cNvCxnSpPr/>
          <p:nvPr/>
        </p:nvCxnSpPr>
        <p:spPr bwMode="auto">
          <a:xfrm flipV="1">
            <a:off x="7467600" y="3617525"/>
            <a:ext cx="0" cy="73077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0" name="Oval 39"/>
          <p:cNvSpPr/>
          <p:nvPr/>
        </p:nvSpPr>
        <p:spPr bwMode="auto">
          <a:xfrm>
            <a:off x="7010400" y="3037283"/>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Tree>
    <p:extLst>
      <p:ext uri="{BB962C8B-B14F-4D97-AF65-F5344CB8AC3E}">
        <p14:creationId xmlns:p14="http://schemas.microsoft.com/office/powerpoint/2010/main" val="32529521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smtClean="0"/>
              <a:t>Repository</a:t>
            </a:r>
            <a:r>
              <a:rPr lang="nl-NL" dirty="0" smtClean="0"/>
              <a:t> model</a:t>
            </a:r>
            <a:endParaRPr lang="nl-NL" dirty="0"/>
          </a:p>
        </p:txBody>
      </p:sp>
      <p:sp>
        <p:nvSpPr>
          <p:cNvPr id="14" name="Rectangle 13"/>
          <p:cNvSpPr/>
          <p:nvPr/>
        </p:nvSpPr>
        <p:spPr bwMode="auto">
          <a:xfrm>
            <a:off x="1619672" y="3933056"/>
            <a:ext cx="5760640" cy="129614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err="1" smtClean="0">
                <a:ln>
                  <a:noFill/>
                </a:ln>
                <a:solidFill>
                  <a:schemeClr val="tx1"/>
                </a:solidFill>
                <a:effectLst/>
                <a:latin typeface="Arial" charset="0"/>
                <a:cs typeface="Arial" charset="0"/>
              </a:rPr>
              <a:t>Vendor</a:t>
            </a:r>
            <a:r>
              <a:rPr kumimoji="0" lang="nl-NL" sz="2400" b="1" i="0" u="none" strike="noStrike" cap="none" normalizeH="0" dirty="0" smtClean="0">
                <a:ln>
                  <a:noFill/>
                </a:ln>
                <a:solidFill>
                  <a:schemeClr val="tx1"/>
                </a:solidFill>
                <a:effectLst/>
                <a:latin typeface="Arial" charset="0"/>
                <a:cs typeface="Arial" charset="0"/>
              </a:rPr>
              <a:t> Neutral </a:t>
            </a:r>
            <a:r>
              <a:rPr kumimoji="0" lang="nl-NL" sz="2400" b="1" i="0" u="none" strike="noStrike" cap="none" normalizeH="0" dirty="0" err="1" smtClean="0">
                <a:ln>
                  <a:noFill/>
                </a:ln>
                <a:solidFill>
                  <a:schemeClr val="tx1"/>
                </a:solidFill>
                <a:effectLst/>
                <a:latin typeface="Arial" charset="0"/>
                <a:cs typeface="Arial" charset="0"/>
              </a:rPr>
              <a:t>Repository</a:t>
            </a:r>
            <a:endParaRPr kumimoji="0" lang="nl-NL" sz="2400" b="1" i="0" u="none" strike="noStrike" cap="none" normalizeH="0" baseline="0" dirty="0" smtClean="0">
              <a:ln>
                <a:noFill/>
              </a:ln>
              <a:solidFill>
                <a:schemeClr val="tx1"/>
              </a:solidFill>
              <a:effectLst/>
              <a:latin typeface="Arial" charset="0"/>
              <a:cs typeface="Arial" charset="0"/>
            </a:endParaRPr>
          </a:p>
        </p:txBody>
      </p:sp>
      <p:cxnSp>
        <p:nvCxnSpPr>
          <p:cNvPr id="15" name="Straight Connector 14"/>
          <p:cNvCxnSpPr/>
          <p:nvPr/>
        </p:nvCxnSpPr>
        <p:spPr bwMode="auto">
          <a:xfrm flipV="1">
            <a:off x="4355976" y="2503518"/>
            <a:ext cx="0" cy="14295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bwMode="auto">
          <a:xfrm>
            <a:off x="1259632" y="3645025"/>
            <a:ext cx="6400378" cy="1800200"/>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sp>
        <p:nvSpPr>
          <p:cNvPr id="17" name="Oval 16"/>
          <p:cNvSpPr/>
          <p:nvPr/>
        </p:nvSpPr>
        <p:spPr bwMode="auto">
          <a:xfrm>
            <a:off x="4355976" y="2953381"/>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18" name="Rectangle 17"/>
          <p:cNvSpPr/>
          <p:nvPr/>
        </p:nvSpPr>
        <p:spPr bwMode="auto">
          <a:xfrm>
            <a:off x="997322" y="1967855"/>
            <a:ext cx="1024780"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Arial" charset="0"/>
                <a:cs typeface="Arial" charset="0"/>
              </a:rPr>
              <a:t>HIS</a:t>
            </a:r>
          </a:p>
        </p:txBody>
      </p:sp>
      <p:sp>
        <p:nvSpPr>
          <p:cNvPr id="19" name="Rectangle 18"/>
          <p:cNvSpPr/>
          <p:nvPr/>
        </p:nvSpPr>
        <p:spPr bwMode="auto">
          <a:xfrm>
            <a:off x="2323084" y="1988840"/>
            <a:ext cx="1024780"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2400" b="1" dirty="0" smtClean="0">
                <a:solidFill>
                  <a:schemeClr val="tx1"/>
                </a:solidFill>
                <a:latin typeface="Arial" charset="0"/>
                <a:cs typeface="Arial" charset="0"/>
              </a:rPr>
              <a:t>L</a:t>
            </a:r>
            <a:r>
              <a:rPr kumimoji="0" lang="nl-NL" sz="2400" b="1" i="0" u="none" strike="noStrike" cap="none" normalizeH="0" baseline="0" dirty="0" smtClean="0">
                <a:ln>
                  <a:noFill/>
                </a:ln>
                <a:solidFill>
                  <a:schemeClr val="tx1"/>
                </a:solidFill>
                <a:effectLst/>
                <a:latin typeface="Arial" charset="0"/>
                <a:cs typeface="Arial" charset="0"/>
              </a:rPr>
              <a:t>IMS</a:t>
            </a:r>
          </a:p>
        </p:txBody>
      </p:sp>
      <p:sp>
        <p:nvSpPr>
          <p:cNvPr id="20" name="Rectangle 19"/>
          <p:cNvSpPr/>
          <p:nvPr/>
        </p:nvSpPr>
        <p:spPr bwMode="auto">
          <a:xfrm>
            <a:off x="3619228" y="1988840"/>
            <a:ext cx="1024780"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2400" b="1" dirty="0" smtClean="0">
                <a:solidFill>
                  <a:schemeClr val="tx1"/>
                </a:solidFill>
                <a:latin typeface="Arial" charset="0"/>
                <a:cs typeface="Arial" charset="0"/>
              </a:rPr>
              <a:t>PACS</a:t>
            </a:r>
            <a:endParaRPr kumimoji="0" lang="nl-NL" sz="2400" b="1" i="0" u="none" strike="noStrike" cap="none" normalizeH="0" baseline="0" dirty="0" smtClean="0">
              <a:ln>
                <a:noFill/>
              </a:ln>
              <a:solidFill>
                <a:schemeClr val="tx1"/>
              </a:solidFill>
              <a:effectLst/>
              <a:latin typeface="Arial" charset="0"/>
              <a:cs typeface="Arial" charset="0"/>
            </a:endParaRPr>
          </a:p>
        </p:txBody>
      </p:sp>
      <p:sp>
        <p:nvSpPr>
          <p:cNvPr id="21" name="Rectangle 20"/>
          <p:cNvSpPr/>
          <p:nvPr/>
        </p:nvSpPr>
        <p:spPr bwMode="auto">
          <a:xfrm>
            <a:off x="4987380" y="1988840"/>
            <a:ext cx="1600844"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2400" b="1" dirty="0" err="1" smtClean="0">
                <a:solidFill>
                  <a:schemeClr val="tx1"/>
                </a:solidFill>
                <a:latin typeface="Arial" charset="0"/>
                <a:cs typeface="Arial" charset="0"/>
              </a:rPr>
              <a:t>SystemX</a:t>
            </a:r>
            <a:endParaRPr kumimoji="0" lang="nl-NL" sz="2400" b="1" i="0" u="none" strike="noStrike" cap="none" normalizeH="0" baseline="0" dirty="0" smtClean="0">
              <a:ln>
                <a:noFill/>
              </a:ln>
              <a:solidFill>
                <a:schemeClr val="tx1"/>
              </a:solidFill>
              <a:effectLst/>
              <a:latin typeface="Arial" charset="0"/>
              <a:cs typeface="Arial" charset="0"/>
            </a:endParaRPr>
          </a:p>
        </p:txBody>
      </p:sp>
      <p:sp>
        <p:nvSpPr>
          <p:cNvPr id="22" name="Rectangle 21"/>
          <p:cNvSpPr/>
          <p:nvPr/>
        </p:nvSpPr>
        <p:spPr bwMode="auto">
          <a:xfrm>
            <a:off x="6859588" y="1988840"/>
            <a:ext cx="1600844"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Arial" charset="0"/>
                <a:cs typeface="Arial" charset="0"/>
              </a:rPr>
              <a:t>Gateway</a:t>
            </a:r>
          </a:p>
        </p:txBody>
      </p:sp>
      <p:sp>
        <p:nvSpPr>
          <p:cNvPr id="23" name="Can 22"/>
          <p:cNvSpPr/>
          <p:nvPr/>
        </p:nvSpPr>
        <p:spPr bwMode="auto">
          <a:xfrm>
            <a:off x="827584" y="2420888"/>
            <a:ext cx="618454" cy="576064"/>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4" name="Can 23"/>
          <p:cNvSpPr/>
          <p:nvPr/>
        </p:nvSpPr>
        <p:spPr bwMode="auto">
          <a:xfrm>
            <a:off x="2153346" y="2420888"/>
            <a:ext cx="618454" cy="576064"/>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5" name="Can 24"/>
          <p:cNvSpPr/>
          <p:nvPr/>
        </p:nvSpPr>
        <p:spPr bwMode="auto">
          <a:xfrm>
            <a:off x="3491880" y="2420888"/>
            <a:ext cx="618454" cy="576064"/>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6" name="Can 25"/>
          <p:cNvSpPr/>
          <p:nvPr/>
        </p:nvSpPr>
        <p:spPr bwMode="auto">
          <a:xfrm>
            <a:off x="6041778" y="2420888"/>
            <a:ext cx="618454" cy="576064"/>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cxnSp>
        <p:nvCxnSpPr>
          <p:cNvPr id="28" name="Straight Connector 27"/>
          <p:cNvCxnSpPr/>
          <p:nvPr/>
        </p:nvCxnSpPr>
        <p:spPr bwMode="auto">
          <a:xfrm flipV="1">
            <a:off x="5787802" y="2520491"/>
            <a:ext cx="0" cy="14295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bwMode="auto">
          <a:xfrm flipV="1">
            <a:off x="7236296" y="2492896"/>
            <a:ext cx="0" cy="14295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0" name="Oval 29"/>
          <p:cNvSpPr/>
          <p:nvPr/>
        </p:nvSpPr>
        <p:spPr bwMode="auto">
          <a:xfrm>
            <a:off x="5652120" y="3105781"/>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31" name="Oval 30"/>
          <p:cNvSpPr/>
          <p:nvPr/>
        </p:nvSpPr>
        <p:spPr bwMode="auto">
          <a:xfrm>
            <a:off x="7164288" y="3068960"/>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cxnSp>
        <p:nvCxnSpPr>
          <p:cNvPr id="32" name="Straight Connector 31"/>
          <p:cNvCxnSpPr/>
          <p:nvPr/>
        </p:nvCxnSpPr>
        <p:spPr bwMode="auto">
          <a:xfrm flipV="1">
            <a:off x="3059832" y="2492896"/>
            <a:ext cx="0" cy="14295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flipV="1">
            <a:off x="1763688" y="2492896"/>
            <a:ext cx="0" cy="14295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4" name="Oval 33"/>
          <p:cNvSpPr/>
          <p:nvPr/>
        </p:nvSpPr>
        <p:spPr bwMode="auto">
          <a:xfrm>
            <a:off x="2987824" y="2996952"/>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35" name="Oval 34"/>
          <p:cNvSpPr/>
          <p:nvPr/>
        </p:nvSpPr>
        <p:spPr bwMode="auto">
          <a:xfrm>
            <a:off x="1619672" y="3068960"/>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Tree>
    <p:extLst>
      <p:ext uri="{BB962C8B-B14F-4D97-AF65-F5344CB8AC3E}">
        <p14:creationId xmlns:p14="http://schemas.microsoft.com/office/powerpoint/2010/main" val="28360068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Overview</a:t>
            </a:r>
            <a:r>
              <a:rPr lang="nl-NL" dirty="0" smtClean="0"/>
              <a:t> of a server</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117</a:t>
            </a:fld>
            <a:endParaRPr lang="en-CA"/>
          </a:p>
        </p:txBody>
      </p:sp>
      <p:sp>
        <p:nvSpPr>
          <p:cNvPr id="5" name="Rounded Rectangle 4"/>
          <p:cNvSpPr/>
          <p:nvPr/>
        </p:nvSpPr>
        <p:spPr bwMode="auto">
          <a:xfrm>
            <a:off x="685800" y="1828800"/>
            <a:ext cx="7848600" cy="4343400"/>
          </a:xfrm>
          <a:prstGeom prst="round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971800" y="1828800"/>
            <a:ext cx="2895600" cy="83820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l-NL" b="1" dirty="0" smtClean="0">
                <a:solidFill>
                  <a:schemeClr val="bg1"/>
                </a:solidFill>
              </a:rPr>
              <a:t>HTTP</a:t>
            </a:r>
            <a:r>
              <a:rPr kumimoji="0" lang="nl-NL" sz="1800" b="1" i="0" u="none" strike="noStrike" cap="none" normalizeH="0" baseline="0" dirty="0" smtClean="0">
                <a:ln>
                  <a:noFill/>
                </a:ln>
                <a:solidFill>
                  <a:schemeClr val="bg1"/>
                </a:solidFill>
                <a:effectLst/>
                <a:latin typeface="Arial" charset="0"/>
              </a:rPr>
              <a:t> / REST interface</a:t>
            </a:r>
          </a:p>
        </p:txBody>
      </p:sp>
      <p:sp>
        <p:nvSpPr>
          <p:cNvPr id="7" name="Cloud 6"/>
          <p:cNvSpPr/>
          <p:nvPr/>
        </p:nvSpPr>
        <p:spPr bwMode="auto">
          <a:xfrm>
            <a:off x="5486400" y="1828800"/>
            <a:ext cx="3352800" cy="1447800"/>
          </a:xfrm>
          <a:prstGeom prst="cloud">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dirty="0" err="1" smtClean="0"/>
              <a:t>Encoding</a:t>
            </a:r>
            <a:r>
              <a:rPr lang="nl-NL" dirty="0" smtClean="0"/>
              <a:t>/</a:t>
            </a:r>
            <a:r>
              <a:rPr lang="nl-NL" dirty="0" err="1" smtClean="0"/>
              <a:t>decoding</a:t>
            </a:r>
            <a:r>
              <a:rPr lang="nl-NL" dirty="0" smtClean="0"/>
              <a:t>, </a:t>
            </a:r>
            <a:r>
              <a:rPr lang="nl-NL" dirty="0" err="1" smtClean="0"/>
              <a:t>param</a:t>
            </a:r>
            <a:r>
              <a:rPr lang="nl-NL" dirty="0" smtClean="0"/>
              <a:t> </a:t>
            </a:r>
            <a:r>
              <a:rPr lang="nl-NL" dirty="0" err="1" smtClean="0"/>
              <a:t>validation</a:t>
            </a:r>
            <a:r>
              <a:rPr lang="nl-NL" dirty="0" smtClean="0"/>
              <a:t>, syntax </a:t>
            </a:r>
            <a:r>
              <a:rPr lang="nl-NL" dirty="0" err="1" smtClean="0"/>
              <a:t>validation</a:t>
            </a:r>
            <a:endParaRPr kumimoji="0" lang="nl-NL"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276600" y="3200400"/>
            <a:ext cx="2362200" cy="121920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l-NL" b="1" dirty="0" err="1" smtClean="0">
                <a:solidFill>
                  <a:schemeClr val="bg1"/>
                </a:solidFill>
              </a:rPr>
              <a:t>Fhir</a:t>
            </a:r>
            <a:r>
              <a:rPr lang="nl-NL" b="1" dirty="0" smtClean="0">
                <a:solidFill>
                  <a:schemeClr val="bg1"/>
                </a:solidFill>
              </a:rPr>
              <a:t> Service</a:t>
            </a:r>
            <a:endParaRPr kumimoji="0" lang="nl-NL" sz="1800" b="1" i="0" u="none" strike="noStrike" cap="none" normalizeH="0" baseline="0" dirty="0" smtClean="0">
              <a:ln>
                <a:noFill/>
              </a:ln>
              <a:solidFill>
                <a:schemeClr val="bg1"/>
              </a:solidFill>
              <a:effectLst/>
              <a:latin typeface="Arial" charset="0"/>
            </a:endParaRPr>
          </a:p>
        </p:txBody>
      </p:sp>
      <p:sp>
        <p:nvSpPr>
          <p:cNvPr id="9" name="Up-Down Arrow 8"/>
          <p:cNvSpPr/>
          <p:nvPr/>
        </p:nvSpPr>
        <p:spPr bwMode="auto">
          <a:xfrm>
            <a:off x="4191000" y="2514600"/>
            <a:ext cx="533400" cy="9144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66800" y="4648200"/>
            <a:ext cx="2362200" cy="121920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l-NL" b="1" dirty="0" err="1" smtClean="0">
                <a:solidFill>
                  <a:schemeClr val="bg1"/>
                </a:solidFill>
              </a:rPr>
              <a:t>Indexer</a:t>
            </a:r>
            <a:r>
              <a:rPr lang="nl-NL" b="1" dirty="0" smtClean="0">
                <a:solidFill>
                  <a:schemeClr val="bg1"/>
                </a:solidFill>
              </a:rPr>
              <a:t> / Search</a:t>
            </a:r>
            <a:endParaRPr kumimoji="0" lang="nl-NL" sz="1800" b="1"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5334000" y="4648200"/>
            <a:ext cx="2362200" cy="121920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l-NL" b="1" dirty="0" smtClean="0">
                <a:solidFill>
                  <a:schemeClr val="bg1"/>
                </a:solidFill>
              </a:rPr>
              <a:t>Storage</a:t>
            </a:r>
            <a:endParaRPr kumimoji="0" lang="nl-NL" sz="1800" b="1" i="0" u="none" strike="noStrike" cap="none" normalizeH="0" baseline="0" dirty="0" smtClean="0">
              <a:ln>
                <a:noFill/>
              </a:ln>
              <a:solidFill>
                <a:schemeClr val="bg1"/>
              </a:solidFill>
              <a:effectLst/>
              <a:latin typeface="Arial" charset="0"/>
            </a:endParaRPr>
          </a:p>
        </p:txBody>
      </p:sp>
      <p:sp>
        <p:nvSpPr>
          <p:cNvPr id="12" name="Left-Up Arrow 11"/>
          <p:cNvSpPr/>
          <p:nvPr/>
        </p:nvSpPr>
        <p:spPr bwMode="auto">
          <a:xfrm rot="10800000">
            <a:off x="2133601" y="3581400"/>
            <a:ext cx="1295400" cy="1219200"/>
          </a:xfrm>
          <a:prstGeom prst="leftUp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nl-NL"/>
          </a:p>
        </p:txBody>
      </p:sp>
      <p:sp>
        <p:nvSpPr>
          <p:cNvPr id="13" name="Left-Up Arrow 12"/>
          <p:cNvSpPr/>
          <p:nvPr/>
        </p:nvSpPr>
        <p:spPr bwMode="auto">
          <a:xfrm rot="16200000">
            <a:off x="5372100" y="3619500"/>
            <a:ext cx="1295400" cy="1219200"/>
          </a:xfrm>
          <a:prstGeom prst="leftUp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nl-NL"/>
          </a:p>
        </p:txBody>
      </p:sp>
      <p:sp>
        <p:nvSpPr>
          <p:cNvPr id="14" name="Cloud 13"/>
          <p:cNvSpPr/>
          <p:nvPr/>
        </p:nvSpPr>
        <p:spPr bwMode="auto">
          <a:xfrm>
            <a:off x="838200" y="2476500"/>
            <a:ext cx="3352800" cy="1447800"/>
          </a:xfrm>
          <a:prstGeom prst="cloud">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l-NL" dirty="0" err="1" smtClean="0"/>
              <a:t>Implement</a:t>
            </a:r>
            <a:r>
              <a:rPr lang="nl-NL" dirty="0" smtClean="0"/>
              <a:t> service operations as </a:t>
            </a:r>
            <a:r>
              <a:rPr lang="nl-NL" dirty="0" err="1" smtClean="0"/>
              <a:t>described</a:t>
            </a:r>
            <a:r>
              <a:rPr lang="nl-NL" dirty="0" smtClean="0"/>
              <a:t> in </a:t>
            </a:r>
            <a:r>
              <a:rPr lang="nl-NL" dirty="0" err="1" smtClean="0"/>
              <a:t>spec</a:t>
            </a:r>
            <a:endParaRPr kumimoji="0" lang="nl-NL"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827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2590800" y="1752600"/>
            <a:ext cx="1839074" cy="4638187"/>
          </a:xfrm>
          <a:prstGeom prst="rect">
            <a:avLst/>
          </a:prstGeom>
          <a:solidFill>
            <a:schemeClr val="accent5">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6781800" y="1828800"/>
            <a:ext cx="1839074" cy="4638187"/>
          </a:xfrm>
          <a:prstGeom prst="rect">
            <a:avLst/>
          </a:prstGeom>
          <a:solidFill>
            <a:schemeClr val="accent5">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nl-NL" dirty="0" err="1" smtClean="0"/>
              <a:t>From</a:t>
            </a:r>
            <a:r>
              <a:rPr lang="nl-NL" dirty="0" smtClean="0"/>
              <a:t> </a:t>
            </a:r>
            <a:r>
              <a:rPr lang="nl-NL" dirty="0" err="1" smtClean="0"/>
              <a:t>wire</a:t>
            </a:r>
            <a:r>
              <a:rPr lang="nl-NL" dirty="0" smtClean="0"/>
              <a:t> </a:t>
            </a:r>
            <a:r>
              <a:rPr lang="nl-NL" dirty="0" err="1" smtClean="0"/>
              <a:t>to</a:t>
            </a:r>
            <a:r>
              <a:rPr lang="nl-NL" dirty="0" smtClean="0"/>
              <a:t> store</a:t>
            </a:r>
            <a:endParaRPr lang="nl-NL" dirty="0"/>
          </a:p>
        </p:txBody>
      </p:sp>
      <p:sp>
        <p:nvSpPr>
          <p:cNvPr id="4" name="Can 3"/>
          <p:cNvSpPr/>
          <p:nvPr/>
        </p:nvSpPr>
        <p:spPr>
          <a:xfrm>
            <a:off x="345976" y="5562600"/>
            <a:ext cx="1787624" cy="78666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dirty="0" smtClean="0"/>
              <a:t>Storage</a:t>
            </a:r>
            <a:endParaRPr lang="nl-NL" dirty="0"/>
          </a:p>
        </p:txBody>
      </p:sp>
      <p:sp>
        <p:nvSpPr>
          <p:cNvPr id="8" name="Rectangle 7"/>
          <p:cNvSpPr/>
          <p:nvPr/>
        </p:nvSpPr>
        <p:spPr>
          <a:xfrm>
            <a:off x="332319" y="3886200"/>
            <a:ext cx="1752600" cy="11518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dirty="0" err="1" smtClean="0">
                <a:solidFill>
                  <a:schemeClr val="dk1"/>
                </a:solidFill>
              </a:rPr>
              <a:t>Fhir</a:t>
            </a:r>
            <a:r>
              <a:rPr lang="nl-NL" dirty="0" smtClean="0">
                <a:solidFill>
                  <a:schemeClr val="dk1"/>
                </a:solidFill>
              </a:rPr>
              <a:t> Service</a:t>
            </a:r>
            <a:endParaRPr lang="nl-NL" dirty="0">
              <a:solidFill>
                <a:schemeClr val="dk1"/>
              </a:solidFill>
            </a:endParaRPr>
          </a:p>
        </p:txBody>
      </p:sp>
      <p:sp>
        <p:nvSpPr>
          <p:cNvPr id="9" name="Round Diagonal Corner Rectangle 8"/>
          <p:cNvSpPr/>
          <p:nvPr/>
        </p:nvSpPr>
        <p:spPr>
          <a:xfrm>
            <a:off x="371128" y="1828800"/>
            <a:ext cx="1960250" cy="48789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dirty="0">
                <a:solidFill>
                  <a:schemeClr val="dk1"/>
                </a:solidFill>
              </a:rPr>
              <a:t>REST interface</a:t>
            </a:r>
          </a:p>
        </p:txBody>
      </p:sp>
      <p:grpSp>
        <p:nvGrpSpPr>
          <p:cNvPr id="33" name="Group 32"/>
          <p:cNvGrpSpPr/>
          <p:nvPr/>
        </p:nvGrpSpPr>
        <p:grpSpPr>
          <a:xfrm>
            <a:off x="2590800" y="1880338"/>
            <a:ext cx="1676400" cy="4520462"/>
            <a:chOff x="2926422" y="1828800"/>
            <a:chExt cx="1676400" cy="4520462"/>
          </a:xfrm>
        </p:grpSpPr>
        <p:sp>
          <p:nvSpPr>
            <p:cNvPr id="12" name="TextBox 11"/>
            <p:cNvSpPr txBox="1"/>
            <p:nvPr/>
          </p:nvSpPr>
          <p:spPr>
            <a:xfrm>
              <a:off x="3124200" y="1828800"/>
              <a:ext cx="1204176" cy="395814"/>
            </a:xfrm>
            <a:prstGeom prst="rect">
              <a:avLst/>
            </a:prstGeom>
            <a:noFill/>
          </p:spPr>
          <p:txBody>
            <a:bodyPr wrap="none" rtlCol="0">
              <a:spAutoFit/>
            </a:bodyPr>
            <a:lstStyle/>
            <a:p>
              <a:r>
                <a:rPr lang="nl-NL" b="1" dirty="0" smtClean="0"/>
                <a:t>JSON/XML</a:t>
              </a:r>
              <a:endParaRPr lang="nl-NL" b="1" dirty="0"/>
            </a:p>
          </p:txBody>
        </p:sp>
        <p:sp>
          <p:nvSpPr>
            <p:cNvPr id="13" name="TextBox 12"/>
            <p:cNvSpPr txBox="1"/>
            <p:nvPr/>
          </p:nvSpPr>
          <p:spPr>
            <a:xfrm>
              <a:off x="2926422" y="4267200"/>
              <a:ext cx="1676400" cy="369332"/>
            </a:xfrm>
            <a:prstGeom prst="rect">
              <a:avLst/>
            </a:prstGeom>
            <a:noFill/>
          </p:spPr>
          <p:txBody>
            <a:bodyPr wrap="square" rtlCol="0">
              <a:spAutoFit/>
            </a:bodyPr>
            <a:lstStyle/>
            <a:p>
              <a:r>
                <a:rPr lang="nl-NL" b="1" dirty="0" smtClean="0"/>
                <a:t>POCO/POJO</a:t>
              </a:r>
              <a:endParaRPr lang="nl-NL" b="1" dirty="0"/>
            </a:p>
          </p:txBody>
        </p:sp>
        <p:sp>
          <p:nvSpPr>
            <p:cNvPr id="14" name="TextBox 13"/>
            <p:cNvSpPr txBox="1"/>
            <p:nvPr/>
          </p:nvSpPr>
          <p:spPr>
            <a:xfrm>
              <a:off x="3354148" y="5953448"/>
              <a:ext cx="771365" cy="395814"/>
            </a:xfrm>
            <a:prstGeom prst="rect">
              <a:avLst/>
            </a:prstGeom>
            <a:noFill/>
          </p:spPr>
          <p:txBody>
            <a:bodyPr wrap="none" rtlCol="0">
              <a:spAutoFit/>
            </a:bodyPr>
            <a:lstStyle/>
            <a:p>
              <a:r>
                <a:rPr lang="nl-NL" b="1" dirty="0" smtClean="0"/>
                <a:t>DBMS</a:t>
              </a:r>
              <a:endParaRPr lang="nl-NL" b="1" dirty="0"/>
            </a:p>
          </p:txBody>
        </p:sp>
        <p:sp>
          <p:nvSpPr>
            <p:cNvPr id="15" name="TextBox 14"/>
            <p:cNvSpPr txBox="1"/>
            <p:nvPr/>
          </p:nvSpPr>
          <p:spPr>
            <a:xfrm>
              <a:off x="3240578" y="5181600"/>
              <a:ext cx="1133644" cy="369332"/>
            </a:xfrm>
            <a:prstGeom prst="rect">
              <a:avLst/>
            </a:prstGeom>
            <a:noFill/>
          </p:spPr>
          <p:txBody>
            <a:bodyPr wrap="none" rtlCol="0">
              <a:spAutoFit/>
            </a:bodyPr>
            <a:lstStyle/>
            <a:p>
              <a:r>
                <a:rPr lang="nl-NL" b="1" dirty="0" smtClean="0"/>
                <a:t>O-R Map</a:t>
              </a:r>
              <a:endParaRPr lang="nl-NL" b="1" dirty="0"/>
            </a:p>
          </p:txBody>
        </p:sp>
        <p:sp>
          <p:nvSpPr>
            <p:cNvPr id="16" name="TextBox 15"/>
            <p:cNvSpPr txBox="1"/>
            <p:nvPr/>
          </p:nvSpPr>
          <p:spPr>
            <a:xfrm>
              <a:off x="3048000" y="3048000"/>
              <a:ext cx="1280222" cy="395814"/>
            </a:xfrm>
            <a:prstGeom prst="rect">
              <a:avLst/>
            </a:prstGeom>
            <a:noFill/>
          </p:spPr>
          <p:txBody>
            <a:bodyPr wrap="none" rtlCol="0">
              <a:spAutoFit/>
            </a:bodyPr>
            <a:lstStyle/>
            <a:p>
              <a:r>
                <a:rPr lang="nl-NL" b="1" dirty="0" smtClean="0"/>
                <a:t>FHIR </a:t>
              </a:r>
              <a:r>
                <a:rPr lang="nl-NL" b="1" dirty="0" err="1" smtClean="0"/>
                <a:t>Parser</a:t>
              </a:r>
              <a:endParaRPr lang="nl-NL" b="1" dirty="0"/>
            </a:p>
          </p:txBody>
        </p:sp>
        <p:cxnSp>
          <p:nvCxnSpPr>
            <p:cNvPr id="18" name="Straight Arrow Connector 17"/>
            <p:cNvCxnSpPr/>
            <p:nvPr/>
          </p:nvCxnSpPr>
          <p:spPr>
            <a:xfrm>
              <a:off x="3733800" y="2438400"/>
              <a:ext cx="0" cy="54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3733800" y="3480487"/>
              <a:ext cx="0" cy="7867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733800" y="4712144"/>
              <a:ext cx="0" cy="393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44074" y="5616136"/>
              <a:ext cx="0" cy="2700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5" name="Slide Number Placeholder 4"/>
          <p:cNvSpPr>
            <a:spLocks noGrp="1"/>
          </p:cNvSpPr>
          <p:nvPr>
            <p:ph type="sldNum" sz="quarter" idx="4"/>
          </p:nvPr>
        </p:nvSpPr>
        <p:spPr/>
        <p:txBody>
          <a:bodyPr/>
          <a:lstStyle/>
          <a:p>
            <a:fld id="{5CC3E5C4-3E2B-40F1-9F2B-C46CEB0C88DF}" type="slidenum">
              <a:rPr lang="en-CA" smtClean="0"/>
              <a:pPr/>
              <a:t>118</a:t>
            </a:fld>
            <a:endParaRPr lang="en-CA"/>
          </a:p>
        </p:txBody>
      </p:sp>
      <p:grpSp>
        <p:nvGrpSpPr>
          <p:cNvPr id="34" name="Group 33"/>
          <p:cNvGrpSpPr/>
          <p:nvPr/>
        </p:nvGrpSpPr>
        <p:grpSpPr>
          <a:xfrm>
            <a:off x="4800600" y="1852844"/>
            <a:ext cx="1676400" cy="4624156"/>
            <a:chOff x="4526622" y="1828800"/>
            <a:chExt cx="1676400" cy="4624156"/>
          </a:xfrm>
        </p:grpSpPr>
        <p:grpSp>
          <p:nvGrpSpPr>
            <p:cNvPr id="71" name="Group 70"/>
            <p:cNvGrpSpPr/>
            <p:nvPr/>
          </p:nvGrpSpPr>
          <p:grpSpPr>
            <a:xfrm>
              <a:off x="4526622" y="1828800"/>
              <a:ext cx="1676400" cy="4057435"/>
              <a:chOff x="2926422" y="1828800"/>
              <a:chExt cx="1676400" cy="4057435"/>
            </a:xfrm>
          </p:grpSpPr>
          <p:sp>
            <p:nvSpPr>
              <p:cNvPr id="72" name="TextBox 71"/>
              <p:cNvSpPr txBox="1"/>
              <p:nvPr/>
            </p:nvSpPr>
            <p:spPr>
              <a:xfrm>
                <a:off x="3124200" y="1828800"/>
                <a:ext cx="1204176" cy="395814"/>
              </a:xfrm>
              <a:prstGeom prst="rect">
                <a:avLst/>
              </a:prstGeom>
              <a:noFill/>
            </p:spPr>
            <p:txBody>
              <a:bodyPr wrap="none" rtlCol="0">
                <a:spAutoFit/>
              </a:bodyPr>
              <a:lstStyle/>
              <a:p>
                <a:r>
                  <a:rPr lang="nl-NL" b="1" dirty="0" smtClean="0"/>
                  <a:t>JSON/XML</a:t>
                </a:r>
                <a:endParaRPr lang="nl-NL" b="1" dirty="0"/>
              </a:p>
            </p:txBody>
          </p:sp>
          <p:sp>
            <p:nvSpPr>
              <p:cNvPr id="73" name="TextBox 72"/>
              <p:cNvSpPr txBox="1"/>
              <p:nvPr/>
            </p:nvSpPr>
            <p:spPr>
              <a:xfrm>
                <a:off x="2926422" y="4267200"/>
                <a:ext cx="1676400" cy="369332"/>
              </a:xfrm>
              <a:prstGeom prst="rect">
                <a:avLst/>
              </a:prstGeom>
              <a:noFill/>
            </p:spPr>
            <p:txBody>
              <a:bodyPr wrap="square" rtlCol="0">
                <a:spAutoFit/>
              </a:bodyPr>
              <a:lstStyle/>
              <a:p>
                <a:r>
                  <a:rPr lang="nl-NL" b="1" dirty="0" smtClean="0"/>
                  <a:t>POCO/POJO</a:t>
                </a:r>
                <a:endParaRPr lang="nl-NL" b="1" dirty="0"/>
              </a:p>
            </p:txBody>
          </p:sp>
          <p:sp>
            <p:nvSpPr>
              <p:cNvPr id="75" name="TextBox 74"/>
              <p:cNvSpPr txBox="1"/>
              <p:nvPr/>
            </p:nvSpPr>
            <p:spPr>
              <a:xfrm>
                <a:off x="3203776" y="5181600"/>
                <a:ext cx="1120820" cy="369332"/>
              </a:xfrm>
              <a:prstGeom prst="rect">
                <a:avLst/>
              </a:prstGeom>
              <a:noFill/>
            </p:spPr>
            <p:txBody>
              <a:bodyPr wrap="none" rtlCol="0">
                <a:spAutoFit/>
              </a:bodyPr>
              <a:lstStyle/>
              <a:p>
                <a:r>
                  <a:rPr lang="nl-NL" b="1" dirty="0" err="1" smtClean="0"/>
                  <a:t>Serialize</a:t>
                </a:r>
                <a:endParaRPr lang="nl-NL" b="1" dirty="0"/>
              </a:p>
            </p:txBody>
          </p:sp>
          <p:sp>
            <p:nvSpPr>
              <p:cNvPr id="76" name="TextBox 75"/>
              <p:cNvSpPr txBox="1"/>
              <p:nvPr/>
            </p:nvSpPr>
            <p:spPr>
              <a:xfrm>
                <a:off x="3048000" y="3048000"/>
                <a:ext cx="1280222" cy="395814"/>
              </a:xfrm>
              <a:prstGeom prst="rect">
                <a:avLst/>
              </a:prstGeom>
              <a:noFill/>
            </p:spPr>
            <p:txBody>
              <a:bodyPr wrap="none" rtlCol="0">
                <a:spAutoFit/>
              </a:bodyPr>
              <a:lstStyle/>
              <a:p>
                <a:r>
                  <a:rPr lang="nl-NL" b="1" dirty="0" smtClean="0"/>
                  <a:t>FHIR </a:t>
                </a:r>
                <a:r>
                  <a:rPr lang="nl-NL" b="1" dirty="0" err="1" smtClean="0"/>
                  <a:t>Parser</a:t>
                </a:r>
                <a:endParaRPr lang="nl-NL" b="1" dirty="0"/>
              </a:p>
            </p:txBody>
          </p:sp>
          <p:cxnSp>
            <p:nvCxnSpPr>
              <p:cNvPr id="77" name="Straight Arrow Connector 76"/>
              <p:cNvCxnSpPr/>
              <p:nvPr/>
            </p:nvCxnSpPr>
            <p:spPr>
              <a:xfrm>
                <a:off x="3733800" y="2438400"/>
                <a:ext cx="0" cy="54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3733800" y="3480487"/>
                <a:ext cx="0" cy="7867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3733800" y="4712144"/>
                <a:ext cx="0" cy="393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3744074" y="5616136"/>
                <a:ext cx="0" cy="2700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81" name="TextBox 80"/>
            <p:cNvSpPr txBox="1"/>
            <p:nvPr/>
          </p:nvSpPr>
          <p:spPr>
            <a:xfrm>
              <a:off x="4757370" y="5806625"/>
              <a:ext cx="1208151" cy="646331"/>
            </a:xfrm>
            <a:prstGeom prst="rect">
              <a:avLst/>
            </a:prstGeom>
            <a:noFill/>
          </p:spPr>
          <p:txBody>
            <a:bodyPr wrap="none" rtlCol="0">
              <a:spAutoFit/>
            </a:bodyPr>
            <a:lstStyle/>
            <a:p>
              <a:pPr algn="ctr"/>
              <a:r>
                <a:rPr lang="nl-NL" b="1" dirty="0" err="1" smtClean="0"/>
                <a:t>NoSql</a:t>
              </a:r>
              <a:r>
                <a:rPr lang="nl-NL" b="1" dirty="0"/>
                <a:t/>
              </a:r>
              <a:br>
                <a:rPr lang="nl-NL" b="1" dirty="0"/>
              </a:br>
              <a:r>
                <a:rPr lang="nl-NL" b="1" dirty="0" smtClean="0"/>
                <a:t>(</a:t>
              </a:r>
              <a:r>
                <a:rPr lang="nl-NL" b="1" dirty="0" err="1" smtClean="0"/>
                <a:t>Xml</a:t>
              </a:r>
              <a:r>
                <a:rPr lang="nl-NL" b="1" dirty="0" smtClean="0"/>
                <a:t>/</a:t>
              </a:r>
              <a:r>
                <a:rPr lang="nl-NL" b="1" dirty="0" err="1" smtClean="0"/>
                <a:t>Json</a:t>
              </a:r>
              <a:r>
                <a:rPr lang="nl-NL" b="1" dirty="0" smtClean="0"/>
                <a:t>)</a:t>
              </a:r>
              <a:endParaRPr lang="nl-NL" b="1" dirty="0"/>
            </a:p>
          </p:txBody>
        </p:sp>
      </p:grpSp>
      <p:grpSp>
        <p:nvGrpSpPr>
          <p:cNvPr id="107" name="Group 106"/>
          <p:cNvGrpSpPr/>
          <p:nvPr/>
        </p:nvGrpSpPr>
        <p:grpSpPr>
          <a:xfrm>
            <a:off x="6858000" y="1828800"/>
            <a:ext cx="1676400" cy="4520462"/>
            <a:chOff x="2926422" y="1828800"/>
            <a:chExt cx="1676400" cy="4520462"/>
          </a:xfrm>
        </p:grpSpPr>
        <p:sp>
          <p:nvSpPr>
            <p:cNvPr id="108" name="TextBox 107"/>
            <p:cNvSpPr txBox="1"/>
            <p:nvPr/>
          </p:nvSpPr>
          <p:spPr>
            <a:xfrm>
              <a:off x="3124200" y="1828800"/>
              <a:ext cx="1204176" cy="395814"/>
            </a:xfrm>
            <a:prstGeom prst="rect">
              <a:avLst/>
            </a:prstGeom>
            <a:noFill/>
          </p:spPr>
          <p:txBody>
            <a:bodyPr wrap="none" rtlCol="0">
              <a:spAutoFit/>
            </a:bodyPr>
            <a:lstStyle/>
            <a:p>
              <a:r>
                <a:rPr lang="nl-NL" b="1" dirty="0" smtClean="0"/>
                <a:t>JSON/XML</a:t>
              </a:r>
              <a:endParaRPr lang="nl-NL" b="1" dirty="0"/>
            </a:p>
          </p:txBody>
        </p:sp>
        <p:sp>
          <p:nvSpPr>
            <p:cNvPr id="109" name="TextBox 108"/>
            <p:cNvSpPr txBox="1"/>
            <p:nvPr/>
          </p:nvSpPr>
          <p:spPr>
            <a:xfrm>
              <a:off x="2926422" y="4267200"/>
              <a:ext cx="1676400" cy="369332"/>
            </a:xfrm>
            <a:prstGeom prst="rect">
              <a:avLst/>
            </a:prstGeom>
            <a:noFill/>
          </p:spPr>
          <p:txBody>
            <a:bodyPr wrap="square" rtlCol="0">
              <a:spAutoFit/>
            </a:bodyPr>
            <a:lstStyle/>
            <a:p>
              <a:r>
                <a:rPr lang="nl-NL" b="1" dirty="0" smtClean="0"/>
                <a:t>POCO/POJO</a:t>
              </a:r>
              <a:endParaRPr lang="nl-NL" b="1" dirty="0"/>
            </a:p>
          </p:txBody>
        </p:sp>
        <p:sp>
          <p:nvSpPr>
            <p:cNvPr id="110" name="TextBox 109"/>
            <p:cNvSpPr txBox="1"/>
            <p:nvPr/>
          </p:nvSpPr>
          <p:spPr>
            <a:xfrm>
              <a:off x="3354148" y="5953448"/>
              <a:ext cx="771365" cy="395814"/>
            </a:xfrm>
            <a:prstGeom prst="rect">
              <a:avLst/>
            </a:prstGeom>
            <a:noFill/>
          </p:spPr>
          <p:txBody>
            <a:bodyPr wrap="none" rtlCol="0">
              <a:spAutoFit/>
            </a:bodyPr>
            <a:lstStyle/>
            <a:p>
              <a:r>
                <a:rPr lang="nl-NL" b="1" dirty="0" smtClean="0"/>
                <a:t>DBMS</a:t>
              </a:r>
              <a:endParaRPr lang="nl-NL" b="1" dirty="0"/>
            </a:p>
          </p:txBody>
        </p:sp>
        <p:sp>
          <p:nvSpPr>
            <p:cNvPr id="111" name="TextBox 110"/>
            <p:cNvSpPr txBox="1"/>
            <p:nvPr/>
          </p:nvSpPr>
          <p:spPr>
            <a:xfrm>
              <a:off x="3231222" y="5181600"/>
              <a:ext cx="1120820" cy="369332"/>
            </a:xfrm>
            <a:prstGeom prst="rect">
              <a:avLst/>
            </a:prstGeom>
            <a:noFill/>
          </p:spPr>
          <p:txBody>
            <a:bodyPr wrap="none" rtlCol="0">
              <a:spAutoFit/>
            </a:bodyPr>
            <a:lstStyle/>
            <a:p>
              <a:r>
                <a:rPr lang="nl-NL" b="1" dirty="0" err="1" smtClean="0"/>
                <a:t>Serialize</a:t>
              </a:r>
              <a:endParaRPr lang="nl-NL" b="1" dirty="0"/>
            </a:p>
          </p:txBody>
        </p:sp>
        <p:sp>
          <p:nvSpPr>
            <p:cNvPr id="112" name="TextBox 111"/>
            <p:cNvSpPr txBox="1"/>
            <p:nvPr/>
          </p:nvSpPr>
          <p:spPr>
            <a:xfrm>
              <a:off x="3048000" y="3048000"/>
              <a:ext cx="1280222" cy="395814"/>
            </a:xfrm>
            <a:prstGeom prst="rect">
              <a:avLst/>
            </a:prstGeom>
            <a:noFill/>
          </p:spPr>
          <p:txBody>
            <a:bodyPr wrap="none" rtlCol="0">
              <a:spAutoFit/>
            </a:bodyPr>
            <a:lstStyle/>
            <a:p>
              <a:r>
                <a:rPr lang="nl-NL" b="1" dirty="0" smtClean="0"/>
                <a:t>FHIR </a:t>
              </a:r>
              <a:r>
                <a:rPr lang="nl-NL" b="1" dirty="0" err="1" smtClean="0"/>
                <a:t>Parser</a:t>
              </a:r>
              <a:endParaRPr lang="nl-NL" b="1" dirty="0"/>
            </a:p>
          </p:txBody>
        </p:sp>
        <p:cxnSp>
          <p:nvCxnSpPr>
            <p:cNvPr id="113" name="Straight Arrow Connector 112"/>
            <p:cNvCxnSpPr/>
            <p:nvPr/>
          </p:nvCxnSpPr>
          <p:spPr>
            <a:xfrm>
              <a:off x="3733800" y="2438400"/>
              <a:ext cx="0" cy="54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3733800" y="3480487"/>
              <a:ext cx="0" cy="7867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3733800" y="4712144"/>
              <a:ext cx="0" cy="393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3744074" y="5616136"/>
              <a:ext cx="0" cy="2700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23996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Briefest intro to JSON</a:t>
            </a:r>
            <a:endParaRPr lang="en-US" dirty="0"/>
          </a:p>
        </p:txBody>
      </p:sp>
      <p:sp>
        <p:nvSpPr>
          <p:cNvPr id="3" name="Content Placeholder 2"/>
          <p:cNvSpPr>
            <a:spLocks noGrp="1"/>
          </p:cNvSpPr>
          <p:nvPr>
            <p:ph idx="1"/>
          </p:nvPr>
        </p:nvSpPr>
        <p:spPr/>
        <p:txBody>
          <a:bodyPr/>
          <a:lstStyle/>
          <a:p>
            <a:r>
              <a:rPr lang="en-US" dirty="0" smtClean="0"/>
              <a:t>JSON (“JavaScript Object Notation”): it’s JavaScript, not markup!</a:t>
            </a:r>
          </a:p>
          <a:p>
            <a:pPr marL="719138" lvl="2" indent="0" defTabSz="801688">
              <a:buNone/>
            </a:pPr>
            <a:r>
              <a:rPr lang="en-US" sz="1600" dirty="0" smtClean="0">
                <a:latin typeface="Courier New" pitchFamily="49" charset="0"/>
                <a:cs typeface="Courier New" pitchFamily="49" charset="0"/>
              </a:rPr>
              <a:t>{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“Country" :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“name" : “the Netherlands",</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“population" : 16696000,</a:t>
            </a:r>
          </a:p>
          <a:p>
            <a:pPr marL="719138" lvl="2" indent="0" defTabSz="801688">
              <a:buNone/>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popDensity</a:t>
            </a:r>
            <a:r>
              <a:rPr lang="en-US" sz="1600" dirty="0" smtClean="0">
                <a:latin typeface="Courier New" pitchFamily="49" charset="0"/>
                <a:cs typeface="Courier New" pitchFamily="49" charset="0"/>
              </a:rPr>
              <a:t>” : 447.9 </a:t>
            </a:r>
          </a:p>
          <a:p>
            <a:pPr marL="719138" lvl="2" indent="0" defTabSz="801688">
              <a:buNone/>
            </a:pPr>
            <a:r>
              <a:rPr lang="en-US" sz="1600" dirty="0" smtClean="0">
                <a:latin typeface="Courier New" pitchFamily="49" charset="0"/>
                <a:cs typeface="Courier New" pitchFamily="49" charset="0"/>
              </a:rPr>
              <a:t>  }</a:t>
            </a:r>
          </a:p>
          <a:p>
            <a:pPr marL="719138" lvl="2" indent="0" defTabSz="801688">
              <a:buNone/>
            </a:pPr>
            <a:r>
              <a:rPr lang="en-US" sz="1600" dirty="0" smtClean="0">
                <a:latin typeface="Courier New" pitchFamily="49" charset="0"/>
                <a:cs typeface="Courier New" pitchFamily="49" charset="0"/>
              </a:rPr>
              <a:t>}</a:t>
            </a:r>
          </a:p>
          <a:p>
            <a:r>
              <a:rPr lang="en-US" sz="2300" dirty="0" err="1" smtClean="0">
                <a:latin typeface="Courier New" pitchFamily="49" charset="0"/>
                <a:cs typeface="Courier New" pitchFamily="49" charset="0"/>
              </a:rPr>
              <a:t>var</a:t>
            </a:r>
            <a:r>
              <a:rPr lang="en-US" sz="2300" dirty="0" smtClean="0">
                <a:latin typeface="Courier New" pitchFamily="49" charset="0"/>
                <a:cs typeface="Courier New" pitchFamily="49" charset="0"/>
              </a:rPr>
              <a:t> report = </a:t>
            </a:r>
            <a:r>
              <a:rPr lang="en-US" sz="2300" dirty="0" err="1" smtClean="0">
                <a:latin typeface="Courier New" pitchFamily="49" charset="0"/>
                <a:cs typeface="Courier New" pitchFamily="49" charset="0"/>
              </a:rPr>
              <a:t>eval</a:t>
            </a:r>
            <a:r>
              <a:rPr lang="en-US" sz="2300" dirty="0" smtClean="0">
                <a:latin typeface="Courier New" pitchFamily="49" charset="0"/>
                <a:cs typeface="Courier New" pitchFamily="49" charset="0"/>
              </a:rPr>
              <a:t>(“({…})”);</a:t>
            </a:r>
            <a:br>
              <a:rPr lang="en-US" sz="2300" dirty="0" smtClean="0">
                <a:latin typeface="Courier New" pitchFamily="49" charset="0"/>
                <a:cs typeface="Courier New" pitchFamily="49" charset="0"/>
              </a:rPr>
            </a:br>
            <a:r>
              <a:rPr lang="en-US" sz="2300" dirty="0" smtClean="0">
                <a:latin typeface="Courier New" pitchFamily="49" charset="0"/>
                <a:cs typeface="Courier New" pitchFamily="49" charset="0"/>
              </a:rPr>
              <a:t>alert(</a:t>
            </a:r>
            <a:r>
              <a:rPr lang="en-US" sz="2300" dirty="0" err="1" smtClean="0">
                <a:latin typeface="Courier New" pitchFamily="49" charset="0"/>
                <a:cs typeface="Courier New" pitchFamily="49" charset="0"/>
              </a:rPr>
              <a:t>report.LabReport.status</a:t>
            </a:r>
            <a:r>
              <a:rPr lang="en-US" sz="2300" dirty="0" smtClean="0">
                <a:latin typeface="Courier New" pitchFamily="49" charset="0"/>
                <a:cs typeface="Courier New" pitchFamily="49" charset="0"/>
              </a:rPr>
              <a:t>);</a:t>
            </a:r>
          </a:p>
          <a:p>
            <a:r>
              <a:rPr lang="en-US" dirty="0" smtClean="0"/>
              <a:t>Very easy parsing for JavaScript clients. But actually, use </a:t>
            </a:r>
            <a:r>
              <a:rPr lang="en-US" dirty="0" err="1" smtClean="0"/>
              <a:t>JSON.parse</a:t>
            </a:r>
            <a:r>
              <a:rPr lang="en-US" dirty="0" smtClean="0"/>
              <a:t>() instead ;-)</a:t>
            </a:r>
          </a:p>
          <a:p>
            <a:endParaRPr lang="en-US" dirty="0" smtClean="0"/>
          </a:p>
        </p:txBody>
      </p:sp>
      <p:sp>
        <p:nvSpPr>
          <p:cNvPr id="5" name="Slide Number Placeholder 4"/>
          <p:cNvSpPr>
            <a:spLocks noGrp="1"/>
          </p:cNvSpPr>
          <p:nvPr>
            <p:ph type="sldNum" sz="quarter" idx="4"/>
          </p:nvPr>
        </p:nvSpPr>
        <p:spPr/>
        <p:txBody>
          <a:bodyPr/>
          <a:lstStyle/>
          <a:p>
            <a:fld id="{2CD36790-EF9F-4521-A783-189BE19EEE4B}" type="slidenum">
              <a:rPr lang="en-US" smtClean="0"/>
              <a:pPr/>
              <a:t>119</a:t>
            </a:fld>
            <a:endParaRPr lang="en-US"/>
          </a:p>
        </p:txBody>
      </p:sp>
    </p:spTree>
    <p:extLst>
      <p:ext uri="{BB962C8B-B14F-4D97-AF65-F5344CB8AC3E}">
        <p14:creationId xmlns:p14="http://schemas.microsoft.com/office/powerpoint/2010/main" val="96302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Resource Reference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12</a:t>
            </a:fld>
            <a:endParaRPr lang="en-CA" dirty="0"/>
          </a:p>
        </p:txBody>
      </p:sp>
      <p:pic>
        <p:nvPicPr>
          <p:cNvPr id="1026" name="Picture 2" descr="UM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44912"/>
            <a:ext cx="6907138" cy="48844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843808" y="2780928"/>
            <a:ext cx="6060554" cy="3673712"/>
            <a:chOff x="2843808" y="2780928"/>
            <a:chExt cx="6060554" cy="3673712"/>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005064"/>
              <a:ext cx="51244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2843808" y="2996952"/>
              <a:ext cx="1149313" cy="17129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843808" y="2780928"/>
              <a:ext cx="1149313" cy="12241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019191" y="4700314"/>
              <a:ext cx="4362810" cy="1754326"/>
            </a:xfrm>
            <a:prstGeom prst="rect">
              <a:avLst/>
            </a:prstGeom>
            <a:noFill/>
          </p:spPr>
          <p:txBody>
            <a:bodyPr wrap="square" rtlCol="0">
              <a:spAutoFit/>
            </a:bodyPr>
            <a:lstStyle/>
            <a:p>
              <a:r>
                <a:rPr lang="nl-NL" sz="2400" b="1" dirty="0" smtClean="0"/>
                <a:t>“</a:t>
              </a:r>
              <a:r>
                <a:rPr lang="nl-NL" sz="2400" b="1" dirty="0" err="1" smtClean="0"/>
                <a:t>Refers</a:t>
              </a:r>
              <a:r>
                <a:rPr lang="nl-NL" sz="2400" b="1" dirty="0" smtClean="0"/>
                <a:t> </a:t>
              </a:r>
              <a:r>
                <a:rPr lang="nl-NL" sz="2400" b="1" dirty="0" err="1" smtClean="0"/>
                <a:t>to</a:t>
              </a:r>
              <a:r>
                <a:rPr lang="nl-NL" sz="2400" b="1" dirty="0" smtClean="0"/>
                <a:t>…”</a:t>
              </a:r>
            </a:p>
            <a:p>
              <a:endParaRPr lang="en-US" sz="2400" b="1" dirty="0"/>
            </a:p>
            <a:p>
              <a:pPr marL="0" lvl="1"/>
              <a:r>
                <a:rPr lang="en-US" b="1" i="1" dirty="0" smtClean="0"/>
                <a:t>Note: </a:t>
              </a:r>
              <a:r>
                <a:rPr lang="en-US" b="1" i="1" dirty="0"/>
                <a:t>No referential integrity – references are just URL’s</a:t>
              </a:r>
            </a:p>
            <a:p>
              <a:endParaRPr lang="nl-NL" sz="2400" b="1" dirty="0"/>
            </a:p>
          </p:txBody>
        </p:sp>
      </p:grpSp>
    </p:spTree>
    <p:extLst>
      <p:ext uri="{BB962C8B-B14F-4D97-AF65-F5344CB8AC3E}">
        <p14:creationId xmlns:p14="http://schemas.microsoft.com/office/powerpoint/2010/main" val="36153691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Xml and JSON are different</a:t>
            </a:r>
            <a:endParaRPr lang="en-US" dirty="0"/>
          </a:p>
        </p:txBody>
      </p:sp>
      <p:sp>
        <p:nvSpPr>
          <p:cNvPr id="6" name="Text Placeholder 5"/>
          <p:cNvSpPr>
            <a:spLocks noGrp="1"/>
          </p:cNvSpPr>
          <p:nvPr>
            <p:ph type="body" idx="1"/>
          </p:nvPr>
        </p:nvSpPr>
        <p:spPr/>
        <p:txBody>
          <a:bodyPr/>
          <a:lstStyle/>
          <a:p>
            <a:r>
              <a:rPr lang="en-US" smtClean="0"/>
              <a:t>Xml</a:t>
            </a:r>
            <a:endParaRPr lang="en-US" dirty="0"/>
          </a:p>
        </p:txBody>
      </p:sp>
      <p:sp>
        <p:nvSpPr>
          <p:cNvPr id="7" name="Content Placeholder 6"/>
          <p:cNvSpPr>
            <a:spLocks noGrp="1"/>
          </p:cNvSpPr>
          <p:nvPr>
            <p:ph sz="half" idx="2"/>
          </p:nvPr>
        </p:nvSpPr>
        <p:spPr/>
        <p:txBody>
          <a:bodyPr/>
          <a:lstStyle/>
          <a:p>
            <a:pPr marL="0" indent="0">
              <a:buNone/>
            </a:pPr>
            <a:r>
              <a:rPr lang="nl-NL" sz="2000" dirty="0" smtClean="0">
                <a:latin typeface="Courier New" pitchFamily="49" charset="0"/>
                <a:cs typeface="Courier New" pitchFamily="49" charset="0"/>
              </a:rPr>
              <a:t>&lt;XXX xmlns=“urn:foo”&gt;</a:t>
            </a:r>
          </a:p>
          <a:p>
            <a:pPr marL="0" indent="0">
              <a:buNone/>
            </a:pPr>
            <a:r>
              <a:rPr lang="nl-NL" sz="2000" dirty="0" smtClean="0">
                <a:latin typeface="Courier New" pitchFamily="49" charset="0"/>
                <a:cs typeface="Courier New" pitchFamily="49" charset="0"/>
              </a:rPr>
              <a:t>    &lt;B a=“c” /&gt;</a:t>
            </a:r>
          </a:p>
          <a:p>
            <a:pPr marL="0" indent="0">
              <a:buNone/>
            </a:pPr>
            <a:r>
              <a:rPr lang="nl-NL" sz="2000" dirty="0" smtClean="0">
                <a:latin typeface="Courier New" pitchFamily="49" charset="0"/>
                <a:cs typeface="Courier New" pitchFamily="49" charset="0"/>
              </a:rPr>
              <a:t>    &lt;C&gt;One&lt;/C&gt;</a:t>
            </a:r>
          </a:p>
          <a:p>
            <a:pPr marL="0" indent="0">
              <a:buNone/>
            </a:pPr>
            <a:r>
              <a:rPr lang="nl-NL" sz="2000" dirty="0" smtClean="0">
                <a:latin typeface="Courier New" pitchFamily="49" charset="0"/>
                <a:cs typeface="Courier New" pitchFamily="49" charset="0"/>
              </a:rPr>
              <a:t>    &lt;C&gt;Two&lt;/C&gt;</a:t>
            </a:r>
          </a:p>
          <a:p>
            <a:pPr marL="0" indent="0">
              <a:buNone/>
            </a:pPr>
            <a:r>
              <a:rPr lang="nl-NL" sz="2000" dirty="0" smtClean="0">
                <a:latin typeface="Courier New" pitchFamily="49" charset="0"/>
                <a:cs typeface="Courier New" pitchFamily="49" charset="0"/>
              </a:rPr>
              <a:t>    &lt;D&gt;One&lt;/D&gt;</a:t>
            </a:r>
          </a:p>
          <a:p>
            <a:pPr marL="0" indent="0">
              <a:buNone/>
            </a:pPr>
            <a:r>
              <a:rPr lang="nl-NL" sz="2000" dirty="0" smtClean="0">
                <a:latin typeface="Courier New" pitchFamily="49" charset="0"/>
                <a:cs typeface="Courier New" pitchFamily="49" charset="0"/>
              </a:rPr>
              <a:t>    &lt;div&gt;Not &lt;b&gt;so&lt;/b&gt;</a:t>
            </a:r>
            <a:br>
              <a:rPr lang="nl-NL" sz="2000" dirty="0" smtClean="0">
                <a:latin typeface="Courier New" pitchFamily="49" charset="0"/>
                <a:cs typeface="Courier New" pitchFamily="49" charset="0"/>
              </a:rPr>
            </a:br>
            <a:r>
              <a:rPr lang="nl-NL" sz="2000" dirty="0" smtClean="0">
                <a:latin typeface="Courier New" pitchFamily="49" charset="0"/>
                <a:cs typeface="Courier New" pitchFamily="49" charset="0"/>
              </a:rPr>
              <a:t>    easy&lt;/div&gt;</a:t>
            </a:r>
          </a:p>
          <a:p>
            <a:pPr marL="0" indent="0">
              <a:buNone/>
            </a:pPr>
            <a:r>
              <a:rPr lang="nl-NL" sz="2000" dirty="0" smtClean="0">
                <a:latin typeface="Courier New" pitchFamily="49" charset="0"/>
                <a:cs typeface="Courier New" pitchFamily="49" charset="0"/>
              </a:rPr>
              <a:t>&lt;/XXX&gt;</a:t>
            </a:r>
          </a:p>
        </p:txBody>
      </p:sp>
      <p:sp>
        <p:nvSpPr>
          <p:cNvPr id="8" name="Text Placeholder 7"/>
          <p:cNvSpPr>
            <a:spLocks noGrp="1"/>
          </p:cNvSpPr>
          <p:nvPr>
            <p:ph type="body" sz="quarter" idx="3"/>
          </p:nvPr>
        </p:nvSpPr>
        <p:spPr/>
        <p:txBody>
          <a:bodyPr/>
          <a:lstStyle/>
          <a:p>
            <a:r>
              <a:rPr lang="en-US" smtClean="0"/>
              <a:t>JSON</a:t>
            </a:r>
            <a:endParaRPr lang="en-US" dirty="0"/>
          </a:p>
        </p:txBody>
      </p:sp>
      <p:sp>
        <p:nvSpPr>
          <p:cNvPr id="9" name="Content Placeholder 8"/>
          <p:cNvSpPr>
            <a:spLocks noGrp="1"/>
          </p:cNvSpPr>
          <p:nvPr>
            <p:ph sz="quarter" idx="4"/>
          </p:nvPr>
        </p:nvSpPr>
        <p:spPr/>
        <p:txBody>
          <a:bodyPr/>
          <a:lstStyle/>
          <a:p>
            <a:pPr marL="0" indent="0">
              <a:buNone/>
            </a:pPr>
            <a:r>
              <a:rPr lang="nl-NL" sz="2000" dirty="0" smtClean="0">
                <a:latin typeface="Courier New" pitchFamily="49" charset="0"/>
                <a:cs typeface="Courier New" pitchFamily="49" charset="0"/>
              </a:rPr>
              <a:t>{ “B”: { “a” : “c” },</a:t>
            </a:r>
          </a:p>
          <a:p>
            <a:pPr marL="0" indent="0">
              <a:buNone/>
            </a:pPr>
            <a:r>
              <a:rPr lang="nl-NL" sz="2000" dirty="0" smtClean="0">
                <a:latin typeface="Courier New" pitchFamily="49" charset="0"/>
                <a:cs typeface="Courier New" pitchFamily="49" charset="0"/>
              </a:rPr>
              <a:t>  “C”: [ “One”, “Two” ],</a:t>
            </a:r>
          </a:p>
          <a:p>
            <a:pPr marL="0" indent="0">
              <a:buNone/>
            </a:pPr>
            <a:r>
              <a:rPr lang="nl-NL" sz="2000" dirty="0" smtClean="0">
                <a:latin typeface="Courier New" pitchFamily="49" charset="0"/>
                <a:cs typeface="Courier New" pitchFamily="49" charset="0"/>
              </a:rPr>
              <a:t>  “D” : “One”,</a:t>
            </a:r>
          </a:p>
          <a:p>
            <a:pPr marL="0" indent="0">
              <a:buNone/>
            </a:pPr>
            <a:r>
              <a:rPr lang="nl-NL" sz="2000" dirty="0" smtClean="0">
                <a:latin typeface="Courier New" pitchFamily="49" charset="0"/>
                <a:cs typeface="Courier New" pitchFamily="49" charset="0"/>
              </a:rPr>
              <a:t>  “div” : {</a:t>
            </a:r>
          </a:p>
          <a:p>
            <a:pPr marL="0" indent="0">
              <a:buNone/>
            </a:pPr>
            <a:r>
              <a:rPr lang="nl-NL" sz="2000" dirty="0" smtClean="0">
                <a:latin typeface="Courier New" pitchFamily="49" charset="0"/>
                <a:cs typeface="Courier New" pitchFamily="49" charset="0"/>
              </a:rPr>
              <a:t>    “</a:t>
            </a:r>
            <a:r>
              <a:rPr lang="nl-NL" sz="2000" dirty="0" err="1" smtClean="0">
                <a:latin typeface="Courier New" pitchFamily="49" charset="0"/>
                <a:cs typeface="Courier New" pitchFamily="49" charset="0"/>
              </a:rPr>
              <a:t>text-before</a:t>
            </a:r>
            <a:r>
              <a:rPr lang="nl-NL" sz="2000" dirty="0" smtClean="0">
                <a:latin typeface="Courier New" pitchFamily="49" charset="0"/>
                <a:cs typeface="Courier New" pitchFamily="49" charset="0"/>
              </a:rPr>
              <a:t>”:“</a:t>
            </a:r>
            <a:r>
              <a:rPr lang="nl-NL" sz="2000" dirty="0" err="1" smtClean="0">
                <a:latin typeface="Courier New" pitchFamily="49" charset="0"/>
                <a:cs typeface="Courier New" pitchFamily="49" charset="0"/>
              </a:rPr>
              <a:t>Not</a:t>
            </a:r>
            <a:r>
              <a:rPr lang="nl-NL" sz="2000" dirty="0" smtClean="0">
                <a:latin typeface="Courier New" pitchFamily="49" charset="0"/>
                <a:cs typeface="Courier New" pitchFamily="49" charset="0"/>
              </a:rPr>
              <a:t> ”,</a:t>
            </a:r>
          </a:p>
          <a:p>
            <a:pPr marL="0" indent="0">
              <a:buNone/>
            </a:pPr>
            <a:r>
              <a:rPr lang="nl-NL" sz="2000" dirty="0" smtClean="0">
                <a:latin typeface="Courier New" pitchFamily="49" charset="0"/>
                <a:cs typeface="Courier New" pitchFamily="49" charset="0"/>
              </a:rPr>
              <a:t>    b:“so”,</a:t>
            </a:r>
          </a:p>
          <a:p>
            <a:pPr marL="0" indent="0">
              <a:buNone/>
            </a:pPr>
            <a:r>
              <a:rPr lang="nl-NL" sz="2000" dirty="0" smtClean="0">
                <a:latin typeface="Courier New" pitchFamily="49" charset="0"/>
                <a:cs typeface="Courier New" pitchFamily="49" charset="0"/>
              </a:rPr>
              <a:t>    “</a:t>
            </a:r>
            <a:r>
              <a:rPr lang="nl-NL" sz="2000" dirty="0" err="1" smtClean="0">
                <a:latin typeface="Courier New" pitchFamily="49" charset="0"/>
                <a:cs typeface="Courier New" pitchFamily="49" charset="0"/>
              </a:rPr>
              <a:t>tekst</a:t>
            </a:r>
            <a:r>
              <a:rPr lang="nl-NL" sz="2000" dirty="0" smtClean="0">
                <a:latin typeface="Courier New" pitchFamily="49" charset="0"/>
                <a:cs typeface="Courier New" pitchFamily="49" charset="0"/>
              </a:rPr>
              <a:t>-</a:t>
            </a:r>
            <a:r>
              <a:rPr lang="nl-NL" sz="2000" dirty="0" err="1" smtClean="0">
                <a:latin typeface="Courier New" pitchFamily="49" charset="0"/>
                <a:cs typeface="Courier New" pitchFamily="49" charset="0"/>
              </a:rPr>
              <a:t>after</a:t>
            </a:r>
            <a:r>
              <a:rPr lang="nl-NL" sz="2000" dirty="0" smtClean="0">
                <a:latin typeface="Courier New" pitchFamily="49" charset="0"/>
                <a:cs typeface="Courier New" pitchFamily="49" charset="0"/>
              </a:rPr>
              <a:t>”:“easy”}</a:t>
            </a:r>
          </a:p>
          <a:p>
            <a:pPr marL="0" indent="0">
              <a:buNone/>
            </a:pPr>
            <a:r>
              <a:rPr lang="nl-NL" sz="2000" dirty="0" smtClean="0">
                <a:latin typeface="Courier New" pitchFamily="49" charset="0"/>
                <a:cs typeface="Courier New" pitchFamily="49" charset="0"/>
              </a:rPr>
              <a:t>}</a:t>
            </a:r>
          </a:p>
        </p:txBody>
      </p:sp>
      <p:sp>
        <p:nvSpPr>
          <p:cNvPr id="5" name="Slide Number Placeholder 4"/>
          <p:cNvSpPr>
            <a:spLocks noGrp="1"/>
          </p:cNvSpPr>
          <p:nvPr>
            <p:ph type="sldNum" sz="quarter" idx="4294967295"/>
          </p:nvPr>
        </p:nvSpPr>
        <p:spPr>
          <a:xfrm>
            <a:off x="8610600" y="6534150"/>
            <a:ext cx="533400" cy="476250"/>
          </a:xfrm>
          <a:prstGeom prst="rect">
            <a:avLst/>
          </a:prstGeom>
        </p:spPr>
        <p:txBody>
          <a:bodyPr/>
          <a:lstStyle/>
          <a:p>
            <a:fld id="{2CD36790-EF9F-4521-A783-189BE19EEE4B}" type="slidenum">
              <a:rPr lang="en-US" smtClean="0"/>
              <a:pPr/>
              <a:t>120</a:t>
            </a:fld>
            <a:endParaRPr lang="en-US"/>
          </a:p>
        </p:txBody>
      </p:sp>
      <p:sp>
        <p:nvSpPr>
          <p:cNvPr id="10" name="TextBox 9"/>
          <p:cNvSpPr txBox="1"/>
          <p:nvPr/>
        </p:nvSpPr>
        <p:spPr>
          <a:xfrm>
            <a:off x="609600" y="5410200"/>
            <a:ext cx="3657600" cy="923330"/>
          </a:xfrm>
          <a:prstGeom prst="rect">
            <a:avLst/>
          </a:prstGeom>
          <a:noFill/>
        </p:spPr>
        <p:txBody>
          <a:bodyPr wrap="square" rtlCol="0">
            <a:spAutoFit/>
          </a:bodyPr>
          <a:lstStyle/>
          <a:p>
            <a:pPr marL="285750" indent="-285750">
              <a:buFont typeface="Arial" pitchFamily="34" charset="0"/>
              <a:buChar char="•"/>
            </a:pPr>
            <a:r>
              <a:rPr lang="en-US" dirty="0" smtClean="0"/>
              <a:t>How to retain namespaces?</a:t>
            </a:r>
          </a:p>
          <a:p>
            <a:pPr marL="285750" indent="-285750">
              <a:buFont typeface="Arial" pitchFamily="34" charset="0"/>
              <a:buChar char="•"/>
            </a:pPr>
            <a:r>
              <a:rPr lang="en-US" dirty="0" smtClean="0"/>
              <a:t>How do you identify attributes?</a:t>
            </a:r>
          </a:p>
          <a:p>
            <a:pPr marL="285750" indent="-285750">
              <a:buFont typeface="Arial" pitchFamily="34" charset="0"/>
              <a:buChar char="•"/>
            </a:pPr>
            <a:r>
              <a:rPr lang="en-US" dirty="0" smtClean="0"/>
              <a:t>Bridge difference in </a:t>
            </a:r>
            <a:r>
              <a:rPr lang="en-US" dirty="0" err="1" smtClean="0"/>
              <a:t>datatypes</a:t>
            </a:r>
            <a:r>
              <a:rPr lang="en-US" dirty="0" smtClean="0"/>
              <a:t>?</a:t>
            </a:r>
            <a:endParaRPr lang="en-US" dirty="0"/>
          </a:p>
        </p:txBody>
      </p:sp>
      <p:sp>
        <p:nvSpPr>
          <p:cNvPr id="11" name="TextBox 10"/>
          <p:cNvSpPr txBox="1"/>
          <p:nvPr/>
        </p:nvSpPr>
        <p:spPr>
          <a:xfrm>
            <a:off x="4648200" y="5410200"/>
            <a:ext cx="3657600" cy="923330"/>
          </a:xfrm>
          <a:prstGeom prst="rect">
            <a:avLst/>
          </a:prstGeom>
          <a:noFill/>
        </p:spPr>
        <p:txBody>
          <a:bodyPr wrap="square" rtlCol="0">
            <a:spAutoFit/>
          </a:bodyPr>
          <a:lstStyle/>
          <a:p>
            <a:pPr marL="285750" indent="-285750">
              <a:buFont typeface="Arial" pitchFamily="34" charset="0"/>
              <a:buChar char="•"/>
            </a:pPr>
            <a:r>
              <a:rPr lang="en-US" dirty="0" smtClean="0"/>
              <a:t>Distinguish single elements from lists with one element?</a:t>
            </a:r>
          </a:p>
          <a:p>
            <a:pPr marL="285750" indent="-285750">
              <a:buFont typeface="Arial" pitchFamily="34" charset="0"/>
              <a:buChar char="•"/>
            </a:pPr>
            <a:r>
              <a:rPr lang="en-US" dirty="0" smtClean="0"/>
              <a:t>Mixed content?</a:t>
            </a:r>
          </a:p>
        </p:txBody>
      </p:sp>
    </p:spTree>
    <p:extLst>
      <p:ext uri="{BB962C8B-B14F-4D97-AF65-F5344CB8AC3E}">
        <p14:creationId xmlns:p14="http://schemas.microsoft.com/office/powerpoint/2010/main" val="28700687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Xml and </a:t>
            </a:r>
            <a:r>
              <a:rPr lang="en-US" dirty="0" err="1" smtClean="0"/>
              <a:t>Json</a:t>
            </a:r>
            <a:r>
              <a:rPr lang="en-US" dirty="0" smtClean="0"/>
              <a:t> in FHIR</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121</a:t>
            </a:fld>
            <a:endParaRPr lang="en-US"/>
          </a:p>
        </p:txBody>
      </p:sp>
      <p:sp>
        <p:nvSpPr>
          <p:cNvPr id="10" name="TextBox 9"/>
          <p:cNvSpPr txBox="1"/>
          <p:nvPr/>
        </p:nvSpPr>
        <p:spPr>
          <a:xfrm>
            <a:off x="1981200" y="2602468"/>
            <a:ext cx="2069797" cy="369332"/>
          </a:xfrm>
          <a:prstGeom prst="rect">
            <a:avLst/>
          </a:prstGeom>
          <a:noFill/>
        </p:spPr>
        <p:txBody>
          <a:bodyPr wrap="none" rtlCol="0">
            <a:spAutoFit/>
          </a:bodyPr>
          <a:lstStyle/>
          <a:p>
            <a:r>
              <a:rPr lang="en-US" dirty="0" err="1" smtClean="0"/>
              <a:t>code.coding</a:t>
            </a:r>
            <a:r>
              <a:rPr lang="en-US" dirty="0" smtClean="0"/>
              <a:t> is 0..*</a:t>
            </a:r>
            <a:endParaRPr lang="en-US" dirty="0"/>
          </a:p>
        </p:txBody>
      </p:sp>
      <p:cxnSp>
        <p:nvCxnSpPr>
          <p:cNvPr id="12" name="Straight Arrow Connector 11"/>
          <p:cNvCxnSpPr>
            <a:stCxn id="10" idx="1"/>
          </p:cNvCxnSpPr>
          <p:nvPr/>
        </p:nvCxnSpPr>
        <p:spPr bwMode="auto">
          <a:xfrm flipH="1">
            <a:off x="1362075" y="2787134"/>
            <a:ext cx="619125" cy="184666"/>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9906"/>
          <a:stretch/>
        </p:blipFill>
        <p:spPr bwMode="auto">
          <a:xfrm>
            <a:off x="779060" y="1935707"/>
            <a:ext cx="6542188" cy="408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0417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Xml and </a:t>
            </a:r>
            <a:r>
              <a:rPr lang="en-US" dirty="0" err="1" smtClean="0"/>
              <a:t>Json</a:t>
            </a:r>
            <a:r>
              <a:rPr lang="en-US" dirty="0" smtClean="0"/>
              <a:t> in FHIR</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122</a:t>
            </a:fld>
            <a:endParaRPr 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5715000" cy="424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4905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Handling both</a:t>
            </a:r>
            <a:endParaRPr lang="nl-NL" dirty="0"/>
          </a:p>
        </p:txBody>
      </p:sp>
      <p:sp>
        <p:nvSpPr>
          <p:cNvPr id="7" name="Content Placeholder 6"/>
          <p:cNvSpPr>
            <a:spLocks noGrp="1"/>
          </p:cNvSpPr>
          <p:nvPr>
            <p:ph idx="1"/>
          </p:nvPr>
        </p:nvSpPr>
        <p:spPr/>
        <p:txBody>
          <a:bodyPr/>
          <a:lstStyle/>
          <a:p>
            <a:r>
              <a:rPr lang="en-US" dirty="0" smtClean="0"/>
              <a:t>You need “meta” knowledge of the definition to distinguish lists / attributes</a:t>
            </a:r>
          </a:p>
          <a:p>
            <a:r>
              <a:rPr lang="en-US" dirty="0" smtClean="0"/>
              <a:t>The Java/C# API’s can easily interconvert</a:t>
            </a:r>
          </a:p>
          <a:p>
            <a:r>
              <a:rPr lang="en-US" dirty="0" smtClean="0"/>
              <a:t>Digital Signatures (in </a:t>
            </a:r>
            <a:r>
              <a:rPr lang="en-US" dirty="0" err="1" smtClean="0"/>
              <a:t>json</a:t>
            </a:r>
            <a:r>
              <a:rPr lang="en-US" dirty="0" smtClean="0"/>
              <a:t>?) are a problem when converting </a:t>
            </a:r>
            <a:r>
              <a:rPr lang="en-US" dirty="0" smtClean="0">
                <a:sym typeface="Wingdings"/>
              </a:rPr>
              <a:t></a:t>
            </a:r>
            <a:r>
              <a:rPr lang="en-US" dirty="0" smtClean="0"/>
              <a:t> store the original</a:t>
            </a:r>
          </a:p>
          <a:p>
            <a:r>
              <a:rPr lang="en-US" dirty="0" smtClean="0"/>
              <a:t>JAXB / </a:t>
            </a:r>
            <a:r>
              <a:rPr lang="en-US" dirty="0" err="1" smtClean="0"/>
              <a:t>XmlSerializer</a:t>
            </a:r>
            <a:r>
              <a:rPr lang="en-US" dirty="0" smtClean="0"/>
              <a:t> / </a:t>
            </a:r>
            <a:r>
              <a:rPr lang="en-US" dirty="0" err="1" smtClean="0"/>
              <a:t>DataContract</a:t>
            </a:r>
            <a:r>
              <a:rPr lang="en-US" dirty="0" smtClean="0"/>
              <a:t> would need extensive customization / additional @annotation / [attributes]. </a:t>
            </a:r>
            <a:r>
              <a:rPr lang="en-US" i="1" dirty="0" smtClean="0"/>
              <a:t>Contact us!</a:t>
            </a:r>
            <a:endParaRPr lang="nl-NL" i="1" dirty="0"/>
          </a:p>
        </p:txBody>
      </p:sp>
      <p:sp>
        <p:nvSpPr>
          <p:cNvPr id="5" name="Slide Number Placeholder 4"/>
          <p:cNvSpPr>
            <a:spLocks noGrp="1"/>
          </p:cNvSpPr>
          <p:nvPr>
            <p:ph type="sldNum" sz="quarter" idx="4"/>
          </p:nvPr>
        </p:nvSpPr>
        <p:spPr/>
        <p:txBody>
          <a:bodyPr/>
          <a:lstStyle/>
          <a:p>
            <a:fld id="{5CC3E5C4-3E2B-40F1-9F2B-C46CEB0C88DF}" type="slidenum">
              <a:rPr lang="en-CA" smtClean="0"/>
              <a:pPr/>
              <a:t>123</a:t>
            </a:fld>
            <a:endParaRPr lang="en-CA"/>
          </a:p>
        </p:txBody>
      </p:sp>
    </p:spTree>
    <p:extLst>
      <p:ext uri="{BB962C8B-B14F-4D97-AF65-F5344CB8AC3E}">
        <p14:creationId xmlns:p14="http://schemas.microsoft.com/office/powerpoint/2010/main" val="5226454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991672" cy="1152128"/>
          </a:xfrm>
        </p:spPr>
        <p:txBody>
          <a:bodyPr/>
          <a:lstStyle/>
          <a:p>
            <a:r>
              <a:rPr lang="en-US" dirty="0" smtClean="0"/>
              <a:t>Document-oriented store</a:t>
            </a:r>
            <a:endParaRPr lang="en-US" dirty="0"/>
          </a:p>
        </p:txBody>
      </p:sp>
      <p:sp>
        <p:nvSpPr>
          <p:cNvPr id="7" name="Content Placeholder 6"/>
          <p:cNvSpPr>
            <a:spLocks noGrp="1"/>
          </p:cNvSpPr>
          <p:nvPr>
            <p:ph idx="1"/>
          </p:nvPr>
        </p:nvSpPr>
        <p:spPr>
          <a:xfrm>
            <a:off x="381000" y="1828800"/>
            <a:ext cx="8382000" cy="1524000"/>
          </a:xfrm>
        </p:spPr>
        <p:txBody>
          <a:bodyPr/>
          <a:lstStyle/>
          <a:p>
            <a:r>
              <a:rPr lang="en-US" dirty="0" smtClean="0"/>
              <a:t>A document-oriented store can store Resources as a “whole” document.</a:t>
            </a:r>
          </a:p>
          <a:p>
            <a:r>
              <a:rPr lang="en-US" dirty="0" smtClean="0"/>
              <a:t>E.g. </a:t>
            </a:r>
            <a:r>
              <a:rPr lang="en-US" dirty="0" err="1" smtClean="0"/>
              <a:t>MongoDb</a:t>
            </a:r>
            <a:r>
              <a:rPr lang="en-US" dirty="0" smtClean="0"/>
              <a:t> stores documents in JSON:</a:t>
            </a:r>
            <a:endParaRPr lang="en-US"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124</a:t>
            </a:fld>
            <a:endParaRPr lang="en-CA"/>
          </a:p>
        </p:txBody>
      </p:sp>
      <p:sp>
        <p:nvSpPr>
          <p:cNvPr id="4" name="Rectangle 3"/>
          <p:cNvSpPr/>
          <p:nvPr/>
        </p:nvSpPr>
        <p:spPr>
          <a:xfrm>
            <a:off x="1752600" y="3787676"/>
            <a:ext cx="5562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post = {   author: “mike”, </a:t>
            </a:r>
          </a:p>
          <a:p>
            <a:r>
              <a:rPr lang="en-US" dirty="0"/>
              <a:t>	</a:t>
            </a:r>
            <a:r>
              <a:rPr lang="en-US" dirty="0" smtClean="0"/>
              <a:t> text: “my blog post...”, </a:t>
            </a:r>
          </a:p>
          <a:p>
            <a:r>
              <a:rPr lang="en-US" dirty="0"/>
              <a:t>	</a:t>
            </a:r>
            <a:r>
              <a:rPr lang="en-US" dirty="0" smtClean="0"/>
              <a:t> tags: [“</a:t>
            </a:r>
            <a:r>
              <a:rPr lang="en-US" dirty="0" err="1"/>
              <a:t>mongodb</a:t>
            </a:r>
            <a:r>
              <a:rPr lang="en-US" dirty="0" smtClean="0"/>
              <a:t>”,“</a:t>
            </a:r>
            <a:r>
              <a:rPr lang="en-US" dirty="0"/>
              <a:t>intro</a:t>
            </a:r>
            <a:r>
              <a:rPr lang="en-US" dirty="0" smtClean="0"/>
              <a:t>”]    };</a:t>
            </a:r>
          </a:p>
          <a:p>
            <a:endParaRPr lang="en-US" dirty="0"/>
          </a:p>
          <a:p>
            <a:r>
              <a:rPr lang="en-US" dirty="0" err="1" smtClean="0"/>
              <a:t>db.posts.save</a:t>
            </a:r>
            <a:r>
              <a:rPr lang="en-US" dirty="0" smtClean="0"/>
              <a:t>( post );</a:t>
            </a:r>
          </a:p>
          <a:p>
            <a:endParaRPr lang="en-US" dirty="0"/>
          </a:p>
          <a:p>
            <a:r>
              <a:rPr lang="en-US" dirty="0" err="1" smtClean="0"/>
              <a:t>db.posts.find</a:t>
            </a:r>
            <a:r>
              <a:rPr lang="en-US" dirty="0" smtClean="0"/>
              <a:t>( { author: “mike” } );</a:t>
            </a:r>
          </a:p>
          <a:p>
            <a:r>
              <a:rPr lang="en-US" dirty="0" err="1" smtClean="0"/>
              <a:t>db.posts.find</a:t>
            </a:r>
            <a:r>
              <a:rPr lang="en-US" dirty="0" smtClean="0"/>
              <a:t>().</a:t>
            </a:r>
            <a:r>
              <a:rPr lang="en-US" dirty="0"/>
              <a:t>sort({</a:t>
            </a:r>
            <a:r>
              <a:rPr lang="en-US" dirty="0" smtClean="0"/>
              <a:t>date: -1}).</a:t>
            </a:r>
            <a:r>
              <a:rPr lang="en-US" dirty="0"/>
              <a:t>limit(10</a:t>
            </a:r>
            <a:r>
              <a:rPr lang="en-US" dirty="0" smtClean="0"/>
              <a:t>);</a:t>
            </a:r>
            <a:endParaRPr lang="en-US" dirty="0"/>
          </a:p>
        </p:txBody>
      </p:sp>
    </p:spTree>
    <p:extLst>
      <p:ext uri="{BB962C8B-B14F-4D97-AF65-F5344CB8AC3E}">
        <p14:creationId xmlns:p14="http://schemas.microsoft.com/office/powerpoint/2010/main" val="6611949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125</a:t>
            </a:fld>
            <a:endParaRPr lang="en-CA"/>
          </a:p>
        </p:txBody>
      </p:sp>
      <p:sp>
        <p:nvSpPr>
          <p:cNvPr id="6" name="Content Placeholder 5"/>
          <p:cNvSpPr>
            <a:spLocks noGrp="1"/>
          </p:cNvSpPr>
          <p:nvPr>
            <p:ph idx="1"/>
          </p:nvPr>
        </p:nvSpPr>
        <p:spPr/>
        <p:txBody>
          <a:bodyPr/>
          <a:lstStyle/>
          <a:p>
            <a:endParaRPr lang="nl-NL"/>
          </a:p>
        </p:txBody>
      </p:sp>
      <p:pic>
        <p:nvPicPr>
          <p:cNvPr id="1026" name="Picture 2" descr="http://ofirm.files.wordpress.com/2013/01/scalability-cap-theorem1.png?w=584&amp;h=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36" y="533400"/>
            <a:ext cx="758088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50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sql</a:t>
            </a:r>
            <a:r>
              <a:rPr lang="en-US" dirty="0" smtClean="0"/>
              <a:t>) transactions</a:t>
            </a:r>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126</a:t>
            </a:fld>
            <a:endParaRPr lang="en-CA"/>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6507" y="1772072"/>
            <a:ext cx="7791693" cy="2723728"/>
          </a:xfrm>
          <a:prstGeom prst="rect">
            <a:avLst/>
          </a:prstGeom>
          <a:ln/>
          <a:extLst/>
        </p:spPr>
        <p:style>
          <a:lnRef idx="3">
            <a:schemeClr val="lt1"/>
          </a:lnRef>
          <a:fillRef idx="1">
            <a:schemeClr val="accent3"/>
          </a:fillRef>
          <a:effectRef idx="1">
            <a:schemeClr val="accent3"/>
          </a:effectRef>
          <a:fontRef idx="minor">
            <a:schemeClr val="lt1"/>
          </a:fontRef>
        </p:style>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88" y="4859288"/>
            <a:ext cx="8411843" cy="1008112"/>
          </a:xfrm>
          <a:prstGeom prst="rect">
            <a:avLst/>
          </a:prstGeom>
          <a:ln/>
          <a:extLst/>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40427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7"/>
            <a:ext cx="6839272" cy="1152128"/>
          </a:xfrm>
        </p:spPr>
        <p:txBody>
          <a:bodyPr/>
          <a:lstStyle/>
          <a:p>
            <a:r>
              <a:rPr lang="en-US" dirty="0" smtClean="0"/>
              <a:t>Batch: needs transactions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127</a:t>
            </a:fld>
            <a:endParaRPr lang="en-CA"/>
          </a:p>
        </p:txBody>
      </p:sp>
      <p:sp>
        <p:nvSpPr>
          <p:cNvPr id="5" name="Rectangle 1"/>
          <p:cNvSpPr>
            <a:spLocks noChangeArrowheads="1"/>
          </p:cNvSpPr>
          <p:nvPr/>
        </p:nvSpPr>
        <p:spPr bwMode="auto">
          <a:xfrm>
            <a:off x="685800" y="1905000"/>
            <a:ext cx="7772400" cy="2250916"/>
          </a:xfrm>
          <a:prstGeom prst="rect">
            <a:avLst/>
          </a:prstGeom>
          <a:solidFill>
            <a:schemeClr val="accent3"/>
          </a:solidFill>
          <a:ln>
            <a:noFill/>
          </a:ln>
          <a:effectLst/>
        </p:spPr>
        <p:txBody>
          <a:bodyPr vert="horz" wrap="square" lIns="0" tIns="0" rIns="0" bIns="65067"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800" b="0" i="0" u="none" strike="noStrike" cap="none" normalizeH="0" baseline="0" dirty="0" smtClean="0">
                <a:ln>
                  <a:noFill/>
                </a:ln>
                <a:solidFill>
                  <a:srgbClr val="000000"/>
                </a:solidFill>
                <a:effectLst/>
                <a:latin typeface="Arial" pitchFamily="34" charset="0"/>
                <a:ea typeface="Helvetica Neue"/>
                <a:cs typeface="Arial" pitchFamily="34" charset="0"/>
              </a:rPr>
              <a:t>Transaction</a:t>
            </a:r>
          </a:p>
          <a:p>
            <a:pPr marL="0" marR="0" lvl="0" indent="0" algn="l" defTabSz="914400" rtl="0" eaLnBrk="1" fontAlgn="base" latinLnBrk="0" hangingPunct="1">
              <a:lnSpc>
                <a:spcPct val="100000"/>
              </a:lnSpc>
              <a:spcBef>
                <a:spcPct val="0"/>
              </a:spcBef>
              <a:spcAft>
                <a:spcPct val="0"/>
              </a:spcAft>
              <a:buClrTx/>
              <a:buSzTx/>
              <a:buFontTx/>
              <a:buNone/>
              <a:tabLst/>
            </a:pPr>
            <a:endParaRPr lang="nl-NL" altLang="nl-NL" sz="14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The transaction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interaction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1" i="0" u="none" strike="noStrike" cap="none" normalizeH="0" baseline="0" dirty="0" err="1" smtClean="0">
                <a:ln>
                  <a:noFill/>
                </a:ln>
                <a:solidFill>
                  <a:srgbClr val="333333"/>
                </a:solidFill>
                <a:effectLst/>
                <a:latin typeface="Verdana" pitchFamily="34" charset="0"/>
                <a:cs typeface="Arial" pitchFamily="34" charset="0"/>
              </a:rPr>
              <a:t>submits</a:t>
            </a:r>
            <a:r>
              <a:rPr kumimoji="0" lang="nl-NL" altLang="nl-NL" sz="2000" b="1" i="0" u="none" strike="noStrike" cap="none" normalizeH="0" baseline="0" dirty="0" smtClean="0">
                <a:ln>
                  <a:noFill/>
                </a:ln>
                <a:solidFill>
                  <a:srgbClr val="333333"/>
                </a:solidFill>
                <a:effectLst/>
                <a:latin typeface="Verdana" pitchFamily="34" charset="0"/>
                <a:cs typeface="Arial" pitchFamily="34" charset="0"/>
              </a:rPr>
              <a:t> a set of resources</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to</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be</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updated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created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or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deleted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on the server.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This</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interaction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allows</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multiple resources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to</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be</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updated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created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1" i="0" u="none" strike="noStrike" cap="none" normalizeH="0" baseline="0" dirty="0" smtClean="0">
                <a:ln>
                  <a:noFill/>
                </a:ln>
                <a:solidFill>
                  <a:srgbClr val="333333"/>
                </a:solidFill>
                <a:effectLst/>
                <a:latin typeface="Verdana" pitchFamily="34" charset="0"/>
                <a:cs typeface="Arial" pitchFamily="34" charset="0"/>
              </a:rPr>
              <a:t>in a single transaction.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The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interaction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is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performed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by</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an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HTTP POST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command</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 as </a:t>
            </a:r>
            <a:r>
              <a:rPr kumimoji="0" lang="nl-NL" altLang="nl-NL" sz="2000" b="0" i="0" u="none" strike="noStrike" cap="none" normalizeH="0" baseline="0" dirty="0" err="1" smtClean="0">
                <a:ln>
                  <a:noFill/>
                </a:ln>
                <a:solidFill>
                  <a:srgbClr val="333333"/>
                </a:solidFill>
                <a:effectLst/>
                <a:latin typeface="Verdana" pitchFamily="34" charset="0"/>
                <a:cs typeface="Arial" pitchFamily="34" charset="0"/>
              </a:rPr>
              <a:t>shown</a:t>
            </a:r>
            <a:r>
              <a:rPr kumimoji="0" lang="nl-NL" altLang="nl-NL" sz="2000" b="0" i="0" u="none" strike="noStrike" cap="none" normalizeH="0" baseline="0" dirty="0" smtClean="0">
                <a:ln>
                  <a:noFill/>
                </a:ln>
                <a:solidFill>
                  <a:srgbClr val="333333"/>
                </a:solidFill>
                <a:effectLst/>
                <a:latin typeface="Verdana" pitchFamily="34" charset="0"/>
                <a:cs typeface="Arial" pitchFamily="34" charset="0"/>
              </a:rPr>
              <a:t>:</a:t>
            </a:r>
            <a:endParaRPr kumimoji="0" lang="nl-NL" altLang="nl-NL" sz="2000" b="0" i="0" u="none" strike="noStrike" cap="none" normalizeH="0" baseline="0" dirty="0" smtClean="0">
              <a:ln>
                <a:noFill/>
              </a:ln>
              <a:solidFill>
                <a:srgbClr val="333333"/>
              </a:solidFill>
              <a:effectLst/>
              <a:latin typeface="Arial Unicode MS" pitchFamily="34" charset="-128"/>
              <a:ea typeface="Monaco"/>
              <a:cs typeface="Arial" pitchFamily="34" charset="0"/>
            </a:endParaRPr>
          </a:p>
        </p:txBody>
      </p:sp>
      <p:pic>
        <p:nvPicPr>
          <p:cNvPr id="5122" name="Picture 2" descr="http://www.hl7.org/implement/standards/fhir/target.png">
            <a:hlinkClick r:id="rId2" tooltip="link to her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1825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82320" y="4343400"/>
            <a:ext cx="5423280" cy="923330"/>
          </a:xfrm>
          <a:prstGeom prst="rect">
            <a:avLst/>
          </a:prstGeom>
          <a:solidFill>
            <a:schemeClr val="bg1">
              <a:lumMod val="95000"/>
            </a:schemeClr>
          </a:solidFill>
          <a:ln>
            <a:solidFill>
              <a:schemeClr val="bg2"/>
            </a:solidFill>
          </a:ln>
        </p:spPr>
        <p:txBody>
          <a:bodyPr wrap="none" rtlCol="0">
            <a:spAutoFit/>
          </a:bodyPr>
          <a:lstStyle/>
          <a:p>
            <a:pPr lvl="0"/>
            <a:endParaRPr lang="nl-NL" altLang="nl-NL" dirty="0" smtClean="0">
              <a:solidFill>
                <a:srgbClr val="333333"/>
              </a:solidFill>
              <a:latin typeface="Courier New" panose="02070309020205020404" pitchFamily="49" charset="0"/>
              <a:ea typeface="Monaco"/>
              <a:cs typeface="Courier New" panose="02070309020205020404" pitchFamily="49" charset="0"/>
            </a:endParaRPr>
          </a:p>
          <a:p>
            <a:pPr lvl="0"/>
            <a:r>
              <a:rPr lang="nl-NL" altLang="nl-NL" dirty="0" smtClean="0">
                <a:solidFill>
                  <a:srgbClr val="333333"/>
                </a:solidFill>
                <a:latin typeface="Courier New" panose="02070309020205020404" pitchFamily="49" charset="0"/>
                <a:ea typeface="Monaco"/>
                <a:cs typeface="Courier New" panose="02070309020205020404" pitchFamily="49" charset="0"/>
              </a:rPr>
              <a:t>POST </a:t>
            </a:r>
            <a:r>
              <a:rPr lang="nl-NL" altLang="nl-NL" dirty="0">
                <a:solidFill>
                  <a:srgbClr val="333333"/>
                </a:solidFill>
                <a:latin typeface="Courier New" panose="02070309020205020404" pitchFamily="49" charset="0"/>
                <a:ea typeface="Monaco"/>
                <a:cs typeface="Courier New" panose="02070309020205020404" pitchFamily="49" charset="0"/>
              </a:rPr>
              <a:t>[service-</a:t>
            </a:r>
            <a:r>
              <a:rPr lang="nl-NL" altLang="nl-NL" dirty="0" err="1">
                <a:solidFill>
                  <a:srgbClr val="333333"/>
                </a:solidFill>
                <a:latin typeface="Courier New" panose="02070309020205020404" pitchFamily="49" charset="0"/>
                <a:ea typeface="Monaco"/>
                <a:cs typeface="Courier New" panose="02070309020205020404" pitchFamily="49" charset="0"/>
              </a:rPr>
              <a:t>url</a:t>
            </a:r>
            <a:r>
              <a:rPr lang="nl-NL" altLang="nl-NL" dirty="0">
                <a:solidFill>
                  <a:srgbClr val="333333"/>
                </a:solidFill>
                <a:latin typeface="Courier New" panose="02070309020205020404" pitchFamily="49" charset="0"/>
                <a:ea typeface="Monaco"/>
                <a:cs typeface="Courier New" panose="02070309020205020404" pitchFamily="49" charset="0"/>
              </a:rPr>
              <a:t>] (?_format=</a:t>
            </a:r>
            <a:r>
              <a:rPr lang="nl-NL" altLang="nl-NL" dirty="0" err="1">
                <a:solidFill>
                  <a:srgbClr val="333333"/>
                </a:solidFill>
                <a:latin typeface="Courier New" panose="02070309020205020404" pitchFamily="49" charset="0"/>
                <a:ea typeface="Monaco"/>
                <a:cs typeface="Courier New" panose="02070309020205020404" pitchFamily="49" charset="0"/>
              </a:rPr>
              <a:t>mimeType</a:t>
            </a:r>
            <a:r>
              <a:rPr lang="nl-NL" altLang="nl-NL" dirty="0" smtClean="0">
                <a:solidFill>
                  <a:srgbClr val="333333"/>
                </a:solidFill>
                <a:latin typeface="Courier New" panose="02070309020205020404" pitchFamily="49" charset="0"/>
                <a:ea typeface="Monaco"/>
                <a:cs typeface="Courier New" panose="02070309020205020404" pitchFamily="49" charset="0"/>
              </a:rPr>
              <a:t>)</a:t>
            </a:r>
          </a:p>
          <a:p>
            <a:pPr lvl="0"/>
            <a:r>
              <a:rPr lang="nl-NL" altLang="nl-NL" dirty="0" smtClean="0">
                <a:solidFill>
                  <a:srgbClr val="333333"/>
                </a:solidFill>
                <a:latin typeface="Courier New" panose="02070309020205020404" pitchFamily="49" charset="0"/>
                <a:ea typeface="Monaco"/>
                <a:cs typeface="Courier New" panose="02070309020205020404" pitchFamily="49" charset="0"/>
              </a:rPr>
              <a:t> </a:t>
            </a:r>
            <a:endParaRPr lang="nl-NL" altLang="nl-NL" dirty="0">
              <a:latin typeface="Courier New" panose="02070309020205020404" pitchFamily="49" charset="0"/>
              <a:cs typeface="Courier New" panose="02070309020205020404" pitchFamily="49" charset="0"/>
            </a:endParaRPr>
          </a:p>
        </p:txBody>
      </p:sp>
      <p:sp>
        <p:nvSpPr>
          <p:cNvPr id="7" name="TextBox 6"/>
          <p:cNvSpPr txBox="1"/>
          <p:nvPr/>
        </p:nvSpPr>
        <p:spPr>
          <a:xfrm>
            <a:off x="581237" y="5543490"/>
            <a:ext cx="7495963" cy="400110"/>
          </a:xfrm>
          <a:prstGeom prst="rect">
            <a:avLst/>
          </a:prstGeom>
          <a:noFill/>
        </p:spPr>
        <p:txBody>
          <a:bodyPr wrap="none" rtlCol="0">
            <a:spAutoFit/>
          </a:bodyPr>
          <a:lstStyle/>
          <a:p>
            <a:pPr lvl="0"/>
            <a:r>
              <a:rPr lang="nl-NL" altLang="nl-NL" sz="2000" dirty="0">
                <a:solidFill>
                  <a:srgbClr val="333333"/>
                </a:solidFill>
                <a:latin typeface="Verdana" pitchFamily="34" charset="0"/>
                <a:ea typeface="Helvetica Neue"/>
                <a:cs typeface="Arial" pitchFamily="34" charset="0"/>
              </a:rPr>
              <a:t>The content of the post </a:t>
            </a:r>
            <a:r>
              <a:rPr lang="nl-NL" altLang="nl-NL" sz="2000" dirty="0" err="1">
                <a:solidFill>
                  <a:srgbClr val="333333"/>
                </a:solidFill>
                <a:latin typeface="Verdana" pitchFamily="34" charset="0"/>
                <a:ea typeface="Helvetica Neue"/>
                <a:cs typeface="Arial" pitchFamily="34" charset="0"/>
              </a:rPr>
              <a:t>submission</a:t>
            </a:r>
            <a:r>
              <a:rPr lang="nl-NL" altLang="nl-NL" sz="2000" dirty="0">
                <a:solidFill>
                  <a:srgbClr val="333333"/>
                </a:solidFill>
                <a:latin typeface="Verdana" pitchFamily="34" charset="0"/>
                <a:ea typeface="Helvetica Neue"/>
                <a:cs typeface="Arial" pitchFamily="34" charset="0"/>
              </a:rPr>
              <a:t> is a resource </a:t>
            </a:r>
            <a:r>
              <a:rPr lang="nl-NL" altLang="nl-NL" sz="2000" dirty="0" err="1">
                <a:solidFill>
                  <a:srgbClr val="333333"/>
                </a:solidFill>
                <a:latin typeface="Verdana" pitchFamily="34" charset="0"/>
                <a:ea typeface="Helvetica Neue"/>
                <a:cs typeface="Arial" pitchFamily="34" charset="0"/>
              </a:rPr>
              <a:t>bundle</a:t>
            </a:r>
            <a:r>
              <a:rPr lang="nl-NL" altLang="nl-NL" sz="2000" dirty="0" smtClean="0">
                <a:solidFill>
                  <a:srgbClr val="333333"/>
                </a:solidFill>
                <a:latin typeface="Verdana" pitchFamily="34" charset="0"/>
                <a:ea typeface="Helvetica Neue"/>
                <a:cs typeface="Arial" pitchFamily="34" charset="0"/>
              </a:rPr>
              <a:t>.</a:t>
            </a:r>
            <a:endParaRPr lang="nl-NL" altLang="nl-NL" sz="2000" dirty="0">
              <a:solidFill>
                <a:srgbClr val="428BCA"/>
              </a:solidFill>
              <a:ea typeface="Helvetica Neue"/>
              <a:cs typeface="Arial" pitchFamily="34" charset="0"/>
            </a:endParaRPr>
          </a:p>
        </p:txBody>
      </p:sp>
    </p:spTree>
    <p:extLst>
      <p:ext uri="{BB962C8B-B14F-4D97-AF65-F5344CB8AC3E}">
        <p14:creationId xmlns:p14="http://schemas.microsoft.com/office/powerpoint/2010/main" val="33986249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934936" y="4495800"/>
            <a:ext cx="2196080" cy="1600200"/>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t>Amazon S3</a:t>
            </a:r>
            <a:endParaRPr kumimoji="0" lang="nl-NL" sz="18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Storing resources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128</a:t>
            </a:fld>
            <a:endParaRPr lang="en-CA"/>
          </a:p>
        </p:txBody>
      </p:sp>
      <p:sp>
        <p:nvSpPr>
          <p:cNvPr id="6" name="Rectangle 5"/>
          <p:cNvSpPr/>
          <p:nvPr/>
        </p:nvSpPr>
        <p:spPr bwMode="auto">
          <a:xfrm>
            <a:off x="1020536" y="1752600"/>
            <a:ext cx="3257821" cy="457200"/>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FHIR POCO Model</a:t>
            </a:r>
            <a:endParaRPr kumimoji="0" lang="nl-NL" sz="1800" b="0" i="0" u="none" strike="noStrike" cap="none" normalizeH="0" baseline="0" dirty="0" smtClean="0">
              <a:ln>
                <a:noFill/>
              </a:ln>
              <a:solidFill>
                <a:schemeClr val="bg1"/>
              </a:solidFill>
              <a:effectLst/>
            </a:endParaRPr>
          </a:p>
        </p:txBody>
      </p:sp>
      <p:sp>
        <p:nvSpPr>
          <p:cNvPr id="7" name="Rectangle 6"/>
          <p:cNvSpPr/>
          <p:nvPr/>
        </p:nvSpPr>
        <p:spPr bwMode="auto">
          <a:xfrm>
            <a:off x="457200" y="2476499"/>
            <a:ext cx="4884965" cy="1600200"/>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t>Mongo</a:t>
            </a:r>
            <a:endParaRPr kumimoji="0" lang="nl-NL" sz="1800" b="1" i="0" u="none" strike="noStrike" cap="none" normalizeH="0" baseline="0" dirty="0" smtClean="0">
              <a:ln>
                <a:noFill/>
              </a:ln>
              <a:solidFill>
                <a:schemeClr val="tx1"/>
              </a:solidFill>
              <a:effectLst/>
              <a:latin typeface="Arial" charset="0"/>
            </a:endParaRPr>
          </a:p>
        </p:txBody>
      </p:sp>
      <p:sp>
        <p:nvSpPr>
          <p:cNvPr id="9" name="Can 8"/>
          <p:cNvSpPr/>
          <p:nvPr/>
        </p:nvSpPr>
        <p:spPr bwMode="auto">
          <a:xfrm>
            <a:off x="715736" y="2933699"/>
            <a:ext cx="1393372" cy="685800"/>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Patient</a:t>
            </a:r>
            <a:endParaRPr kumimoji="0" lang="nl-NL" sz="1800" b="0" i="0" u="none" strike="noStrike" cap="none" normalizeH="0" baseline="0" dirty="0" smtClean="0">
              <a:ln>
                <a:noFill/>
              </a:ln>
              <a:solidFill>
                <a:schemeClr val="bg1"/>
              </a:solidFill>
              <a:effectLst/>
              <a:latin typeface="Arial" charset="0"/>
            </a:endParaRPr>
          </a:p>
        </p:txBody>
      </p:sp>
      <p:sp>
        <p:nvSpPr>
          <p:cNvPr id="10" name="Can 9"/>
          <p:cNvSpPr/>
          <p:nvPr/>
        </p:nvSpPr>
        <p:spPr bwMode="auto">
          <a:xfrm>
            <a:off x="3992336" y="2971800"/>
            <a:ext cx="1393372" cy="685800"/>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bg1"/>
                </a:solidFill>
                <a:effectLst/>
                <a:latin typeface="Arial" charset="0"/>
              </a:rPr>
              <a:t>Observation</a:t>
            </a:r>
            <a:endParaRPr kumimoji="0" lang="nl-NL" sz="1700" b="0" i="0" u="none" strike="noStrike" cap="none" normalizeH="0" baseline="0" dirty="0" smtClean="0">
              <a:ln>
                <a:noFill/>
              </a:ln>
              <a:solidFill>
                <a:schemeClr val="bg1"/>
              </a:solidFill>
              <a:effectLst/>
              <a:latin typeface="Arial" charset="0"/>
            </a:endParaRPr>
          </a:p>
        </p:txBody>
      </p:sp>
      <p:sp>
        <p:nvSpPr>
          <p:cNvPr id="11" name="Can 10"/>
          <p:cNvSpPr/>
          <p:nvPr/>
        </p:nvSpPr>
        <p:spPr bwMode="auto">
          <a:xfrm>
            <a:off x="2370364" y="2971800"/>
            <a:ext cx="1393372" cy="685800"/>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Binary</a:t>
            </a:r>
            <a:endParaRPr kumimoji="0" lang="nl-NL" sz="1800" b="0" i="0" u="none" strike="noStrike" cap="none" normalizeH="0" baseline="0" dirty="0" smtClean="0">
              <a:ln>
                <a:noFill/>
              </a:ln>
              <a:solidFill>
                <a:schemeClr val="bg1"/>
              </a:solidFill>
              <a:effectLst/>
              <a:latin typeface="Arial" charset="0"/>
            </a:endParaRPr>
          </a:p>
        </p:txBody>
      </p:sp>
      <p:sp>
        <p:nvSpPr>
          <p:cNvPr id="13" name="Right Arrow 12"/>
          <p:cNvSpPr/>
          <p:nvPr/>
        </p:nvSpPr>
        <p:spPr bwMode="auto">
          <a:xfrm rot="5400000">
            <a:off x="2649712" y="2400300"/>
            <a:ext cx="914400" cy="381000"/>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14" name="Right Arrow 13"/>
          <p:cNvSpPr/>
          <p:nvPr/>
        </p:nvSpPr>
        <p:spPr bwMode="auto">
          <a:xfrm rot="3919003">
            <a:off x="3822958" y="2361879"/>
            <a:ext cx="914400" cy="381000"/>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5803415">
            <a:off x="1095483" y="2440049"/>
            <a:ext cx="949222" cy="381000"/>
          </a:xfrm>
          <a:prstGeom prst="rightArrow">
            <a:avLst>
              <a:gd name="adj1" fmla="val 59627"/>
              <a:gd name="adj2" fmla="val 50000"/>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17" name="Can 16"/>
          <p:cNvSpPr/>
          <p:nvPr/>
        </p:nvSpPr>
        <p:spPr bwMode="auto">
          <a:xfrm>
            <a:off x="5837243" y="1826446"/>
            <a:ext cx="2773357" cy="4345754"/>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bg1"/>
              </a:solidFill>
              <a:effectLst/>
              <a:latin typeface="Arial" charset="0"/>
            </a:endParaRPr>
          </a:p>
        </p:txBody>
      </p:sp>
      <p:cxnSp>
        <p:nvCxnSpPr>
          <p:cNvPr id="20" name="Straight Connector 19"/>
          <p:cNvCxnSpPr/>
          <p:nvPr/>
        </p:nvCxnSpPr>
        <p:spPr bwMode="auto">
          <a:xfrm>
            <a:off x="4223659" y="3608616"/>
            <a:ext cx="2825051" cy="8109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ight Arrow 28"/>
          <p:cNvSpPr/>
          <p:nvPr/>
        </p:nvSpPr>
        <p:spPr bwMode="auto">
          <a:xfrm rot="5400000">
            <a:off x="2858476" y="4122546"/>
            <a:ext cx="1310892" cy="381000"/>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33" name="Can 32"/>
          <p:cNvSpPr/>
          <p:nvPr/>
        </p:nvSpPr>
        <p:spPr bwMode="auto">
          <a:xfrm>
            <a:off x="2239736" y="5257800"/>
            <a:ext cx="1393372" cy="685800"/>
          </a:xfrm>
          <a:prstGeom prst="ca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Binary</a:t>
            </a:r>
            <a:endParaRPr kumimoji="0" lang="nl-NL" sz="1800" b="0" i="0" u="none" strike="noStrike" cap="none" normalizeH="0" baseline="0" dirty="0" smtClean="0">
              <a:ln>
                <a:noFill/>
              </a:ln>
              <a:solidFill>
                <a:schemeClr val="bg1"/>
              </a:solidFill>
              <a:effectLst/>
              <a:latin typeface="Arial" charset="0"/>
            </a:endParaRPr>
          </a:p>
        </p:txBody>
      </p:sp>
      <p:grpSp>
        <p:nvGrpSpPr>
          <p:cNvPr id="3" name="Group 2"/>
          <p:cNvGrpSpPr/>
          <p:nvPr/>
        </p:nvGrpSpPr>
        <p:grpSpPr>
          <a:xfrm>
            <a:off x="6169965" y="2590800"/>
            <a:ext cx="2212035" cy="3352800"/>
            <a:chOff x="6093765" y="2514600"/>
            <a:chExt cx="2212035" cy="3352800"/>
          </a:xfrm>
        </p:grpSpPr>
        <p:sp>
          <p:nvSpPr>
            <p:cNvPr id="24" name="Rectangle 23"/>
            <p:cNvSpPr/>
            <p:nvPr/>
          </p:nvSpPr>
          <p:spPr bwMode="auto">
            <a:xfrm>
              <a:off x="6093765" y="2514600"/>
              <a:ext cx="2212035" cy="335280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dirty="0"/>
            </a:p>
          </p:txBody>
        </p:sp>
        <p:sp>
          <p:nvSpPr>
            <p:cNvPr id="25" name="Rectangle 24"/>
            <p:cNvSpPr/>
            <p:nvPr/>
          </p:nvSpPr>
          <p:spPr bwMode="auto">
            <a:xfrm>
              <a:off x="6296630" y="5083962"/>
              <a:ext cx="1856770" cy="707238"/>
            </a:xfrm>
            <a:prstGeom prst="rect">
              <a:avLst/>
            </a:prstGeom>
            <a:noFill/>
            <a:ln w="38100">
              <a:solidFill>
                <a:schemeClr val="bg1"/>
              </a:solidFill>
              <a:prstDash val="sysDot"/>
            </a:ln>
            <a:extLst/>
          </p:spPr>
          <p:txBody>
            <a:bodyPr wrap="square" rtlCol="0" anchor="ctr">
              <a:noAutofit/>
            </a:bodyPr>
            <a:lstStyle/>
            <a:p>
              <a:pPr algn="ctr"/>
              <a:r>
                <a:rPr lang="en-US" dirty="0">
                  <a:solidFill>
                    <a:schemeClr val="bg1"/>
                  </a:solidFill>
                  <a:latin typeface="Arial" charset="0"/>
                </a:rPr>
                <a:t>Original</a:t>
              </a:r>
            </a:p>
            <a:p>
              <a:pPr algn="ctr"/>
              <a:r>
                <a:rPr lang="en-US" dirty="0">
                  <a:solidFill>
                    <a:schemeClr val="bg1"/>
                  </a:solidFill>
                  <a:latin typeface="Arial" charset="0"/>
                </a:rPr>
                <a:t>(</a:t>
              </a:r>
              <a:r>
                <a:rPr lang="en-US" dirty="0" err="1">
                  <a:solidFill>
                    <a:schemeClr val="bg1"/>
                  </a:solidFill>
                  <a:latin typeface="Arial" charset="0"/>
                </a:rPr>
                <a:t>json</a:t>
              </a:r>
              <a:r>
                <a:rPr lang="en-US" dirty="0">
                  <a:solidFill>
                    <a:schemeClr val="bg1"/>
                  </a:solidFill>
                  <a:latin typeface="Arial" charset="0"/>
                </a:rPr>
                <a:t> or xml)</a:t>
              </a:r>
            </a:p>
          </p:txBody>
        </p:sp>
        <p:sp>
          <p:nvSpPr>
            <p:cNvPr id="27" name="TextBox 26"/>
            <p:cNvSpPr txBox="1"/>
            <p:nvPr/>
          </p:nvSpPr>
          <p:spPr>
            <a:xfrm>
              <a:off x="6274857" y="4397011"/>
              <a:ext cx="1878543" cy="555989"/>
            </a:xfrm>
            <a:prstGeom prst="rect">
              <a:avLst/>
            </a:prstGeom>
            <a:noFill/>
            <a:ln w="38100">
              <a:solidFill>
                <a:schemeClr val="bg1"/>
              </a:solidFill>
              <a:prstDash val="sysDot"/>
            </a:ln>
          </p:spPr>
          <p:txBody>
            <a:bodyPr wrap="square" rtlCol="0" anchor="ctr">
              <a:noAutofit/>
            </a:bodyPr>
            <a:lstStyle/>
            <a:p>
              <a:pPr algn="ctr"/>
              <a:r>
                <a:rPr lang="en-US" dirty="0" smtClean="0">
                  <a:solidFill>
                    <a:schemeClr val="bg1"/>
                  </a:solidFill>
                </a:rPr>
                <a:t>Metadata</a:t>
              </a:r>
              <a:endParaRPr lang="nl-NL" dirty="0">
                <a:solidFill>
                  <a:schemeClr val="bg1"/>
                </a:solidFill>
              </a:endParaRPr>
            </a:p>
          </p:txBody>
        </p:sp>
        <p:sp>
          <p:nvSpPr>
            <p:cNvPr id="26" name="Rectangle 25"/>
            <p:cNvSpPr/>
            <p:nvPr/>
          </p:nvSpPr>
          <p:spPr bwMode="auto">
            <a:xfrm>
              <a:off x="6272516" y="2743200"/>
              <a:ext cx="1880884" cy="1447800"/>
            </a:xfrm>
            <a:prstGeom prst="rect">
              <a:avLst/>
            </a:prstGeom>
            <a:noFill/>
            <a:ln w="38100">
              <a:solidFill>
                <a:schemeClr val="bg1"/>
              </a:solidFill>
              <a:prstDash val="solid"/>
            </a:ln>
            <a:extLst/>
          </p:spPr>
          <p:txBody>
            <a:bodyPr wrap="square" rtlCol="0" anchor="t">
              <a:noAutofit/>
            </a:bodyPr>
            <a:lstStyle/>
            <a:p>
              <a:pPr algn="ctr"/>
              <a:r>
                <a:rPr lang="en-US" sz="2000" b="1" dirty="0">
                  <a:solidFill>
                    <a:schemeClr val="bg1"/>
                  </a:solidFill>
                </a:rPr>
                <a:t>Atom Entry</a:t>
              </a:r>
            </a:p>
            <a:p>
              <a:pPr algn="ctr"/>
              <a:r>
                <a:rPr lang="en-US" dirty="0">
                  <a:solidFill>
                    <a:schemeClr val="bg1"/>
                  </a:solidFill>
                </a:rPr>
                <a:t>(stored </a:t>
              </a:r>
              <a:r>
                <a:rPr lang="en-US" dirty="0" err="1">
                  <a:solidFill>
                    <a:schemeClr val="bg1"/>
                  </a:solidFill>
                </a:rPr>
                <a:t>json</a:t>
              </a:r>
              <a:r>
                <a:rPr lang="en-US" dirty="0" smtClean="0">
                  <a:solidFill>
                    <a:schemeClr val="bg1"/>
                  </a:solidFill>
                </a:rPr>
                <a:t>)</a:t>
              </a:r>
            </a:p>
            <a:p>
              <a:pPr algn="ctr"/>
              <a:endParaRPr lang="en-US" dirty="0">
                <a:solidFill>
                  <a:schemeClr val="bg1"/>
                </a:solidFill>
              </a:endParaRPr>
            </a:p>
            <a:p>
              <a:pPr algn="ctr"/>
              <a:r>
                <a:rPr lang="en-US" dirty="0" smtClean="0">
                  <a:solidFill>
                    <a:schemeClr val="bg1"/>
                  </a:solidFill>
                </a:rPr>
                <a:t>Resource</a:t>
              </a:r>
              <a:endParaRPr lang="en-US" dirty="0">
                <a:solidFill>
                  <a:schemeClr val="bg1"/>
                </a:solidFill>
              </a:endParaRPr>
            </a:p>
          </p:txBody>
        </p:sp>
      </p:grpSp>
    </p:spTree>
    <p:extLst>
      <p:ext uri="{BB962C8B-B14F-4D97-AF65-F5344CB8AC3E}">
        <p14:creationId xmlns:p14="http://schemas.microsoft.com/office/powerpoint/2010/main" val="3023037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RDBMS: BLOB + Index</a:t>
            </a:r>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129</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558740024"/>
              </p:ext>
            </p:extLst>
          </p:nvPr>
        </p:nvGraphicFramePr>
        <p:xfrm>
          <a:off x="762000" y="1905000"/>
          <a:ext cx="6553200" cy="1143000"/>
        </p:xfrm>
        <a:graphic>
          <a:graphicData uri="http://schemas.openxmlformats.org/drawingml/2006/table">
            <a:tbl>
              <a:tblPr/>
              <a:tblGrid>
                <a:gridCol w="419651"/>
                <a:gridCol w="1347306"/>
                <a:gridCol w="1236870"/>
                <a:gridCol w="1415773"/>
                <a:gridCol w="2133600"/>
              </a:tblGrid>
              <a:tr h="285750">
                <a:tc>
                  <a:txBody>
                    <a:bodyPr/>
                    <a:lstStyle/>
                    <a:p>
                      <a:pPr algn="ctr" fontAlgn="b"/>
                      <a:r>
                        <a:rPr lang="nl-NL" sz="1600" b="0" i="0" u="none" strike="noStrike" dirty="0" err="1">
                          <a:solidFill>
                            <a:srgbClr val="FFFFFF"/>
                          </a:solidFill>
                          <a:effectLst/>
                          <a:latin typeface="Arial"/>
                        </a:rPr>
                        <a:t>Id</a:t>
                      </a:r>
                      <a:endParaRPr lang="nl-NL" sz="1600" b="0" i="0" u="none" strike="noStrike" dirty="0">
                        <a:solidFill>
                          <a:srgbClr val="FFFFFF"/>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38DD5"/>
                    </a:solidFill>
                  </a:tcPr>
                </a:tc>
                <a:tc>
                  <a:txBody>
                    <a:bodyPr/>
                    <a:lstStyle/>
                    <a:p>
                      <a:pPr algn="ctr" fontAlgn="b"/>
                      <a:r>
                        <a:rPr lang="nl-NL" sz="1600" b="0" i="0" u="none" strike="noStrike" dirty="0" err="1">
                          <a:solidFill>
                            <a:srgbClr val="FFFFFF"/>
                          </a:solidFill>
                          <a:effectLst/>
                          <a:latin typeface="Arial"/>
                        </a:rPr>
                        <a:t>ResourceId</a:t>
                      </a:r>
                      <a:endParaRPr lang="nl-NL" sz="1600" b="0" i="0" u="none" strike="noStrike" dirty="0">
                        <a:solidFill>
                          <a:srgbClr val="FFFFFF"/>
                        </a:solidFill>
                        <a:effectLst/>
                        <a:latin typeface="Arial"/>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538DD5"/>
                    </a:solidFill>
                  </a:tcPr>
                </a:tc>
                <a:tc>
                  <a:txBody>
                    <a:bodyPr/>
                    <a:lstStyle/>
                    <a:p>
                      <a:pPr algn="ctr" fontAlgn="b"/>
                      <a:r>
                        <a:rPr lang="nl-NL" sz="1600" b="0" i="0" u="none" strike="noStrike" dirty="0" err="1">
                          <a:solidFill>
                            <a:srgbClr val="FFFFFF"/>
                          </a:solidFill>
                          <a:effectLst/>
                          <a:latin typeface="Arial"/>
                        </a:rPr>
                        <a:t>VersionId</a:t>
                      </a:r>
                      <a:endParaRPr lang="nl-NL" sz="1600" b="0" i="0" u="none" strike="noStrike" dirty="0">
                        <a:solidFill>
                          <a:srgbClr val="FFFFFF"/>
                        </a:solidFill>
                        <a:effectLst/>
                        <a:latin typeface="Arial"/>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538DD5"/>
                    </a:solidFill>
                  </a:tcPr>
                </a:tc>
                <a:tc>
                  <a:txBody>
                    <a:bodyPr/>
                    <a:lstStyle/>
                    <a:p>
                      <a:pPr algn="ctr" fontAlgn="b"/>
                      <a:r>
                        <a:rPr lang="nl-NL" sz="1600" b="0" i="0" u="none" strike="noStrike" dirty="0" err="1">
                          <a:solidFill>
                            <a:srgbClr val="FFFFFF"/>
                          </a:solidFill>
                          <a:effectLst/>
                          <a:latin typeface="Arial"/>
                        </a:rPr>
                        <a:t>LastUpdate</a:t>
                      </a:r>
                      <a:endParaRPr lang="nl-NL" sz="1600" b="0" i="0" u="none" strike="noStrike" dirty="0">
                        <a:solidFill>
                          <a:srgbClr val="FFFFFF"/>
                        </a:solidFill>
                        <a:effectLst/>
                        <a:latin typeface="Arial"/>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rgbClr val="538DD5"/>
                    </a:solidFill>
                  </a:tcPr>
                </a:tc>
                <a:tc>
                  <a:txBody>
                    <a:bodyPr/>
                    <a:lstStyle/>
                    <a:p>
                      <a:pPr algn="l" fontAlgn="b"/>
                      <a:r>
                        <a:rPr lang="nl-NL" sz="1600" b="0" i="0" u="none" strike="noStrike" dirty="0">
                          <a:solidFill>
                            <a:srgbClr val="FFFFFF"/>
                          </a:solidFill>
                          <a:effectLst/>
                          <a:latin typeface="Arial"/>
                        </a:rPr>
                        <a:t>Contents</a:t>
                      </a: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38DD5"/>
                    </a:solidFill>
                  </a:tcPr>
                </a:tc>
              </a:tr>
              <a:tr h="285750">
                <a:tc>
                  <a:txBody>
                    <a:bodyPr/>
                    <a:lstStyle/>
                    <a:p>
                      <a:pPr algn="ctr" fontAlgn="b"/>
                      <a:r>
                        <a:rPr lang="nl-NL" sz="1600" b="0" i="0" u="none" strike="noStrike" dirty="0">
                          <a:solidFill>
                            <a:srgbClr val="000000"/>
                          </a:solidFill>
                          <a:effectLst/>
                          <a:latin typeface="Arial"/>
                        </a:rPr>
                        <a:t>1</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DCE6F1"/>
                    </a:solidFill>
                  </a:tcPr>
                </a:tc>
                <a:tc>
                  <a:txBody>
                    <a:bodyPr/>
                    <a:lstStyle/>
                    <a:p>
                      <a:pPr algn="ctr" fontAlgn="b"/>
                      <a:r>
                        <a:rPr lang="nl-NL" sz="1600" b="0" i="0" u="none" strike="noStrike" dirty="0">
                          <a:solidFill>
                            <a:srgbClr val="000000"/>
                          </a:solidFill>
                          <a:effectLst/>
                          <a:latin typeface="Arial"/>
                        </a:rPr>
                        <a:t>1</a:t>
                      </a:r>
                    </a:p>
                  </a:txBody>
                  <a:tcPr marL="7620" marR="7620" marT="7620" marB="0" anchor="b">
                    <a:lnL>
                      <a:noFill/>
                    </a:lnL>
                    <a:lnR>
                      <a:noFill/>
                    </a:lnR>
                    <a:lnT>
                      <a:noFill/>
                    </a:lnT>
                    <a:lnB>
                      <a:noFill/>
                    </a:lnB>
                    <a:solidFill>
                      <a:srgbClr val="DCE6F1"/>
                    </a:solidFill>
                  </a:tcPr>
                </a:tc>
                <a:tc>
                  <a:txBody>
                    <a:bodyPr/>
                    <a:lstStyle/>
                    <a:p>
                      <a:pPr algn="ctr" fontAlgn="b"/>
                      <a:r>
                        <a:rPr lang="nl-NL" sz="1600" b="0" i="0" u="none" strike="noStrike" dirty="0">
                          <a:solidFill>
                            <a:srgbClr val="000000"/>
                          </a:solidFill>
                          <a:effectLst/>
                          <a:latin typeface="Arial"/>
                        </a:rPr>
                        <a:t>1</a:t>
                      </a:r>
                    </a:p>
                  </a:txBody>
                  <a:tcPr marL="7620" marR="7620" marT="7620" marB="0" anchor="b">
                    <a:lnL>
                      <a:noFill/>
                    </a:lnL>
                    <a:lnR>
                      <a:noFill/>
                    </a:lnR>
                    <a:lnT>
                      <a:noFill/>
                    </a:lnT>
                    <a:lnB>
                      <a:noFill/>
                    </a:lnB>
                    <a:solidFill>
                      <a:srgbClr val="DCE6F1"/>
                    </a:solidFill>
                  </a:tcPr>
                </a:tc>
                <a:tc>
                  <a:txBody>
                    <a:bodyPr/>
                    <a:lstStyle/>
                    <a:p>
                      <a:pPr algn="ctr" fontAlgn="b"/>
                      <a:r>
                        <a:rPr lang="nl-NL" sz="1600" b="0" i="0" u="none" strike="noStrike" dirty="0" smtClean="0">
                          <a:solidFill>
                            <a:srgbClr val="000000"/>
                          </a:solidFill>
                          <a:effectLst/>
                          <a:latin typeface="Arial"/>
                        </a:rPr>
                        <a:t>2012-12-19</a:t>
                      </a:r>
                      <a:endParaRPr lang="nl-NL" sz="1600" b="0" i="0" u="none" strike="noStrike" dirty="0">
                        <a:solidFill>
                          <a:srgbClr val="000000"/>
                        </a:solidFill>
                        <a:effectLst/>
                        <a:latin typeface="Arial"/>
                      </a:endParaRPr>
                    </a:p>
                  </a:txBody>
                  <a:tcPr marL="7620" marR="7620" marT="7620" marB="0" anchor="b">
                    <a:lnL>
                      <a:noFill/>
                    </a:lnL>
                    <a:lnR>
                      <a:noFill/>
                    </a:lnR>
                    <a:lnT>
                      <a:noFill/>
                    </a:lnT>
                    <a:lnB>
                      <a:noFill/>
                    </a:lnB>
                    <a:solidFill>
                      <a:srgbClr val="DCE6F1"/>
                    </a:solidFill>
                  </a:tcPr>
                </a:tc>
                <a:tc>
                  <a:txBody>
                    <a:bodyPr/>
                    <a:lstStyle/>
                    <a:p>
                      <a:pPr algn="l" fontAlgn="b"/>
                      <a:r>
                        <a:rPr lang="nl-NL" sz="1600" b="0" i="0" u="none" strike="noStrike" dirty="0">
                          <a:solidFill>
                            <a:srgbClr val="000000"/>
                          </a:solidFill>
                          <a:effectLst/>
                          <a:latin typeface="Courier New" pitchFamily="49" charset="0"/>
                          <a:cs typeface="Courier New" pitchFamily="49" charset="0"/>
                        </a:rPr>
                        <a:t>&lt;</a:t>
                      </a:r>
                      <a:r>
                        <a:rPr lang="nl-NL" sz="1600" b="0" i="0" u="none" strike="noStrike" dirty="0" err="1" smtClean="0">
                          <a:solidFill>
                            <a:srgbClr val="000000"/>
                          </a:solidFill>
                          <a:effectLst/>
                          <a:latin typeface="Courier New" pitchFamily="49" charset="0"/>
                          <a:cs typeface="Courier New" pitchFamily="49" charset="0"/>
                        </a:rPr>
                        <a:t>Patient</a:t>
                      </a:r>
                      <a:r>
                        <a:rPr lang="nl-NL" sz="1600" b="0" i="0" u="none" strike="noStrike" dirty="0" smtClean="0">
                          <a:solidFill>
                            <a:srgbClr val="000000"/>
                          </a:solidFill>
                          <a:effectLst/>
                          <a:latin typeface="Courier New" pitchFamily="49" charset="0"/>
                          <a:cs typeface="Courier New" pitchFamily="49" charset="0"/>
                        </a:rPr>
                        <a:t> …&gt;</a:t>
                      </a:r>
                      <a:endParaRPr lang="nl-NL" sz="1600" b="0" i="0" u="none" strike="noStrike" dirty="0">
                        <a:solidFill>
                          <a:srgbClr val="000000"/>
                        </a:solidFill>
                        <a:effectLst/>
                        <a:latin typeface="Courier New" pitchFamily="49" charset="0"/>
                        <a:cs typeface="Courier New" pitchFamily="49"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CE6F1"/>
                    </a:solidFill>
                  </a:tcPr>
                </a:tc>
              </a:tr>
              <a:tr h="285750">
                <a:tc>
                  <a:txBody>
                    <a:bodyPr/>
                    <a:lstStyle/>
                    <a:p>
                      <a:pPr algn="ctr" fontAlgn="b"/>
                      <a:r>
                        <a:rPr lang="nl-NL" sz="1600" b="0" i="0" u="none" strike="noStrike" dirty="0">
                          <a:solidFill>
                            <a:srgbClr val="000000"/>
                          </a:solidFill>
                          <a:effectLst/>
                          <a:latin typeface="Arial"/>
                        </a:rPr>
                        <a:t>2</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DCE6F1"/>
                    </a:solidFill>
                  </a:tcPr>
                </a:tc>
                <a:tc>
                  <a:txBody>
                    <a:bodyPr/>
                    <a:lstStyle/>
                    <a:p>
                      <a:pPr algn="ctr" fontAlgn="b"/>
                      <a:r>
                        <a:rPr lang="nl-NL" sz="1600" b="0" i="0" u="none" strike="noStrike" dirty="0">
                          <a:solidFill>
                            <a:srgbClr val="000000"/>
                          </a:solidFill>
                          <a:effectLst/>
                          <a:latin typeface="Arial"/>
                        </a:rPr>
                        <a:t>1</a:t>
                      </a:r>
                    </a:p>
                  </a:txBody>
                  <a:tcPr marL="7620" marR="7620" marT="7620" marB="0" anchor="b">
                    <a:lnL>
                      <a:noFill/>
                    </a:lnL>
                    <a:lnR>
                      <a:noFill/>
                    </a:lnR>
                    <a:lnT>
                      <a:noFill/>
                    </a:lnT>
                    <a:lnB>
                      <a:noFill/>
                    </a:lnB>
                    <a:solidFill>
                      <a:srgbClr val="DCE6F1"/>
                    </a:solidFill>
                  </a:tcPr>
                </a:tc>
                <a:tc>
                  <a:txBody>
                    <a:bodyPr/>
                    <a:lstStyle/>
                    <a:p>
                      <a:pPr algn="ctr" fontAlgn="b"/>
                      <a:r>
                        <a:rPr lang="nl-NL" sz="1600" b="0" i="0" u="none" strike="noStrike" dirty="0">
                          <a:solidFill>
                            <a:srgbClr val="000000"/>
                          </a:solidFill>
                          <a:effectLst/>
                          <a:latin typeface="Arial"/>
                        </a:rPr>
                        <a:t>2</a:t>
                      </a:r>
                    </a:p>
                  </a:txBody>
                  <a:tcPr marL="7620" marR="7620" marT="7620" marB="0" anchor="b">
                    <a:lnL>
                      <a:noFill/>
                    </a:lnL>
                    <a:lnR>
                      <a:noFill/>
                    </a:lnR>
                    <a:lnT>
                      <a:noFill/>
                    </a:lnT>
                    <a:lnB>
                      <a:noFill/>
                    </a:lnB>
                    <a:solidFill>
                      <a:srgbClr val="DCE6F1"/>
                    </a:solidFill>
                  </a:tcPr>
                </a:tc>
                <a:tc>
                  <a:txBody>
                    <a:bodyPr/>
                    <a:lstStyle/>
                    <a:p>
                      <a:pPr algn="ctr" fontAlgn="b"/>
                      <a:r>
                        <a:rPr lang="nl-NL" sz="1600" b="0" i="0" u="none" strike="noStrike" dirty="0" smtClean="0">
                          <a:solidFill>
                            <a:srgbClr val="000000"/>
                          </a:solidFill>
                          <a:effectLst/>
                          <a:latin typeface="Arial"/>
                        </a:rPr>
                        <a:t>2012-12-20</a:t>
                      </a:r>
                      <a:endParaRPr lang="nl-NL" sz="1600" b="0" i="0" u="none" strike="noStrike" dirty="0">
                        <a:solidFill>
                          <a:srgbClr val="000000"/>
                        </a:solidFill>
                        <a:effectLst/>
                        <a:latin typeface="Arial"/>
                      </a:endParaRPr>
                    </a:p>
                  </a:txBody>
                  <a:tcPr marL="7620" marR="7620" marT="7620" marB="0" anchor="b">
                    <a:lnL>
                      <a:noFill/>
                    </a:lnL>
                    <a:lnR>
                      <a:noFill/>
                    </a:lnR>
                    <a:lnT>
                      <a:noFill/>
                    </a:lnT>
                    <a:lnB>
                      <a:noFill/>
                    </a:lnB>
                    <a:solidFill>
                      <a:srgbClr val="DCE6F1"/>
                    </a:solidFill>
                  </a:tcPr>
                </a:tc>
                <a:tc>
                  <a:txBody>
                    <a:bodyPr/>
                    <a:lstStyle/>
                    <a:p>
                      <a:pPr algn="l" fontAlgn="b"/>
                      <a:r>
                        <a:rPr lang="nl-NL" sz="1600" b="0" i="0" u="none" strike="noStrike" dirty="0" smtClean="0">
                          <a:solidFill>
                            <a:srgbClr val="000000"/>
                          </a:solidFill>
                          <a:effectLst/>
                          <a:latin typeface="Courier New" pitchFamily="49" charset="0"/>
                          <a:cs typeface="Courier New" pitchFamily="49" charset="0"/>
                        </a:rPr>
                        <a:t>&lt;</a:t>
                      </a:r>
                      <a:r>
                        <a:rPr lang="nl-NL" sz="1600" b="0" i="0" u="none" strike="noStrike" dirty="0" err="1" smtClean="0">
                          <a:solidFill>
                            <a:srgbClr val="000000"/>
                          </a:solidFill>
                          <a:effectLst/>
                          <a:latin typeface="Courier New" pitchFamily="49" charset="0"/>
                          <a:cs typeface="Courier New" pitchFamily="49" charset="0"/>
                        </a:rPr>
                        <a:t>Patient</a:t>
                      </a:r>
                      <a:r>
                        <a:rPr lang="nl-NL" sz="1600" b="0" i="0" u="none" strike="noStrike" dirty="0" smtClean="0">
                          <a:solidFill>
                            <a:srgbClr val="000000"/>
                          </a:solidFill>
                          <a:effectLst/>
                          <a:latin typeface="Courier New" pitchFamily="49" charset="0"/>
                          <a:cs typeface="Courier New" pitchFamily="49" charset="0"/>
                        </a:rPr>
                        <a:t> …&gt;</a:t>
                      </a:r>
                      <a:endParaRPr lang="nl-NL" sz="1600" b="0" i="0" u="none" strike="noStrike" dirty="0">
                        <a:solidFill>
                          <a:srgbClr val="000000"/>
                        </a:solidFill>
                        <a:effectLst/>
                        <a:latin typeface="Courier New" pitchFamily="49" charset="0"/>
                        <a:cs typeface="Courier New" pitchFamily="49"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CE6F1"/>
                    </a:solidFill>
                  </a:tcPr>
                </a:tc>
              </a:tr>
              <a:tr h="285750">
                <a:tc>
                  <a:txBody>
                    <a:bodyPr/>
                    <a:lstStyle/>
                    <a:p>
                      <a:pPr algn="ctr" fontAlgn="b"/>
                      <a:r>
                        <a:rPr lang="nl-NL" sz="1600" b="0" i="0" u="none" strike="noStrike" dirty="0">
                          <a:solidFill>
                            <a:srgbClr val="000000"/>
                          </a:solidFill>
                          <a:effectLst/>
                          <a:latin typeface="Arial"/>
                        </a:rPr>
                        <a:t>3</a:t>
                      </a: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ctr" fontAlgn="b"/>
                      <a:r>
                        <a:rPr lang="nl-NL" sz="1600" b="0" i="0" u="none" strike="noStrike" dirty="0">
                          <a:solidFill>
                            <a:srgbClr val="000000"/>
                          </a:solidFill>
                          <a:effectLst/>
                          <a:latin typeface="Arial"/>
                        </a:rPr>
                        <a:t>2</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ctr" fontAlgn="b"/>
                      <a:r>
                        <a:rPr lang="nl-NL" sz="1600" b="0" i="0" u="none" strike="noStrike" dirty="0">
                          <a:solidFill>
                            <a:srgbClr val="000000"/>
                          </a:solidFill>
                          <a:effectLst/>
                          <a:latin typeface="Arial"/>
                        </a:rPr>
                        <a:t>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ctr" fontAlgn="b"/>
                      <a:r>
                        <a:rPr lang="nl-NL" sz="1600" b="0" i="0" u="none" strike="noStrike" dirty="0" smtClean="0">
                          <a:solidFill>
                            <a:srgbClr val="000000"/>
                          </a:solidFill>
                          <a:effectLst/>
                          <a:latin typeface="Arial"/>
                        </a:rPr>
                        <a:t>2012-12-20</a:t>
                      </a:r>
                      <a:endParaRPr lang="nl-NL" sz="1600" b="0" i="0" u="none" strike="noStrike" dirty="0">
                        <a:solidFill>
                          <a:srgbClr val="000000"/>
                        </a:solidFill>
                        <a:effectLst/>
                        <a:latin typeface="Arial"/>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l" fontAlgn="b"/>
                      <a:r>
                        <a:rPr lang="nl-NL" sz="1600" b="0" i="0" u="none" strike="noStrike" dirty="0" smtClean="0">
                          <a:solidFill>
                            <a:srgbClr val="000000"/>
                          </a:solidFill>
                          <a:effectLst/>
                          <a:latin typeface="Courier New" pitchFamily="49" charset="0"/>
                          <a:cs typeface="Courier New" pitchFamily="49" charset="0"/>
                        </a:rPr>
                        <a:t>&lt;</a:t>
                      </a:r>
                      <a:r>
                        <a:rPr lang="nl-NL" sz="1600" b="0" i="0" u="none" strike="noStrike" dirty="0" err="1" smtClean="0">
                          <a:solidFill>
                            <a:srgbClr val="000000"/>
                          </a:solidFill>
                          <a:effectLst/>
                          <a:latin typeface="Courier New" pitchFamily="49" charset="0"/>
                          <a:cs typeface="Courier New" pitchFamily="49" charset="0"/>
                        </a:rPr>
                        <a:t>Observation</a:t>
                      </a:r>
                      <a:r>
                        <a:rPr lang="nl-NL" sz="1600" b="0" i="0" u="none" strike="noStrike" dirty="0" smtClean="0">
                          <a:solidFill>
                            <a:srgbClr val="000000"/>
                          </a:solidFill>
                          <a:effectLst/>
                          <a:latin typeface="Courier New" pitchFamily="49" charset="0"/>
                          <a:cs typeface="Courier New" pitchFamily="49" charset="0"/>
                        </a:rPr>
                        <a:t> …&gt;</a:t>
                      </a:r>
                      <a:endParaRPr lang="nl-NL" sz="1600" b="0" i="0" u="none" strike="noStrike" dirty="0">
                        <a:solidFill>
                          <a:srgbClr val="000000"/>
                        </a:solidFill>
                        <a:effectLst/>
                        <a:latin typeface="Courier New" pitchFamily="49" charset="0"/>
                        <a:cs typeface="Courier New" pitchFamily="49"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CE6F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51056894"/>
              </p:ext>
            </p:extLst>
          </p:nvPr>
        </p:nvGraphicFramePr>
        <p:xfrm>
          <a:off x="762000" y="3352800"/>
          <a:ext cx="5029200" cy="1143000"/>
        </p:xfrm>
        <a:graphic>
          <a:graphicData uri="http://schemas.openxmlformats.org/drawingml/2006/table">
            <a:tbl>
              <a:tblPr/>
              <a:tblGrid>
                <a:gridCol w="497680"/>
                <a:gridCol w="1597820"/>
                <a:gridCol w="1466850"/>
                <a:gridCol w="1466850"/>
              </a:tblGrid>
              <a:tr h="285750">
                <a:tc>
                  <a:txBody>
                    <a:bodyPr/>
                    <a:lstStyle/>
                    <a:p>
                      <a:pPr algn="ctr" fontAlgn="b"/>
                      <a:r>
                        <a:rPr lang="nl-NL" sz="1600" b="0" i="0" u="none" strike="noStrike" dirty="0" err="1" smtClean="0">
                          <a:solidFill>
                            <a:srgbClr val="FFFFFF"/>
                          </a:solidFill>
                          <a:effectLst/>
                          <a:latin typeface="Arial"/>
                        </a:rPr>
                        <a:t>Id</a:t>
                      </a:r>
                      <a:endParaRPr lang="nl-NL" sz="1600" b="0" i="0" u="none" strike="noStrike" dirty="0">
                        <a:solidFill>
                          <a:srgbClr val="FFFFFF"/>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38DD5"/>
                    </a:solidFill>
                  </a:tcPr>
                </a:tc>
                <a:tc>
                  <a:txBody>
                    <a:bodyPr/>
                    <a:lstStyle/>
                    <a:p>
                      <a:pPr algn="ctr" fontAlgn="b"/>
                      <a:r>
                        <a:rPr lang="en-US" sz="1600" b="0" i="0" u="none" strike="noStrike" dirty="0" err="1" smtClean="0">
                          <a:solidFill>
                            <a:srgbClr val="FFFFFF"/>
                          </a:solidFill>
                          <a:effectLst/>
                          <a:latin typeface="Arial"/>
                        </a:rPr>
                        <a:t>Param</a:t>
                      </a:r>
                      <a:endParaRPr lang="nl-NL" sz="1600" b="0" i="0" u="none" strike="noStrike" dirty="0">
                        <a:solidFill>
                          <a:srgbClr val="FFFFFF"/>
                        </a:solidFill>
                        <a:effectLst/>
                        <a:latin typeface="Arial"/>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38DD5"/>
                    </a:solidFill>
                  </a:tcPr>
                </a:tc>
                <a:tc>
                  <a:txBody>
                    <a:bodyPr/>
                    <a:lstStyle/>
                    <a:p>
                      <a:pPr algn="ctr" fontAlgn="b"/>
                      <a:r>
                        <a:rPr lang="en-US" sz="1600" b="0" i="0" u="none" strike="noStrike" dirty="0" smtClean="0">
                          <a:solidFill>
                            <a:srgbClr val="FFFFFF"/>
                          </a:solidFill>
                          <a:effectLst/>
                          <a:latin typeface="Arial"/>
                        </a:rPr>
                        <a:t>Value</a:t>
                      </a:r>
                      <a:endParaRPr lang="nl-NL" sz="1600" b="0" i="0" u="none" strike="noStrike" dirty="0">
                        <a:solidFill>
                          <a:srgbClr val="FFFFFF"/>
                        </a:solidFill>
                        <a:effectLst/>
                        <a:latin typeface="Arial"/>
                      </a:endParaRPr>
                    </a:p>
                  </a:txBody>
                  <a:tcPr marL="7620" marR="7620" marT="762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38DD5"/>
                    </a:solidFill>
                  </a:tcPr>
                </a:tc>
                <a:tc>
                  <a:txBody>
                    <a:bodyPr/>
                    <a:lstStyle/>
                    <a:p>
                      <a:pPr algn="ctr" fontAlgn="b"/>
                      <a:r>
                        <a:rPr lang="en-US" sz="1600" b="0" i="0" u="none" strike="noStrike" dirty="0" smtClean="0">
                          <a:solidFill>
                            <a:srgbClr val="FFFFFF"/>
                          </a:solidFill>
                          <a:effectLst/>
                          <a:latin typeface="Arial"/>
                        </a:rPr>
                        <a:t>System</a:t>
                      </a:r>
                      <a:endParaRPr lang="nl-NL" sz="1600" b="0" i="0" u="none" strike="noStrike" dirty="0">
                        <a:solidFill>
                          <a:srgbClr val="FFFFFF"/>
                        </a:solidFill>
                        <a:effectLst/>
                        <a:latin typeface="Arial"/>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538DD5"/>
                    </a:solidFill>
                  </a:tcPr>
                </a:tc>
              </a:tr>
              <a:tr h="285750">
                <a:tc>
                  <a:txBody>
                    <a:bodyPr/>
                    <a:lstStyle/>
                    <a:p>
                      <a:pPr algn="ctr" fontAlgn="b"/>
                      <a:r>
                        <a:rPr lang="nl-NL" sz="1600" b="0" i="0" u="none" strike="noStrike" dirty="0" smtClean="0">
                          <a:solidFill>
                            <a:srgbClr val="000000"/>
                          </a:solidFill>
                          <a:effectLst/>
                          <a:latin typeface="Arial"/>
                        </a:rPr>
                        <a:t>2</a:t>
                      </a:r>
                      <a:endParaRPr lang="nl-NL" sz="1600" b="0"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CE6F1"/>
                    </a:solidFill>
                  </a:tcPr>
                </a:tc>
                <a:tc>
                  <a:txBody>
                    <a:bodyPr/>
                    <a:lstStyle/>
                    <a:p>
                      <a:pPr algn="ctr" fontAlgn="b"/>
                      <a:r>
                        <a:rPr lang="nl-NL" sz="1600" b="0" i="0" u="none" strike="noStrike" dirty="0" err="1" smtClean="0">
                          <a:solidFill>
                            <a:srgbClr val="000000"/>
                          </a:solidFill>
                          <a:effectLst/>
                          <a:latin typeface="Arial"/>
                        </a:rPr>
                        <a:t>Patient.Name</a:t>
                      </a:r>
                      <a:endParaRPr lang="nl-NL" sz="1600" b="0" i="0" u="none" strike="noStrike" dirty="0">
                        <a:solidFill>
                          <a:srgbClr val="000000"/>
                        </a:solidFill>
                        <a:effectLst/>
                        <a:latin typeface="Arial"/>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DCE6F1"/>
                    </a:solidFill>
                  </a:tcPr>
                </a:tc>
                <a:tc>
                  <a:txBody>
                    <a:bodyPr/>
                    <a:lstStyle/>
                    <a:p>
                      <a:pPr algn="ctr" fontAlgn="b"/>
                      <a:r>
                        <a:rPr lang="nl-NL" sz="1600" b="0" i="0" u="none" strike="noStrike" kern="1200" dirty="0" smtClean="0">
                          <a:solidFill>
                            <a:srgbClr val="000000"/>
                          </a:solidFill>
                          <a:effectLst/>
                          <a:latin typeface="Arial"/>
                          <a:ea typeface="+mn-ea"/>
                          <a:cs typeface="+mn-cs"/>
                        </a:rPr>
                        <a:t>“Ewout”</a:t>
                      </a:r>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CE6F1"/>
                    </a:solidFill>
                  </a:tcPr>
                </a:tc>
                <a:tc>
                  <a:txBody>
                    <a:bodyPr/>
                    <a:lstStyle/>
                    <a:p>
                      <a:pPr algn="ctr" fontAlgn="b"/>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CE6F1"/>
                    </a:solidFill>
                  </a:tcPr>
                </a:tc>
              </a:tr>
              <a:tr h="285750">
                <a:tc>
                  <a:txBody>
                    <a:bodyPr/>
                    <a:lstStyle/>
                    <a:p>
                      <a:pPr algn="ctr" fontAlgn="b"/>
                      <a:r>
                        <a:rPr lang="en-US" sz="1600" b="0" i="0" u="none" strike="noStrike" dirty="0" smtClean="0">
                          <a:solidFill>
                            <a:srgbClr val="000000"/>
                          </a:solidFill>
                          <a:effectLst/>
                          <a:latin typeface="Arial"/>
                        </a:rPr>
                        <a:t>2</a:t>
                      </a:r>
                      <a:endParaRPr lang="nl-NL" sz="1600" b="0"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nl-NL" sz="1600" b="0" i="0" u="none" strike="noStrike" dirty="0" err="1" smtClean="0">
                          <a:solidFill>
                            <a:srgbClr val="000000"/>
                          </a:solidFill>
                          <a:effectLst/>
                          <a:latin typeface="Arial"/>
                        </a:rPr>
                        <a:t>Patient.DoB</a:t>
                      </a:r>
                      <a:endParaRPr lang="nl-NL" sz="1600" b="0" i="0" u="none" strike="noStrike" dirty="0">
                        <a:solidFill>
                          <a:srgbClr val="000000"/>
                        </a:solidFill>
                        <a:effectLst/>
                        <a:latin typeface="Arial"/>
                      </a:endParaRP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kern="1200" dirty="0" smtClean="0">
                          <a:solidFill>
                            <a:srgbClr val="000000"/>
                          </a:solidFill>
                          <a:effectLst/>
                          <a:latin typeface="Arial"/>
                          <a:ea typeface="+mn-ea"/>
                          <a:cs typeface="+mn-cs"/>
                        </a:rPr>
                        <a:t>“1972-11-30”</a:t>
                      </a:r>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285750">
                <a:tc>
                  <a:txBody>
                    <a:bodyPr/>
                    <a:lstStyle/>
                    <a:p>
                      <a:pPr algn="ctr" fontAlgn="b"/>
                      <a:r>
                        <a:rPr lang="en-US" sz="1600" b="0" i="0" u="none" strike="noStrike" dirty="0" smtClean="0">
                          <a:solidFill>
                            <a:srgbClr val="000000"/>
                          </a:solidFill>
                          <a:effectLst/>
                          <a:latin typeface="Arial"/>
                        </a:rPr>
                        <a:t>3</a:t>
                      </a:r>
                      <a:endParaRPr lang="nl-NL" sz="1600" b="0"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dirty="0" err="1" smtClean="0">
                          <a:solidFill>
                            <a:srgbClr val="000000"/>
                          </a:solidFill>
                          <a:effectLst/>
                          <a:latin typeface="Arial"/>
                        </a:rPr>
                        <a:t>Obs.Code</a:t>
                      </a:r>
                      <a:endParaRPr lang="nl-NL" sz="1600" b="0" i="0" u="none" strike="noStrike" dirty="0">
                        <a:solidFill>
                          <a:srgbClr val="000000"/>
                        </a:solidFill>
                        <a:effectLst/>
                        <a:latin typeface="Arial"/>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kern="1200" dirty="0" smtClean="0">
                          <a:solidFill>
                            <a:srgbClr val="000000"/>
                          </a:solidFill>
                          <a:effectLst/>
                          <a:latin typeface="Arial"/>
                          <a:ea typeface="+mn-ea"/>
                          <a:cs typeface="+mn-cs"/>
                        </a:rPr>
                        <a:t>“234332”</a:t>
                      </a:r>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600" b="0" i="0" u="none" strike="noStrike" kern="1200" dirty="0" smtClean="0">
                          <a:solidFill>
                            <a:srgbClr val="000000"/>
                          </a:solidFill>
                          <a:effectLst/>
                          <a:latin typeface="Arial"/>
                          <a:ea typeface="+mn-ea"/>
                          <a:cs typeface="+mn-cs"/>
                        </a:rPr>
                        <a:t>SNOMED</a:t>
                      </a:r>
                      <a:endParaRPr lang="nl-NL" sz="1600" b="0" i="0" u="none" strike="noStrike" kern="1200" dirty="0">
                        <a:solidFill>
                          <a:srgbClr val="000000"/>
                        </a:solidFill>
                        <a:effectLst/>
                        <a:latin typeface="Arial"/>
                        <a:ea typeface="+mn-ea"/>
                        <a:cs typeface="+mn-cs"/>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9320711"/>
              </p:ext>
            </p:extLst>
          </p:nvPr>
        </p:nvGraphicFramePr>
        <p:xfrm>
          <a:off x="762000" y="4876800"/>
          <a:ext cx="2209800" cy="857250"/>
        </p:xfrm>
        <a:graphic>
          <a:graphicData uri="http://schemas.openxmlformats.org/drawingml/2006/table">
            <a:tbl>
              <a:tblPr/>
              <a:tblGrid>
                <a:gridCol w="838200"/>
                <a:gridCol w="1371600"/>
              </a:tblGrid>
              <a:tr h="285750">
                <a:tc>
                  <a:txBody>
                    <a:bodyPr/>
                    <a:lstStyle/>
                    <a:p>
                      <a:pPr algn="ctr" fontAlgn="b"/>
                      <a:r>
                        <a:rPr lang="en-US" sz="1600" b="0" i="0" u="none" strike="noStrike" dirty="0" smtClean="0">
                          <a:solidFill>
                            <a:srgbClr val="FFFFFF"/>
                          </a:solidFill>
                          <a:effectLst/>
                          <a:latin typeface="Arial"/>
                        </a:rPr>
                        <a:t>Type</a:t>
                      </a:r>
                      <a:endParaRPr lang="nl-NL" sz="1600" b="0" i="0" u="none" strike="noStrike" dirty="0">
                        <a:solidFill>
                          <a:srgbClr val="FFFFFF"/>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538DD5"/>
                    </a:solidFill>
                  </a:tcPr>
                </a:tc>
                <a:tc>
                  <a:txBody>
                    <a:bodyPr/>
                    <a:lstStyle/>
                    <a:p>
                      <a:pPr algn="ctr" fontAlgn="b"/>
                      <a:r>
                        <a:rPr lang="nl-NL" sz="1600" b="0" i="0" u="none" strike="noStrike" dirty="0" err="1" smtClean="0">
                          <a:solidFill>
                            <a:srgbClr val="FFFFFF"/>
                          </a:solidFill>
                          <a:effectLst/>
                          <a:latin typeface="Arial"/>
                        </a:rPr>
                        <a:t>VersionIdHigh</a:t>
                      </a:r>
                      <a:endParaRPr lang="nl-NL" sz="1600" b="0" i="0" u="none" strike="noStrike" dirty="0">
                        <a:solidFill>
                          <a:srgbClr val="FFFFFF"/>
                        </a:solidFill>
                        <a:effectLst/>
                        <a:latin typeface="Arial"/>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38DD5"/>
                    </a:solidFill>
                  </a:tcPr>
                </a:tc>
              </a:tr>
              <a:tr h="285750">
                <a:tc>
                  <a:txBody>
                    <a:bodyPr/>
                    <a:lstStyle/>
                    <a:p>
                      <a:pPr algn="ctr" fontAlgn="b"/>
                      <a:r>
                        <a:rPr lang="en-US" sz="1600" b="0" i="0" u="none" strike="noStrike" dirty="0" smtClean="0">
                          <a:solidFill>
                            <a:srgbClr val="000000"/>
                          </a:solidFill>
                          <a:effectLst/>
                          <a:latin typeface="Arial"/>
                        </a:rPr>
                        <a:t>Patient</a:t>
                      </a:r>
                      <a:endParaRPr lang="nl-NL" sz="1600" b="0"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rgbClr val="DCE6F1"/>
                    </a:solidFill>
                  </a:tcPr>
                </a:tc>
                <a:tc>
                  <a:txBody>
                    <a:bodyPr/>
                    <a:lstStyle/>
                    <a:p>
                      <a:pPr algn="ctr" fontAlgn="b"/>
                      <a:r>
                        <a:rPr lang="nl-NL" sz="1600" b="0" i="0" u="none" strike="noStrike" dirty="0" smtClean="0">
                          <a:solidFill>
                            <a:srgbClr val="000000"/>
                          </a:solidFill>
                          <a:effectLst/>
                          <a:latin typeface="Arial"/>
                        </a:rPr>
                        <a:t>2</a:t>
                      </a:r>
                      <a:endParaRPr lang="nl-NL" sz="1600" b="0" i="0" u="none" strike="noStrike" dirty="0">
                        <a:solidFill>
                          <a:srgbClr val="000000"/>
                        </a:solidFill>
                        <a:effectLst/>
                        <a:latin typeface="Arial"/>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rgbClr val="DCE6F1"/>
                    </a:solidFill>
                  </a:tcPr>
                </a:tc>
              </a:tr>
              <a:tr h="285750">
                <a:tc>
                  <a:txBody>
                    <a:bodyPr/>
                    <a:lstStyle/>
                    <a:p>
                      <a:pPr algn="ctr" fontAlgn="b"/>
                      <a:r>
                        <a:rPr lang="en-US" sz="1600" b="0" i="0" u="none" strike="noStrike" dirty="0" smtClean="0">
                          <a:solidFill>
                            <a:srgbClr val="000000"/>
                          </a:solidFill>
                          <a:effectLst/>
                          <a:latin typeface="Arial"/>
                        </a:rPr>
                        <a:t>Lab</a:t>
                      </a:r>
                      <a:endParaRPr lang="nl-NL" sz="1600" b="0"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CE6F1"/>
                    </a:solidFill>
                  </a:tcPr>
                </a:tc>
                <a:tc>
                  <a:txBody>
                    <a:bodyPr/>
                    <a:lstStyle/>
                    <a:p>
                      <a:pPr algn="ctr" fontAlgn="b"/>
                      <a:r>
                        <a:rPr lang="en-US" sz="1600" b="0" i="0" u="none" strike="noStrike" dirty="0" smtClean="0">
                          <a:solidFill>
                            <a:schemeClr val="tx1"/>
                          </a:solidFill>
                          <a:effectLst/>
                          <a:latin typeface="+mn-lt"/>
                        </a:rPr>
                        <a:t>3</a:t>
                      </a:r>
                      <a:endParaRPr lang="nl-NL" sz="1600" b="0" i="0" u="none" strike="noStrike" dirty="0">
                        <a:solidFill>
                          <a:srgbClr val="000000"/>
                        </a:solidFill>
                        <a:effectLst/>
                        <a:latin typeface="Arial"/>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CE6F1"/>
                    </a:solidFill>
                  </a:tcPr>
                </a:tc>
              </a:tr>
            </a:tbl>
          </a:graphicData>
        </a:graphic>
      </p:graphicFrame>
      <p:cxnSp>
        <p:nvCxnSpPr>
          <p:cNvPr id="10" name="Straight Arrow Connector 9"/>
          <p:cNvCxnSpPr/>
          <p:nvPr/>
        </p:nvCxnSpPr>
        <p:spPr bwMode="auto">
          <a:xfrm flipH="1" flipV="1">
            <a:off x="5638800" y="4343400"/>
            <a:ext cx="381000" cy="685800"/>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12" name="Cloud 11"/>
          <p:cNvSpPr/>
          <p:nvPr/>
        </p:nvSpPr>
        <p:spPr bwMode="auto">
          <a:xfrm>
            <a:off x="5181600" y="4876800"/>
            <a:ext cx="2590800" cy="12192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Need to index only latest version!</a:t>
            </a:r>
          </a:p>
        </p:txBody>
      </p:sp>
      <p:cxnSp>
        <p:nvCxnSpPr>
          <p:cNvPr id="14" name="Straight Arrow Connector 13"/>
          <p:cNvCxnSpPr/>
          <p:nvPr/>
        </p:nvCxnSpPr>
        <p:spPr bwMode="auto">
          <a:xfrm flipH="1" flipV="1">
            <a:off x="7010400" y="2592512"/>
            <a:ext cx="266700" cy="912688"/>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15" name="Cloud 14"/>
          <p:cNvSpPr/>
          <p:nvPr/>
        </p:nvSpPr>
        <p:spPr bwMode="auto">
          <a:xfrm>
            <a:off x="6172200" y="3274888"/>
            <a:ext cx="2781300" cy="1373312"/>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Separate tables for current and history?</a:t>
            </a: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530377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1905000"/>
            <a:ext cx="8081214"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smtClean="0"/>
              <a:t>Resource Reference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13</a:t>
            </a:fld>
            <a:endParaRPr lang="en-CA" dirty="0"/>
          </a:p>
        </p:txBody>
      </p:sp>
      <p:cxnSp>
        <p:nvCxnSpPr>
          <p:cNvPr id="6" name="Straight Arrow Connector 5"/>
          <p:cNvCxnSpPr/>
          <p:nvPr/>
        </p:nvCxnSpPr>
        <p:spPr bwMode="auto">
          <a:xfrm flipH="1">
            <a:off x="5181600" y="3200400"/>
            <a:ext cx="1656184" cy="144016"/>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bwMode="auto">
          <a:xfrm flipH="1">
            <a:off x="5716137" y="3505495"/>
            <a:ext cx="1368152" cy="914105"/>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9953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4000" b="1" dirty="0" smtClean="0"/>
              <a:t>Both implementations use a separately maintained index for search?</a:t>
            </a:r>
          </a:p>
          <a:p>
            <a:pPr marL="0" indent="0">
              <a:buNone/>
            </a:pPr>
            <a:endParaRPr lang="en-US" sz="4000" dirty="0"/>
          </a:p>
          <a:p>
            <a:pPr marL="0" indent="0">
              <a:buNone/>
            </a:pPr>
            <a:r>
              <a:rPr lang="en-US" sz="4000" dirty="0" smtClean="0"/>
              <a:t>Yes, here’s why…</a:t>
            </a:r>
            <a:endParaRPr lang="nl-NL" sz="4000"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130</a:t>
            </a:fld>
            <a:endParaRPr lang="en-CA"/>
          </a:p>
        </p:txBody>
      </p:sp>
    </p:spTree>
    <p:extLst>
      <p:ext uri="{BB962C8B-B14F-4D97-AF65-F5344CB8AC3E}">
        <p14:creationId xmlns:p14="http://schemas.microsoft.com/office/powerpoint/2010/main" val="23795441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9389" y="2190750"/>
            <a:ext cx="7305070" cy="388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Predictable search</a:t>
            </a:r>
            <a:endParaRPr lang="nl-NL" dirty="0"/>
          </a:p>
        </p:txBody>
      </p:sp>
      <p:sp>
        <p:nvSpPr>
          <p:cNvPr id="5" name="TextBox 4"/>
          <p:cNvSpPr txBox="1"/>
          <p:nvPr/>
        </p:nvSpPr>
        <p:spPr>
          <a:xfrm>
            <a:off x="620949" y="1671935"/>
            <a:ext cx="7848600" cy="461665"/>
          </a:xfrm>
          <a:prstGeom prst="rect">
            <a:avLst/>
          </a:prstGeom>
          <a:noFill/>
        </p:spPr>
        <p:txBody>
          <a:bodyPr wrap="square" rtlCol="0">
            <a:spAutoFit/>
          </a:bodyPr>
          <a:lstStyle/>
          <a:p>
            <a:r>
              <a:rPr lang="en-US" sz="2400" dirty="0">
                <a:latin typeface="+mn-lt"/>
              </a:rPr>
              <a:t>Each resource </a:t>
            </a:r>
            <a:r>
              <a:rPr lang="en-US" sz="2400" dirty="0" smtClean="0">
                <a:latin typeface="+mn-lt"/>
              </a:rPr>
              <a:t>has a </a:t>
            </a:r>
            <a:r>
              <a:rPr lang="en-US" sz="2400" u="sng" dirty="0" smtClean="0">
                <a:latin typeface="+mn-lt"/>
              </a:rPr>
              <a:t>fixed set</a:t>
            </a:r>
            <a:r>
              <a:rPr lang="en-US" sz="2400" dirty="0" smtClean="0">
                <a:latin typeface="+mn-lt"/>
              </a:rPr>
              <a:t> of search parameters:</a:t>
            </a:r>
            <a:endParaRPr lang="nl-NL" sz="2400" dirty="0">
              <a:latin typeface="+mn-lt"/>
            </a:endParaRPr>
          </a:p>
        </p:txBody>
      </p:sp>
      <p:cxnSp>
        <p:nvCxnSpPr>
          <p:cNvPr id="7" name="Straight Arrow Connector 6"/>
          <p:cNvCxnSpPr/>
          <p:nvPr/>
        </p:nvCxnSpPr>
        <p:spPr bwMode="auto">
          <a:xfrm flipH="1" flipV="1">
            <a:off x="1676400" y="5067300"/>
            <a:ext cx="609601" cy="4953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8" name="Cloud 7"/>
          <p:cNvSpPr/>
          <p:nvPr/>
        </p:nvSpPr>
        <p:spPr bwMode="auto">
          <a:xfrm>
            <a:off x="1774370" y="5339443"/>
            <a:ext cx="2079171" cy="1143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Parameter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Type</a:t>
            </a:r>
          </a:p>
        </p:txBody>
      </p:sp>
      <p:cxnSp>
        <p:nvCxnSpPr>
          <p:cNvPr id="12" name="Straight Arrow Connector 11"/>
          <p:cNvCxnSpPr/>
          <p:nvPr/>
        </p:nvCxnSpPr>
        <p:spPr bwMode="auto">
          <a:xfrm flipV="1">
            <a:off x="6019800" y="3959557"/>
            <a:ext cx="457200" cy="15524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Cloud 12"/>
          <p:cNvSpPr/>
          <p:nvPr/>
        </p:nvSpPr>
        <p:spPr bwMode="auto">
          <a:xfrm>
            <a:off x="4114800" y="3959557"/>
            <a:ext cx="2079171" cy="1143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Searched element</a:t>
            </a:r>
          </a:p>
        </p:txBody>
      </p:sp>
    </p:spTree>
    <p:extLst>
      <p:ext uri="{BB962C8B-B14F-4D97-AF65-F5344CB8AC3E}">
        <p14:creationId xmlns:p14="http://schemas.microsoft.com/office/powerpoint/2010/main" val="309758154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parameters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305629"/>
              </p:ext>
            </p:extLst>
          </p:nvPr>
        </p:nvGraphicFramePr>
        <p:xfrm>
          <a:off x="838200" y="2075976"/>
          <a:ext cx="7620000" cy="2295920"/>
        </p:xfrm>
        <a:graphic>
          <a:graphicData uri="http://schemas.openxmlformats.org/drawingml/2006/table">
            <a:tbl>
              <a:tblPr bandRow="1">
                <a:tableStyleId>{7DF18680-E054-41AD-8BC1-D1AEF772440D}</a:tableStyleId>
              </a:tblPr>
              <a:tblGrid>
                <a:gridCol w="1465385"/>
                <a:gridCol w="6154615"/>
              </a:tblGrid>
              <a:tr h="187037">
                <a:tc>
                  <a:txBody>
                    <a:bodyPr/>
                    <a:lstStyle/>
                    <a:p>
                      <a:pPr fontAlgn="t"/>
                      <a:r>
                        <a:rPr lang="nl-NL" sz="1300" b="1" dirty="0">
                          <a:effectLst/>
                        </a:rPr>
                        <a:t>integer</a:t>
                      </a:r>
                      <a:endParaRPr lang="nl-NL" sz="1300" b="1" dirty="0">
                        <a:effectLst/>
                        <a:latin typeface="verdana"/>
                      </a:endParaRPr>
                    </a:p>
                  </a:txBody>
                  <a:tcPr marL="16232" marR="16232" marT="16232" marB="16232"/>
                </a:tc>
                <a:tc>
                  <a:txBody>
                    <a:bodyPr/>
                    <a:lstStyle/>
                    <a:p>
                      <a:pPr fontAlgn="t"/>
                      <a:r>
                        <a:rPr lang="en-US" sz="1400" dirty="0" smtClean="0"/>
                        <a:t>Search parameter must be a simple whole number.</a:t>
                      </a:r>
                      <a:endParaRPr lang="en-US" sz="1400" dirty="0"/>
                    </a:p>
                  </a:txBody>
                  <a:tcPr marL="16232" marR="16232" marT="16232" marB="16232"/>
                </a:tc>
              </a:tr>
              <a:tr h="302588">
                <a:tc>
                  <a:txBody>
                    <a:bodyPr/>
                    <a:lstStyle/>
                    <a:p>
                      <a:pPr fontAlgn="t"/>
                      <a:r>
                        <a:rPr lang="nl-NL" sz="1300" b="1" dirty="0">
                          <a:effectLst/>
                        </a:rPr>
                        <a:t>string</a:t>
                      </a:r>
                      <a:endParaRPr lang="nl-NL" sz="1300" b="1" dirty="0">
                        <a:effectLst/>
                        <a:latin typeface="verdana"/>
                      </a:endParaRPr>
                    </a:p>
                  </a:txBody>
                  <a:tcPr marL="16232" marR="16232" marT="16232" marB="16232"/>
                </a:tc>
                <a:tc>
                  <a:txBody>
                    <a:bodyPr/>
                    <a:lstStyle/>
                    <a:p>
                      <a:pPr fontAlgn="t"/>
                      <a:r>
                        <a:rPr lang="en-US" sz="1400" b="0" i="0" kern="1200" dirty="0" smtClean="0">
                          <a:solidFill>
                            <a:schemeClr val="dk1"/>
                          </a:solidFill>
                          <a:effectLst/>
                          <a:latin typeface="+mn-lt"/>
                          <a:ea typeface="+mn-ea"/>
                          <a:cs typeface="+mn-cs"/>
                        </a:rPr>
                        <a:t>Search parameter is a simple string, like a name part. </a:t>
                      </a:r>
                      <a:r>
                        <a:rPr lang="en-US" sz="1400" b="1" i="0" kern="1200" dirty="0" smtClean="0">
                          <a:solidFill>
                            <a:schemeClr val="dk1"/>
                          </a:solidFill>
                          <a:effectLst/>
                          <a:latin typeface="+mn-lt"/>
                          <a:ea typeface="+mn-ea"/>
                          <a:cs typeface="+mn-cs"/>
                        </a:rPr>
                        <a:t>Search is case-insensitive and accent-insensitive</a:t>
                      </a:r>
                      <a:r>
                        <a:rPr lang="en-US" sz="1400" b="0" i="0" kern="1200" dirty="0" smtClean="0">
                          <a:solidFill>
                            <a:schemeClr val="dk1"/>
                          </a:solidFill>
                          <a:effectLst/>
                          <a:latin typeface="+mn-lt"/>
                          <a:ea typeface="+mn-ea"/>
                          <a:cs typeface="+mn-cs"/>
                        </a:rPr>
                        <a:t>. May match just the start of a string.</a:t>
                      </a:r>
                      <a:endParaRPr lang="en-US" sz="1400" b="0" dirty="0">
                        <a:effectLst/>
                        <a:latin typeface="verdana"/>
                      </a:endParaRPr>
                    </a:p>
                  </a:txBody>
                  <a:tcPr marL="16232" marR="16232" marT="16232" marB="16232"/>
                </a:tc>
              </a:tr>
              <a:tr h="302588">
                <a:tc>
                  <a:txBody>
                    <a:bodyPr/>
                    <a:lstStyle/>
                    <a:p>
                      <a:pPr fontAlgn="t"/>
                      <a:r>
                        <a:rPr lang="nl-NL" sz="1300" b="1" dirty="0">
                          <a:effectLst/>
                        </a:rPr>
                        <a:t>date</a:t>
                      </a:r>
                      <a:endParaRPr lang="nl-NL" sz="1300" b="1" dirty="0">
                        <a:effectLst/>
                        <a:latin typeface="verdana"/>
                      </a:endParaRPr>
                    </a:p>
                  </a:txBody>
                  <a:tcPr marL="16232" marR="16232" marT="16232" marB="16232"/>
                </a:tc>
                <a:tc>
                  <a:txBody>
                    <a:bodyPr/>
                    <a:lstStyle/>
                    <a:p>
                      <a:pPr fontAlgn="t"/>
                      <a:r>
                        <a:rPr lang="en-US" sz="1400" dirty="0" smtClean="0">
                          <a:effectLst/>
                        </a:rPr>
                        <a:t>Search for an exact match on a date</a:t>
                      </a:r>
                      <a:r>
                        <a:rPr lang="en-US" sz="1400" baseline="0" dirty="0" smtClean="0">
                          <a:effectLst/>
                        </a:rPr>
                        <a:t> (parameters look like 1956-05-27T12:34:12+04:00 or shorter)</a:t>
                      </a:r>
                    </a:p>
                  </a:txBody>
                  <a:tcPr marL="16232" marR="16232" marT="16232" marB="16232"/>
                </a:tc>
              </a:tr>
              <a:tr h="443185">
                <a:tc>
                  <a:txBody>
                    <a:bodyPr/>
                    <a:lstStyle/>
                    <a:p>
                      <a:pPr fontAlgn="t"/>
                      <a:r>
                        <a:rPr lang="nl-NL" sz="1300" b="1" dirty="0">
                          <a:effectLst/>
                        </a:rPr>
                        <a:t>token</a:t>
                      </a:r>
                      <a:endParaRPr lang="nl-NL" sz="1300" b="1" dirty="0">
                        <a:effectLst/>
                        <a:latin typeface="verdana"/>
                      </a:endParaRPr>
                    </a:p>
                  </a:txBody>
                  <a:tcPr marL="16232" marR="16232" marT="16232" marB="16232"/>
                </a:tc>
                <a:tc>
                  <a:txBody>
                    <a:bodyPr/>
                    <a:lstStyle/>
                    <a:p>
                      <a:pPr fontAlgn="t"/>
                      <a:r>
                        <a:rPr lang="en-US" sz="1400" b="0" i="0" kern="1200" dirty="0" smtClean="0">
                          <a:solidFill>
                            <a:schemeClr val="dk1"/>
                          </a:solidFill>
                          <a:effectLst/>
                          <a:latin typeface="+mn-lt"/>
                          <a:ea typeface="+mn-ea"/>
                          <a:cs typeface="+mn-cs"/>
                        </a:rPr>
                        <a:t>Search parameter on a coded element or identifier. May be used to search </a:t>
                      </a:r>
                      <a:r>
                        <a:rPr lang="en-US" sz="1400" b="1" i="0" kern="1200" dirty="0" smtClean="0">
                          <a:solidFill>
                            <a:schemeClr val="dk1"/>
                          </a:solidFill>
                          <a:effectLst/>
                          <a:latin typeface="+mn-lt"/>
                          <a:ea typeface="+mn-ea"/>
                          <a:cs typeface="+mn-cs"/>
                        </a:rPr>
                        <a:t>through the text, </a:t>
                      </a:r>
                      <a:r>
                        <a:rPr lang="en-US" sz="1400" b="1" i="0" kern="1200" dirty="0" err="1" smtClean="0">
                          <a:solidFill>
                            <a:schemeClr val="dk1"/>
                          </a:solidFill>
                          <a:effectLst/>
                          <a:latin typeface="+mn-lt"/>
                          <a:ea typeface="+mn-ea"/>
                          <a:cs typeface="+mn-cs"/>
                        </a:rPr>
                        <a:t>displayname</a:t>
                      </a:r>
                      <a:r>
                        <a:rPr lang="en-US" sz="1400" b="1" i="0" kern="1200" dirty="0" smtClean="0">
                          <a:solidFill>
                            <a:schemeClr val="dk1"/>
                          </a:solidFill>
                          <a:effectLst/>
                          <a:latin typeface="+mn-lt"/>
                          <a:ea typeface="+mn-ea"/>
                          <a:cs typeface="+mn-cs"/>
                        </a:rPr>
                        <a:t>, code and code/</a:t>
                      </a:r>
                      <a:r>
                        <a:rPr lang="en-US" sz="1400" b="1" i="0" kern="1200" dirty="0" err="1" smtClean="0">
                          <a:solidFill>
                            <a:schemeClr val="dk1"/>
                          </a:solidFill>
                          <a:effectLst/>
                          <a:latin typeface="+mn-lt"/>
                          <a:ea typeface="+mn-ea"/>
                          <a:cs typeface="+mn-cs"/>
                        </a:rPr>
                        <a:t>codesystem</a:t>
                      </a:r>
                      <a:r>
                        <a:rPr lang="en-US" sz="1400" b="0" i="0" kern="1200" dirty="0" smtClean="0">
                          <a:solidFill>
                            <a:schemeClr val="dk1"/>
                          </a:solidFill>
                          <a:effectLst/>
                          <a:latin typeface="+mn-lt"/>
                          <a:ea typeface="+mn-ea"/>
                          <a:cs typeface="+mn-cs"/>
                        </a:rPr>
                        <a:t> (for codes) and label, system and key (for identifier).</a:t>
                      </a:r>
                      <a:endParaRPr lang="en-US" sz="1400" b="0" dirty="0">
                        <a:effectLst/>
                        <a:latin typeface="verdana"/>
                      </a:endParaRPr>
                    </a:p>
                  </a:txBody>
                  <a:tcPr marL="16232" marR="16232" marT="16232" marB="16232"/>
                </a:tc>
              </a:tr>
              <a:tr h="249159">
                <a:tc>
                  <a:txBody>
                    <a:bodyPr/>
                    <a:lstStyle/>
                    <a:p>
                      <a:pPr fontAlgn="t"/>
                      <a:r>
                        <a:rPr lang="en-US" sz="1300" b="1" kern="1200" dirty="0" smtClean="0">
                          <a:solidFill>
                            <a:schemeClr val="dk1"/>
                          </a:solidFill>
                          <a:effectLst/>
                          <a:latin typeface="+mn-lt"/>
                          <a:ea typeface="+mn-ea"/>
                          <a:cs typeface="+mn-cs"/>
                        </a:rPr>
                        <a:t>reference</a:t>
                      </a:r>
                      <a:endParaRPr lang="nl-NL" sz="1300" b="1" kern="1200" dirty="0">
                        <a:solidFill>
                          <a:schemeClr val="dk1"/>
                        </a:solidFill>
                        <a:effectLst/>
                        <a:latin typeface="+mn-lt"/>
                        <a:ea typeface="+mn-ea"/>
                        <a:cs typeface="+mn-cs"/>
                      </a:endParaRPr>
                    </a:p>
                  </a:txBody>
                  <a:tcPr marL="16232" marR="16232" marT="16232" marB="16232"/>
                </a:tc>
                <a:tc>
                  <a:txBody>
                    <a:bodyPr/>
                    <a:lstStyle/>
                    <a:p>
                      <a:pPr fontAlgn="t"/>
                      <a:r>
                        <a:rPr lang="en-US" sz="1400" b="0" i="0" kern="1200" dirty="0" smtClean="0">
                          <a:solidFill>
                            <a:schemeClr val="dk1"/>
                          </a:solidFill>
                          <a:effectLst/>
                          <a:latin typeface="+mn-lt"/>
                          <a:ea typeface="+mn-ea"/>
                          <a:cs typeface="+mn-cs"/>
                        </a:rPr>
                        <a:t>A pair of resource type and resource id, separated by "/". Matches when the resource reference resolves to a resource of the given type and id.</a:t>
                      </a:r>
                      <a:endParaRPr lang="en-US" sz="1400" b="0" dirty="0">
                        <a:effectLst/>
                        <a:latin typeface="verdana"/>
                      </a:endParaRPr>
                    </a:p>
                  </a:txBody>
                  <a:tcPr marL="16232" marR="16232" marT="16232" marB="16232"/>
                </a:tc>
              </a:tr>
            </a:tbl>
          </a:graphicData>
        </a:graphic>
      </p:graphicFrame>
      <p:sp>
        <p:nvSpPr>
          <p:cNvPr id="4" name="Slide Number Placeholder 3"/>
          <p:cNvSpPr>
            <a:spLocks noGrp="1"/>
          </p:cNvSpPr>
          <p:nvPr>
            <p:ph type="sldNum" sz="quarter" idx="4"/>
          </p:nvPr>
        </p:nvSpPr>
        <p:spPr/>
        <p:txBody>
          <a:bodyPr/>
          <a:lstStyle/>
          <a:p>
            <a:fld id="{5CC3E5C4-3E2B-40F1-9F2B-C46CEB0C88DF}" type="slidenum">
              <a:rPr lang="en-CA" smtClean="0"/>
              <a:pPr/>
              <a:t>132</a:t>
            </a:fld>
            <a:endParaRPr lang="en-CA"/>
          </a:p>
        </p:txBody>
      </p:sp>
      <p:sp>
        <p:nvSpPr>
          <p:cNvPr id="3" name="TextBox 2"/>
          <p:cNvSpPr txBox="1"/>
          <p:nvPr/>
        </p:nvSpPr>
        <p:spPr>
          <a:xfrm>
            <a:off x="914400" y="5879068"/>
            <a:ext cx="4955203" cy="369332"/>
          </a:xfrm>
          <a:prstGeom prst="rect">
            <a:avLst/>
          </a:prstGeom>
          <a:noFill/>
        </p:spPr>
        <p:txBody>
          <a:bodyPr wrap="none" rtlCol="0">
            <a:spAutoFit/>
          </a:bodyPr>
          <a:lstStyle/>
          <a:p>
            <a:r>
              <a:rPr lang="en-US" b="1" i="1" dirty="0" smtClean="0"/>
              <a:t>Note: you need to escape the query-string!!</a:t>
            </a:r>
            <a:endParaRPr lang="nl-NL" b="1" i="1" dirty="0"/>
          </a:p>
        </p:txBody>
      </p:sp>
    </p:spTree>
    <p:extLst>
      <p:ext uri="{BB962C8B-B14F-4D97-AF65-F5344CB8AC3E}">
        <p14:creationId xmlns:p14="http://schemas.microsoft.com/office/powerpoint/2010/main" val="309125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Partial/combined match</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133</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3335104018"/>
              </p:ext>
            </p:extLst>
          </p:nvPr>
        </p:nvGraphicFramePr>
        <p:xfrm>
          <a:off x="685800" y="3221457"/>
          <a:ext cx="7543800" cy="1883943"/>
        </p:xfrm>
        <a:graphic>
          <a:graphicData uri="http://schemas.openxmlformats.org/drawingml/2006/table">
            <a:tbl>
              <a:tblPr bandRow="1">
                <a:tableStyleId>{22838BEF-8BB2-4498-84A7-C5851F593DF1}</a:tableStyleId>
              </a:tblPr>
              <a:tblGrid>
                <a:gridCol w="2209800"/>
                <a:gridCol w="5334000"/>
              </a:tblGrid>
              <a:tr h="258283">
                <a:tc>
                  <a:txBody>
                    <a:bodyPr/>
                    <a:lstStyle/>
                    <a:p>
                      <a:pPr fontAlgn="t"/>
                      <a:r>
                        <a:rPr lang="nl-NL" sz="1400" b="1" dirty="0">
                          <a:effectLst/>
                        </a:rPr>
                        <a:t>Name / Type</a:t>
                      </a:r>
                      <a:endParaRPr lang="nl-NL" sz="1400" b="1" dirty="0">
                        <a:effectLst/>
                        <a:latin typeface="verdana"/>
                      </a:endParaRPr>
                    </a:p>
                  </a:txBody>
                  <a:tcPr marL="10769" marR="10769" marT="10769" marB="10769"/>
                </a:tc>
                <a:tc>
                  <a:txBody>
                    <a:bodyPr/>
                    <a:lstStyle/>
                    <a:p>
                      <a:pPr fontAlgn="t"/>
                      <a:r>
                        <a:rPr lang="nl-NL" sz="1400" b="1" dirty="0" err="1">
                          <a:effectLst/>
                        </a:rPr>
                        <a:t>Description</a:t>
                      </a:r>
                      <a:endParaRPr lang="nl-NL" sz="1400" b="1" dirty="0">
                        <a:effectLst/>
                        <a:latin typeface="verdana"/>
                      </a:endParaRPr>
                    </a:p>
                  </a:txBody>
                  <a:tcPr marL="10769" marR="10769" marT="10769" marB="10769"/>
                </a:tc>
              </a:tr>
              <a:tr h="222861">
                <a:tc>
                  <a:txBody>
                    <a:bodyPr/>
                    <a:lstStyle/>
                    <a:p>
                      <a:pPr fontAlgn="t"/>
                      <a:r>
                        <a:rPr lang="nl-NL" sz="1400" dirty="0" err="1">
                          <a:effectLst/>
                        </a:rPr>
                        <a:t>address</a:t>
                      </a:r>
                      <a:r>
                        <a:rPr lang="nl-NL" sz="1400" dirty="0">
                          <a:effectLst/>
                        </a:rPr>
                        <a:t> : string</a:t>
                      </a:r>
                      <a:endParaRPr lang="nl-NL" sz="1400" b="0" dirty="0">
                        <a:effectLst/>
                        <a:latin typeface="verdana"/>
                      </a:endParaRPr>
                    </a:p>
                  </a:txBody>
                  <a:tcPr marL="10769" marR="10769" marT="10769" marB="10769"/>
                </a:tc>
                <a:tc>
                  <a:txBody>
                    <a:bodyPr/>
                    <a:lstStyle/>
                    <a:p>
                      <a:pPr fontAlgn="t"/>
                      <a:r>
                        <a:rPr lang="en-US" sz="1400" dirty="0">
                          <a:effectLst/>
                        </a:rPr>
                        <a:t>an address in </a:t>
                      </a:r>
                      <a:r>
                        <a:rPr lang="en-US" sz="1400" b="1" dirty="0">
                          <a:effectLst/>
                        </a:rPr>
                        <a:t>any kind of address/part</a:t>
                      </a:r>
                      <a:r>
                        <a:rPr lang="en-US" sz="1400" dirty="0">
                          <a:effectLst/>
                        </a:rPr>
                        <a:t> of the patient</a:t>
                      </a:r>
                      <a:endParaRPr lang="en-US" sz="1400" b="0" dirty="0">
                        <a:effectLst/>
                        <a:latin typeface="verdana"/>
                      </a:endParaRPr>
                    </a:p>
                  </a:txBody>
                  <a:tcPr marL="10769" marR="10769" marT="10769" marB="10769"/>
                </a:tc>
              </a:tr>
              <a:tr h="0">
                <a:tc>
                  <a:txBody>
                    <a:bodyPr/>
                    <a:lstStyle/>
                    <a:p>
                      <a:pPr fontAlgn="t"/>
                      <a:r>
                        <a:rPr lang="nl-NL" sz="1400" dirty="0">
                          <a:effectLst/>
                        </a:rPr>
                        <a:t>family : string</a:t>
                      </a:r>
                      <a:endParaRPr lang="nl-NL" sz="1400" b="0" dirty="0">
                        <a:effectLst/>
                        <a:latin typeface="verdana"/>
                      </a:endParaRPr>
                    </a:p>
                  </a:txBody>
                  <a:tcPr marL="10769" marR="10769" marT="10769" marB="10769"/>
                </a:tc>
                <a:tc>
                  <a:txBody>
                    <a:bodyPr/>
                    <a:lstStyle/>
                    <a:p>
                      <a:pPr fontAlgn="t"/>
                      <a:r>
                        <a:rPr lang="en-US" sz="1400" dirty="0">
                          <a:effectLst/>
                        </a:rPr>
                        <a:t>a </a:t>
                      </a:r>
                      <a:r>
                        <a:rPr lang="en-US" sz="1400" b="1" dirty="0">
                          <a:effectLst/>
                        </a:rPr>
                        <a:t>portion of the family name</a:t>
                      </a:r>
                      <a:r>
                        <a:rPr lang="en-US" sz="1400" dirty="0">
                          <a:effectLst/>
                        </a:rPr>
                        <a:t> of the patient</a:t>
                      </a:r>
                      <a:endParaRPr lang="en-US" sz="1400" b="0" dirty="0">
                        <a:effectLst/>
                        <a:latin typeface="verdana"/>
                      </a:endParaRPr>
                    </a:p>
                  </a:txBody>
                  <a:tcPr marL="10769" marR="10769" marT="10769" marB="10769"/>
                </a:tc>
              </a:tr>
              <a:tr h="237810">
                <a:tc>
                  <a:txBody>
                    <a:bodyPr/>
                    <a:lstStyle/>
                    <a:p>
                      <a:pPr fontAlgn="t"/>
                      <a:r>
                        <a:rPr lang="nl-NL" sz="1400" dirty="0" err="1">
                          <a:effectLst/>
                        </a:rPr>
                        <a:t>given</a:t>
                      </a:r>
                      <a:r>
                        <a:rPr lang="nl-NL" sz="1400" dirty="0">
                          <a:effectLst/>
                        </a:rPr>
                        <a:t> : string</a:t>
                      </a:r>
                      <a:endParaRPr lang="nl-NL" sz="1400" b="0" dirty="0">
                        <a:effectLst/>
                        <a:latin typeface="verdana"/>
                      </a:endParaRPr>
                    </a:p>
                  </a:txBody>
                  <a:tcPr marL="10769" marR="10769" marT="10769" marB="10769"/>
                </a:tc>
                <a:tc>
                  <a:txBody>
                    <a:bodyPr/>
                    <a:lstStyle/>
                    <a:p>
                      <a:pPr fontAlgn="t"/>
                      <a:r>
                        <a:rPr lang="en-US" sz="1400" dirty="0">
                          <a:effectLst/>
                        </a:rPr>
                        <a:t>a </a:t>
                      </a:r>
                      <a:r>
                        <a:rPr lang="en-US" sz="1400" b="1" dirty="0">
                          <a:effectLst/>
                        </a:rPr>
                        <a:t>portion of the given name</a:t>
                      </a:r>
                      <a:r>
                        <a:rPr lang="en-US" sz="1400" dirty="0">
                          <a:effectLst/>
                        </a:rPr>
                        <a:t> of the patient</a:t>
                      </a:r>
                      <a:endParaRPr lang="en-US" sz="1400" b="0" dirty="0">
                        <a:effectLst/>
                        <a:latin typeface="verdana"/>
                      </a:endParaRPr>
                    </a:p>
                  </a:txBody>
                  <a:tcPr marL="10769" marR="10769" marT="10769" marB="10769"/>
                </a:tc>
              </a:tr>
              <a:tr h="158912">
                <a:tc>
                  <a:txBody>
                    <a:bodyPr/>
                    <a:lstStyle/>
                    <a:p>
                      <a:pPr fontAlgn="t"/>
                      <a:r>
                        <a:rPr lang="nl-NL" sz="1400" dirty="0">
                          <a:effectLst/>
                        </a:rPr>
                        <a:t>name : string</a:t>
                      </a:r>
                      <a:endParaRPr lang="nl-NL" sz="1400" b="0" dirty="0">
                        <a:effectLst/>
                        <a:latin typeface="verdana"/>
                      </a:endParaRPr>
                    </a:p>
                  </a:txBody>
                  <a:tcPr marL="10769" marR="10769" marT="10769" marB="10769"/>
                </a:tc>
                <a:tc>
                  <a:txBody>
                    <a:bodyPr/>
                    <a:lstStyle/>
                    <a:p>
                      <a:pPr fontAlgn="t"/>
                      <a:r>
                        <a:rPr lang="en-US" sz="1400" dirty="0">
                          <a:effectLst/>
                        </a:rPr>
                        <a:t>a </a:t>
                      </a:r>
                      <a:r>
                        <a:rPr lang="en-US" sz="1400" b="1" dirty="0">
                          <a:effectLst/>
                        </a:rPr>
                        <a:t>portion of either family or given name</a:t>
                      </a:r>
                      <a:r>
                        <a:rPr lang="en-US" sz="1400" dirty="0">
                          <a:effectLst/>
                        </a:rPr>
                        <a:t> of the patient</a:t>
                      </a:r>
                      <a:endParaRPr lang="en-US" sz="1400" b="0" dirty="0">
                        <a:effectLst/>
                        <a:latin typeface="verdana"/>
                      </a:endParaRPr>
                    </a:p>
                  </a:txBody>
                  <a:tcPr marL="10769" marR="10769" marT="10769" marB="10769"/>
                </a:tc>
              </a:tr>
              <a:tr h="328959">
                <a:tc>
                  <a:txBody>
                    <a:bodyPr/>
                    <a:lstStyle/>
                    <a:p>
                      <a:pPr fontAlgn="t"/>
                      <a:r>
                        <a:rPr lang="nl-NL" sz="1400" dirty="0" err="1">
                          <a:effectLst/>
                        </a:rPr>
                        <a:t>phonetic</a:t>
                      </a:r>
                      <a:r>
                        <a:rPr lang="nl-NL" sz="1400" dirty="0">
                          <a:effectLst/>
                        </a:rPr>
                        <a:t> : string</a:t>
                      </a:r>
                      <a:endParaRPr lang="nl-NL" sz="1400" b="0" dirty="0">
                        <a:effectLst/>
                        <a:latin typeface="verdana"/>
                      </a:endParaRPr>
                    </a:p>
                  </a:txBody>
                  <a:tcPr marL="10769" marR="10769" marT="10769" marB="10769"/>
                </a:tc>
                <a:tc>
                  <a:txBody>
                    <a:bodyPr/>
                    <a:lstStyle/>
                    <a:p>
                      <a:pPr fontAlgn="t"/>
                      <a:r>
                        <a:rPr lang="en-US" sz="1400" dirty="0">
                          <a:effectLst/>
                        </a:rPr>
                        <a:t>a </a:t>
                      </a:r>
                      <a:r>
                        <a:rPr lang="en-US" sz="1400" b="1" dirty="0">
                          <a:effectLst/>
                        </a:rPr>
                        <a:t>portion of either family or given name</a:t>
                      </a:r>
                      <a:r>
                        <a:rPr lang="en-US" sz="1400" dirty="0">
                          <a:effectLst/>
                        </a:rPr>
                        <a:t> using some kind of </a:t>
                      </a:r>
                      <a:r>
                        <a:rPr lang="en-US" sz="1400" b="1" dirty="0">
                          <a:effectLst/>
                        </a:rPr>
                        <a:t>phonetic matching algorithm</a:t>
                      </a:r>
                      <a:endParaRPr lang="en-US" sz="1400" b="1" dirty="0">
                        <a:effectLst/>
                        <a:latin typeface="verdana"/>
                      </a:endParaRPr>
                    </a:p>
                  </a:txBody>
                  <a:tcPr marL="10769" marR="10769" marT="10769" marB="10769"/>
                </a:tc>
              </a:tr>
              <a:tr h="58553">
                <a:tc>
                  <a:txBody>
                    <a:bodyPr/>
                    <a:lstStyle/>
                    <a:p>
                      <a:pPr fontAlgn="t"/>
                      <a:r>
                        <a:rPr lang="nl-NL" sz="1400" dirty="0">
                          <a:effectLst/>
                        </a:rPr>
                        <a:t>telecom : string</a:t>
                      </a:r>
                      <a:endParaRPr lang="nl-NL" sz="1400" b="0" dirty="0">
                        <a:effectLst/>
                        <a:latin typeface="verdana"/>
                      </a:endParaRPr>
                    </a:p>
                  </a:txBody>
                  <a:tcPr marL="10769" marR="10769" marT="10769" marB="10769"/>
                </a:tc>
                <a:tc>
                  <a:txBody>
                    <a:bodyPr/>
                    <a:lstStyle/>
                    <a:p>
                      <a:pPr fontAlgn="t"/>
                      <a:r>
                        <a:rPr lang="en-US" sz="1400" dirty="0">
                          <a:effectLst/>
                        </a:rPr>
                        <a:t>the value </a:t>
                      </a:r>
                      <a:r>
                        <a:rPr lang="en-US" sz="1400" b="1" dirty="0">
                          <a:effectLst/>
                        </a:rPr>
                        <a:t>in any kind of telecom details</a:t>
                      </a:r>
                      <a:r>
                        <a:rPr lang="en-US" sz="1400" dirty="0">
                          <a:effectLst/>
                        </a:rPr>
                        <a:t> of the patient</a:t>
                      </a:r>
                      <a:endParaRPr lang="en-US" sz="1400" b="0" dirty="0">
                        <a:effectLst/>
                        <a:latin typeface="verdana"/>
                      </a:endParaRPr>
                    </a:p>
                  </a:txBody>
                  <a:tcPr marL="10769" marR="10769" marT="10769" marB="10769"/>
                </a:tc>
              </a:tr>
            </a:tbl>
          </a:graphicData>
        </a:graphic>
      </p:graphicFrame>
      <p:sp>
        <p:nvSpPr>
          <p:cNvPr id="6" name="TextBox 5"/>
          <p:cNvSpPr txBox="1"/>
          <p:nvPr/>
        </p:nvSpPr>
        <p:spPr>
          <a:xfrm>
            <a:off x="685800" y="2057400"/>
            <a:ext cx="7924800" cy="646331"/>
          </a:xfrm>
          <a:prstGeom prst="rect">
            <a:avLst/>
          </a:prstGeom>
          <a:noFill/>
        </p:spPr>
        <p:txBody>
          <a:bodyPr wrap="square" rtlCol="0">
            <a:spAutoFit/>
          </a:bodyPr>
          <a:lstStyle/>
          <a:p>
            <a:r>
              <a:rPr lang="en-US" dirty="0" smtClean="0"/>
              <a:t>The search parameter description shows that the match certainly isn’t always exact, and can even combine the contents of several elements:</a:t>
            </a:r>
          </a:p>
        </p:txBody>
      </p:sp>
    </p:spTree>
    <p:extLst>
      <p:ext uri="{BB962C8B-B14F-4D97-AF65-F5344CB8AC3E}">
        <p14:creationId xmlns:p14="http://schemas.microsoft.com/office/powerpoint/2010/main" val="17239750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Prepare</a:t>
            </a:r>
            <a:r>
              <a:rPr lang="nl-NL" dirty="0" smtClean="0"/>
              <a:t> </a:t>
            </a:r>
            <a:r>
              <a:rPr lang="nl-NL" dirty="0" err="1" smtClean="0"/>
              <a:t>your</a:t>
            </a:r>
            <a:r>
              <a:rPr lang="nl-NL" dirty="0" smtClean="0"/>
              <a:t> data!</a:t>
            </a:r>
            <a:endParaRPr lang="nl-NL" dirty="0"/>
          </a:p>
        </p:txBody>
      </p:sp>
      <p:sp>
        <p:nvSpPr>
          <p:cNvPr id="3" name="Content Placeholder 2"/>
          <p:cNvSpPr>
            <a:spLocks noGrp="1"/>
          </p:cNvSpPr>
          <p:nvPr>
            <p:ph idx="1"/>
          </p:nvPr>
        </p:nvSpPr>
        <p:spPr>
          <a:xfrm>
            <a:off x="4495800" y="1814015"/>
            <a:ext cx="4038600" cy="4480520"/>
          </a:xfrm>
        </p:spPr>
        <p:txBody>
          <a:bodyPr/>
          <a:lstStyle/>
          <a:p>
            <a:pPr marL="0" indent="0">
              <a:buNone/>
            </a:pPr>
            <a:r>
              <a:rPr lang="nl-NL" dirty="0" err="1" smtClean="0"/>
              <a:t>patient</a:t>
            </a:r>
            <a:r>
              <a:rPr lang="nl-NL" dirty="0" smtClean="0"/>
              <a:t>/search?</a:t>
            </a:r>
            <a:br>
              <a:rPr lang="nl-NL" dirty="0" smtClean="0"/>
            </a:br>
            <a:r>
              <a:rPr lang="nl-NL" dirty="0" smtClean="0"/>
              <a:t>  name=</a:t>
            </a:r>
            <a:r>
              <a:rPr lang="nl-NL" dirty="0" err="1" smtClean="0"/>
              <a:t>johan</a:t>
            </a:r>
            <a:r>
              <a:rPr lang="nl-NL" dirty="0" smtClean="0"/>
              <a:t>&amp;</a:t>
            </a:r>
            <a:br>
              <a:rPr lang="nl-NL" dirty="0" smtClean="0"/>
            </a:br>
            <a:r>
              <a:rPr lang="nl-NL" dirty="0" smtClean="0"/>
              <a:t>  name=</a:t>
            </a:r>
            <a:r>
              <a:rPr lang="nl-NL" dirty="0" err="1" smtClean="0"/>
              <a:t>grafin</a:t>
            </a:r>
            <a:r>
              <a:rPr lang="nl-NL" dirty="0" smtClean="0"/>
              <a:t>&amp;</a:t>
            </a:r>
            <a:br>
              <a:rPr lang="nl-NL" dirty="0" smtClean="0"/>
            </a:br>
            <a:r>
              <a:rPr lang="nl-NL" dirty="0" smtClean="0"/>
              <a:t>  telecom=5552004</a:t>
            </a:r>
          </a:p>
          <a:p>
            <a:pPr marL="0" indent="0">
              <a:buNone/>
            </a:pPr>
            <a:endParaRPr lang="nl-NL" dirty="0"/>
          </a:p>
          <a:p>
            <a:pPr marL="0" indent="0">
              <a:buNone/>
            </a:pPr>
            <a:r>
              <a:rPr lang="nl-NL" dirty="0" smtClean="0"/>
              <a:t>“</a:t>
            </a:r>
            <a:r>
              <a:rPr lang="nl-NL" dirty="0" err="1" smtClean="0"/>
              <a:t>Groom</a:t>
            </a:r>
            <a:r>
              <a:rPr lang="nl-NL" dirty="0" smtClean="0"/>
              <a:t>” – </a:t>
            </a:r>
            <a:r>
              <a:rPr lang="nl-NL" dirty="0" err="1" smtClean="0"/>
              <a:t>prepare</a:t>
            </a:r>
            <a:r>
              <a:rPr lang="nl-NL" dirty="0" smtClean="0"/>
              <a:t> </a:t>
            </a:r>
            <a:r>
              <a:rPr lang="nl-NL" dirty="0" err="1" smtClean="0"/>
              <a:t>for</a:t>
            </a:r>
            <a:r>
              <a:rPr lang="nl-NL" dirty="0" smtClean="0"/>
              <a:t> </a:t>
            </a:r>
            <a:r>
              <a:rPr lang="nl-NL" dirty="0" err="1" smtClean="0"/>
              <a:t>searching</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134</a:t>
            </a:fld>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572447"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73600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The end is near…</a:t>
            </a:r>
            <a:endParaRPr lang="en-US" dirty="0"/>
          </a:p>
        </p:txBody>
      </p:sp>
      <p:sp>
        <p:nvSpPr>
          <p:cNvPr id="2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21878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Balloting plans</a:t>
            </a:r>
            <a:endParaRPr lang="en-AU" dirty="0"/>
          </a:p>
        </p:txBody>
      </p:sp>
      <p:sp>
        <p:nvSpPr>
          <p:cNvPr id="3" name="Content Placeholder 2"/>
          <p:cNvSpPr>
            <a:spLocks noGrp="1"/>
          </p:cNvSpPr>
          <p:nvPr>
            <p:ph idx="1"/>
          </p:nvPr>
        </p:nvSpPr>
        <p:spPr/>
        <p:txBody>
          <a:bodyPr/>
          <a:lstStyle/>
          <a:p>
            <a:r>
              <a:rPr lang="en-AU" sz="2400" dirty="0" smtClean="0"/>
              <a:t>First Draft Standard for Trial Use ballot (DSTU) complete</a:t>
            </a:r>
          </a:p>
          <a:p>
            <a:pPr lvl="1"/>
            <a:r>
              <a:rPr lang="en-AU" sz="2000" b="1" dirty="0" smtClean="0"/>
              <a:t>Yesterday HL7 decided FHIR is now published as a DSTU </a:t>
            </a:r>
          </a:p>
          <a:p>
            <a:pPr lvl="1"/>
            <a:r>
              <a:rPr lang="en-AU" sz="2000" dirty="0" smtClean="0"/>
              <a:t>Will provide a </a:t>
            </a:r>
            <a:r>
              <a:rPr lang="en-AU" sz="2000" b="1" dirty="0" smtClean="0"/>
              <a:t>semi-stable</a:t>
            </a:r>
            <a:r>
              <a:rPr lang="en-AU" sz="2000" b="1" baseline="0" dirty="0" smtClean="0"/>
              <a:t> platform for implementers </a:t>
            </a:r>
            <a:r>
              <a:rPr lang="en-AU" sz="2000" baseline="0" dirty="0" smtClean="0"/>
              <a:t>while still allowing non-backward-compatible change for Normative version if implementation experience dictates</a:t>
            </a:r>
          </a:p>
          <a:p>
            <a:pPr lvl="1"/>
            <a:r>
              <a:rPr lang="en-AU" sz="2000" dirty="0" smtClean="0"/>
              <a:t>Additional </a:t>
            </a:r>
            <a:r>
              <a:rPr lang="en-AU" sz="2000" b="1" dirty="0" smtClean="0"/>
              <a:t>DSTU versions roughly annually to make fixes</a:t>
            </a:r>
            <a:r>
              <a:rPr lang="en-AU" sz="2000" dirty="0" smtClean="0"/>
              <a:t>, introduce new resources</a:t>
            </a:r>
            <a:endParaRPr lang="en-AU" sz="2000" baseline="0" dirty="0" smtClean="0"/>
          </a:p>
          <a:p>
            <a:pPr lvl="0"/>
            <a:r>
              <a:rPr lang="en-AU" sz="2400" dirty="0" smtClean="0"/>
              <a:t>Normative is around 3 years out</a:t>
            </a:r>
          </a:p>
          <a:p>
            <a:pPr lvl="1"/>
            <a:r>
              <a:rPr lang="en-AU" sz="2000" dirty="0" smtClean="0"/>
              <a:t>We want *lots* of implementation experience</a:t>
            </a:r>
            <a:r>
              <a:rPr lang="en-AU" sz="2000" baseline="0" dirty="0" smtClean="0"/>
              <a:t> before committing to backward compatibility</a:t>
            </a:r>
          </a:p>
        </p:txBody>
      </p:sp>
      <p:sp>
        <p:nvSpPr>
          <p:cNvPr id="4" name="Slide Number Placeholder 3"/>
          <p:cNvSpPr>
            <a:spLocks noGrp="1"/>
          </p:cNvSpPr>
          <p:nvPr>
            <p:ph type="sldNum" sz="quarter" idx="4"/>
          </p:nvPr>
        </p:nvSpPr>
        <p:spPr/>
        <p:txBody>
          <a:bodyPr/>
          <a:lstStyle/>
          <a:p>
            <a:fld id="{5CC3E5C4-3E2B-40F1-9F2B-C46CEB0C88DF}" type="slidenum">
              <a:rPr lang="en-CA" smtClean="0"/>
              <a:pPr/>
              <a:t>136</a:t>
            </a:fld>
            <a:endParaRPr lang="en-C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71" t="19101" r="26890" b="29814"/>
          <a:stretch/>
        </p:blipFill>
        <p:spPr>
          <a:xfrm>
            <a:off x="6876256" y="260647"/>
            <a:ext cx="2034746" cy="1252151"/>
          </a:xfrm>
          <a:prstGeom prst="rect">
            <a:avLst/>
          </a:prstGeom>
        </p:spPr>
      </p:pic>
      <p:pic>
        <p:nvPicPr>
          <p:cNvPr id="16387" name="Picture 3" descr="C:\Users\office\AppData\Local\Microsoft\Windows\Temporary Internet Files\Content.IE5\2B0EXTZ8\MC9002809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474" y="5157192"/>
            <a:ext cx="1293590" cy="134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Next Steps for </a:t>
            </a:r>
            <a:r>
              <a:rPr lang="en-AU" b="1" dirty="0" smtClean="0"/>
              <a:t>you</a:t>
            </a:r>
            <a:endParaRPr lang="en-AU" b="1" dirty="0"/>
          </a:p>
        </p:txBody>
      </p:sp>
      <p:sp>
        <p:nvSpPr>
          <p:cNvPr id="3" name="Content Placeholder 2"/>
          <p:cNvSpPr>
            <a:spLocks noGrp="1"/>
          </p:cNvSpPr>
          <p:nvPr>
            <p:ph idx="1"/>
          </p:nvPr>
        </p:nvSpPr>
        <p:spPr/>
        <p:txBody>
          <a:bodyPr/>
          <a:lstStyle/>
          <a:p>
            <a:r>
              <a:rPr lang="en-AU" sz="2400" dirty="0" smtClean="0"/>
              <a:t>Read the spec: </a:t>
            </a:r>
            <a:r>
              <a:rPr lang="en-AU" sz="2400" dirty="0" smtClean="0">
                <a:hlinkClick r:id="rId2"/>
              </a:rPr>
              <a:t>http://hl7.org/fhir</a:t>
            </a:r>
            <a:endParaRPr lang="en-AU" sz="2400" dirty="0" smtClean="0"/>
          </a:p>
          <a:p>
            <a:r>
              <a:rPr lang="en-AU" sz="2500" dirty="0" smtClean="0"/>
              <a:t>Try implementing it</a:t>
            </a:r>
          </a:p>
          <a:p>
            <a:r>
              <a:rPr lang="en-AU" sz="2000" dirty="0" smtClean="0"/>
              <a:t>C</a:t>
            </a:r>
            <a:r>
              <a:rPr lang="en-AU" sz="2400" dirty="0"/>
              <a:t>ome to a </a:t>
            </a:r>
            <a:r>
              <a:rPr lang="en-AU" sz="2400" dirty="0" smtClean="0"/>
              <a:t>(European?) </a:t>
            </a:r>
            <a:r>
              <a:rPr lang="en-AU" sz="2400" dirty="0" err="1" smtClean="0"/>
              <a:t>Connectathon</a:t>
            </a:r>
            <a:r>
              <a:rPr lang="en-AU" sz="2400" dirty="0" smtClean="0"/>
              <a:t>!</a:t>
            </a:r>
          </a:p>
          <a:p>
            <a:endParaRPr lang="en-AU" sz="2400" dirty="0"/>
          </a:p>
          <a:p>
            <a:r>
              <a:rPr lang="nl-NL" sz="2400" b="1" dirty="0"/>
              <a:t>fhir@lists.hl7.org	               </a:t>
            </a:r>
          </a:p>
          <a:p>
            <a:r>
              <a:rPr lang="nl-NL" sz="2400" b="1" dirty="0"/>
              <a:t>#FHIR</a:t>
            </a:r>
          </a:p>
          <a:p>
            <a:r>
              <a:rPr lang="nl-NL" sz="2400" b="1" dirty="0" err="1"/>
              <a:t>Implementor’s</a:t>
            </a:r>
            <a:r>
              <a:rPr lang="nl-NL" sz="2400" b="1" dirty="0"/>
              <a:t> Skype </a:t>
            </a:r>
            <a:r>
              <a:rPr lang="nl-NL" sz="2400" b="1" dirty="0" smtClean="0"/>
              <a:t>Channel</a:t>
            </a:r>
            <a:endParaRPr lang="nl-NL" sz="2400" b="1" dirty="0"/>
          </a:p>
          <a:p>
            <a:r>
              <a:rPr lang="nl-NL" sz="2400" b="1" dirty="0" smtClean="0"/>
              <a:t>EU RIMBAA meetings (november)</a:t>
            </a:r>
          </a:p>
          <a:p>
            <a:r>
              <a:rPr lang="en-US" sz="2400" b="1" dirty="0" err="1" smtClean="0"/>
              <a:t>StackOverflow</a:t>
            </a:r>
            <a:r>
              <a:rPr lang="en-US" sz="2400" b="1" dirty="0"/>
              <a:t>: hl7 </a:t>
            </a:r>
            <a:r>
              <a:rPr lang="en-US" sz="2400" b="1" dirty="0" err="1" smtClean="0"/>
              <a:t>fhir</a:t>
            </a:r>
            <a:r>
              <a:rPr lang="en-US" sz="2400" b="1" dirty="0" smtClean="0"/>
              <a:t> tag</a:t>
            </a:r>
            <a:endParaRPr lang="nl-NL" sz="2400" b="1" dirty="0"/>
          </a:p>
          <a:p>
            <a:endParaRPr lang="en-AU" sz="2400" dirty="0" smtClean="0"/>
          </a:p>
          <a:p>
            <a:endParaRPr lang="en-AU" sz="2400"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137</a:t>
            </a:fld>
            <a:endParaRPr lang="en-CA"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071" t="19101" r="26890" b="29814"/>
          <a:stretch/>
        </p:blipFill>
        <p:spPr>
          <a:xfrm>
            <a:off x="6876256" y="260648"/>
            <a:ext cx="2034746" cy="1252151"/>
          </a:xfrm>
          <a:prstGeom prst="rect">
            <a:avLst/>
          </a:prstGeom>
        </p:spPr>
      </p:pic>
      <p:pic>
        <p:nvPicPr>
          <p:cNvPr id="18434" name="Picture 2" descr="C:\Users\office\AppData\Local\Microsoft\Windows\Temporary Internet Files\Content.IE5\272C75AG\MP9004229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348880"/>
            <a:ext cx="276313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819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QUESTIONS?</a:t>
            </a:r>
            <a:endParaRPr lang="en-US" dirty="0"/>
          </a:p>
        </p:txBody>
      </p:sp>
      <p:sp>
        <p:nvSpPr>
          <p:cNvPr id="2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3235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Network</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14</a:t>
            </a:fld>
            <a:endParaRPr lang="en-CA"/>
          </a:p>
        </p:txBody>
      </p:sp>
      <p:pic>
        <p:nvPicPr>
          <p:cNvPr id="2050" name="Picture 2" descr="UML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 b="3570"/>
          <a:stretch/>
        </p:blipFill>
        <p:spPr bwMode="auto">
          <a:xfrm>
            <a:off x="1140619" y="1981200"/>
            <a:ext cx="2057400" cy="194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UM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064" y="609600"/>
            <a:ext cx="4915264" cy="2889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UM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619" y="4369351"/>
            <a:ext cx="2900362" cy="2005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descr="UML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7771" y="4087214"/>
            <a:ext cx="3109913" cy="2235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6" name="Straight Arrow Connector 5"/>
          <p:cNvCxnSpPr/>
          <p:nvPr/>
        </p:nvCxnSpPr>
        <p:spPr bwMode="auto">
          <a:xfrm flipH="1">
            <a:off x="3048000" y="1447800"/>
            <a:ext cx="1371600" cy="762000"/>
          </a:xfrm>
          <a:prstGeom prst="straightConnector1">
            <a:avLst/>
          </a:prstGeom>
          <a:ln w="66675">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2665021" y="1600200"/>
            <a:ext cx="992579" cy="369332"/>
          </a:xfrm>
          <a:prstGeom prst="rect">
            <a:avLst/>
          </a:prstGeom>
          <a:noFill/>
        </p:spPr>
        <p:txBody>
          <a:bodyPr wrap="none" rtlCol="0">
            <a:spAutoFit/>
          </a:bodyPr>
          <a:lstStyle/>
          <a:p>
            <a:r>
              <a:rPr lang="nl-NL" b="1" dirty="0" smtClean="0"/>
              <a:t>subject</a:t>
            </a:r>
            <a:endParaRPr lang="nl-NL" b="1" dirty="0"/>
          </a:p>
        </p:txBody>
      </p:sp>
      <p:cxnSp>
        <p:nvCxnSpPr>
          <p:cNvPr id="13" name="Straight Arrow Connector 12"/>
          <p:cNvCxnSpPr/>
          <p:nvPr/>
        </p:nvCxnSpPr>
        <p:spPr bwMode="auto">
          <a:xfrm flipH="1">
            <a:off x="3313710" y="1600200"/>
            <a:ext cx="1258290" cy="2895600"/>
          </a:xfrm>
          <a:prstGeom prst="straightConnector1">
            <a:avLst/>
          </a:prstGeom>
          <a:ln w="66675">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655621" y="3669268"/>
            <a:ext cx="1274708" cy="369332"/>
          </a:xfrm>
          <a:prstGeom prst="rect">
            <a:avLst/>
          </a:prstGeom>
          <a:noFill/>
        </p:spPr>
        <p:txBody>
          <a:bodyPr wrap="none" rtlCol="0">
            <a:spAutoFit/>
          </a:bodyPr>
          <a:lstStyle/>
          <a:p>
            <a:r>
              <a:rPr lang="nl-NL" b="1" dirty="0" smtClean="0"/>
              <a:t>performer</a:t>
            </a:r>
            <a:endParaRPr lang="nl-NL" b="1" dirty="0"/>
          </a:p>
        </p:txBody>
      </p:sp>
      <p:cxnSp>
        <p:nvCxnSpPr>
          <p:cNvPr id="16" name="Straight Arrow Connector 15"/>
          <p:cNvCxnSpPr/>
          <p:nvPr/>
        </p:nvCxnSpPr>
        <p:spPr bwMode="auto">
          <a:xfrm>
            <a:off x="3048000" y="5284137"/>
            <a:ext cx="2531551" cy="266795"/>
          </a:xfrm>
          <a:prstGeom prst="straightConnector1">
            <a:avLst/>
          </a:prstGeom>
          <a:ln w="66675">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4114800" y="5554049"/>
            <a:ext cx="1556836" cy="369332"/>
          </a:xfrm>
          <a:prstGeom prst="rect">
            <a:avLst/>
          </a:prstGeom>
          <a:noFill/>
        </p:spPr>
        <p:txBody>
          <a:bodyPr wrap="none" rtlCol="0">
            <a:spAutoFit/>
          </a:bodyPr>
          <a:lstStyle/>
          <a:p>
            <a:r>
              <a:rPr lang="nl-NL" b="1" dirty="0" err="1" smtClean="0"/>
              <a:t>organization</a:t>
            </a:r>
            <a:endParaRPr lang="nl-NL" b="1" dirty="0"/>
          </a:p>
        </p:txBody>
      </p:sp>
    </p:spTree>
    <p:extLst>
      <p:ext uri="{BB962C8B-B14F-4D97-AF65-F5344CB8AC3E}">
        <p14:creationId xmlns:p14="http://schemas.microsoft.com/office/powerpoint/2010/main" val="2071648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informit.com/ShowCover.aspx?isbn=0321125215"/>
          <p:cNvPicPr>
            <a:picLocks noChangeAspect="1" noChangeArrowheads="1"/>
          </p:cNvPicPr>
          <p:nvPr/>
        </p:nvPicPr>
        <p:blipFill>
          <a:blip r:embed="rId3" cstate="print">
            <a:duotone>
              <a:schemeClr val="accent3">
                <a:shade val="45000"/>
                <a:satMod val="135000"/>
              </a:schemeClr>
              <a:prstClr val="white"/>
            </a:duotone>
            <a:lum bright="-14000" contrast="-26000"/>
          </a:blip>
          <a:srcRect/>
          <a:stretch>
            <a:fillRect/>
          </a:stretch>
        </p:blipFill>
        <p:spPr bwMode="auto">
          <a:xfrm>
            <a:off x="381000" y="1420256"/>
            <a:ext cx="3690205" cy="4876890"/>
          </a:xfrm>
          <a:prstGeom prst="rect">
            <a:avLst/>
          </a:prstGeom>
          <a:noFill/>
          <a:effectLst>
            <a:outerShdw blurRad="50800" dist="50800" dir="5400000" algn="ctr" rotWithShape="0">
              <a:srgbClr val="000000"/>
            </a:outerShdw>
          </a:effectLst>
        </p:spPr>
      </p:pic>
      <p:sp>
        <p:nvSpPr>
          <p:cNvPr id="6" name="Title 5"/>
          <p:cNvSpPr>
            <a:spLocks noGrp="1"/>
          </p:cNvSpPr>
          <p:nvPr>
            <p:ph type="title"/>
          </p:nvPr>
        </p:nvSpPr>
        <p:spPr/>
        <p:txBody>
          <a:bodyPr/>
          <a:lstStyle/>
          <a:p>
            <a:r>
              <a:rPr lang="nl-NL" smtClean="0"/>
              <a:t>Resource Aggregate</a:t>
            </a:r>
            <a:endParaRPr lang="nl-NL"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15</a:t>
            </a:fld>
            <a:endParaRPr lang="en-US"/>
          </a:p>
        </p:txBody>
      </p:sp>
      <p:sp>
        <p:nvSpPr>
          <p:cNvPr id="8" name="TextBox 7"/>
          <p:cNvSpPr txBox="1"/>
          <p:nvPr/>
        </p:nvSpPr>
        <p:spPr>
          <a:xfrm>
            <a:off x="2133599" y="1904999"/>
            <a:ext cx="6371783" cy="138499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b="1" dirty="0" smtClean="0"/>
              <a:t>“How do we know where an object </a:t>
            </a:r>
          </a:p>
          <a:p>
            <a:r>
              <a:rPr lang="en-US" sz="2800" b="1" dirty="0" smtClean="0"/>
              <a:t>made up of other objects begins </a:t>
            </a:r>
          </a:p>
          <a:p>
            <a:r>
              <a:rPr lang="en-US" sz="2800" b="1" dirty="0" smtClean="0"/>
              <a:t>and ends?”</a:t>
            </a:r>
            <a:endParaRPr lang="en-US" sz="2800" b="1" dirty="0"/>
          </a:p>
        </p:txBody>
      </p:sp>
      <p:sp>
        <p:nvSpPr>
          <p:cNvPr id="9" name="TextBox 8"/>
          <p:cNvSpPr txBox="1"/>
          <p:nvPr/>
        </p:nvSpPr>
        <p:spPr>
          <a:xfrm>
            <a:off x="476251" y="4433639"/>
            <a:ext cx="7667183" cy="181588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800" b="1" dirty="0" smtClean="0"/>
              <a:t>“In any system with persistent storage</a:t>
            </a:r>
          </a:p>
          <a:p>
            <a:r>
              <a:rPr lang="en-US" sz="2800" b="1" dirty="0" smtClean="0"/>
              <a:t>of data, there must be a scope for a </a:t>
            </a:r>
          </a:p>
          <a:p>
            <a:r>
              <a:rPr lang="en-US" sz="2800" b="1" dirty="0" smtClean="0"/>
              <a:t>transaction that changes data and a way of maintaining the consistency of the data”</a:t>
            </a:r>
            <a:endParaRPr lang="en-US" sz="2800" b="1" dirty="0"/>
          </a:p>
        </p:txBody>
      </p:sp>
    </p:spTree>
    <p:extLst>
      <p:ext uri="{BB962C8B-B14F-4D97-AF65-F5344CB8AC3E}">
        <p14:creationId xmlns:p14="http://schemas.microsoft.com/office/powerpoint/2010/main" val="175199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“Business” </a:t>
            </a:r>
            <a:r>
              <a:rPr lang="nl-NL" dirty="0" err="1" smtClean="0"/>
              <a:t>identifiers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16</a:t>
            </a:fld>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408622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64904"/>
            <a:ext cx="35528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323528" y="3530898"/>
            <a:ext cx="4464496" cy="330150"/>
          </a:xfrm>
          <a:prstGeom prst="roundRect">
            <a:avLst/>
          </a:prstGeom>
          <a:noFill/>
          <a:ln w="57150">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5004048" y="3674914"/>
            <a:ext cx="3456384" cy="330150"/>
          </a:xfrm>
          <a:prstGeom prst="roundRect">
            <a:avLst/>
          </a:prstGeom>
          <a:noFill/>
          <a:ln w="57150">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17974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Resource’s identity</a:t>
            </a:r>
            <a:endParaRPr lang="en-US" dirty="0"/>
          </a:p>
        </p:txBody>
      </p:sp>
      <p:sp>
        <p:nvSpPr>
          <p:cNvPr id="3" name="Content Placeholder 2"/>
          <p:cNvSpPr>
            <a:spLocks noGrp="1"/>
          </p:cNvSpPr>
          <p:nvPr>
            <p:ph idx="1"/>
          </p:nvPr>
        </p:nvSpPr>
        <p:spPr/>
        <p:txBody>
          <a:bodyPr/>
          <a:lstStyle/>
          <a:p>
            <a:r>
              <a:rPr lang="en-US" dirty="0" smtClean="0"/>
              <a:t>In fact: an URL</a:t>
            </a:r>
          </a:p>
          <a:p>
            <a:pPr lvl="1"/>
            <a:endParaRPr lang="en-US" dirty="0" smtClean="0"/>
          </a:p>
          <a:p>
            <a:pPr lvl="1"/>
            <a:r>
              <a:rPr lang="en-US" b="1" dirty="0" smtClean="0">
                <a:latin typeface="Courier New" pitchFamily="49" charset="0"/>
                <a:cs typeface="Courier New" pitchFamily="49" charset="0"/>
              </a:rPr>
              <a:t>http://server.org/fhir/Patient/1</a:t>
            </a:r>
            <a:endParaRPr lang="en-US" b="1" dirty="0">
              <a:latin typeface="Courier New" pitchFamily="49" charset="0"/>
              <a:cs typeface="Courier New" pitchFamily="49" charset="0"/>
            </a:endParaRPr>
          </a:p>
        </p:txBody>
      </p:sp>
      <p:sp>
        <p:nvSpPr>
          <p:cNvPr id="5" name="Slide Number Placeholder 4"/>
          <p:cNvSpPr>
            <a:spLocks noGrp="1"/>
          </p:cNvSpPr>
          <p:nvPr>
            <p:ph type="sldNum" sz="quarter" idx="4"/>
          </p:nvPr>
        </p:nvSpPr>
        <p:spPr/>
        <p:txBody>
          <a:bodyPr/>
          <a:lstStyle/>
          <a:p>
            <a:fld id="{2CD36790-EF9F-4521-A783-189BE19EEE4B}" type="slidenum">
              <a:rPr lang="en-US" smtClean="0"/>
              <a:pPr/>
              <a:t>17</a:t>
            </a:fld>
            <a:endParaRPr lang="en-US"/>
          </a:p>
        </p:txBody>
      </p:sp>
      <p:sp>
        <p:nvSpPr>
          <p:cNvPr id="6" name="Left Brace 5"/>
          <p:cNvSpPr/>
          <p:nvPr/>
        </p:nvSpPr>
        <p:spPr bwMode="auto">
          <a:xfrm rot="16200000">
            <a:off x="3695701" y="1943099"/>
            <a:ext cx="381000" cy="3200401"/>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287319" y="3745468"/>
            <a:ext cx="1069524" cy="369332"/>
          </a:xfrm>
          <a:prstGeom prst="rect">
            <a:avLst/>
          </a:prstGeom>
          <a:noFill/>
        </p:spPr>
        <p:txBody>
          <a:bodyPr wrap="none" rtlCol="0">
            <a:spAutoFit/>
          </a:bodyPr>
          <a:lstStyle/>
          <a:p>
            <a:r>
              <a:rPr lang="en-US" dirty="0" smtClean="0"/>
              <a:t>endpoint</a:t>
            </a:r>
            <a:endParaRPr lang="en-US" dirty="0"/>
          </a:p>
        </p:txBody>
      </p:sp>
      <p:sp>
        <p:nvSpPr>
          <p:cNvPr id="8" name="Left Brace 7"/>
          <p:cNvSpPr/>
          <p:nvPr/>
        </p:nvSpPr>
        <p:spPr bwMode="auto">
          <a:xfrm rot="5400000">
            <a:off x="6134101" y="2181226"/>
            <a:ext cx="380999" cy="12192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rot="16200000">
            <a:off x="7162804" y="3234806"/>
            <a:ext cx="380999" cy="6096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562600" y="2230995"/>
            <a:ext cx="1582484" cy="369332"/>
          </a:xfrm>
          <a:prstGeom prst="rect">
            <a:avLst/>
          </a:prstGeom>
          <a:noFill/>
        </p:spPr>
        <p:txBody>
          <a:bodyPr wrap="none" rtlCol="0">
            <a:spAutoFit/>
          </a:bodyPr>
          <a:lstStyle/>
          <a:p>
            <a:r>
              <a:rPr lang="en-US" dirty="0" smtClean="0"/>
              <a:t>resource type</a:t>
            </a:r>
            <a:endParaRPr lang="en-US" dirty="0"/>
          </a:p>
        </p:txBody>
      </p:sp>
      <p:sp>
        <p:nvSpPr>
          <p:cNvPr id="11" name="TextBox 10"/>
          <p:cNvSpPr txBox="1"/>
          <p:nvPr/>
        </p:nvSpPr>
        <p:spPr>
          <a:xfrm>
            <a:off x="6858000" y="3745468"/>
            <a:ext cx="1056700" cy="369332"/>
          </a:xfrm>
          <a:prstGeom prst="rect">
            <a:avLst/>
          </a:prstGeom>
          <a:noFill/>
        </p:spPr>
        <p:txBody>
          <a:bodyPr wrap="none" rtlCol="0">
            <a:spAutoFit/>
          </a:bodyPr>
          <a:lstStyle/>
          <a:p>
            <a:r>
              <a:rPr lang="en-US" dirty="0" smtClean="0"/>
              <a:t>identifier</a:t>
            </a:r>
            <a:endParaRPr lang="en-US" dirty="0"/>
          </a:p>
        </p:txBody>
      </p:sp>
      <p:sp>
        <p:nvSpPr>
          <p:cNvPr id="12" name="TextBox 11"/>
          <p:cNvSpPr txBox="1"/>
          <p:nvPr/>
        </p:nvSpPr>
        <p:spPr>
          <a:xfrm>
            <a:off x="762000" y="5029200"/>
            <a:ext cx="6314614" cy="369332"/>
          </a:xfrm>
          <a:prstGeom prst="rect">
            <a:avLst/>
          </a:prstGeom>
          <a:noFill/>
        </p:spPr>
        <p:txBody>
          <a:bodyPr wrap="none" rtlCol="0">
            <a:spAutoFit/>
          </a:bodyPr>
          <a:lstStyle/>
          <a:p>
            <a:r>
              <a:rPr lang="en-US" dirty="0" smtClean="0"/>
              <a:t>Note: This URL resolves to the current version of a resource</a:t>
            </a:r>
            <a:endParaRPr lang="en-US" dirty="0"/>
          </a:p>
        </p:txBody>
      </p:sp>
    </p:spTree>
    <p:extLst>
      <p:ext uri="{BB962C8B-B14F-4D97-AF65-F5344CB8AC3E}">
        <p14:creationId xmlns:p14="http://schemas.microsoft.com/office/powerpoint/2010/main" val="11072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metadata</a:t>
            </a:r>
            <a:endParaRPr lang="nl-NL" dirty="0"/>
          </a:p>
        </p:txBody>
      </p:sp>
      <p:sp>
        <p:nvSpPr>
          <p:cNvPr id="5" name="Rectangle 4"/>
          <p:cNvSpPr/>
          <p:nvPr/>
        </p:nvSpPr>
        <p:spPr bwMode="auto">
          <a:xfrm>
            <a:off x="1043608" y="1895548"/>
            <a:ext cx="2448272" cy="367240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Patient</a:t>
            </a: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MRN </a:t>
            </a:r>
            <a:r>
              <a:rPr lang="en-US" sz="1400" dirty="0">
                <a:latin typeface="Arial" charset="0"/>
              </a:rPr>
              <a:t>22234</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t>
            </a:r>
            <a:r>
              <a:rPr kumimoji="0" lang="en-US" sz="1400" i="0" u="none" strike="noStrike" cap="none" normalizeH="0" baseline="0" dirty="0" err="1" smtClean="0">
                <a:ln>
                  <a:noFill/>
                </a:ln>
                <a:solidFill>
                  <a:schemeClr val="tx1"/>
                </a:solidFill>
                <a:effectLst/>
                <a:latin typeface="Arial" charset="0"/>
              </a:rPr>
              <a:t>Ewout</a:t>
            </a:r>
            <a:r>
              <a:rPr kumimoji="0" lang="en-US" sz="1400" i="0" u="none" strike="noStrike" cap="none" normalizeH="0" baseline="0" dirty="0" smtClean="0">
                <a:ln>
                  <a:noFill/>
                </a:ln>
                <a:solidFill>
                  <a:schemeClr val="tx1"/>
                </a:solidFill>
                <a:effectLst/>
                <a:latin typeface="Arial" charset="0"/>
              </a:rPr>
              <a:t> Kramer”</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30-11-1972</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Amsterdam</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Arial" charset="0"/>
            </a:endParaRPr>
          </a:p>
        </p:txBody>
      </p:sp>
      <p:sp>
        <p:nvSpPr>
          <p:cNvPr id="9" name="Flowchart: Card 8"/>
          <p:cNvSpPr/>
          <p:nvPr/>
        </p:nvSpPr>
        <p:spPr bwMode="auto">
          <a:xfrm>
            <a:off x="1600200" y="4780914"/>
            <a:ext cx="3600400" cy="987152"/>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a:t>http://</a:t>
            </a:r>
            <a:r>
              <a:rPr lang="nl-NL" sz="1600" i="1" dirty="0" smtClean="0"/>
              <a:t>hl7.org/fhir/tag/profile</a:t>
            </a:r>
            <a:br>
              <a:rPr lang="nl-NL" sz="1600" i="1" dirty="0" smtClean="0"/>
            </a:br>
            <a:r>
              <a:rPr lang="nl-NL" sz="1600" dirty="0" smtClean="0"/>
              <a:t>http://hl7.org/fhir/Profile/us-core</a:t>
            </a: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8" name="Flowchart: Card 7"/>
          <p:cNvSpPr/>
          <p:nvPr/>
        </p:nvSpPr>
        <p:spPr bwMode="auto">
          <a:xfrm>
            <a:off x="2057400" y="4191000"/>
            <a:ext cx="3600400" cy="1008112"/>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a:t>http://</a:t>
            </a:r>
            <a:r>
              <a:rPr lang="nl-NL" sz="1600" i="1" dirty="0" smtClean="0"/>
              <a:t>hl7.org/fhir/tag</a:t>
            </a:r>
            <a:br>
              <a:rPr lang="nl-NL" sz="1600" i="1" dirty="0" smtClean="0"/>
            </a:br>
            <a:r>
              <a:rPr lang="nl-NL" sz="1600" dirty="0" smtClean="0"/>
              <a:t>http://example.org/fhir/Status#Test</a:t>
            </a: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3657600" y="1900097"/>
            <a:ext cx="4980915" cy="1200329"/>
          </a:xfrm>
          <a:prstGeom prst="rect">
            <a:avLst/>
          </a:prstGeom>
          <a:noFill/>
        </p:spPr>
        <p:txBody>
          <a:bodyPr wrap="none" rtlCol="0">
            <a:spAutoFit/>
          </a:bodyPr>
          <a:lstStyle/>
          <a:p>
            <a:r>
              <a:rPr lang="en-US" i="1" dirty="0" smtClean="0"/>
              <a:t>REST Identities</a:t>
            </a:r>
          </a:p>
          <a:p>
            <a:r>
              <a:rPr lang="en-US" dirty="0" smtClean="0"/>
              <a:t>http://fhir.hl7.org/Patient/23E455A3B</a:t>
            </a:r>
          </a:p>
          <a:p>
            <a:r>
              <a:rPr lang="en-US" dirty="0"/>
              <a:t>http://</a:t>
            </a:r>
            <a:r>
              <a:rPr lang="en-US" dirty="0" smtClean="0"/>
              <a:t>fhir.hl7.org/Patient/23E455A3B/_history/4</a:t>
            </a:r>
            <a:endParaRPr lang="nl-NL" dirty="0"/>
          </a:p>
          <a:p>
            <a:endParaRPr lang="nl-NL" dirty="0"/>
          </a:p>
        </p:txBody>
      </p:sp>
      <p:sp>
        <p:nvSpPr>
          <p:cNvPr id="4" name="TextBox 3"/>
          <p:cNvSpPr txBox="1"/>
          <p:nvPr/>
        </p:nvSpPr>
        <p:spPr>
          <a:xfrm>
            <a:off x="3857600" y="3200400"/>
            <a:ext cx="3114955" cy="646331"/>
          </a:xfrm>
          <a:prstGeom prst="rect">
            <a:avLst/>
          </a:prstGeom>
          <a:noFill/>
        </p:spPr>
        <p:txBody>
          <a:bodyPr wrap="none" rtlCol="0">
            <a:spAutoFit/>
          </a:bodyPr>
          <a:lstStyle/>
          <a:p>
            <a:r>
              <a:rPr lang="en-US" i="1" dirty="0" smtClean="0"/>
              <a:t>Last updated</a:t>
            </a:r>
            <a:endParaRPr lang="en-US" dirty="0" smtClean="0"/>
          </a:p>
          <a:p>
            <a:r>
              <a:rPr lang="en-US" dirty="0" smtClean="0"/>
              <a:t>2013-12-23T23:33:01+01:00</a:t>
            </a:r>
            <a:endParaRPr lang="nl-NL" dirty="0"/>
          </a:p>
        </p:txBody>
      </p:sp>
    </p:spTree>
    <p:extLst>
      <p:ext uri="{BB962C8B-B14F-4D97-AF65-F5344CB8AC3E}">
        <p14:creationId xmlns:p14="http://schemas.microsoft.com/office/powerpoint/2010/main" val="314336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FHIR </a:t>
            </a:r>
            <a:r>
              <a:rPr lang="en-US" i="1" dirty="0" smtClean="0"/>
              <a:t>Elements</a:t>
            </a:r>
            <a:endParaRPr lang="en-US" i="1"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19</a:t>
            </a:fld>
            <a:endParaRPr lang="en-US"/>
          </a:p>
        </p:txBody>
      </p:sp>
      <p:sp>
        <p:nvSpPr>
          <p:cNvPr id="6" name="Rectangle 5"/>
          <p:cNvSpPr/>
          <p:nvPr/>
        </p:nvSpPr>
        <p:spPr bwMode="auto">
          <a:xfrm>
            <a:off x="2667000" y="4455319"/>
            <a:ext cx="3657600" cy="179784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Primitives</a:t>
            </a:r>
            <a:br>
              <a:rPr kumimoji="0" lang="en-US" sz="1800" b="1" i="0" u="none" strike="noStrike" cap="none" normalizeH="0" baseline="0" dirty="0" smtClean="0">
                <a:ln>
                  <a:noFill/>
                </a:ln>
                <a:solidFill>
                  <a:schemeClr val="tx1"/>
                </a:solidFill>
                <a:effectLst/>
                <a:latin typeface="Arial" charset="0"/>
              </a:rPr>
            </a:br>
            <a:r>
              <a:rPr kumimoji="0" lang="en-US" sz="1400" i="0" u="none" strike="noStrike" cap="none" normalizeH="0" baseline="0" dirty="0" smtClean="0">
                <a:ln>
                  <a:noFill/>
                </a:ln>
                <a:solidFill>
                  <a:schemeClr val="tx1"/>
                </a:solidFill>
                <a:effectLst/>
                <a:latin typeface="Arial" charset="0"/>
              </a:rPr>
              <a:t>(integer, </a:t>
            </a:r>
            <a:r>
              <a:rPr kumimoji="0" lang="en-US" sz="1400" i="0" u="none" strike="noStrike" cap="none" normalizeH="0" baseline="0" dirty="0" err="1" smtClean="0">
                <a:ln>
                  <a:noFill/>
                </a:ln>
                <a:solidFill>
                  <a:schemeClr val="tx1"/>
                </a:solidFill>
                <a:effectLst/>
                <a:latin typeface="Arial" charset="0"/>
              </a:rPr>
              <a:t>boolean</a:t>
            </a:r>
            <a:r>
              <a:rPr kumimoji="0" lang="en-US" sz="1400" i="0" u="none" strike="noStrike" cap="none" normalizeH="0" baseline="0" dirty="0" smtClean="0">
                <a:ln>
                  <a:noFill/>
                </a:ln>
                <a:solidFill>
                  <a:schemeClr val="tx1"/>
                </a:solidFill>
                <a:effectLst/>
                <a:latin typeface="Arial" charset="0"/>
              </a:rPr>
              <a:t>, </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string, instant)</a:t>
            </a:r>
          </a:p>
          <a:p>
            <a:pPr marL="0" marR="0" indent="0"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4648200" y="4876800"/>
            <a:ext cx="1447800" cy="1143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Derived</a:t>
            </a:r>
            <a:r>
              <a:rPr kumimoji="0" lang="en-US" sz="1800" b="1" i="0" u="none" strike="noStrike" cap="none" normalizeH="0" dirty="0" smtClean="0">
                <a:ln>
                  <a:noFill/>
                </a:ln>
                <a:solidFill>
                  <a:schemeClr val="tx1"/>
                </a:solidFill>
                <a:effectLst/>
                <a:latin typeface="Arial" charset="0"/>
              </a:rPr>
              <a:t> </a:t>
            </a:r>
            <a:r>
              <a:rPr kumimoji="0" lang="en-US" sz="1800" b="1" i="0" u="none" strike="noStrike" cap="none" normalizeH="0" baseline="0" dirty="0" smtClean="0">
                <a:ln>
                  <a:noFill/>
                </a:ln>
                <a:solidFill>
                  <a:schemeClr val="tx1"/>
                </a:solidFill>
                <a:effectLst/>
                <a:latin typeface="Arial" charset="0"/>
              </a:rPr>
              <a:t>Primitives</a:t>
            </a:r>
            <a:endParaRPr kumimoji="0" lang="en-US" sz="14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rPr>
              <a:t>(</a:t>
            </a:r>
            <a:r>
              <a:rPr lang="en-US" sz="1400" dirty="0" err="1" smtClean="0">
                <a:solidFill>
                  <a:schemeClr val="tx1"/>
                </a:solidFill>
                <a:latin typeface="Arial" charset="0"/>
              </a:rPr>
              <a:t>oid</a:t>
            </a:r>
            <a:r>
              <a:rPr lang="en-US" sz="1400" dirty="0" smtClean="0">
                <a:solidFill>
                  <a:schemeClr val="tx1"/>
                </a:solidFill>
                <a:latin typeface="Arial" charset="0"/>
              </a:rPr>
              <a:t>, </a:t>
            </a:r>
            <a:r>
              <a:rPr lang="en-US" sz="1400" dirty="0" err="1" smtClean="0">
                <a:solidFill>
                  <a:schemeClr val="tx1"/>
                </a:solidFill>
                <a:latin typeface="Arial" charset="0"/>
              </a:rPr>
              <a:t>uuid</a:t>
            </a:r>
            <a:r>
              <a:rPr lang="en-US" sz="1400" dirty="0" smtClean="0">
                <a:solidFill>
                  <a:schemeClr val="tx1"/>
                </a:solidFill>
                <a:latin typeface="Arial" charset="0"/>
              </a:rPr>
              <a:t>, </a:t>
            </a:r>
            <a:br>
              <a:rPr lang="en-US" sz="1400" dirty="0" smtClean="0">
                <a:solidFill>
                  <a:schemeClr val="tx1"/>
                </a:solidFill>
                <a:latin typeface="Arial" charset="0"/>
              </a:rPr>
            </a:br>
            <a:r>
              <a:rPr lang="en-US" sz="1400" dirty="0" smtClean="0">
                <a:solidFill>
                  <a:schemeClr val="tx1"/>
                </a:solidFill>
                <a:latin typeface="Arial" charset="0"/>
              </a:rPr>
              <a:t>code, id)</a:t>
            </a:r>
            <a:endParaRPr kumimoji="0" lang="en-US" sz="14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2379260" y="1905000"/>
            <a:ext cx="4114800" cy="2057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Composite</a:t>
            </a:r>
          </a:p>
          <a:p>
            <a:r>
              <a:rPr kumimoji="0" lang="en-US" sz="1800" b="1" i="0" u="none" strike="noStrike" cap="none" normalizeH="0" dirty="0" err="1" smtClean="0">
                <a:ln>
                  <a:noFill/>
                </a:ln>
                <a:solidFill>
                  <a:schemeClr val="tx1"/>
                </a:solidFill>
                <a:effectLst/>
                <a:latin typeface="Arial" charset="0"/>
              </a:rPr>
              <a:t>Datatypes</a:t>
            </a:r>
            <a:r>
              <a:rPr kumimoji="0" lang="en-US" sz="1800" b="0" i="0" u="none" strike="noStrike" cap="none" normalizeH="0" dirty="0" smtClean="0">
                <a:ln>
                  <a:noFill/>
                </a:ln>
                <a:solidFill>
                  <a:schemeClr val="tx1"/>
                </a:solidFill>
                <a:effectLst/>
                <a:latin typeface="Arial" charset="0"/>
              </a:rPr>
              <a:t/>
            </a:r>
            <a:br>
              <a:rPr kumimoji="0" lang="en-US" sz="1800" b="0" i="0" u="none" strike="noStrike" cap="none" normalizeH="0" dirty="0" smtClean="0">
                <a:ln>
                  <a:noFill/>
                </a:ln>
                <a:solidFill>
                  <a:schemeClr val="tx1"/>
                </a:solidFill>
                <a:effectLst/>
                <a:latin typeface="Arial" charset="0"/>
              </a:rPr>
            </a:br>
            <a:r>
              <a:rPr lang="en-US" sz="1400" dirty="0" smtClean="0">
                <a:solidFill>
                  <a:schemeClr val="tx1"/>
                </a:solidFill>
                <a:latin typeface="Arial" charset="0"/>
              </a:rPr>
              <a:t>(</a:t>
            </a:r>
            <a:r>
              <a:rPr lang="en-US" sz="1400" dirty="0" err="1" smtClean="0">
                <a:solidFill>
                  <a:schemeClr val="tx1"/>
                </a:solidFill>
                <a:latin typeface="Arial" charset="0"/>
              </a:rPr>
              <a:t>HumanName</a:t>
            </a:r>
            <a:r>
              <a:rPr lang="en-US" sz="1400" dirty="0" smtClean="0">
                <a:solidFill>
                  <a:schemeClr val="tx1"/>
                </a:solidFill>
                <a:latin typeface="Arial" charset="0"/>
              </a:rPr>
              <a:t>, </a:t>
            </a:r>
            <a:br>
              <a:rPr lang="en-US" sz="1400" dirty="0" smtClean="0">
                <a:solidFill>
                  <a:schemeClr val="tx1"/>
                </a:solidFill>
                <a:latin typeface="Arial" charset="0"/>
              </a:rPr>
            </a:br>
            <a:r>
              <a:rPr lang="en-US" sz="1400" dirty="0" smtClean="0">
                <a:solidFill>
                  <a:schemeClr val="tx1"/>
                </a:solidFill>
                <a:latin typeface="Arial" charset="0"/>
              </a:rPr>
              <a:t>Quantity, Period,</a:t>
            </a:r>
            <a:br>
              <a:rPr lang="en-US" sz="1400" dirty="0" smtClean="0">
                <a:solidFill>
                  <a:schemeClr val="tx1"/>
                </a:solidFill>
                <a:latin typeface="Arial" charset="0"/>
              </a:rPr>
            </a:br>
            <a:r>
              <a:rPr lang="en-US" sz="1400" dirty="0" smtClean="0">
                <a:solidFill>
                  <a:schemeClr val="tx1"/>
                </a:solidFill>
                <a:latin typeface="Arial" charset="0"/>
              </a:rPr>
              <a:t>Address, Identifier )</a:t>
            </a:r>
            <a:endParaRPr lang="en-US" sz="1400" dirty="0">
              <a:solidFill>
                <a:schemeClr val="tx1"/>
              </a:solidFill>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4648200" y="2134168"/>
            <a:ext cx="1600200" cy="129483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800" b="1" i="0" u="none" strike="noStrike" cap="none" normalizeH="0" baseline="0" dirty="0" smtClean="0">
                <a:ln>
                  <a:noFill/>
                </a:ln>
                <a:solidFill>
                  <a:schemeClr val="tx1"/>
                </a:solidFill>
                <a:effectLst/>
                <a:latin typeface="Arial" charset="0"/>
              </a:rPr>
              <a:t>Constrained Types</a:t>
            </a: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lang="en-US" sz="1400" dirty="0">
                <a:solidFill>
                  <a:schemeClr val="tx1"/>
                </a:solidFill>
                <a:latin typeface="Arial" charset="0"/>
              </a:rPr>
              <a:t>(</a:t>
            </a:r>
            <a:r>
              <a:rPr lang="en-US" sz="1400" dirty="0" smtClean="0">
                <a:solidFill>
                  <a:schemeClr val="tx1"/>
                </a:solidFill>
                <a:latin typeface="Arial" charset="0"/>
              </a:rPr>
              <a:t>Quantity: Distance</a:t>
            </a:r>
            <a:r>
              <a:rPr lang="en-US" sz="1400" dirty="0">
                <a:solidFill>
                  <a:schemeClr val="tx1"/>
                </a:solidFill>
                <a:latin typeface="Arial" charset="0"/>
              </a:rPr>
              <a:t>, Count, Duration, Money)</a:t>
            </a:r>
          </a:p>
        </p:txBody>
      </p:sp>
      <p:cxnSp>
        <p:nvCxnSpPr>
          <p:cNvPr id="33" name="Straight Arrow Connector 32"/>
          <p:cNvCxnSpPr>
            <a:stCxn id="10" idx="2"/>
            <a:endCxn id="6" idx="0"/>
          </p:cNvCxnSpPr>
          <p:nvPr/>
        </p:nvCxnSpPr>
        <p:spPr bwMode="auto">
          <a:xfrm>
            <a:off x="4436660" y="3962400"/>
            <a:ext cx="59140" cy="4929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4495800" y="3974068"/>
            <a:ext cx="556563" cy="369332"/>
          </a:xfrm>
          <a:prstGeom prst="rect">
            <a:avLst/>
          </a:prstGeom>
          <a:noFill/>
        </p:spPr>
        <p:txBody>
          <a:bodyPr wrap="none" rtlCol="0">
            <a:spAutoFit/>
          </a:bodyPr>
          <a:lstStyle/>
          <a:p>
            <a:r>
              <a:rPr lang="nl-NL" dirty="0" err="1" smtClean="0"/>
              <a:t>use</a:t>
            </a:r>
            <a:endParaRPr lang="nl-NL" dirty="0"/>
          </a:p>
        </p:txBody>
      </p:sp>
    </p:spTree>
    <p:extLst>
      <p:ext uri="{BB962C8B-B14F-4D97-AF65-F5344CB8AC3E}">
        <p14:creationId xmlns:p14="http://schemas.microsoft.com/office/powerpoint/2010/main" val="289059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mtClean="0"/>
              <a:t>Introduction</a:t>
            </a:r>
            <a:endParaRPr lang="en-US"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650873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at the bottom: Primitives</a:t>
            </a:r>
            <a:endParaRPr lang="en-US" dirty="0"/>
          </a:p>
        </p:txBody>
      </p:sp>
      <p:sp>
        <p:nvSpPr>
          <p:cNvPr id="4" name="Slide Number Placeholder 3"/>
          <p:cNvSpPr>
            <a:spLocks noGrp="1"/>
          </p:cNvSpPr>
          <p:nvPr>
            <p:ph type="sldNum" sz="quarter" idx="4"/>
          </p:nvPr>
        </p:nvSpPr>
        <p:spPr/>
        <p:txBody>
          <a:bodyPr/>
          <a:lstStyle/>
          <a:p>
            <a:fld id="{C429D7E7-1099-47AD-B3F2-624E90DDB7C5}" type="slidenum">
              <a:rPr lang="en-US" smtClean="0"/>
              <a:pPr/>
              <a:t>20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38861511"/>
              </p:ext>
            </p:extLst>
          </p:nvPr>
        </p:nvGraphicFramePr>
        <p:xfrm>
          <a:off x="685800" y="1676400"/>
          <a:ext cx="7467601" cy="4885203"/>
        </p:xfrm>
        <a:graphic>
          <a:graphicData uri="http://schemas.openxmlformats.org/drawingml/2006/table">
            <a:tbl>
              <a:tblPr>
                <a:tableStyleId>{10A1B5D5-9B99-4C35-A422-299274C87663}</a:tableStyleId>
              </a:tblPr>
              <a:tblGrid>
                <a:gridCol w="1668294"/>
                <a:gridCol w="1986064"/>
                <a:gridCol w="3813243"/>
              </a:tblGrid>
              <a:tr h="207404">
                <a:tc>
                  <a:txBody>
                    <a:bodyPr/>
                    <a:lstStyle/>
                    <a:p>
                      <a:r>
                        <a:rPr lang="nl-NL" sz="1600" dirty="0" err="1"/>
                        <a:t>boolean</a:t>
                      </a:r>
                      <a:endParaRPr lang="nl-NL" sz="1600" dirty="0"/>
                    </a:p>
                  </a:txBody>
                  <a:tcPr marL="20740" marR="20740" marT="10370" marB="10370" anchor="ctr"/>
                </a:tc>
                <a:tc>
                  <a:txBody>
                    <a:bodyPr/>
                    <a:lstStyle/>
                    <a:p>
                      <a:r>
                        <a:rPr lang="nl-NL" sz="1600"/>
                        <a:t>xs:boolean</a:t>
                      </a:r>
                    </a:p>
                  </a:txBody>
                  <a:tcPr marL="20740" marR="20740" marT="10370" marB="10370" anchor="ctr"/>
                </a:tc>
                <a:tc>
                  <a:txBody>
                    <a:bodyPr/>
                    <a:lstStyle/>
                    <a:p>
                      <a:r>
                        <a:rPr lang="en-US" sz="1600" dirty="0"/>
                        <a:t>Values can be either true or </a:t>
                      </a:r>
                      <a:r>
                        <a:rPr lang="en-US" sz="1600" dirty="0" smtClean="0"/>
                        <a:t>false</a:t>
                      </a:r>
                      <a:endParaRPr lang="en-US" sz="1600" dirty="0"/>
                    </a:p>
                  </a:txBody>
                  <a:tcPr marL="20740" marR="20740" marT="10370" marB="10370" anchor="ctr"/>
                </a:tc>
              </a:tr>
              <a:tr h="207404">
                <a:tc>
                  <a:txBody>
                    <a:bodyPr/>
                    <a:lstStyle/>
                    <a:p>
                      <a:r>
                        <a:rPr lang="nl-NL" sz="1600" dirty="0"/>
                        <a:t>integer</a:t>
                      </a:r>
                    </a:p>
                  </a:txBody>
                  <a:tcPr marL="20740" marR="20740" marT="10370" marB="10370" anchor="ctr"/>
                </a:tc>
                <a:tc>
                  <a:txBody>
                    <a:bodyPr/>
                    <a:lstStyle/>
                    <a:p>
                      <a:r>
                        <a:rPr lang="nl-NL" sz="1600"/>
                        <a:t>xs:int</a:t>
                      </a:r>
                    </a:p>
                  </a:txBody>
                  <a:tcPr marL="20740" marR="20740" marT="10370" marB="10370" anchor="ctr"/>
                </a:tc>
                <a:tc>
                  <a:txBody>
                    <a:bodyPr/>
                    <a:lstStyle/>
                    <a:p>
                      <a:r>
                        <a:rPr lang="en-US" sz="1600" dirty="0"/>
                        <a:t>A signed 32-bit </a:t>
                      </a:r>
                      <a:r>
                        <a:rPr lang="en-US" sz="1600" dirty="0" smtClean="0"/>
                        <a:t>integer</a:t>
                      </a:r>
                      <a:endParaRPr lang="en-US" sz="1600" dirty="0"/>
                    </a:p>
                  </a:txBody>
                  <a:tcPr marL="20740" marR="20740" marT="10370" marB="10370" anchor="ctr"/>
                </a:tc>
              </a:tr>
              <a:tr h="580731">
                <a:tc>
                  <a:txBody>
                    <a:bodyPr/>
                    <a:lstStyle/>
                    <a:p>
                      <a:r>
                        <a:rPr lang="nl-NL" sz="1600" dirty="0" err="1"/>
                        <a:t>decimal</a:t>
                      </a:r>
                      <a:endParaRPr lang="nl-NL" sz="1600" dirty="0"/>
                    </a:p>
                  </a:txBody>
                  <a:tcPr marL="20740" marR="20740" marT="10370" marB="10370" anchor="ctr"/>
                </a:tc>
                <a:tc>
                  <a:txBody>
                    <a:bodyPr/>
                    <a:lstStyle/>
                    <a:p>
                      <a:r>
                        <a:rPr lang="nl-NL" sz="1600"/>
                        <a:t>xs:decimal</a:t>
                      </a:r>
                    </a:p>
                  </a:txBody>
                  <a:tcPr marL="20740" marR="20740" marT="10370" marB="10370" anchor="ctr"/>
                </a:tc>
                <a:tc>
                  <a:txBody>
                    <a:bodyPr/>
                    <a:lstStyle/>
                    <a:p>
                      <a:r>
                        <a:rPr lang="en-US" sz="1600" dirty="0"/>
                        <a:t>A rational number. </a:t>
                      </a:r>
                      <a:r>
                        <a:rPr lang="en-US" sz="1600" b="1" dirty="0" smtClean="0"/>
                        <a:t>A </a:t>
                      </a:r>
                      <a:r>
                        <a:rPr lang="en-US" sz="1600" b="1" dirty="0"/>
                        <a:t>true decimal</a:t>
                      </a:r>
                      <a:r>
                        <a:rPr lang="en-US" sz="1600" dirty="0"/>
                        <a:t>, with inbuilt precision (e.g. Java </a:t>
                      </a:r>
                      <a:r>
                        <a:rPr lang="en-US" sz="1600" dirty="0" err="1"/>
                        <a:t>BigDecimal</a:t>
                      </a:r>
                      <a:r>
                        <a:rPr lang="en-US" sz="1600" dirty="0"/>
                        <a:t>)</a:t>
                      </a:r>
                    </a:p>
                  </a:txBody>
                  <a:tcPr marL="20740" marR="20740" marT="10370" marB="10370" anchor="ctr"/>
                </a:tc>
              </a:tr>
              <a:tr h="207404">
                <a:tc>
                  <a:txBody>
                    <a:bodyPr/>
                    <a:lstStyle/>
                    <a:p>
                      <a:r>
                        <a:rPr lang="nl-NL" sz="1600" dirty="0"/>
                        <a:t>base64Binary</a:t>
                      </a:r>
                    </a:p>
                  </a:txBody>
                  <a:tcPr marL="20740" marR="20740" marT="10370" marB="10370" anchor="ctr"/>
                </a:tc>
                <a:tc>
                  <a:txBody>
                    <a:bodyPr/>
                    <a:lstStyle/>
                    <a:p>
                      <a:r>
                        <a:rPr lang="nl-NL" sz="1600"/>
                        <a:t>xs:base64Binary</a:t>
                      </a:r>
                    </a:p>
                  </a:txBody>
                  <a:tcPr marL="20740" marR="20740" marT="10370" marB="10370" anchor="ctr"/>
                </a:tc>
                <a:tc>
                  <a:txBody>
                    <a:bodyPr/>
                    <a:lstStyle/>
                    <a:p>
                      <a:r>
                        <a:rPr lang="en-US" sz="1600" dirty="0"/>
                        <a:t>A stream of bytes, base64 </a:t>
                      </a:r>
                      <a:r>
                        <a:rPr lang="en-US" sz="1600" dirty="0" smtClean="0"/>
                        <a:t>encoded</a:t>
                      </a:r>
                      <a:endParaRPr lang="en-US" sz="1600" dirty="0"/>
                    </a:p>
                  </a:txBody>
                  <a:tcPr marL="20740" marR="20740" marT="10370" marB="10370" anchor="ctr"/>
                </a:tc>
              </a:tr>
              <a:tr h="518510">
                <a:tc>
                  <a:txBody>
                    <a:bodyPr/>
                    <a:lstStyle/>
                    <a:p>
                      <a:r>
                        <a:rPr lang="nl-NL" sz="1600" dirty="0"/>
                        <a:t>instant</a:t>
                      </a:r>
                    </a:p>
                  </a:txBody>
                  <a:tcPr marL="20740" marR="20740" marT="10370" marB="10370" anchor="ctr"/>
                </a:tc>
                <a:tc>
                  <a:txBody>
                    <a:bodyPr/>
                    <a:lstStyle/>
                    <a:p>
                      <a:r>
                        <a:rPr lang="nl-NL" sz="1600"/>
                        <a:t>xs:dateTime</a:t>
                      </a:r>
                    </a:p>
                  </a:txBody>
                  <a:tcPr marL="20740" marR="20740" marT="10370" marB="10370" anchor="ctr"/>
                </a:tc>
                <a:tc>
                  <a:txBody>
                    <a:bodyPr/>
                    <a:lstStyle/>
                    <a:p>
                      <a:r>
                        <a:rPr lang="en-US" sz="1600" dirty="0"/>
                        <a:t>An instant in time - </a:t>
                      </a:r>
                      <a:r>
                        <a:rPr lang="en-US" sz="1600" b="1" dirty="0"/>
                        <a:t>known at least to the second and always includes a </a:t>
                      </a:r>
                      <a:r>
                        <a:rPr lang="en-US" sz="1600" b="1" dirty="0" err="1"/>
                        <a:t>timezone</a:t>
                      </a:r>
                      <a:r>
                        <a:rPr lang="en-US" sz="1600" b="1" dirty="0"/>
                        <a:t>.</a:t>
                      </a:r>
                      <a:r>
                        <a:rPr lang="en-US" sz="1600" dirty="0"/>
                        <a:t> </a:t>
                      </a:r>
                    </a:p>
                  </a:txBody>
                  <a:tcPr marL="20740" marR="20740" marT="10370" marB="10370" anchor="ctr"/>
                </a:tc>
              </a:tr>
              <a:tr h="269625">
                <a:tc>
                  <a:txBody>
                    <a:bodyPr/>
                    <a:lstStyle/>
                    <a:p>
                      <a:r>
                        <a:rPr lang="nl-NL" sz="1600" dirty="0"/>
                        <a:t>string</a:t>
                      </a:r>
                    </a:p>
                  </a:txBody>
                  <a:tcPr marL="20740" marR="20740" marT="10370" marB="10370" anchor="ctr"/>
                </a:tc>
                <a:tc>
                  <a:txBody>
                    <a:bodyPr/>
                    <a:lstStyle/>
                    <a:p>
                      <a:r>
                        <a:rPr lang="nl-NL" sz="1600"/>
                        <a:t>xs:string</a:t>
                      </a:r>
                    </a:p>
                  </a:txBody>
                  <a:tcPr marL="20740" marR="20740" marT="10370" marB="10370" anchor="ctr"/>
                </a:tc>
                <a:tc>
                  <a:txBody>
                    <a:bodyPr/>
                    <a:lstStyle/>
                    <a:p>
                      <a:r>
                        <a:rPr lang="en-US" sz="1600" dirty="0"/>
                        <a:t>A sequence of </a:t>
                      </a:r>
                      <a:r>
                        <a:rPr lang="en-US" sz="1600" b="1" dirty="0"/>
                        <a:t>Unicode</a:t>
                      </a:r>
                      <a:r>
                        <a:rPr lang="en-US" sz="1600" dirty="0"/>
                        <a:t> characters. </a:t>
                      </a:r>
                    </a:p>
                  </a:txBody>
                  <a:tcPr marL="20740" marR="20740" marT="10370" marB="10370" anchor="ctr"/>
                </a:tc>
              </a:tr>
              <a:tr h="394067">
                <a:tc>
                  <a:txBody>
                    <a:bodyPr/>
                    <a:lstStyle/>
                    <a:p>
                      <a:r>
                        <a:rPr lang="nl-NL" sz="1600" dirty="0" err="1"/>
                        <a:t>uri</a:t>
                      </a:r>
                      <a:endParaRPr lang="nl-NL" sz="1600" dirty="0"/>
                    </a:p>
                  </a:txBody>
                  <a:tcPr marL="20740" marR="20740" marT="10370" marB="10370" anchor="ctr"/>
                </a:tc>
                <a:tc>
                  <a:txBody>
                    <a:bodyPr/>
                    <a:lstStyle/>
                    <a:p>
                      <a:r>
                        <a:rPr lang="nl-NL" sz="1600"/>
                        <a:t>xs:anyURI</a:t>
                      </a:r>
                    </a:p>
                  </a:txBody>
                  <a:tcPr marL="20740" marR="20740" marT="10370" marB="10370" anchor="ctr"/>
                </a:tc>
                <a:tc>
                  <a:txBody>
                    <a:bodyPr/>
                    <a:lstStyle/>
                    <a:p>
                      <a:r>
                        <a:rPr lang="en-US" sz="1600" dirty="0"/>
                        <a:t>A Uniform Resource Identifier Reference</a:t>
                      </a:r>
                      <a:r>
                        <a:rPr lang="en-US" sz="1600" dirty="0" smtClean="0"/>
                        <a:t>.</a:t>
                      </a:r>
                      <a:endParaRPr lang="en-US" sz="1600" dirty="0"/>
                    </a:p>
                  </a:txBody>
                  <a:tcPr marL="20740" marR="20740" marT="10370" marB="10370" anchor="ctr"/>
                </a:tc>
              </a:tr>
              <a:tr h="767395">
                <a:tc>
                  <a:txBody>
                    <a:bodyPr/>
                    <a:lstStyle/>
                    <a:p>
                      <a:r>
                        <a:rPr lang="nl-NL" sz="1600" dirty="0"/>
                        <a:t>date</a:t>
                      </a:r>
                    </a:p>
                  </a:txBody>
                  <a:tcPr marL="20740" marR="20740" marT="10370" marB="10370" anchor="ctr"/>
                </a:tc>
                <a:tc>
                  <a:txBody>
                    <a:bodyPr/>
                    <a:lstStyle/>
                    <a:p>
                      <a:r>
                        <a:rPr lang="en-US" sz="1600" dirty="0"/>
                        <a:t>union of </a:t>
                      </a:r>
                      <a:r>
                        <a:rPr lang="en-US" sz="1600" dirty="0" err="1"/>
                        <a:t>xs:date</a:t>
                      </a:r>
                      <a:r>
                        <a:rPr lang="en-US" sz="1600" dirty="0"/>
                        <a:t>, </a:t>
                      </a:r>
                      <a:r>
                        <a:rPr lang="en-US" sz="1600" dirty="0" err="1"/>
                        <a:t>xs:gYearMonth</a:t>
                      </a:r>
                      <a:r>
                        <a:rPr lang="en-US" sz="1600" dirty="0"/>
                        <a:t>, </a:t>
                      </a:r>
                      <a:r>
                        <a:rPr lang="en-US" sz="1600" dirty="0" err="1"/>
                        <a:t>xs:gYear</a:t>
                      </a:r>
                      <a:endParaRPr lang="en-US" sz="1600" dirty="0"/>
                    </a:p>
                  </a:txBody>
                  <a:tcPr marL="20740" marR="20740" marT="10370" marB="10370" anchor="ctr"/>
                </a:tc>
                <a:tc>
                  <a:txBody>
                    <a:bodyPr/>
                    <a:lstStyle/>
                    <a:p>
                      <a:r>
                        <a:rPr lang="en-US" sz="1600" dirty="0"/>
                        <a:t>A date, or </a:t>
                      </a:r>
                      <a:r>
                        <a:rPr lang="en-US" sz="1600" b="1" dirty="0"/>
                        <a:t>partial </a:t>
                      </a:r>
                      <a:r>
                        <a:rPr lang="en-US" sz="1600" b="1" dirty="0" smtClean="0"/>
                        <a:t>date</a:t>
                      </a:r>
                      <a:r>
                        <a:rPr lang="en-US" sz="1600" dirty="0" smtClean="0"/>
                        <a:t> </a:t>
                      </a:r>
                      <a:r>
                        <a:rPr lang="en-US" sz="1600" b="0" dirty="0"/>
                        <a:t>as</a:t>
                      </a:r>
                      <a:r>
                        <a:rPr lang="en-US" sz="1600" dirty="0"/>
                        <a:t> </a:t>
                      </a:r>
                      <a:r>
                        <a:rPr lang="en-US" sz="1600" b="1" dirty="0"/>
                        <a:t>used in human communication</a:t>
                      </a:r>
                      <a:r>
                        <a:rPr lang="en-US" sz="1600" dirty="0"/>
                        <a:t>. </a:t>
                      </a:r>
                      <a:r>
                        <a:rPr lang="en-US" sz="1600" dirty="0" smtClean="0"/>
                        <a:t>No </a:t>
                      </a:r>
                      <a:r>
                        <a:rPr lang="en-US" sz="1600" dirty="0"/>
                        <a:t>time zone. </a:t>
                      </a:r>
                    </a:p>
                  </a:txBody>
                  <a:tcPr marL="20740" marR="20740" marT="10370" marB="10370" anchor="ctr"/>
                </a:tc>
              </a:tr>
              <a:tr h="1327385">
                <a:tc>
                  <a:txBody>
                    <a:bodyPr/>
                    <a:lstStyle/>
                    <a:p>
                      <a:r>
                        <a:rPr lang="nl-NL" sz="1600" dirty="0" err="1"/>
                        <a:t>dateTime</a:t>
                      </a:r>
                      <a:endParaRPr lang="nl-NL" sz="1600" dirty="0"/>
                    </a:p>
                  </a:txBody>
                  <a:tcPr marL="20740" marR="20740" marT="10370" marB="10370" anchor="ctr"/>
                </a:tc>
                <a:tc>
                  <a:txBody>
                    <a:bodyPr/>
                    <a:lstStyle/>
                    <a:p>
                      <a:r>
                        <a:rPr lang="en-US" sz="1600" dirty="0"/>
                        <a:t>union of </a:t>
                      </a:r>
                      <a:r>
                        <a:rPr lang="en-US" sz="1600" dirty="0" err="1"/>
                        <a:t>xs:dateTime</a:t>
                      </a:r>
                      <a:r>
                        <a:rPr lang="en-US" sz="1600" dirty="0"/>
                        <a:t>, </a:t>
                      </a:r>
                      <a:r>
                        <a:rPr lang="en-US" sz="1600" dirty="0" err="1"/>
                        <a:t>xs:date</a:t>
                      </a:r>
                      <a:r>
                        <a:rPr lang="en-US" sz="1600" dirty="0"/>
                        <a:t>, </a:t>
                      </a:r>
                      <a:r>
                        <a:rPr lang="en-US" sz="1600" dirty="0" err="1"/>
                        <a:t>xs:gYearMonth</a:t>
                      </a:r>
                      <a:r>
                        <a:rPr lang="en-US" sz="1600" dirty="0"/>
                        <a:t>, </a:t>
                      </a:r>
                      <a:r>
                        <a:rPr lang="en-US" sz="1600" dirty="0" err="1"/>
                        <a:t>xs:gYear</a:t>
                      </a:r>
                      <a:endParaRPr lang="en-US" sz="1600" dirty="0"/>
                    </a:p>
                  </a:txBody>
                  <a:tcPr marL="20740" marR="20740" marT="10370" marB="10370" anchor="ctr"/>
                </a:tc>
                <a:tc>
                  <a:txBody>
                    <a:bodyPr/>
                    <a:lstStyle/>
                    <a:p>
                      <a:r>
                        <a:rPr lang="en-US" sz="1600" dirty="0"/>
                        <a:t>A date, date-time or </a:t>
                      </a:r>
                      <a:r>
                        <a:rPr lang="en-US" sz="1600" b="1" dirty="0"/>
                        <a:t>partial date</a:t>
                      </a:r>
                      <a:r>
                        <a:rPr lang="en-US" sz="1600" dirty="0"/>
                        <a:t> </a:t>
                      </a:r>
                      <a:r>
                        <a:rPr lang="en-US" sz="1600" dirty="0" smtClean="0"/>
                        <a:t>as </a:t>
                      </a:r>
                      <a:r>
                        <a:rPr lang="en-US" sz="1600" dirty="0"/>
                        <a:t>used in human communication. If hours and minutes are specified, </a:t>
                      </a:r>
                      <a:r>
                        <a:rPr lang="en-US" sz="1600" b="1" dirty="0"/>
                        <a:t>a time zone must be populated.</a:t>
                      </a:r>
                      <a:r>
                        <a:rPr lang="en-US" sz="1600" dirty="0"/>
                        <a:t> </a:t>
                      </a:r>
                    </a:p>
                  </a:txBody>
                  <a:tcPr marL="20740" marR="20740" marT="10370" marB="10370" anchor="ctr"/>
                </a:tc>
              </a:tr>
            </a:tbl>
          </a:graphicData>
        </a:graphic>
      </p:graphicFrame>
    </p:spTree>
    <p:extLst>
      <p:ext uri="{BB962C8B-B14F-4D97-AF65-F5344CB8AC3E}">
        <p14:creationId xmlns:p14="http://schemas.microsoft.com/office/powerpoint/2010/main" val="265142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primitives</a:t>
            </a:r>
            <a:endParaRPr lang="en-US" dirty="0"/>
          </a:p>
        </p:txBody>
      </p:sp>
      <p:sp>
        <p:nvSpPr>
          <p:cNvPr id="4" name="Content Placeholder 3"/>
          <p:cNvSpPr>
            <a:spLocks noGrp="1"/>
          </p:cNvSpPr>
          <p:nvPr>
            <p:ph idx="1"/>
          </p:nvPr>
        </p:nvSpPr>
        <p:spPr/>
        <p:txBody>
          <a:bodyPr/>
          <a:lstStyle/>
          <a:p>
            <a:r>
              <a:rPr lang="en-US" dirty="0" smtClean="0"/>
              <a:t>Using the ISO date/time with </a:t>
            </a:r>
            <a:r>
              <a:rPr lang="en-US" dirty="0" err="1" smtClean="0"/>
              <a:t>timezone</a:t>
            </a:r>
            <a:endParaRPr lang="nl-NL" dirty="0" smtClean="0"/>
          </a:p>
          <a:p>
            <a:pPr lvl="1"/>
            <a:r>
              <a:rPr lang="nl-NL" dirty="0" smtClean="0"/>
              <a:t>“1951”, “1951-06” </a:t>
            </a:r>
            <a:r>
              <a:rPr lang="nl-NL" dirty="0" err="1" smtClean="0"/>
              <a:t>and</a:t>
            </a:r>
            <a:r>
              <a:rPr lang="nl-NL" dirty="0" smtClean="0"/>
              <a:t> “1951-06-04”</a:t>
            </a:r>
            <a:endParaRPr lang="nl-NL" dirty="0"/>
          </a:p>
          <a:p>
            <a:pPr lvl="1"/>
            <a:r>
              <a:rPr lang="nl-NL" dirty="0" smtClean="0"/>
              <a:t>“1951-06-04T10:57:34.0321+01”</a:t>
            </a:r>
            <a:endParaRPr lang="nl-NL" dirty="0"/>
          </a:p>
          <a:p>
            <a:pPr lvl="1"/>
            <a:r>
              <a:rPr lang="nl-NL" sz="2600" dirty="0" smtClean="0"/>
              <a:t>“</a:t>
            </a:r>
            <a:r>
              <a:rPr lang="nl-NL" sz="2600" dirty="0"/>
              <a:t>1951-06-04T10:57:34.0321Z</a:t>
            </a:r>
            <a:r>
              <a:rPr lang="nl-NL" sz="2600" dirty="0" smtClean="0"/>
              <a:t>”</a:t>
            </a:r>
            <a:endParaRPr lang="nl-NL" dirty="0" smtClean="0"/>
          </a:p>
          <a:p>
            <a:pPr lvl="1"/>
            <a:endParaRPr lang="nl-NL"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21</a:t>
            </a:fld>
            <a:endParaRPr lang="en-US"/>
          </a:p>
        </p:txBody>
      </p:sp>
    </p:spTree>
    <p:extLst>
      <p:ext uri="{BB962C8B-B14F-4D97-AF65-F5344CB8AC3E}">
        <p14:creationId xmlns:p14="http://schemas.microsoft.com/office/powerpoint/2010/main" val="235403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primitives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22</a:t>
            </a:fld>
            <a:endParaRPr lang="en-US"/>
          </a:p>
        </p:txBody>
      </p:sp>
      <p:sp>
        <p:nvSpPr>
          <p:cNvPr id="4" name="Content Placeholder 3"/>
          <p:cNvSpPr>
            <a:spLocks noGrp="1"/>
          </p:cNvSpPr>
          <p:nvPr>
            <p:ph idx="1"/>
          </p:nvPr>
        </p:nvSpPr>
        <p:spPr/>
        <p:txBody>
          <a:bodyPr/>
          <a:lstStyle/>
          <a:p>
            <a:r>
              <a:rPr lang="nl-NL" dirty="0" err="1" smtClean="0"/>
              <a:t>Based</a:t>
            </a:r>
            <a:r>
              <a:rPr lang="nl-NL" dirty="0" smtClean="0"/>
              <a:t> on </a:t>
            </a:r>
            <a:r>
              <a:rPr lang="nl-NL" dirty="0" err="1" smtClean="0"/>
              <a:t>uri</a:t>
            </a:r>
            <a:r>
              <a:rPr lang="nl-NL" dirty="0" smtClean="0"/>
              <a:t>(!):  OID </a:t>
            </a:r>
            <a:r>
              <a:rPr lang="nl-NL" dirty="0" err="1" smtClean="0"/>
              <a:t>and</a:t>
            </a:r>
            <a:r>
              <a:rPr lang="nl-NL" dirty="0" smtClean="0"/>
              <a:t> UUID</a:t>
            </a:r>
          </a:p>
          <a:p>
            <a:pPr lvl="1"/>
            <a:r>
              <a:rPr lang="nl-NL" dirty="0" smtClean="0"/>
              <a:t>urn:oid:1.2.3.4.5</a:t>
            </a:r>
          </a:p>
          <a:p>
            <a:pPr lvl="1"/>
            <a:r>
              <a:rPr lang="nl-NL" dirty="0" smtClean="0"/>
              <a:t>urn:uuid:a5afddf4-e880-459b-876e-e4591b0acc11</a:t>
            </a:r>
          </a:p>
          <a:p>
            <a:pPr lvl="1"/>
            <a:endParaRPr lang="nl-NL" dirty="0"/>
          </a:p>
          <a:p>
            <a:r>
              <a:rPr lang="nl-NL" dirty="0" err="1" smtClean="0"/>
              <a:t>Based</a:t>
            </a:r>
            <a:r>
              <a:rPr lang="nl-NL" dirty="0" smtClean="0"/>
              <a:t> on string:</a:t>
            </a:r>
          </a:p>
          <a:p>
            <a:pPr lvl="1"/>
            <a:r>
              <a:rPr lang="nl-NL" dirty="0" smtClean="0"/>
              <a:t>code (string of </a:t>
            </a:r>
            <a:r>
              <a:rPr lang="nl-NL" dirty="0" err="1" smtClean="0"/>
              <a:t>characters</a:t>
            </a:r>
            <a:r>
              <a:rPr lang="nl-NL" dirty="0" smtClean="0"/>
              <a:t>, </a:t>
            </a:r>
            <a:r>
              <a:rPr lang="nl-NL" dirty="0" err="1" smtClean="0"/>
              <a:t>may</a:t>
            </a:r>
            <a:r>
              <a:rPr lang="nl-NL" dirty="0" smtClean="0"/>
              <a:t> </a:t>
            </a:r>
            <a:r>
              <a:rPr lang="nl-NL" dirty="0" err="1" smtClean="0"/>
              <a:t>contain</a:t>
            </a:r>
            <a:r>
              <a:rPr lang="nl-NL" dirty="0" smtClean="0"/>
              <a:t> single </a:t>
            </a:r>
            <a:r>
              <a:rPr lang="nl-NL" dirty="0" err="1" smtClean="0"/>
              <a:t>spaces</a:t>
            </a:r>
            <a:r>
              <a:rPr lang="nl-NL" dirty="0" smtClean="0"/>
              <a:t>)  - “4548-4”, “</a:t>
            </a:r>
            <a:r>
              <a:rPr lang="nl-NL" dirty="0" err="1" smtClean="0"/>
              <a:t>active</a:t>
            </a:r>
            <a:r>
              <a:rPr lang="nl-NL" dirty="0" smtClean="0"/>
              <a:t>”, “</a:t>
            </a:r>
            <a:r>
              <a:rPr lang="nl-NL" dirty="0" err="1" smtClean="0"/>
              <a:t>not</a:t>
            </a:r>
            <a:r>
              <a:rPr lang="nl-NL" dirty="0" smtClean="0"/>
              <a:t> </a:t>
            </a:r>
            <a:r>
              <a:rPr lang="nl-NL" dirty="0" err="1" smtClean="0"/>
              <a:t>known</a:t>
            </a:r>
            <a:r>
              <a:rPr lang="nl-NL" dirty="0" smtClean="0"/>
              <a:t>”  </a:t>
            </a:r>
          </a:p>
          <a:p>
            <a:pPr lvl="1"/>
            <a:r>
              <a:rPr lang="nl-NL" dirty="0" err="1" smtClean="0"/>
              <a:t>id</a:t>
            </a:r>
            <a:r>
              <a:rPr lang="nl-NL" dirty="0" smtClean="0"/>
              <a:t> </a:t>
            </a:r>
            <a:r>
              <a:rPr lang="nl-NL" dirty="0"/>
              <a:t>([a-z0-9\-\.]{1,36</a:t>
            </a:r>
            <a:r>
              <a:rPr lang="nl-NL" dirty="0" smtClean="0"/>
              <a:t>})</a:t>
            </a:r>
          </a:p>
        </p:txBody>
      </p:sp>
    </p:spTree>
    <p:extLst>
      <p:ext uri="{BB962C8B-B14F-4D97-AF65-F5344CB8AC3E}">
        <p14:creationId xmlns:p14="http://schemas.microsoft.com/office/powerpoint/2010/main" val="187566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up: </a:t>
            </a:r>
            <a:br>
              <a:rPr lang="en-US" dirty="0" smtClean="0"/>
            </a:br>
            <a:r>
              <a:rPr lang="en-US" dirty="0" smtClean="0"/>
              <a:t>Composite </a:t>
            </a:r>
            <a:r>
              <a:rPr lang="en-US" dirty="0" err="1" smtClean="0"/>
              <a:t>Datatypes</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7755857"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4519613" cy="200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16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Datatypes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24</a:t>
            </a:fld>
            <a:endParaRPr lang="en-US"/>
          </a:p>
        </p:txBody>
      </p:sp>
      <p:sp>
        <p:nvSpPr>
          <p:cNvPr id="3" name="TextBox 2"/>
          <p:cNvSpPr txBox="1"/>
          <p:nvPr/>
        </p:nvSpPr>
        <p:spPr>
          <a:xfrm>
            <a:off x="1295400" y="2990671"/>
            <a:ext cx="6750309" cy="1200329"/>
          </a:xfrm>
          <a:prstGeom prst="rect">
            <a:avLst/>
          </a:prstGeom>
          <a:noFill/>
        </p:spPr>
        <p:txBody>
          <a:bodyPr wrap="square" rtlCol="0">
            <a:spAutoFit/>
          </a:bodyPr>
          <a:lstStyle/>
          <a:p>
            <a:r>
              <a:rPr lang="nl-NL" dirty="0" err="1" smtClean="0"/>
              <a:t>Let’s</a:t>
            </a:r>
            <a:r>
              <a:rPr lang="nl-NL" dirty="0" smtClean="0"/>
              <a:t> take a look at the “Data Types” </a:t>
            </a:r>
            <a:r>
              <a:rPr lang="nl-NL" dirty="0" err="1" smtClean="0"/>
              <a:t>section</a:t>
            </a:r>
            <a:r>
              <a:rPr lang="nl-NL" dirty="0" smtClean="0"/>
              <a:t> of the FHIR </a:t>
            </a:r>
            <a:r>
              <a:rPr lang="nl-NL" dirty="0" err="1" smtClean="0"/>
              <a:t>specification</a:t>
            </a:r>
            <a:r>
              <a:rPr lang="nl-NL" dirty="0"/>
              <a:t> at </a:t>
            </a:r>
            <a:endParaRPr lang="nl-NL" dirty="0" smtClean="0"/>
          </a:p>
          <a:p>
            <a:endParaRPr lang="nl-NL" dirty="0" smtClean="0"/>
          </a:p>
          <a:p>
            <a:r>
              <a:rPr lang="nl-NL" dirty="0" smtClean="0">
                <a:hlinkClick r:id="rId3"/>
              </a:rPr>
              <a:t>http</a:t>
            </a:r>
            <a:r>
              <a:rPr lang="nl-NL" dirty="0">
                <a:hlinkClick r:id="rId3"/>
              </a:rPr>
              <a:t>://www.hl7.org/implement/standards/fhir/datatypes.htm</a:t>
            </a:r>
            <a:endParaRPr lang="nl-NL" dirty="0"/>
          </a:p>
        </p:txBody>
      </p:sp>
    </p:spTree>
    <p:extLst>
      <p:ext uri="{BB962C8B-B14F-4D97-AF65-F5344CB8AC3E}">
        <p14:creationId xmlns:p14="http://schemas.microsoft.com/office/powerpoint/2010/main" val="3844726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2144"/>
          <a:stretch/>
        </p:blipFill>
        <p:spPr bwMode="auto">
          <a:xfrm>
            <a:off x="533400" y="1878842"/>
            <a:ext cx="8081398" cy="185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“Choice” properties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25</a:t>
            </a:fld>
            <a:endParaRPr lang="en-US"/>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19600"/>
            <a:ext cx="3307934" cy="1833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448" y="4648200"/>
            <a:ext cx="4324350" cy="1476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V="1">
            <a:off x="5943600" y="3276600"/>
            <a:ext cx="1447800" cy="1905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flipH="1" flipV="1">
            <a:off x="2057400" y="3276600"/>
            <a:ext cx="381000" cy="1600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0654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types</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26</a:t>
            </a:fld>
            <a:endParaRPr lang="en-CA"/>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3863"/>
            <a:ext cx="5257800" cy="152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08863"/>
            <a:ext cx="771284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bwMode="auto">
          <a:xfrm flipH="1" flipV="1">
            <a:off x="3886200" y="4456563"/>
            <a:ext cx="342900" cy="104150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595790" y="5498068"/>
            <a:ext cx="3788217" cy="369332"/>
          </a:xfrm>
          <a:prstGeom prst="rect">
            <a:avLst/>
          </a:prstGeom>
          <a:noFill/>
        </p:spPr>
        <p:txBody>
          <a:bodyPr wrap="none" rtlCol="0">
            <a:spAutoFit/>
          </a:bodyPr>
          <a:lstStyle/>
          <a:p>
            <a:r>
              <a:rPr lang="en-US" dirty="0" smtClean="0"/>
              <a:t>Codes are defined in </a:t>
            </a:r>
            <a:r>
              <a:rPr lang="en-US" i="1" dirty="0" smtClean="0"/>
              <a:t>code systems</a:t>
            </a:r>
            <a:endParaRPr lang="nl-NL" i="1" dirty="0"/>
          </a:p>
        </p:txBody>
      </p:sp>
    </p:spTree>
    <p:extLst>
      <p:ext uri="{BB962C8B-B14F-4D97-AF65-F5344CB8AC3E}">
        <p14:creationId xmlns:p14="http://schemas.microsoft.com/office/powerpoint/2010/main" val="297160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types</a:t>
            </a:r>
            <a:endParaRPr lang="nl-NL" dirty="0"/>
          </a:p>
        </p:txBody>
      </p:sp>
      <p:sp>
        <p:nvSpPr>
          <p:cNvPr id="4" name="Content Placeholder 3"/>
          <p:cNvSpPr>
            <a:spLocks noGrp="1"/>
          </p:cNvSpPr>
          <p:nvPr>
            <p:ph idx="1"/>
          </p:nvPr>
        </p:nvSpPr>
        <p:spPr/>
        <p:txBody>
          <a:bodyPr/>
          <a:lstStyle/>
          <a:p>
            <a:r>
              <a:rPr lang="en-US" dirty="0" smtClean="0"/>
              <a:t>When used in a Resource, the modelers include </a:t>
            </a:r>
            <a:r>
              <a:rPr lang="en-US" i="1" dirty="0" smtClean="0"/>
              <a:t>Bindings</a:t>
            </a:r>
          </a:p>
          <a:p>
            <a:r>
              <a:rPr lang="en-US" i="1" dirty="0" smtClean="0"/>
              <a:t>Bindings</a:t>
            </a:r>
            <a:r>
              <a:rPr lang="en-US" dirty="0" smtClean="0"/>
              <a:t> specify which codes can be used</a:t>
            </a:r>
            <a:endParaRPr lang="nl-NL" i="1"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27</a:t>
            </a:fld>
            <a:endParaRPr lang="en-CA"/>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7620000" cy="2827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801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28</a:t>
            </a:fld>
            <a:endParaRPr lang="en-CA"/>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0999"/>
            <a:ext cx="7620000" cy="613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987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r>
              <a:rPr lang="en-US" dirty="0" err="1" smtClean="0"/>
              <a:t>Goto</a:t>
            </a:r>
            <a:r>
              <a:rPr lang="en-US" dirty="0" smtClean="0"/>
              <a:t> Some interesting </a:t>
            </a:r>
            <a:r>
              <a:rPr lang="en-US" dirty="0" err="1" smtClean="0"/>
              <a:t>valuesets</a:t>
            </a:r>
            <a:r>
              <a:rPr lang="en-US" dirty="0" smtClean="0"/>
              <a:t> to look at them</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29</a:t>
            </a:fld>
            <a:endParaRPr lang="en-CA"/>
          </a:p>
        </p:txBody>
      </p:sp>
    </p:spTree>
    <p:extLst>
      <p:ext uri="{BB962C8B-B14F-4D97-AF65-F5344CB8AC3E}">
        <p14:creationId xmlns:p14="http://schemas.microsoft.com/office/powerpoint/2010/main" val="153503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CA" dirty="0"/>
          </a:p>
        </p:txBody>
      </p:sp>
      <p:sp>
        <p:nvSpPr>
          <p:cNvPr id="3" name="Content Placeholder 2"/>
          <p:cNvSpPr>
            <a:spLocks noGrp="1"/>
          </p:cNvSpPr>
          <p:nvPr>
            <p:ph idx="1"/>
          </p:nvPr>
        </p:nvSpPr>
        <p:spPr>
          <a:xfrm>
            <a:off x="381000" y="1828800"/>
            <a:ext cx="6477000" cy="4480520"/>
          </a:xfrm>
        </p:spPr>
        <p:txBody>
          <a:bodyPr/>
          <a:lstStyle/>
          <a:p>
            <a:r>
              <a:rPr lang="en-US" b="1" dirty="0" smtClean="0"/>
              <a:t>Name:</a:t>
            </a:r>
            <a:r>
              <a:rPr lang="en-US" dirty="0" smtClean="0"/>
              <a:t> </a:t>
            </a:r>
            <a:r>
              <a:rPr lang="en-US" dirty="0" err="1" smtClean="0"/>
              <a:t>Ewout</a:t>
            </a:r>
            <a:r>
              <a:rPr lang="en-US" dirty="0" smtClean="0"/>
              <a:t> Kramer</a:t>
            </a:r>
          </a:p>
          <a:p>
            <a:r>
              <a:rPr lang="en-US" b="1" dirty="0" smtClean="0"/>
              <a:t>Company:</a:t>
            </a:r>
            <a:r>
              <a:rPr lang="en-US" dirty="0" smtClean="0"/>
              <a:t> </a:t>
            </a:r>
            <a:r>
              <a:rPr lang="en-US" dirty="0" err="1" smtClean="0"/>
              <a:t>Furore</a:t>
            </a:r>
            <a:r>
              <a:rPr lang="en-US" dirty="0" smtClean="0"/>
              <a:t>, Amsterdam</a:t>
            </a:r>
          </a:p>
          <a:p>
            <a:r>
              <a:rPr lang="en-US" b="1" dirty="0" smtClean="0"/>
              <a:t>Background:</a:t>
            </a:r>
          </a:p>
          <a:p>
            <a:pPr lvl="1"/>
            <a:r>
              <a:rPr lang="en-US" dirty="0" smtClean="0"/>
              <a:t>FHIR core team, RIMBAA</a:t>
            </a:r>
          </a:p>
          <a:p>
            <a:pPr lvl="1"/>
            <a:r>
              <a:rPr lang="en-US" dirty="0" smtClean="0"/>
              <a:t>Software developer &amp; healthcare architect</a:t>
            </a:r>
            <a:endParaRPr lang="en-US" dirty="0"/>
          </a:p>
          <a:p>
            <a:r>
              <a:rPr lang="en-US" b="1" dirty="0"/>
              <a:t>Contact</a:t>
            </a:r>
            <a:r>
              <a:rPr lang="en-US" b="1" dirty="0" smtClean="0"/>
              <a:t>:</a:t>
            </a:r>
          </a:p>
          <a:p>
            <a:pPr lvl="1"/>
            <a:r>
              <a:rPr lang="en-US" b="1" dirty="0" smtClean="0">
                <a:hlinkClick r:id="rId2"/>
              </a:rPr>
              <a:t>e.kramer@furore.com</a:t>
            </a:r>
            <a:endParaRPr lang="en-US" b="1" dirty="0" smtClean="0"/>
          </a:p>
          <a:p>
            <a:pPr lvl="1"/>
            <a:r>
              <a:rPr lang="en-US" b="1" dirty="0" smtClean="0"/>
              <a:t>www.thefhirplace.com</a:t>
            </a:r>
            <a:endParaRPr lang="en-US" b="1"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3</a:t>
            </a:fld>
            <a:endParaRPr lang="en-CA" dirty="0"/>
          </a:p>
        </p:txBody>
      </p:sp>
      <p:pic>
        <p:nvPicPr>
          <p:cNvPr id="5" name="Picture 2" descr="Foto van Ewout Kram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981200"/>
            <a:ext cx="1835217" cy="3325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63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Slide Number Placeholder 3"/>
          <p:cNvSpPr>
            <a:spLocks noGrp="1"/>
          </p:cNvSpPr>
          <p:nvPr>
            <p:ph type="sldNum" sz="quarter" idx="4"/>
          </p:nvPr>
        </p:nvSpPr>
        <p:spPr/>
        <p:txBody>
          <a:bodyPr/>
          <a:lstStyle/>
          <a:p>
            <a:fld id="{5CC3E5C4-3E2B-40F1-9F2B-C46CEB0C88DF}" type="slidenum">
              <a:rPr lang="en-CA" smtClean="0"/>
              <a:pPr/>
              <a:t>30</a:t>
            </a:fld>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9075"/>
            <a:ext cx="5619750" cy="641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8064" y="1802986"/>
            <a:ext cx="3672408"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a:t>Publication </a:t>
            </a:r>
            <a:r>
              <a:rPr lang="en-US" sz="2800" dirty="0" smtClean="0"/>
              <a:t>meta-data</a:t>
            </a:r>
          </a:p>
          <a:p>
            <a:pPr marL="285750" indent="-285750">
              <a:buFont typeface="Arial" panose="020B0604020202020204" pitchFamily="34" charset="0"/>
              <a:buChar char="•"/>
            </a:pPr>
            <a:r>
              <a:rPr lang="en-US" sz="2800" dirty="0" smtClean="0"/>
              <a:t>Concepts from 1 or more existing systems</a:t>
            </a:r>
          </a:p>
          <a:p>
            <a:pPr marL="285750" indent="-285750">
              <a:buFont typeface="Arial" panose="020B0604020202020204" pitchFamily="34" charset="0"/>
              <a:buChar char="•"/>
            </a:pPr>
            <a:r>
              <a:rPr lang="en-US" sz="2800" dirty="0" smtClean="0"/>
              <a:t>Additional concepts</a:t>
            </a:r>
            <a:endParaRPr lang="en-US" sz="2800" dirty="0"/>
          </a:p>
          <a:p>
            <a:pPr marL="285750" indent="-285750">
              <a:buFont typeface="Arial" panose="020B0604020202020204" pitchFamily="34" charset="0"/>
              <a:buChar char="•"/>
            </a:pPr>
            <a:endParaRPr lang="en-US" dirty="0" smtClean="0"/>
          </a:p>
          <a:p>
            <a:endParaRPr lang="nl-NL" dirty="0"/>
          </a:p>
        </p:txBody>
      </p:sp>
    </p:spTree>
    <p:extLst>
      <p:ext uri="{BB962C8B-B14F-4D97-AF65-F5344CB8AC3E}">
        <p14:creationId xmlns:p14="http://schemas.microsoft.com/office/powerpoint/2010/main" val="4000749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767556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Level up: resources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31</a:t>
            </a:fld>
            <a:endParaRPr 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357" y="457200"/>
            <a:ext cx="2656443" cy="231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2819400"/>
            <a:ext cx="30575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800600"/>
            <a:ext cx="1828799" cy="177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bwMode="auto">
          <a:xfrm flipH="1">
            <a:off x="2057400" y="838200"/>
            <a:ext cx="4343400" cy="990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bwMode="auto">
          <a:xfrm flipH="1" flipV="1">
            <a:off x="3657600" y="2819400"/>
            <a:ext cx="2372757" cy="228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flipH="1">
            <a:off x="4495800" y="5181600"/>
            <a:ext cx="2209802"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5891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47671"/>
            <a:ext cx="5766654" cy="321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References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32</a:t>
            </a:fld>
            <a:endParaRPr 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232" y="2576334"/>
            <a:ext cx="4881768" cy="75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bwMode="auto">
          <a:xfrm flipH="1">
            <a:off x="6858000" y="1981200"/>
            <a:ext cx="381000" cy="685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80" y="4004217"/>
            <a:ext cx="8490548" cy="2108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89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52520"/>
            <a:ext cx="7529854"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err="1" smtClean="0"/>
              <a:t>Extending</a:t>
            </a:r>
            <a:r>
              <a:rPr lang="nl-NL" dirty="0" smtClean="0"/>
              <a:t> a name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33</a:t>
            </a:fld>
            <a:endParaRPr lang="en-CA" dirty="0"/>
          </a:p>
        </p:txBody>
      </p:sp>
      <p:sp>
        <p:nvSpPr>
          <p:cNvPr id="5" name="TextBox 4"/>
          <p:cNvSpPr txBox="1"/>
          <p:nvPr/>
        </p:nvSpPr>
        <p:spPr>
          <a:xfrm>
            <a:off x="4794694" y="2103239"/>
            <a:ext cx="3757760" cy="461665"/>
          </a:xfrm>
          <a:prstGeom prst="rect">
            <a:avLst/>
          </a:prstGeom>
          <a:noFill/>
        </p:spPr>
        <p:txBody>
          <a:bodyPr wrap="none" rtlCol="0">
            <a:spAutoFit/>
          </a:bodyPr>
          <a:lstStyle/>
          <a:p>
            <a:r>
              <a:rPr lang="nl-NL" sz="2400" b="1" dirty="0" err="1" smtClean="0"/>
              <a:t>Key</a:t>
            </a:r>
            <a:r>
              <a:rPr lang="nl-NL" dirty="0" smtClean="0"/>
              <a:t> = </a:t>
            </a:r>
            <a:r>
              <a:rPr lang="nl-NL" dirty="0" err="1" smtClean="0"/>
              <a:t>location</a:t>
            </a:r>
            <a:r>
              <a:rPr lang="nl-NL" dirty="0" smtClean="0"/>
              <a:t> of </a:t>
            </a:r>
            <a:r>
              <a:rPr lang="nl-NL" dirty="0" err="1" smtClean="0"/>
              <a:t>formal</a:t>
            </a:r>
            <a:r>
              <a:rPr lang="nl-NL" dirty="0" smtClean="0"/>
              <a:t> </a:t>
            </a:r>
            <a:r>
              <a:rPr lang="nl-NL" dirty="0" err="1" smtClean="0"/>
              <a:t>definition</a:t>
            </a:r>
            <a:endParaRPr lang="nl-NL" dirty="0"/>
          </a:p>
        </p:txBody>
      </p:sp>
      <p:sp>
        <p:nvSpPr>
          <p:cNvPr id="7" name="TextBox 6"/>
          <p:cNvSpPr txBox="1"/>
          <p:nvPr/>
        </p:nvSpPr>
        <p:spPr>
          <a:xfrm>
            <a:off x="4362360" y="4911551"/>
            <a:ext cx="4111062" cy="461665"/>
          </a:xfrm>
          <a:prstGeom prst="rect">
            <a:avLst/>
          </a:prstGeom>
          <a:noFill/>
        </p:spPr>
        <p:txBody>
          <a:bodyPr wrap="none" rtlCol="0">
            <a:spAutoFit/>
          </a:bodyPr>
          <a:lstStyle/>
          <a:p>
            <a:r>
              <a:rPr lang="nl-NL" sz="2400" b="1" dirty="0" smtClean="0"/>
              <a:t>Value</a:t>
            </a:r>
            <a:r>
              <a:rPr lang="nl-NL" dirty="0" smtClean="0"/>
              <a:t> = </a:t>
            </a:r>
            <a:r>
              <a:rPr lang="nl-NL" dirty="0" err="1" smtClean="0"/>
              <a:t>value</a:t>
            </a:r>
            <a:r>
              <a:rPr lang="nl-NL" dirty="0" smtClean="0"/>
              <a:t> </a:t>
            </a:r>
            <a:r>
              <a:rPr lang="nl-NL" dirty="0" err="1" smtClean="0"/>
              <a:t>according</a:t>
            </a:r>
            <a:r>
              <a:rPr lang="nl-NL" dirty="0" smtClean="0"/>
              <a:t> </a:t>
            </a:r>
            <a:r>
              <a:rPr lang="nl-NL" dirty="0" err="1" smtClean="0"/>
              <a:t>to</a:t>
            </a:r>
            <a:r>
              <a:rPr lang="nl-NL" dirty="0" smtClean="0"/>
              <a:t> </a:t>
            </a:r>
            <a:r>
              <a:rPr lang="nl-NL" dirty="0" err="1" smtClean="0"/>
              <a:t>definition</a:t>
            </a:r>
            <a:endParaRPr lang="nl-NL" dirty="0"/>
          </a:p>
        </p:txBody>
      </p:sp>
      <p:sp>
        <p:nvSpPr>
          <p:cNvPr id="14" name="Rounded Rectangle 13"/>
          <p:cNvSpPr/>
          <p:nvPr/>
        </p:nvSpPr>
        <p:spPr>
          <a:xfrm>
            <a:off x="921014" y="3296548"/>
            <a:ext cx="7825073" cy="88853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Arrow Connector 10"/>
          <p:cNvCxnSpPr/>
          <p:nvPr/>
        </p:nvCxnSpPr>
        <p:spPr bwMode="auto">
          <a:xfrm flipH="1">
            <a:off x="5591412" y="2636912"/>
            <a:ext cx="564764" cy="659636"/>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bwMode="auto">
          <a:xfrm flipH="1" flipV="1">
            <a:off x="5652120" y="4185083"/>
            <a:ext cx="360040" cy="828093"/>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6913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extensions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34</a:t>
            </a:fld>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03" y="1988840"/>
            <a:ext cx="8105979" cy="4104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24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Narrative</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35</a:t>
            </a:fld>
            <a:endParaRPr lang="en-CA"/>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419225"/>
            <a:ext cx="8866187" cy="4981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894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FHIR </a:t>
            </a:r>
            <a:r>
              <a:rPr lang="en-US" dirty="0" err="1" smtClean="0"/>
              <a:t>datamodel</a:t>
            </a:r>
            <a:r>
              <a:rPr lang="en-US" dirty="0" smtClean="0"/>
              <a:t> (simplified!)</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36</a:t>
            </a:fld>
            <a:endParaRPr lang="en-US"/>
          </a:p>
        </p:txBody>
      </p:sp>
      <p:sp>
        <p:nvSpPr>
          <p:cNvPr id="13" name="Rectangle 12"/>
          <p:cNvSpPr/>
          <p:nvPr/>
        </p:nvSpPr>
        <p:spPr bwMode="auto">
          <a:xfrm>
            <a:off x="533400" y="2295525"/>
            <a:ext cx="3581400" cy="273367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Resources</a:t>
            </a:r>
          </a:p>
        </p:txBody>
      </p:sp>
      <p:sp>
        <p:nvSpPr>
          <p:cNvPr id="22" name="Rectangle 21"/>
          <p:cNvSpPr/>
          <p:nvPr/>
        </p:nvSpPr>
        <p:spPr bwMode="auto">
          <a:xfrm>
            <a:off x="2238375" y="2405063"/>
            <a:ext cx="1724025" cy="71913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Narrative</a:t>
            </a:r>
          </a:p>
        </p:txBody>
      </p:sp>
      <p:sp>
        <p:nvSpPr>
          <p:cNvPr id="28" name="Rectangle 27"/>
          <p:cNvSpPr/>
          <p:nvPr/>
        </p:nvSpPr>
        <p:spPr bwMode="auto">
          <a:xfrm>
            <a:off x="2238375" y="3276600"/>
            <a:ext cx="1724025" cy="1524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Elements</a:t>
            </a:r>
          </a:p>
        </p:txBody>
      </p:sp>
      <p:sp>
        <p:nvSpPr>
          <p:cNvPr id="72" name="Rectangle 71"/>
          <p:cNvSpPr/>
          <p:nvPr/>
        </p:nvSpPr>
        <p:spPr bwMode="auto">
          <a:xfrm>
            <a:off x="2370731" y="3849290"/>
            <a:ext cx="1439269" cy="71913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Extensions</a:t>
            </a:r>
          </a:p>
        </p:txBody>
      </p:sp>
      <p:cxnSp>
        <p:nvCxnSpPr>
          <p:cNvPr id="29" name="Straight Arrow Connector 28"/>
          <p:cNvCxnSpPr/>
          <p:nvPr/>
        </p:nvCxnSpPr>
        <p:spPr bwMode="auto">
          <a:xfrm flipV="1">
            <a:off x="5926539" y="3011091"/>
            <a:ext cx="931461" cy="372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8" idx="3"/>
            <a:endCxn id="19" idx="1"/>
          </p:cNvCxnSpPr>
          <p:nvPr/>
        </p:nvCxnSpPr>
        <p:spPr bwMode="auto">
          <a:xfrm flipV="1">
            <a:off x="3962400" y="2820590"/>
            <a:ext cx="685800" cy="12180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bwMode="auto">
          <a:xfrm>
            <a:off x="4935940" y="4342209"/>
            <a:ext cx="3657600" cy="179784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Primitives</a:t>
            </a:r>
            <a:br>
              <a:rPr kumimoji="0" lang="en-US" sz="1800" b="1" i="0" u="none" strike="noStrike" cap="none" normalizeH="0" baseline="0" dirty="0" smtClean="0">
                <a:ln>
                  <a:noFill/>
                </a:ln>
                <a:solidFill>
                  <a:schemeClr val="tx1"/>
                </a:solidFill>
                <a:effectLst/>
                <a:latin typeface="Arial" charset="0"/>
              </a:rPr>
            </a:br>
            <a:r>
              <a:rPr kumimoji="0" lang="en-US" sz="1400" i="0" u="none" strike="noStrike" cap="none" normalizeH="0" baseline="0" dirty="0" smtClean="0">
                <a:ln>
                  <a:noFill/>
                </a:ln>
                <a:solidFill>
                  <a:schemeClr val="tx1"/>
                </a:solidFill>
                <a:effectLst/>
                <a:latin typeface="Arial" charset="0"/>
              </a:rPr>
              <a:t>(integer, </a:t>
            </a:r>
            <a:r>
              <a:rPr kumimoji="0" lang="en-US" sz="1400" i="0" u="none" strike="noStrike" cap="none" normalizeH="0" baseline="0" dirty="0" err="1" smtClean="0">
                <a:ln>
                  <a:noFill/>
                </a:ln>
                <a:solidFill>
                  <a:schemeClr val="tx1"/>
                </a:solidFill>
                <a:effectLst/>
                <a:latin typeface="Arial" charset="0"/>
              </a:rPr>
              <a:t>boolean</a:t>
            </a:r>
            <a:r>
              <a:rPr kumimoji="0" lang="en-US" sz="1400" i="0" u="none" strike="noStrike" cap="none" normalizeH="0" baseline="0" dirty="0" smtClean="0">
                <a:ln>
                  <a:noFill/>
                </a:ln>
                <a:solidFill>
                  <a:schemeClr val="tx1"/>
                </a:solidFill>
                <a:effectLst/>
                <a:latin typeface="Arial" charset="0"/>
              </a:rPr>
              <a:t>, </a:t>
            </a:r>
          </a:p>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string, instant)</a:t>
            </a:r>
          </a:p>
          <a:p>
            <a:pPr marL="0" marR="0" indent="0"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917140" y="4763690"/>
            <a:ext cx="1447800" cy="1143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Derived</a:t>
            </a:r>
            <a:r>
              <a:rPr kumimoji="0" lang="en-US" sz="1800" b="1" i="0" u="none" strike="noStrike" cap="none" normalizeH="0" dirty="0" smtClean="0">
                <a:ln>
                  <a:noFill/>
                </a:ln>
                <a:solidFill>
                  <a:schemeClr val="tx1"/>
                </a:solidFill>
                <a:effectLst/>
                <a:latin typeface="Arial" charset="0"/>
              </a:rPr>
              <a:t> </a:t>
            </a:r>
            <a:r>
              <a:rPr kumimoji="0" lang="en-US" sz="1800" b="1" i="0" u="none" strike="noStrike" cap="none" normalizeH="0" baseline="0" dirty="0" smtClean="0">
                <a:ln>
                  <a:noFill/>
                </a:ln>
                <a:solidFill>
                  <a:schemeClr val="tx1"/>
                </a:solidFill>
                <a:effectLst/>
                <a:latin typeface="Arial" charset="0"/>
              </a:rPr>
              <a:t>Primitives</a:t>
            </a:r>
            <a:endParaRPr kumimoji="0" lang="en-US" sz="14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Arial" charset="0"/>
              </a:rPr>
              <a:t>(</a:t>
            </a:r>
            <a:r>
              <a:rPr lang="en-US" sz="1400" dirty="0" err="1" smtClean="0">
                <a:solidFill>
                  <a:schemeClr val="tx1"/>
                </a:solidFill>
                <a:latin typeface="Arial" charset="0"/>
              </a:rPr>
              <a:t>oid</a:t>
            </a:r>
            <a:r>
              <a:rPr lang="en-US" sz="1400" dirty="0" smtClean="0">
                <a:solidFill>
                  <a:schemeClr val="tx1"/>
                </a:solidFill>
                <a:latin typeface="Arial" charset="0"/>
              </a:rPr>
              <a:t>, </a:t>
            </a:r>
            <a:r>
              <a:rPr lang="en-US" sz="1400" dirty="0" err="1" smtClean="0">
                <a:solidFill>
                  <a:schemeClr val="tx1"/>
                </a:solidFill>
                <a:latin typeface="Arial" charset="0"/>
              </a:rPr>
              <a:t>uuid</a:t>
            </a:r>
            <a:r>
              <a:rPr lang="en-US" sz="1400" dirty="0" smtClean="0">
                <a:solidFill>
                  <a:schemeClr val="tx1"/>
                </a:solidFill>
                <a:latin typeface="Arial" charset="0"/>
              </a:rPr>
              <a:t>, </a:t>
            </a:r>
            <a:br>
              <a:rPr lang="en-US" sz="1400" dirty="0" smtClean="0">
                <a:solidFill>
                  <a:schemeClr val="tx1"/>
                </a:solidFill>
                <a:latin typeface="Arial" charset="0"/>
              </a:rPr>
            </a:br>
            <a:r>
              <a:rPr lang="en-US" sz="1400" dirty="0" smtClean="0">
                <a:solidFill>
                  <a:schemeClr val="tx1"/>
                </a:solidFill>
                <a:latin typeface="Arial" charset="0"/>
              </a:rPr>
              <a:t>code, id)</a:t>
            </a:r>
            <a:endParaRPr kumimoji="0" lang="en-US" sz="14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4648200" y="1791890"/>
            <a:ext cx="4114800" cy="2057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Composite</a:t>
            </a:r>
          </a:p>
          <a:p>
            <a:r>
              <a:rPr kumimoji="0" lang="en-US" sz="1800" b="1" i="0" u="none" strike="noStrike" cap="none" normalizeH="0" dirty="0" err="1" smtClean="0">
                <a:ln>
                  <a:noFill/>
                </a:ln>
                <a:solidFill>
                  <a:schemeClr val="tx1"/>
                </a:solidFill>
                <a:effectLst/>
                <a:latin typeface="Arial" charset="0"/>
              </a:rPr>
              <a:t>Datatypes</a:t>
            </a:r>
            <a:r>
              <a:rPr kumimoji="0" lang="en-US" sz="1800" b="0" i="0" u="none" strike="noStrike" cap="none" normalizeH="0" dirty="0" smtClean="0">
                <a:ln>
                  <a:noFill/>
                </a:ln>
                <a:solidFill>
                  <a:schemeClr val="tx1"/>
                </a:solidFill>
                <a:effectLst/>
                <a:latin typeface="Arial" charset="0"/>
              </a:rPr>
              <a:t/>
            </a:r>
            <a:br>
              <a:rPr kumimoji="0" lang="en-US" sz="1800" b="0" i="0" u="none" strike="noStrike" cap="none" normalizeH="0" dirty="0" smtClean="0">
                <a:ln>
                  <a:noFill/>
                </a:ln>
                <a:solidFill>
                  <a:schemeClr val="tx1"/>
                </a:solidFill>
                <a:effectLst/>
                <a:latin typeface="Arial" charset="0"/>
              </a:rPr>
            </a:br>
            <a:r>
              <a:rPr lang="en-US" sz="1400" dirty="0" smtClean="0">
                <a:solidFill>
                  <a:schemeClr val="tx1"/>
                </a:solidFill>
                <a:latin typeface="Arial" charset="0"/>
              </a:rPr>
              <a:t>(</a:t>
            </a:r>
            <a:r>
              <a:rPr lang="en-US" sz="1400" dirty="0" err="1" smtClean="0">
                <a:solidFill>
                  <a:schemeClr val="tx1"/>
                </a:solidFill>
                <a:latin typeface="Arial" charset="0"/>
              </a:rPr>
              <a:t>HumanName</a:t>
            </a:r>
            <a:r>
              <a:rPr lang="en-US" sz="1400" dirty="0" smtClean="0">
                <a:solidFill>
                  <a:schemeClr val="tx1"/>
                </a:solidFill>
                <a:latin typeface="Arial" charset="0"/>
              </a:rPr>
              <a:t>, </a:t>
            </a:r>
            <a:br>
              <a:rPr lang="en-US" sz="1400" dirty="0" smtClean="0">
                <a:solidFill>
                  <a:schemeClr val="tx1"/>
                </a:solidFill>
                <a:latin typeface="Arial" charset="0"/>
              </a:rPr>
            </a:br>
            <a:r>
              <a:rPr lang="en-US" sz="1400" dirty="0" smtClean="0">
                <a:solidFill>
                  <a:schemeClr val="tx1"/>
                </a:solidFill>
                <a:latin typeface="Arial" charset="0"/>
              </a:rPr>
              <a:t>Quantity, Period,</a:t>
            </a:r>
            <a:br>
              <a:rPr lang="en-US" sz="1400" dirty="0" smtClean="0">
                <a:solidFill>
                  <a:schemeClr val="tx1"/>
                </a:solidFill>
                <a:latin typeface="Arial" charset="0"/>
              </a:rPr>
            </a:br>
            <a:r>
              <a:rPr lang="en-US" sz="1400" dirty="0" smtClean="0">
                <a:solidFill>
                  <a:schemeClr val="tx1"/>
                </a:solidFill>
                <a:latin typeface="Arial" charset="0"/>
              </a:rPr>
              <a:t>Address, Identifier )</a:t>
            </a:r>
            <a:endParaRPr lang="en-US" sz="1400" dirty="0">
              <a:solidFill>
                <a:schemeClr val="tx1"/>
              </a:solidFill>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6917140" y="2021058"/>
            <a:ext cx="1600200" cy="129483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800" b="1" i="0" u="none" strike="noStrike" cap="none" normalizeH="0" baseline="0" dirty="0" smtClean="0">
                <a:ln>
                  <a:noFill/>
                </a:ln>
                <a:solidFill>
                  <a:schemeClr val="tx1"/>
                </a:solidFill>
                <a:effectLst/>
                <a:latin typeface="Arial" charset="0"/>
              </a:rPr>
              <a:t>Constrained Types</a:t>
            </a: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lang="en-US" sz="1400" dirty="0">
                <a:solidFill>
                  <a:schemeClr val="tx1"/>
                </a:solidFill>
                <a:latin typeface="Arial" charset="0"/>
              </a:rPr>
              <a:t>(</a:t>
            </a:r>
            <a:r>
              <a:rPr lang="en-US" sz="1400" dirty="0" smtClean="0">
                <a:solidFill>
                  <a:schemeClr val="tx1"/>
                </a:solidFill>
                <a:latin typeface="Arial" charset="0"/>
              </a:rPr>
              <a:t>Quantity: Distance</a:t>
            </a:r>
            <a:r>
              <a:rPr lang="en-US" sz="1400" dirty="0">
                <a:solidFill>
                  <a:schemeClr val="tx1"/>
                </a:solidFill>
                <a:latin typeface="Arial" charset="0"/>
              </a:rPr>
              <a:t>, Count, Duration, Money)</a:t>
            </a:r>
          </a:p>
        </p:txBody>
      </p:sp>
      <p:cxnSp>
        <p:nvCxnSpPr>
          <p:cNvPr id="26" name="Straight Arrow Connector 25"/>
          <p:cNvCxnSpPr>
            <a:stCxn id="19" idx="2"/>
            <a:endCxn id="16" idx="0"/>
          </p:cNvCxnSpPr>
          <p:nvPr/>
        </p:nvCxnSpPr>
        <p:spPr bwMode="auto">
          <a:xfrm>
            <a:off x="6705600" y="3849290"/>
            <a:ext cx="59140" cy="4929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6764740" y="3860958"/>
            <a:ext cx="556563" cy="369332"/>
          </a:xfrm>
          <a:prstGeom prst="rect">
            <a:avLst/>
          </a:prstGeom>
          <a:noFill/>
        </p:spPr>
        <p:txBody>
          <a:bodyPr wrap="none" rtlCol="0">
            <a:spAutoFit/>
          </a:bodyPr>
          <a:lstStyle/>
          <a:p>
            <a:r>
              <a:rPr lang="nl-NL" dirty="0" err="1" smtClean="0"/>
              <a:t>use</a:t>
            </a:r>
            <a:endParaRPr lang="nl-NL" dirty="0"/>
          </a:p>
        </p:txBody>
      </p:sp>
      <p:cxnSp>
        <p:nvCxnSpPr>
          <p:cNvPr id="32" name="Straight Arrow Connector 31"/>
          <p:cNvCxnSpPr>
            <a:stCxn id="28" idx="3"/>
            <a:endCxn id="16" idx="1"/>
          </p:cNvCxnSpPr>
          <p:nvPr/>
        </p:nvCxnSpPr>
        <p:spPr bwMode="auto">
          <a:xfrm>
            <a:off x="3962400" y="4038600"/>
            <a:ext cx="973540" cy="12025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4091637" y="3200400"/>
            <a:ext cx="556563" cy="369332"/>
          </a:xfrm>
          <a:prstGeom prst="rect">
            <a:avLst/>
          </a:prstGeom>
          <a:noFill/>
        </p:spPr>
        <p:txBody>
          <a:bodyPr wrap="none" rtlCol="0">
            <a:spAutoFit/>
          </a:bodyPr>
          <a:lstStyle/>
          <a:p>
            <a:r>
              <a:rPr lang="nl-NL" dirty="0" err="1" smtClean="0"/>
              <a:t>use</a:t>
            </a:r>
            <a:endParaRPr lang="nl-NL" dirty="0"/>
          </a:p>
        </p:txBody>
      </p:sp>
      <p:sp>
        <p:nvSpPr>
          <p:cNvPr id="34" name="TextBox 33"/>
          <p:cNvSpPr txBox="1"/>
          <p:nvPr/>
        </p:nvSpPr>
        <p:spPr>
          <a:xfrm>
            <a:off x="4320237" y="4572000"/>
            <a:ext cx="556563" cy="369332"/>
          </a:xfrm>
          <a:prstGeom prst="rect">
            <a:avLst/>
          </a:prstGeom>
          <a:noFill/>
        </p:spPr>
        <p:txBody>
          <a:bodyPr wrap="none" rtlCol="0">
            <a:spAutoFit/>
          </a:bodyPr>
          <a:lstStyle/>
          <a:p>
            <a:r>
              <a:rPr lang="nl-NL" dirty="0" err="1" smtClean="0"/>
              <a:t>use</a:t>
            </a:r>
            <a:endParaRPr lang="nl-NL" dirty="0"/>
          </a:p>
        </p:txBody>
      </p:sp>
      <p:sp>
        <p:nvSpPr>
          <p:cNvPr id="20" name="Rectangle 19"/>
          <p:cNvSpPr/>
          <p:nvPr/>
        </p:nvSpPr>
        <p:spPr bwMode="auto">
          <a:xfrm>
            <a:off x="609601" y="4001690"/>
            <a:ext cx="1476374" cy="71913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Extensions</a:t>
            </a:r>
          </a:p>
        </p:txBody>
      </p:sp>
    </p:spTree>
    <p:extLst>
      <p:ext uri="{BB962C8B-B14F-4D97-AF65-F5344CB8AC3E}">
        <p14:creationId xmlns:p14="http://schemas.microsoft.com/office/powerpoint/2010/main" val="4158412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Resources in code</a:t>
            </a:r>
            <a:endParaRPr lang="en-US" dirty="0"/>
          </a:p>
        </p:txBody>
      </p:sp>
      <p:sp>
        <p:nvSpPr>
          <p:cNvPr id="2051" name="Rectangle 3"/>
          <p:cNvSpPr>
            <a:spLocks noGrp="1" noChangeArrowheads="1"/>
          </p:cNvSpPr>
          <p:nvPr>
            <p:ph type="body" idx="1"/>
          </p:nvPr>
        </p:nvSpPr>
        <p:spPr>
          <a:xfrm>
            <a:off x="722313" y="2895600"/>
            <a:ext cx="7772400" cy="1500187"/>
          </a:xfrm>
        </p:spPr>
        <p:txBody>
          <a:bodyPr/>
          <a:lstStyle/>
          <a:p>
            <a:r>
              <a:rPr lang="en-US" dirty="0" smtClean="0"/>
              <a:t>How resources are made into classes in the supplied reference implementations</a:t>
            </a:r>
            <a:endParaRPr lang="en-US" dirty="0"/>
          </a:p>
        </p:txBody>
      </p:sp>
    </p:spTree>
    <p:extLst>
      <p:ext uri="{BB962C8B-B14F-4D97-AF65-F5344CB8AC3E}">
        <p14:creationId xmlns:p14="http://schemas.microsoft.com/office/powerpoint/2010/main" val="2686449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implementations</a:t>
            </a:r>
            <a:endParaRPr lang="en-US" dirty="0"/>
          </a:p>
        </p:txBody>
      </p:sp>
      <p:sp>
        <p:nvSpPr>
          <p:cNvPr id="3" name="Content Placeholder 2"/>
          <p:cNvSpPr>
            <a:spLocks noGrp="1"/>
          </p:cNvSpPr>
          <p:nvPr>
            <p:ph idx="1"/>
          </p:nvPr>
        </p:nvSpPr>
        <p:spPr/>
        <p:txBody>
          <a:bodyPr/>
          <a:lstStyle/>
          <a:p>
            <a:pPr marL="171450" indent="-171450">
              <a:buFontTx/>
              <a:buChar char="-"/>
            </a:pPr>
            <a:r>
              <a:rPr lang="en-US" sz="2800" dirty="0" smtClean="0"/>
              <a:t>Contents</a:t>
            </a:r>
          </a:p>
          <a:p>
            <a:pPr marL="571500" lvl="1" indent="-171450">
              <a:buFontTx/>
              <a:buChar char="-"/>
            </a:pPr>
            <a:r>
              <a:rPr lang="en-US" sz="2300" dirty="0" smtClean="0"/>
              <a:t>Model </a:t>
            </a:r>
            <a:r>
              <a:rPr lang="en-US" sz="2300" dirty="0"/>
              <a:t>– classes generated from the spec</a:t>
            </a:r>
          </a:p>
          <a:p>
            <a:pPr marL="571500" lvl="1" indent="-171450">
              <a:buFontTx/>
              <a:buChar char="-"/>
            </a:pPr>
            <a:r>
              <a:rPr lang="en-US" sz="2300" dirty="0"/>
              <a:t>Parsers – Parsers generated from the spec</a:t>
            </a:r>
          </a:p>
          <a:p>
            <a:pPr marL="571500" lvl="1" indent="-171450">
              <a:buFontTx/>
              <a:buChar char="-"/>
            </a:pPr>
            <a:r>
              <a:rPr lang="en-US" sz="2300" dirty="0" err="1"/>
              <a:t>Serializers</a:t>
            </a:r>
            <a:r>
              <a:rPr lang="en-US" sz="2300" dirty="0"/>
              <a:t> – </a:t>
            </a:r>
            <a:r>
              <a:rPr lang="en-US" sz="2300" dirty="0" err="1"/>
              <a:t>Serializers</a:t>
            </a:r>
            <a:r>
              <a:rPr lang="en-US" sz="2300" dirty="0"/>
              <a:t> generated from the spec</a:t>
            </a:r>
          </a:p>
          <a:p>
            <a:pPr marL="571500" lvl="1" indent="-171450">
              <a:buFontTx/>
              <a:buChar char="-"/>
            </a:pPr>
            <a:r>
              <a:rPr lang="en-US" sz="2300" dirty="0" err="1"/>
              <a:t>FhirClient</a:t>
            </a:r>
            <a:endParaRPr lang="en-US" sz="2300" dirty="0"/>
          </a:p>
          <a:p>
            <a:pPr marL="571500" lvl="1" indent="-171450">
              <a:buFontTx/>
              <a:buChar char="-"/>
            </a:pPr>
            <a:r>
              <a:rPr lang="en-US" sz="2300" dirty="0"/>
              <a:t>Validation (currently Java only</a:t>
            </a:r>
            <a:r>
              <a:rPr lang="en-US" sz="2300" dirty="0" smtClean="0"/>
              <a:t>)</a:t>
            </a:r>
          </a:p>
          <a:p>
            <a:pPr marL="571500" lvl="1" indent="-171450">
              <a:buFontTx/>
              <a:buChar char="-"/>
            </a:pPr>
            <a:endParaRPr lang="en-US" sz="2300" dirty="0"/>
          </a:p>
          <a:p>
            <a:pPr marL="171450" indent="-171450">
              <a:buFontTx/>
              <a:buChar char="-"/>
            </a:pPr>
            <a:r>
              <a:rPr lang="en-US" sz="2800" dirty="0" smtClean="0"/>
              <a:t>Java – Everything on the downloads page</a:t>
            </a:r>
          </a:p>
          <a:p>
            <a:pPr marL="171450" indent="-171450">
              <a:buFontTx/>
              <a:buChar char="-"/>
            </a:pPr>
            <a:r>
              <a:rPr lang="en-US" sz="2800" dirty="0" smtClean="0"/>
              <a:t>.NET – </a:t>
            </a:r>
            <a:r>
              <a:rPr lang="en-US" sz="2800" dirty="0" err="1" smtClean="0"/>
              <a:t>NuGet</a:t>
            </a:r>
            <a:r>
              <a:rPr lang="en-US" sz="2800" dirty="0" smtClean="0"/>
              <a:t> “FHIR”, or </a:t>
            </a:r>
            <a:r>
              <a:rPr lang="en-US" sz="2800" dirty="0" err="1" smtClean="0"/>
              <a:t>GitHub</a:t>
            </a:r>
            <a:r>
              <a:rPr lang="en-US" sz="2800" dirty="0" smtClean="0"/>
              <a:t> “</a:t>
            </a:r>
            <a:r>
              <a:rPr lang="en-US" sz="2800" dirty="0" err="1" smtClean="0"/>
              <a:t>fhir</a:t>
            </a:r>
            <a:r>
              <a:rPr lang="en-US" sz="2800" dirty="0" smtClean="0"/>
              <a:t>-net-</a:t>
            </a:r>
            <a:r>
              <a:rPr lang="en-US" sz="2800" dirty="0" err="1" smtClean="0"/>
              <a:t>api</a:t>
            </a:r>
            <a:r>
              <a:rPr lang="en-US" sz="2800" dirty="0" smtClean="0"/>
              <a:t>”</a:t>
            </a:r>
            <a:endParaRPr lang="en-US" sz="2800" dirty="0"/>
          </a:p>
          <a:p>
            <a:endParaRPr lang="en-US" sz="2800"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38</a:t>
            </a:fld>
            <a:endParaRPr lang="en-US"/>
          </a:p>
        </p:txBody>
      </p:sp>
    </p:spTree>
    <p:extLst>
      <p:ext uri="{BB962C8B-B14F-4D97-AF65-F5344CB8AC3E}">
        <p14:creationId xmlns:p14="http://schemas.microsoft.com/office/powerpoint/2010/main" val="654124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Object Model</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39</a:t>
            </a:fld>
            <a:endParaRPr lang="en-CA" dirty="0"/>
          </a:p>
        </p:txBody>
      </p:sp>
      <p:pic>
        <p:nvPicPr>
          <p:cNvPr id="5" name="Picture 2" descr="UML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1520" y="1639739"/>
            <a:ext cx="5832648" cy="48370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55776" y="1075958"/>
            <a:ext cx="6264696" cy="480131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nl-NL" noProof="1" smtClean="0">
                <a:solidFill>
                  <a:srgbClr val="000000"/>
                </a:solidFill>
                <a:highlight>
                  <a:srgbClr val="FFFFFF"/>
                </a:highlight>
                <a:latin typeface="Consolas"/>
              </a:rPr>
              <a:t>[</a:t>
            </a:r>
            <a:r>
              <a:rPr lang="nl-NL" noProof="1" smtClean="0">
                <a:solidFill>
                  <a:srgbClr val="2B91AF"/>
                </a:solidFill>
                <a:highlight>
                  <a:srgbClr val="FFFFFF"/>
                </a:highlight>
                <a:latin typeface="Consolas"/>
              </a:rPr>
              <a:t>FhirResource</a:t>
            </a:r>
            <a:r>
              <a:rPr lang="nl-NL" noProof="1" smtClean="0">
                <a:solidFill>
                  <a:srgbClr val="000000"/>
                </a:solidFill>
                <a:highlight>
                  <a:srgbClr val="FFFFFF"/>
                </a:highlight>
                <a:latin typeface="Consolas"/>
              </a:rPr>
              <a:t>(</a:t>
            </a:r>
            <a:r>
              <a:rPr lang="nl-NL" noProof="1" smtClean="0">
                <a:solidFill>
                  <a:srgbClr val="A31515"/>
                </a:solidFill>
                <a:highlight>
                  <a:srgbClr val="FFFFFF"/>
                </a:highlight>
                <a:latin typeface="Consolas"/>
              </a:rPr>
              <a:t>"DiagnosticReport"</a:t>
            </a:r>
            <a:r>
              <a:rPr lang="nl-NL" noProof="1" smtClean="0">
                <a:solidFill>
                  <a:srgbClr val="000000"/>
                </a:solidFill>
                <a:highlight>
                  <a:srgbClr val="FFFFFF"/>
                </a:highlight>
                <a:latin typeface="Consolas"/>
              </a:rPr>
              <a:t>)]</a:t>
            </a:r>
          </a:p>
          <a:p>
            <a:r>
              <a:rPr lang="en-US" noProof="1" smtClean="0">
                <a:solidFill>
                  <a:srgbClr val="0000FF"/>
                </a:solidFill>
                <a:highlight>
                  <a:srgbClr val="FFFFFF"/>
                </a:highlight>
                <a:latin typeface="Consolas"/>
              </a:rPr>
              <a:t>public</a:t>
            </a:r>
            <a:r>
              <a:rPr lang="en-US" noProof="1" smtClean="0">
                <a:solidFill>
                  <a:srgbClr val="000000"/>
                </a:solidFill>
                <a:highlight>
                  <a:srgbClr val="FFFFFF"/>
                </a:highlight>
                <a:latin typeface="Consolas"/>
              </a:rPr>
              <a:t> </a:t>
            </a:r>
            <a:r>
              <a:rPr lang="en-US" noProof="1" smtClean="0">
                <a:solidFill>
                  <a:srgbClr val="0000FF"/>
                </a:solidFill>
                <a:highlight>
                  <a:srgbClr val="FFFFFF"/>
                </a:highlight>
                <a:latin typeface="Consolas"/>
              </a:rPr>
              <a:t>partial</a:t>
            </a:r>
            <a:r>
              <a:rPr lang="en-US" noProof="1" smtClean="0">
                <a:solidFill>
                  <a:srgbClr val="000000"/>
                </a:solidFill>
                <a:highlight>
                  <a:srgbClr val="FFFFFF"/>
                </a:highlight>
                <a:latin typeface="Consolas"/>
              </a:rPr>
              <a:t> </a:t>
            </a:r>
            <a:r>
              <a:rPr lang="en-US" noProof="1" smtClean="0">
                <a:solidFill>
                  <a:srgbClr val="0000FF"/>
                </a:solidFill>
                <a:highlight>
                  <a:srgbClr val="FFFFFF"/>
                </a:highlight>
                <a:latin typeface="Consolas"/>
              </a:rPr>
              <a:t>class</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DiagnosticReport</a:t>
            </a:r>
            <a:r>
              <a:rPr lang="en-US" noProof="1" smtClean="0">
                <a:solidFill>
                  <a:srgbClr val="000000"/>
                </a:solidFill>
                <a:highlight>
                  <a:srgbClr val="FFFFFF"/>
                </a:highlight>
                <a:latin typeface="Consolas"/>
              </a:rPr>
              <a:t> : </a:t>
            </a:r>
            <a:r>
              <a:rPr lang="en-US" noProof="1" smtClean="0">
                <a:solidFill>
                  <a:srgbClr val="2B91AF"/>
                </a:solidFill>
                <a:highlight>
                  <a:srgbClr val="FFFFFF"/>
                </a:highlight>
                <a:latin typeface="Consolas"/>
              </a:rPr>
              <a:t>Resource</a:t>
            </a:r>
            <a:endParaRPr lang="en-US" noProof="1" smtClean="0">
              <a:solidFill>
                <a:srgbClr val="000000"/>
              </a:solidFill>
              <a:highlight>
                <a:srgbClr val="FFFFFF"/>
              </a:highlight>
              <a:latin typeface="Consolas"/>
            </a:endParaRP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Code</a:t>
            </a:r>
            <a:r>
              <a:rPr lang="en-US" noProof="1" smtClean="0">
                <a:solidFill>
                  <a:srgbClr val="000000"/>
                </a:solidFill>
                <a:highlight>
                  <a:srgbClr val="FFFFFF"/>
                </a:highlight>
                <a:latin typeface="Consolas"/>
              </a:rPr>
              <a:t>&lt;</a:t>
            </a:r>
            <a:r>
              <a:rPr lang="en-US" noProof="1" smtClean="0">
                <a:solidFill>
                  <a:srgbClr val="2B91AF"/>
                </a:solidFill>
                <a:highlight>
                  <a:srgbClr val="FFFFFF"/>
                </a:highlight>
                <a:latin typeface="Consolas"/>
              </a:rPr>
              <a:t>ObservationStatus</a:t>
            </a:r>
            <a:r>
              <a:rPr lang="en-US" noProof="1" smtClean="0">
                <a:solidFill>
                  <a:srgbClr val="000000"/>
                </a:solidFill>
                <a:highlight>
                  <a:srgbClr val="FFFFFF"/>
                </a:highlight>
                <a:latin typeface="Consolas"/>
              </a:rPr>
              <a:t>&gt; Status {…}</a:t>
            </a: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Instant</a:t>
            </a:r>
            <a:r>
              <a:rPr lang="en-US" noProof="1" smtClean="0">
                <a:solidFill>
                  <a:srgbClr val="000000"/>
                </a:solidFill>
                <a:highlight>
                  <a:srgbClr val="FFFFFF"/>
                </a:highlight>
                <a:latin typeface="Consolas"/>
              </a:rPr>
              <a:t> Issued {…}</a:t>
            </a: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ResourceReference</a:t>
            </a:r>
            <a:r>
              <a:rPr lang="en-US" noProof="1" smtClean="0">
                <a:solidFill>
                  <a:srgbClr val="000000"/>
                </a:solidFill>
                <a:highlight>
                  <a:srgbClr val="FFFFFF"/>
                </a:highlight>
                <a:latin typeface="Consolas"/>
              </a:rPr>
              <a:t> Subject {…}</a:t>
            </a: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ResourceReference</a:t>
            </a:r>
            <a:r>
              <a:rPr lang="en-US" noProof="1" smtClean="0">
                <a:solidFill>
                  <a:srgbClr val="000000"/>
                </a:solidFill>
                <a:highlight>
                  <a:srgbClr val="FFFFFF"/>
                </a:highlight>
                <a:latin typeface="Consolas"/>
              </a:rPr>
              <a:t> Performer {…}</a:t>
            </a: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Identifier</a:t>
            </a:r>
            <a:r>
              <a:rPr lang="en-US" noProof="1" smtClean="0">
                <a:solidFill>
                  <a:srgbClr val="000000"/>
                </a:solidFill>
                <a:highlight>
                  <a:srgbClr val="FFFFFF"/>
                </a:highlight>
                <a:latin typeface="Consolas"/>
              </a:rPr>
              <a:t> ReportId {… }</a:t>
            </a:r>
          </a:p>
          <a:p>
            <a:r>
              <a:rPr lang="nl-NL" noProof="1" smtClean="0">
                <a:solidFill>
                  <a:srgbClr val="000000"/>
                </a:solidFill>
                <a:highlight>
                  <a:srgbClr val="FFFFFF"/>
                </a:highlight>
                <a:latin typeface="Consolas"/>
              </a:rPr>
              <a:t>        </a:t>
            </a:r>
          </a:p>
          <a:p>
            <a:r>
              <a:rPr lang="en-US" noProof="1" smtClean="0">
                <a:solidFill>
                  <a:srgbClr val="0000FF"/>
                </a:solidFill>
                <a:highlight>
                  <a:srgbClr val="FFFFFF"/>
                </a:highlight>
                <a:latin typeface="Consolas"/>
              </a:rPr>
              <a:t>  public</a:t>
            </a:r>
            <a:r>
              <a:rPr lang="en-US" noProof="1" smtClean="0">
                <a:solidFill>
                  <a:srgbClr val="000000"/>
                </a:solidFill>
                <a:highlight>
                  <a:srgbClr val="FFFFFF"/>
                </a:highlight>
                <a:latin typeface="Consolas"/>
              </a:rPr>
              <a:t> </a:t>
            </a:r>
          </a:p>
          <a:p>
            <a:r>
              <a:rPr lang="en-US" noProof="1" smtClean="0">
                <a:solidFill>
                  <a:srgbClr val="000000"/>
                </a:solidFill>
                <a:highlight>
                  <a:srgbClr val="FFFFFF"/>
                </a:highlight>
                <a:latin typeface="Consolas"/>
              </a:rPr>
              <a:t>   </a:t>
            </a:r>
            <a:r>
              <a:rPr lang="en-US" noProof="1" smtClean="0">
                <a:solidFill>
                  <a:srgbClr val="2B91AF"/>
                </a:solidFill>
                <a:highlight>
                  <a:srgbClr val="FFFFFF"/>
                </a:highlight>
                <a:latin typeface="Consolas"/>
              </a:rPr>
              <a:t>List</a:t>
            </a:r>
            <a:r>
              <a:rPr lang="en-US" noProof="1" smtClean="0">
                <a:solidFill>
                  <a:srgbClr val="000000"/>
                </a:solidFill>
                <a:highlight>
                  <a:srgbClr val="FFFFFF"/>
                </a:highlight>
                <a:latin typeface="Consolas"/>
              </a:rPr>
              <a:t>&lt;DiagnosticReportRequestDetailComponent&gt; 	RequestDetail { …}</a:t>
            </a:r>
          </a:p>
          <a:p>
            <a:r>
              <a:rPr lang="nl-NL" noProof="1" smtClean="0">
                <a:solidFill>
                  <a:srgbClr val="000000"/>
                </a:solidFill>
                <a:highlight>
                  <a:srgbClr val="FFFFFF"/>
                </a:highlight>
                <a:latin typeface="Consolas"/>
              </a:rPr>
              <a:t> </a:t>
            </a:r>
            <a:endParaRPr lang="nl-NL" noProof="1"/>
          </a:p>
        </p:txBody>
      </p:sp>
    </p:spTree>
    <p:extLst>
      <p:ext uri="{BB962C8B-B14F-4D97-AF65-F5344CB8AC3E}">
        <p14:creationId xmlns:p14="http://schemas.microsoft.com/office/powerpoint/2010/main" val="85907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Introduce ourselves</a:t>
            </a:r>
            <a:endParaRPr lang="en-US" dirty="0"/>
          </a:p>
        </p:txBody>
      </p:sp>
      <p:sp>
        <p:nvSpPr>
          <p:cNvPr id="8195" name="Rectangle 3"/>
          <p:cNvSpPr>
            <a:spLocks noGrp="1" noChangeArrowheads="1"/>
          </p:cNvSpPr>
          <p:nvPr>
            <p:ph idx="1"/>
          </p:nvPr>
        </p:nvSpPr>
        <p:spPr/>
        <p:txBody>
          <a:bodyPr/>
          <a:lstStyle/>
          <a:p>
            <a:r>
              <a:rPr lang="en-US" dirty="0" smtClean="0"/>
              <a:t>About your organization…</a:t>
            </a:r>
          </a:p>
          <a:p>
            <a:r>
              <a:rPr lang="en-US" dirty="0" smtClean="0"/>
              <a:t>HL7 (v2/v3) background?</a:t>
            </a:r>
          </a:p>
          <a:p>
            <a:r>
              <a:rPr lang="en-US" dirty="0" smtClean="0"/>
              <a:t>How did you hear about FHIR?</a:t>
            </a:r>
          </a:p>
          <a:p>
            <a:r>
              <a:rPr lang="en-US" dirty="0" smtClean="0"/>
              <a:t>Platform of choice (.NET, Java, Ruby, …)?</a:t>
            </a:r>
          </a:p>
          <a:p>
            <a:r>
              <a:rPr lang="en-US" dirty="0" smtClean="0"/>
              <a:t>Familiar with HTTP, Xml, JSON, REST?</a:t>
            </a:r>
          </a:p>
          <a:p>
            <a:r>
              <a:rPr lang="en-US" dirty="0" smtClean="0"/>
              <a:t>Persistence technologies used?</a:t>
            </a:r>
          </a:p>
          <a:p>
            <a:pPr marL="0" indent="0">
              <a:buNone/>
            </a:pPr>
            <a:endParaRPr lang="en-US" dirty="0"/>
          </a:p>
        </p:txBody>
      </p:sp>
      <p:sp>
        <p:nvSpPr>
          <p:cNvPr id="5" name="Slide Number Placeholder 4"/>
          <p:cNvSpPr>
            <a:spLocks noGrp="1"/>
          </p:cNvSpPr>
          <p:nvPr>
            <p:ph type="sldNum" sz="quarter" idx="4"/>
          </p:nvPr>
        </p:nvSpPr>
        <p:spPr/>
        <p:txBody>
          <a:bodyPr/>
          <a:lstStyle/>
          <a:p>
            <a:fld id="{64C44300-96F5-4E68-AEBC-759F83B9379E}" type="slidenum">
              <a:rPr lang="en-US" smtClean="0"/>
              <a:pPr/>
              <a:t>4</a:t>
            </a:fld>
            <a:endParaRPr lang="en-US"/>
          </a:p>
        </p:txBody>
      </p:sp>
    </p:spTree>
    <p:extLst>
      <p:ext uri="{BB962C8B-B14F-4D97-AF65-F5344CB8AC3E}">
        <p14:creationId xmlns:p14="http://schemas.microsoft.com/office/powerpoint/2010/main" val="3005892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Parsing/Serializing using C#</a:t>
            </a:r>
            <a:endParaRPr lang="en-US" dirty="0"/>
          </a:p>
        </p:txBody>
      </p:sp>
      <p:sp>
        <p:nvSpPr>
          <p:cNvPr id="3" name="Content Placeholder 2"/>
          <p:cNvSpPr>
            <a:spLocks noGrp="1"/>
          </p:cNvSpPr>
          <p:nvPr>
            <p:ph idx="1"/>
          </p:nvPr>
        </p:nvSpPr>
        <p:spPr>
          <a:xfrm>
            <a:off x="381000" y="1828800"/>
            <a:ext cx="8382000" cy="4480520"/>
          </a:xfrm>
        </p:spPr>
        <p:txBody>
          <a:bodyPr/>
          <a:lstStyle/>
          <a:p>
            <a:pPr marL="0" indent="0">
              <a:buNone/>
            </a:pPr>
            <a:r>
              <a:rPr lang="nl-NL" sz="1600" noProof="1" smtClean="0">
                <a:solidFill>
                  <a:srgbClr val="2B91AF"/>
                </a:solidFill>
                <a:latin typeface="Consolas"/>
              </a:rPr>
              <a:t>ErrorList</a:t>
            </a:r>
            <a:r>
              <a:rPr lang="nl-NL" sz="1600" noProof="1" smtClean="0">
                <a:solidFill>
                  <a:prstClr val="black"/>
                </a:solidFill>
                <a:latin typeface="Consolas"/>
              </a:rPr>
              <a:t> </a:t>
            </a:r>
            <a:r>
              <a:rPr lang="nl-NL" sz="1600" noProof="1">
                <a:solidFill>
                  <a:prstClr val="black"/>
                </a:solidFill>
                <a:latin typeface="Consolas"/>
              </a:rPr>
              <a:t>errors = </a:t>
            </a:r>
            <a:r>
              <a:rPr lang="nl-NL" sz="1600" noProof="1">
                <a:solidFill>
                  <a:srgbClr val="0000FF"/>
                </a:solidFill>
                <a:latin typeface="Consolas"/>
              </a:rPr>
              <a:t>new</a:t>
            </a:r>
            <a:r>
              <a:rPr lang="nl-NL" sz="1600" noProof="1">
                <a:solidFill>
                  <a:prstClr val="black"/>
                </a:solidFill>
                <a:latin typeface="Consolas"/>
              </a:rPr>
              <a:t> </a:t>
            </a:r>
            <a:r>
              <a:rPr lang="nl-NL" sz="1600" noProof="1">
                <a:solidFill>
                  <a:srgbClr val="2B91AF"/>
                </a:solidFill>
                <a:latin typeface="Consolas"/>
              </a:rPr>
              <a:t>ErrorList</a:t>
            </a:r>
            <a:r>
              <a:rPr lang="nl-NL" sz="1600" noProof="1">
                <a:solidFill>
                  <a:prstClr val="black"/>
                </a:solidFill>
                <a:latin typeface="Consolas"/>
              </a:rPr>
              <a:t>();</a:t>
            </a:r>
          </a:p>
          <a:p>
            <a:pPr marL="0" indent="0">
              <a:buNone/>
            </a:pPr>
            <a:endParaRPr lang="en-US" sz="1600" dirty="0" smtClean="0">
              <a:solidFill>
                <a:srgbClr val="008000"/>
              </a:solidFill>
              <a:highlight>
                <a:srgbClr val="FFFFFF"/>
              </a:highlight>
              <a:latin typeface="Consolas"/>
            </a:endParaRPr>
          </a:p>
          <a:p>
            <a:pPr marL="0" indent="0">
              <a:buNone/>
            </a:pPr>
            <a:r>
              <a:rPr lang="en-US" sz="1600" dirty="0" smtClean="0">
                <a:solidFill>
                  <a:srgbClr val="008000"/>
                </a:solidFill>
                <a:highlight>
                  <a:srgbClr val="FFFFFF"/>
                </a:highlight>
                <a:latin typeface="Consolas"/>
              </a:rPr>
              <a:t>// </a:t>
            </a:r>
            <a:r>
              <a:rPr lang="en-US" sz="1600" dirty="0">
                <a:solidFill>
                  <a:srgbClr val="008000"/>
                </a:solidFill>
                <a:highlight>
                  <a:srgbClr val="FFFFFF"/>
                </a:highlight>
                <a:latin typeface="Consolas"/>
              </a:rPr>
              <a:t>Create a file-based reader for Xml</a:t>
            </a:r>
            <a:endParaRPr lang="nl-NL" sz="1600" noProof="1" smtClean="0">
              <a:solidFill>
                <a:srgbClr val="2B91AF"/>
              </a:solidFill>
              <a:latin typeface="Consolas"/>
            </a:endParaRPr>
          </a:p>
          <a:p>
            <a:pPr marL="0" indent="0">
              <a:buNone/>
            </a:pPr>
            <a:r>
              <a:rPr lang="nl-NL" sz="1600" noProof="1" smtClean="0">
                <a:solidFill>
                  <a:srgbClr val="2B91AF"/>
                </a:solidFill>
                <a:latin typeface="Consolas"/>
              </a:rPr>
              <a:t>XmlReader</a:t>
            </a:r>
            <a:r>
              <a:rPr lang="nl-NL" sz="1600" noProof="1" smtClean="0">
                <a:solidFill>
                  <a:prstClr val="black"/>
                </a:solidFill>
                <a:latin typeface="Consolas"/>
              </a:rPr>
              <a:t> </a:t>
            </a:r>
            <a:r>
              <a:rPr lang="nl-NL" sz="1600" noProof="1">
                <a:solidFill>
                  <a:prstClr val="black"/>
                </a:solidFill>
                <a:latin typeface="Consolas"/>
              </a:rPr>
              <a:t>xr = </a:t>
            </a:r>
            <a:r>
              <a:rPr lang="nl-NL" sz="1600" noProof="1">
                <a:solidFill>
                  <a:srgbClr val="2B91AF"/>
                </a:solidFill>
                <a:latin typeface="Consolas"/>
              </a:rPr>
              <a:t>XmlReader</a:t>
            </a:r>
            <a:r>
              <a:rPr lang="nl-NL" sz="1600" noProof="1">
                <a:solidFill>
                  <a:prstClr val="black"/>
                </a:solidFill>
                <a:latin typeface="Consolas"/>
              </a:rPr>
              <a:t>.Create(</a:t>
            </a:r>
          </a:p>
          <a:p>
            <a:pPr marL="0" indent="0">
              <a:buNone/>
            </a:pPr>
            <a:r>
              <a:rPr lang="nl-NL" sz="1600" noProof="1">
                <a:solidFill>
                  <a:prstClr val="black"/>
                </a:solidFill>
                <a:latin typeface="Consolas"/>
              </a:rPr>
              <a:t>	</a:t>
            </a:r>
            <a:r>
              <a:rPr lang="nl-NL" sz="1600" noProof="1">
                <a:solidFill>
                  <a:srgbClr val="0000FF"/>
                </a:solidFill>
                <a:latin typeface="Consolas"/>
              </a:rPr>
              <a:t>new </a:t>
            </a:r>
            <a:r>
              <a:rPr lang="nl-NL" sz="1600" noProof="1">
                <a:solidFill>
                  <a:srgbClr val="2B91AF"/>
                </a:solidFill>
                <a:latin typeface="Consolas"/>
              </a:rPr>
              <a:t>StreamReader</a:t>
            </a:r>
            <a:r>
              <a:rPr lang="nl-NL" sz="1600" noProof="1">
                <a:solidFill>
                  <a:prstClr val="black"/>
                </a:solidFill>
                <a:latin typeface="Consolas"/>
              </a:rPr>
              <a:t>(</a:t>
            </a:r>
            <a:r>
              <a:rPr lang="nl-NL" sz="1600" noProof="1">
                <a:solidFill>
                  <a:srgbClr val="A31515"/>
                </a:solidFill>
                <a:latin typeface="Consolas"/>
              </a:rPr>
              <a:t>@"</a:t>
            </a:r>
            <a:r>
              <a:rPr lang="nl-NL" sz="1600" noProof="1" smtClean="0">
                <a:solidFill>
                  <a:srgbClr val="A31515"/>
                </a:solidFill>
                <a:latin typeface="Consolas"/>
              </a:rPr>
              <a:t>publish\observation-example.xml</a:t>
            </a:r>
            <a:r>
              <a:rPr lang="nl-NL" sz="1600" noProof="1">
                <a:solidFill>
                  <a:srgbClr val="A31515"/>
                </a:solidFill>
                <a:latin typeface="Consolas"/>
              </a:rPr>
              <a:t>"</a:t>
            </a:r>
            <a:r>
              <a:rPr lang="nl-NL" sz="1600" noProof="1">
                <a:solidFill>
                  <a:prstClr val="black"/>
                </a:solidFill>
                <a:latin typeface="Consolas"/>
              </a:rPr>
              <a:t>));</a:t>
            </a:r>
          </a:p>
          <a:p>
            <a:pPr marL="0" indent="0">
              <a:buNone/>
            </a:pPr>
            <a:endParaRPr lang="en-US" sz="1600" dirty="0" smtClean="0">
              <a:solidFill>
                <a:srgbClr val="008000"/>
              </a:solidFill>
              <a:highlight>
                <a:srgbClr val="FFFFFF"/>
              </a:highlight>
              <a:latin typeface="Consolas"/>
            </a:endParaRPr>
          </a:p>
          <a:p>
            <a:pPr marL="0" indent="0">
              <a:buNone/>
            </a:pPr>
            <a:r>
              <a:rPr lang="en-US" sz="1600" dirty="0" smtClean="0">
                <a:solidFill>
                  <a:srgbClr val="008000"/>
                </a:solidFill>
                <a:highlight>
                  <a:srgbClr val="FFFFFF"/>
                </a:highlight>
                <a:latin typeface="Consolas"/>
              </a:rPr>
              <a:t>// Parse the Observation from the stream</a:t>
            </a:r>
            <a:endParaRPr lang="nl-NL" sz="1600" noProof="1" smtClean="0">
              <a:solidFill>
                <a:srgbClr val="2B91AF"/>
              </a:solidFill>
              <a:latin typeface="Consolas"/>
            </a:endParaRPr>
          </a:p>
          <a:p>
            <a:pPr marL="0" indent="0">
              <a:buNone/>
            </a:pPr>
            <a:r>
              <a:rPr lang="nl-NL" sz="1600" noProof="1" smtClean="0">
                <a:solidFill>
                  <a:srgbClr val="0000FF"/>
                </a:solidFill>
                <a:highlight>
                  <a:srgbClr val="FFFFFF"/>
                </a:highlight>
                <a:latin typeface="Consolas"/>
              </a:rPr>
              <a:t>var</a:t>
            </a:r>
            <a:r>
              <a:rPr lang="nl-NL" sz="1600" noProof="1" smtClean="0">
                <a:solidFill>
                  <a:srgbClr val="000000"/>
                </a:solidFill>
                <a:highlight>
                  <a:srgbClr val="FFFFFF"/>
                </a:highlight>
                <a:latin typeface="Consolas"/>
              </a:rPr>
              <a:t> obs = (</a:t>
            </a:r>
            <a:r>
              <a:rPr lang="nl-NL" sz="1600" noProof="1" smtClean="0">
                <a:solidFill>
                  <a:srgbClr val="2B91AF"/>
                </a:solidFill>
                <a:highlight>
                  <a:srgbClr val="FFFFFF"/>
                </a:highlight>
                <a:latin typeface="Consolas"/>
              </a:rPr>
              <a:t>Observation</a:t>
            </a:r>
            <a:r>
              <a:rPr lang="nl-NL" sz="1600" noProof="1" smtClean="0">
                <a:solidFill>
                  <a:srgbClr val="000000"/>
                </a:solidFill>
                <a:highlight>
                  <a:srgbClr val="FFFFFF"/>
                </a:highlight>
                <a:latin typeface="Consolas"/>
              </a:rPr>
              <a:t>)</a:t>
            </a:r>
            <a:r>
              <a:rPr lang="nl-NL" sz="1600" noProof="1" smtClean="0">
                <a:solidFill>
                  <a:srgbClr val="2B91AF"/>
                </a:solidFill>
                <a:highlight>
                  <a:srgbClr val="FFFFFF"/>
                </a:highlight>
                <a:latin typeface="Consolas"/>
              </a:rPr>
              <a:t>FhirParser</a:t>
            </a:r>
            <a:r>
              <a:rPr lang="nl-NL" sz="1600" noProof="1" smtClean="0">
                <a:solidFill>
                  <a:srgbClr val="000000"/>
                </a:solidFill>
                <a:highlight>
                  <a:srgbClr val="FFFFFF"/>
                </a:highlight>
                <a:latin typeface="Consolas"/>
              </a:rPr>
              <a:t>.ParseResource(xr, errors);</a:t>
            </a:r>
          </a:p>
          <a:p>
            <a:pPr marL="0" indent="0">
              <a:buNone/>
            </a:pPr>
            <a:endParaRPr lang="nl-NL" sz="1600" noProof="1" smtClean="0">
              <a:solidFill>
                <a:srgbClr val="000000"/>
              </a:solidFill>
              <a:highlight>
                <a:srgbClr val="FFFFFF"/>
              </a:highlight>
              <a:latin typeface="Consolas"/>
            </a:endParaRPr>
          </a:p>
          <a:p>
            <a:pPr marL="0" indent="0">
              <a:buNone/>
            </a:pPr>
            <a:r>
              <a:rPr lang="en-US" sz="1600" dirty="0">
                <a:solidFill>
                  <a:srgbClr val="008000"/>
                </a:solidFill>
                <a:highlight>
                  <a:srgbClr val="FFFFFF"/>
                </a:highlight>
                <a:latin typeface="Consolas"/>
              </a:rPr>
              <a:t>// </a:t>
            </a:r>
            <a:r>
              <a:rPr lang="en-US" sz="1600" dirty="0" smtClean="0">
                <a:solidFill>
                  <a:srgbClr val="008000"/>
                </a:solidFill>
                <a:highlight>
                  <a:srgbClr val="FFFFFF"/>
                </a:highlight>
                <a:latin typeface="Consolas"/>
              </a:rPr>
              <a:t>Modify some fields of the observation</a:t>
            </a:r>
            <a:endParaRPr lang="nl-NL" sz="1600" b="1" noProof="1" smtClean="0">
              <a:solidFill>
                <a:srgbClr val="000000"/>
              </a:solidFill>
              <a:highlight>
                <a:srgbClr val="FFFFFF"/>
              </a:highlight>
              <a:latin typeface="Consolas"/>
            </a:endParaRPr>
          </a:p>
          <a:p>
            <a:pPr marL="0" indent="0">
              <a:buNone/>
            </a:pPr>
            <a:r>
              <a:rPr lang="nl-NL" sz="1600" noProof="1" smtClean="0">
                <a:solidFill>
                  <a:srgbClr val="000000"/>
                </a:solidFill>
                <a:highlight>
                  <a:srgbClr val="FFFFFF"/>
                </a:highlight>
                <a:latin typeface="Consolas"/>
              </a:rPr>
              <a:t>obs.Status = </a:t>
            </a:r>
            <a:r>
              <a:rPr lang="nl-NL" sz="1600" noProof="1" smtClean="0">
                <a:solidFill>
                  <a:srgbClr val="2B91AF"/>
                </a:solidFill>
                <a:highlight>
                  <a:srgbClr val="FFFFFF"/>
                </a:highlight>
                <a:latin typeface="Consolas"/>
              </a:rPr>
              <a:t>ObservationStatus</a:t>
            </a:r>
            <a:r>
              <a:rPr lang="nl-NL" sz="1600" noProof="1" smtClean="0">
                <a:solidFill>
                  <a:srgbClr val="000000"/>
                </a:solidFill>
                <a:highlight>
                  <a:srgbClr val="FFFFFF"/>
                </a:highlight>
                <a:latin typeface="Consolas"/>
              </a:rPr>
              <a:t>.Amended;</a:t>
            </a:r>
          </a:p>
          <a:p>
            <a:pPr marL="0" indent="0">
              <a:buNone/>
            </a:pPr>
            <a:r>
              <a:rPr lang="nl-NL" sz="1600" noProof="1" smtClean="0">
                <a:solidFill>
                  <a:srgbClr val="000000"/>
                </a:solidFill>
                <a:highlight>
                  <a:srgbClr val="FFFFFF"/>
                </a:highlight>
                <a:latin typeface="Consolas"/>
              </a:rPr>
              <a:t>obs.Value = </a:t>
            </a:r>
            <a:r>
              <a:rPr lang="nl-NL" sz="1600" noProof="1" smtClean="0">
                <a:solidFill>
                  <a:srgbClr val="0000FF"/>
                </a:solidFill>
                <a:highlight>
                  <a:srgbClr val="FFFFFF"/>
                </a:highlight>
                <a:latin typeface="Consolas"/>
              </a:rPr>
              <a:t>new</a:t>
            </a:r>
            <a:r>
              <a:rPr lang="nl-NL" sz="1600" noProof="1" smtClean="0">
                <a:solidFill>
                  <a:srgbClr val="000000"/>
                </a:solidFill>
                <a:highlight>
                  <a:srgbClr val="FFFFFF"/>
                </a:highlight>
                <a:latin typeface="Consolas"/>
              </a:rPr>
              <a:t> </a:t>
            </a:r>
            <a:r>
              <a:rPr lang="nl-NL" sz="1600" noProof="1" smtClean="0">
                <a:solidFill>
                  <a:srgbClr val="2B91AF"/>
                </a:solidFill>
                <a:highlight>
                  <a:srgbClr val="FFFFFF"/>
                </a:highlight>
                <a:latin typeface="Consolas"/>
              </a:rPr>
              <a:t>Quantity</a:t>
            </a:r>
            <a:r>
              <a:rPr lang="nl-NL" sz="1600" noProof="1" smtClean="0">
                <a:solidFill>
                  <a:srgbClr val="000000"/>
                </a:solidFill>
                <a:highlight>
                  <a:srgbClr val="FFFFFF"/>
                </a:highlight>
                <a:latin typeface="Consolas"/>
              </a:rPr>
              <a:t>() { Value = 40, Units = </a:t>
            </a:r>
            <a:r>
              <a:rPr lang="nl-NL" sz="1600" noProof="1" smtClean="0">
                <a:solidFill>
                  <a:srgbClr val="A31515"/>
                </a:solidFill>
                <a:highlight>
                  <a:srgbClr val="FFFFFF"/>
                </a:highlight>
                <a:latin typeface="Consolas"/>
              </a:rPr>
              <a:t>"g"</a:t>
            </a:r>
            <a:r>
              <a:rPr lang="nl-NL" sz="1600" noProof="1" smtClean="0">
                <a:solidFill>
                  <a:srgbClr val="000000"/>
                </a:solidFill>
                <a:highlight>
                  <a:srgbClr val="FFFFFF"/>
                </a:highlight>
                <a:latin typeface="Consolas"/>
              </a:rPr>
              <a:t> };</a:t>
            </a:r>
          </a:p>
          <a:p>
            <a:pPr marL="0" indent="0">
              <a:buNone/>
            </a:pPr>
            <a:endParaRPr lang="nl-NL" sz="1600" noProof="1">
              <a:solidFill>
                <a:srgbClr val="000000"/>
              </a:solidFill>
              <a:highlight>
                <a:srgbClr val="FFFFFF"/>
              </a:highlight>
              <a:latin typeface="Consolas"/>
            </a:endParaRPr>
          </a:p>
          <a:p>
            <a:pPr marL="0" indent="0">
              <a:buNone/>
            </a:pPr>
            <a:r>
              <a:rPr lang="en-US" sz="1600" dirty="0">
                <a:solidFill>
                  <a:srgbClr val="008000"/>
                </a:solidFill>
                <a:highlight>
                  <a:srgbClr val="FFFFFF"/>
                </a:highlight>
                <a:latin typeface="Consolas"/>
              </a:rPr>
              <a:t>// </a:t>
            </a:r>
            <a:r>
              <a:rPr lang="en-US" sz="1600" dirty="0" smtClean="0">
                <a:solidFill>
                  <a:srgbClr val="008000"/>
                </a:solidFill>
                <a:highlight>
                  <a:srgbClr val="FFFFFF"/>
                </a:highlight>
                <a:latin typeface="Consolas"/>
              </a:rPr>
              <a:t>Serialize the in-memory observation to </a:t>
            </a:r>
            <a:r>
              <a:rPr lang="en-US" sz="1600" dirty="0" err="1" smtClean="0">
                <a:solidFill>
                  <a:srgbClr val="008000"/>
                </a:solidFill>
                <a:highlight>
                  <a:srgbClr val="FFFFFF"/>
                </a:highlight>
                <a:latin typeface="Consolas"/>
              </a:rPr>
              <a:t>Json</a:t>
            </a:r>
            <a:endParaRPr lang="nl-NL" sz="1600" b="1" noProof="1">
              <a:solidFill>
                <a:srgbClr val="000000"/>
              </a:solidFill>
              <a:highlight>
                <a:srgbClr val="FFFFFF"/>
              </a:highlight>
              <a:latin typeface="Consolas"/>
            </a:endParaRPr>
          </a:p>
          <a:p>
            <a:pPr marL="0" indent="0">
              <a:buNone/>
            </a:pPr>
            <a:r>
              <a:rPr lang="nl-NL" sz="1600" noProof="1" smtClean="0">
                <a:solidFill>
                  <a:srgbClr val="0000FF"/>
                </a:solidFill>
                <a:highlight>
                  <a:srgbClr val="FFFFFF"/>
                </a:highlight>
                <a:latin typeface="Consolas"/>
              </a:rPr>
              <a:t>var</a:t>
            </a:r>
            <a:r>
              <a:rPr lang="nl-NL" sz="1600" noProof="1" smtClean="0">
                <a:solidFill>
                  <a:srgbClr val="000000"/>
                </a:solidFill>
                <a:highlight>
                  <a:srgbClr val="FFFFFF"/>
                </a:highlight>
                <a:latin typeface="Consolas"/>
              </a:rPr>
              <a:t> jsonText = </a:t>
            </a:r>
            <a:r>
              <a:rPr lang="nl-NL" sz="1600" noProof="1" smtClean="0">
                <a:solidFill>
                  <a:srgbClr val="2B91AF"/>
                </a:solidFill>
                <a:highlight>
                  <a:srgbClr val="FFFFFF"/>
                </a:highlight>
                <a:latin typeface="Consolas"/>
              </a:rPr>
              <a:t>FhirSerializer</a:t>
            </a:r>
            <a:r>
              <a:rPr lang="nl-NL" sz="1600" noProof="1" smtClean="0">
                <a:solidFill>
                  <a:srgbClr val="000000"/>
                </a:solidFill>
                <a:highlight>
                  <a:srgbClr val="FFFFFF"/>
                </a:highlight>
                <a:latin typeface="Consolas"/>
              </a:rPr>
              <a:t>.SerializeResourceToJson(obs);</a:t>
            </a:r>
          </a:p>
          <a:p>
            <a:pPr marL="0" indent="0">
              <a:buNone/>
            </a:pPr>
            <a:endParaRPr lang="nl-NL" sz="1600" noProof="1">
              <a:solidFill>
                <a:srgbClr val="000000"/>
              </a:solidFill>
              <a:highlight>
                <a:srgbClr val="FFFFFF"/>
              </a:highlight>
              <a:latin typeface="Consolas"/>
            </a:endParaRPr>
          </a:p>
        </p:txBody>
      </p:sp>
      <p:sp>
        <p:nvSpPr>
          <p:cNvPr id="5" name="Slide Number Placeholder 4"/>
          <p:cNvSpPr>
            <a:spLocks noGrp="1"/>
          </p:cNvSpPr>
          <p:nvPr>
            <p:ph type="sldNum" sz="quarter" idx="4"/>
          </p:nvPr>
        </p:nvSpPr>
        <p:spPr/>
        <p:txBody>
          <a:bodyPr/>
          <a:lstStyle/>
          <a:p>
            <a:fld id="{2CD36790-EF9F-4521-A783-189BE19EEE4B}" type="slidenum">
              <a:rPr lang="en-US" smtClean="0"/>
              <a:pPr/>
              <a:t>40</a:t>
            </a:fld>
            <a:endParaRPr lang="en-US"/>
          </a:p>
        </p:txBody>
      </p:sp>
    </p:spTree>
    <p:extLst>
      <p:ext uri="{BB962C8B-B14F-4D97-AF65-F5344CB8AC3E}">
        <p14:creationId xmlns:p14="http://schemas.microsoft.com/office/powerpoint/2010/main" val="147070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mtClean="0"/>
              <a:t>REST service interface</a:t>
            </a:r>
            <a:endParaRPr lang="en-US" dirty="0"/>
          </a:p>
        </p:txBody>
      </p:sp>
      <p:sp>
        <p:nvSpPr>
          <p:cNvPr id="2051" name="Rectangle 3"/>
          <p:cNvSpPr>
            <a:spLocks noGrp="1" noChangeArrowheads="1"/>
          </p:cNvSpPr>
          <p:nvPr>
            <p:ph type="body" idx="1"/>
          </p:nvPr>
        </p:nvSpPr>
        <p:spPr/>
        <p:txBody>
          <a:bodyPr/>
          <a:lstStyle/>
          <a:p>
            <a:r>
              <a:rPr lang="en-US" smtClean="0"/>
              <a:t>How FHIR uses RESTful principles to communicate Resources</a:t>
            </a:r>
            <a:endParaRPr lang="en-US" dirty="0"/>
          </a:p>
        </p:txBody>
      </p:sp>
    </p:spTree>
    <p:extLst>
      <p:ext uri="{BB962C8B-B14F-4D97-AF65-F5344CB8AC3E}">
        <p14:creationId xmlns:p14="http://schemas.microsoft.com/office/powerpoint/2010/main" val="342773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Paradigms</a:t>
            </a:r>
            <a:endParaRPr lang="en-CA" dirty="0"/>
          </a:p>
        </p:txBody>
      </p:sp>
      <p:sp>
        <p:nvSpPr>
          <p:cNvPr id="3" name="Content Placeholder 2"/>
          <p:cNvSpPr>
            <a:spLocks noGrp="1"/>
          </p:cNvSpPr>
          <p:nvPr>
            <p:ph idx="1"/>
          </p:nvPr>
        </p:nvSpPr>
        <p:spPr/>
        <p:txBody>
          <a:bodyPr/>
          <a:lstStyle/>
          <a:p>
            <a:r>
              <a:rPr lang="en-US" dirty="0" smtClean="0"/>
              <a:t>FHIR supports 4 interoperability paradigms</a:t>
            </a:r>
          </a:p>
        </p:txBody>
      </p:sp>
      <p:sp>
        <p:nvSpPr>
          <p:cNvPr id="4" name="Slide Number Placeholder 3"/>
          <p:cNvSpPr>
            <a:spLocks noGrp="1"/>
          </p:cNvSpPr>
          <p:nvPr>
            <p:ph type="sldNum" sz="quarter" idx="4294967295"/>
          </p:nvPr>
        </p:nvSpPr>
        <p:spPr>
          <a:xfrm>
            <a:off x="179512" y="6304236"/>
            <a:ext cx="720080" cy="221109"/>
          </a:xfrm>
          <a:prstGeom prst="rect">
            <a:avLst/>
          </a:prstGeom>
        </p:spPr>
        <p:txBody>
          <a:bodyPr/>
          <a:lstStyle/>
          <a:p>
            <a:fld id="{5CC3E5C4-3E2B-40F1-9F2B-C46CEB0C88DF}" type="slidenum">
              <a:rPr lang="en-CA" smtClean="0"/>
              <a:pPr/>
              <a:t>42</a:t>
            </a:fld>
            <a:endParaRPr lang="en-CA" dirty="0"/>
          </a:p>
        </p:txBody>
      </p:sp>
      <p:graphicFrame>
        <p:nvGraphicFramePr>
          <p:cNvPr id="5" name="Diagram 4"/>
          <p:cNvGraphicFramePr/>
          <p:nvPr>
            <p:extLst>
              <p:ext uri="{D42A27DB-BD31-4B8C-83A1-F6EECF244321}">
                <p14:modId xmlns:p14="http://schemas.microsoft.com/office/powerpoint/2010/main" val="3394699734"/>
              </p:ext>
            </p:extLst>
          </p:nvPr>
        </p:nvGraphicFramePr>
        <p:xfrm>
          <a:off x="323528" y="2348880"/>
          <a:ext cx="48245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4" name="Group 73"/>
          <p:cNvGrpSpPr/>
          <p:nvPr/>
        </p:nvGrpSpPr>
        <p:grpSpPr>
          <a:xfrm rot="16200000">
            <a:off x="6548069" y="2452741"/>
            <a:ext cx="1162889" cy="1221681"/>
            <a:chOff x="874590" y="280564"/>
            <a:chExt cx="2756393" cy="2788444"/>
          </a:xfrm>
        </p:grpSpPr>
        <p:grpSp>
          <p:nvGrpSpPr>
            <p:cNvPr id="75" name="Group 74"/>
            <p:cNvGrpSpPr/>
            <p:nvPr/>
          </p:nvGrpSpPr>
          <p:grpSpPr>
            <a:xfrm>
              <a:off x="1425869" y="1953630"/>
              <a:ext cx="1102557" cy="1115378"/>
              <a:chOff x="1763688" y="3573016"/>
              <a:chExt cx="1440160" cy="1440160"/>
            </a:xfrm>
          </p:grpSpPr>
          <p:sp>
            <p:nvSpPr>
              <p:cNvPr id="105" name="Rectangle 104"/>
              <p:cNvSpPr/>
              <p:nvPr/>
            </p:nvSpPr>
            <p:spPr>
              <a:xfrm>
                <a:off x="1763688" y="429309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6" name="Rectangle 105"/>
              <p:cNvSpPr/>
              <p:nvPr/>
            </p:nvSpPr>
            <p:spPr>
              <a:xfrm>
                <a:off x="2483768" y="357301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7" name="Rectangle 106"/>
              <p:cNvSpPr/>
              <p:nvPr/>
            </p:nvSpPr>
            <p:spPr>
              <a:xfrm>
                <a:off x="2483768" y="429309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76" name="Group 75"/>
            <p:cNvGrpSpPr/>
            <p:nvPr/>
          </p:nvGrpSpPr>
          <p:grpSpPr>
            <a:xfrm>
              <a:off x="1425869" y="280564"/>
              <a:ext cx="1102557" cy="1115378"/>
              <a:chOff x="2483768" y="1412776"/>
              <a:chExt cx="1440160" cy="1440160"/>
            </a:xfrm>
          </p:grpSpPr>
          <p:sp>
            <p:nvSpPr>
              <p:cNvPr id="102" name="Rectangle 101"/>
              <p:cNvSpPr/>
              <p:nvPr/>
            </p:nvSpPr>
            <p:spPr>
              <a:xfrm>
                <a:off x="248376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03" name="Rectangle 102"/>
              <p:cNvSpPr/>
              <p:nvPr/>
            </p:nvSpPr>
            <p:spPr>
              <a:xfrm>
                <a:off x="3203848" y="141277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4" name="Rectangle 103"/>
              <p:cNvSpPr/>
              <p:nvPr/>
            </p:nvSpPr>
            <p:spPr>
              <a:xfrm>
                <a:off x="320384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77" name="Group 76"/>
            <p:cNvGrpSpPr/>
            <p:nvPr/>
          </p:nvGrpSpPr>
          <p:grpSpPr>
            <a:xfrm>
              <a:off x="1977147" y="1395942"/>
              <a:ext cx="1102557" cy="557689"/>
              <a:chOff x="2483768" y="2852936"/>
              <a:chExt cx="1440160" cy="720080"/>
            </a:xfrm>
          </p:grpSpPr>
          <p:sp>
            <p:nvSpPr>
              <p:cNvPr id="100" name="Rectangle 99"/>
              <p:cNvSpPr/>
              <p:nvPr/>
            </p:nvSpPr>
            <p:spPr>
              <a:xfrm>
                <a:off x="2483768" y="2852936"/>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1" name="Rectangle 100"/>
              <p:cNvSpPr/>
              <p:nvPr/>
            </p:nvSpPr>
            <p:spPr>
              <a:xfrm>
                <a:off x="3203848" y="2852936"/>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78" name="Rectangle 77"/>
            <p:cNvSpPr/>
            <p:nvPr/>
          </p:nvSpPr>
          <p:spPr>
            <a:xfrm>
              <a:off x="2528426" y="2511319"/>
              <a:ext cx="551279" cy="557689"/>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nvGrpSpPr>
            <p:cNvPr id="79" name="Group 78"/>
            <p:cNvGrpSpPr/>
            <p:nvPr/>
          </p:nvGrpSpPr>
          <p:grpSpPr>
            <a:xfrm>
              <a:off x="2528426" y="1395942"/>
              <a:ext cx="1102557" cy="1115378"/>
              <a:chOff x="3203848" y="2852936"/>
              <a:chExt cx="1440160" cy="1440160"/>
            </a:xfrm>
          </p:grpSpPr>
          <p:sp>
            <p:nvSpPr>
              <p:cNvPr id="97" name="Rectangle 96"/>
              <p:cNvSpPr/>
              <p:nvPr/>
            </p:nvSpPr>
            <p:spPr>
              <a:xfrm>
                <a:off x="320384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8" name="Rectangle 97"/>
              <p:cNvSpPr/>
              <p:nvPr/>
            </p:nvSpPr>
            <p:spPr>
              <a:xfrm>
                <a:off x="3923928" y="285293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9" name="Rectangle 98"/>
              <p:cNvSpPr/>
              <p:nvPr/>
            </p:nvSpPr>
            <p:spPr>
              <a:xfrm>
                <a:off x="392392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80" name="Rectangle 79"/>
            <p:cNvSpPr/>
            <p:nvPr/>
          </p:nvSpPr>
          <p:spPr>
            <a:xfrm>
              <a:off x="3079704" y="2511319"/>
              <a:ext cx="551279" cy="557689"/>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nvGrpSpPr>
            <p:cNvPr id="81" name="Group 80"/>
            <p:cNvGrpSpPr/>
            <p:nvPr/>
          </p:nvGrpSpPr>
          <p:grpSpPr>
            <a:xfrm>
              <a:off x="2528426" y="280564"/>
              <a:ext cx="1102557" cy="1115378"/>
              <a:chOff x="3203848" y="1412776"/>
              <a:chExt cx="1440160" cy="1440160"/>
            </a:xfrm>
          </p:grpSpPr>
          <p:sp>
            <p:nvSpPr>
              <p:cNvPr id="93" name="Rectangle 92"/>
              <p:cNvSpPr/>
              <p:nvPr/>
            </p:nvSpPr>
            <p:spPr>
              <a:xfrm>
                <a:off x="392392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4" name="Rectangle 93"/>
              <p:cNvSpPr/>
              <p:nvPr/>
            </p:nvSpPr>
            <p:spPr>
              <a:xfrm>
                <a:off x="392392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5" name="Rectangle 94"/>
              <p:cNvSpPr/>
              <p:nvPr/>
            </p:nvSpPr>
            <p:spPr>
              <a:xfrm>
                <a:off x="320384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6" name="Rectangle 95"/>
              <p:cNvSpPr/>
              <p:nvPr/>
            </p:nvSpPr>
            <p:spPr>
              <a:xfrm>
                <a:off x="320384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82" name="Group 81"/>
            <p:cNvGrpSpPr/>
            <p:nvPr/>
          </p:nvGrpSpPr>
          <p:grpSpPr>
            <a:xfrm>
              <a:off x="874590" y="1398583"/>
              <a:ext cx="1102557" cy="1670425"/>
              <a:chOff x="1043608" y="2856347"/>
              <a:chExt cx="1440160" cy="2156829"/>
            </a:xfrm>
          </p:grpSpPr>
          <p:grpSp>
            <p:nvGrpSpPr>
              <p:cNvPr id="88" name="Group 87"/>
              <p:cNvGrpSpPr/>
              <p:nvPr/>
            </p:nvGrpSpPr>
            <p:grpSpPr>
              <a:xfrm>
                <a:off x="1043608" y="3573016"/>
                <a:ext cx="1440160" cy="1440160"/>
                <a:chOff x="1043608" y="3573016"/>
                <a:chExt cx="1440160" cy="1440160"/>
              </a:xfrm>
            </p:grpSpPr>
            <p:sp>
              <p:nvSpPr>
                <p:cNvPr id="90" name="Rectangle 89"/>
                <p:cNvSpPr/>
                <p:nvPr/>
              </p:nvSpPr>
              <p:spPr>
                <a:xfrm>
                  <a:off x="104360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1" name="Rectangle 90"/>
                <p:cNvSpPr/>
                <p:nvPr/>
              </p:nvSpPr>
              <p:spPr>
                <a:xfrm>
                  <a:off x="1043608" y="429309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2" name="Rectangle 91"/>
                <p:cNvSpPr/>
                <p:nvPr/>
              </p:nvSpPr>
              <p:spPr>
                <a:xfrm>
                  <a:off x="176368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89" name="Rectangle 88"/>
              <p:cNvSpPr/>
              <p:nvPr/>
            </p:nvSpPr>
            <p:spPr>
              <a:xfrm>
                <a:off x="1763688" y="2856347"/>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83" name="Group 82"/>
            <p:cNvGrpSpPr/>
            <p:nvPr/>
          </p:nvGrpSpPr>
          <p:grpSpPr>
            <a:xfrm>
              <a:off x="874590" y="280564"/>
              <a:ext cx="1102557" cy="1673066"/>
              <a:chOff x="1043608" y="1412776"/>
              <a:chExt cx="1440160" cy="2160240"/>
            </a:xfrm>
          </p:grpSpPr>
          <p:sp>
            <p:nvSpPr>
              <p:cNvPr id="84" name="Rectangle 83"/>
              <p:cNvSpPr/>
              <p:nvPr/>
            </p:nvSpPr>
            <p:spPr>
              <a:xfrm>
                <a:off x="104360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5" name="Rectangle 84"/>
              <p:cNvSpPr/>
              <p:nvPr/>
            </p:nvSpPr>
            <p:spPr>
              <a:xfrm>
                <a:off x="1043608" y="213285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6" name="Rectangle 85"/>
              <p:cNvSpPr/>
              <p:nvPr/>
            </p:nvSpPr>
            <p:spPr>
              <a:xfrm>
                <a:off x="176368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7" name="Rectangle 86"/>
              <p:cNvSpPr/>
              <p:nvPr/>
            </p:nvSpPr>
            <p:spPr>
              <a:xfrm>
                <a:off x="1043608" y="285293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grpSp>
        <p:nvGrpSpPr>
          <p:cNvPr id="197" name="Group 196"/>
          <p:cNvGrpSpPr/>
          <p:nvPr/>
        </p:nvGrpSpPr>
        <p:grpSpPr>
          <a:xfrm>
            <a:off x="5738927" y="4496256"/>
            <a:ext cx="2601462" cy="1597041"/>
            <a:chOff x="244360" y="3347852"/>
            <a:chExt cx="6096163" cy="3348145"/>
          </a:xfrm>
        </p:grpSpPr>
        <p:grpSp>
          <p:nvGrpSpPr>
            <p:cNvPr id="198" name="Group 197"/>
            <p:cNvGrpSpPr/>
            <p:nvPr/>
          </p:nvGrpSpPr>
          <p:grpSpPr>
            <a:xfrm>
              <a:off x="2556864" y="3885543"/>
              <a:ext cx="1102557" cy="557689"/>
              <a:chOff x="2483768" y="2852936"/>
              <a:chExt cx="1440160" cy="720080"/>
            </a:xfrm>
          </p:grpSpPr>
          <p:sp>
            <p:nvSpPr>
              <p:cNvPr id="284" name="Rectangle 283"/>
              <p:cNvSpPr/>
              <p:nvPr/>
            </p:nvSpPr>
            <p:spPr>
              <a:xfrm>
                <a:off x="2483768" y="2852936"/>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85" name="Rectangle 284"/>
              <p:cNvSpPr/>
              <p:nvPr/>
            </p:nvSpPr>
            <p:spPr>
              <a:xfrm>
                <a:off x="3203848" y="2852936"/>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199" name="Group 198"/>
            <p:cNvGrpSpPr/>
            <p:nvPr/>
          </p:nvGrpSpPr>
          <p:grpSpPr>
            <a:xfrm>
              <a:off x="5237966" y="5373216"/>
              <a:ext cx="1102557" cy="1115378"/>
              <a:chOff x="3203848" y="2852936"/>
              <a:chExt cx="1440160" cy="1440160"/>
            </a:xfrm>
          </p:grpSpPr>
          <p:sp>
            <p:nvSpPr>
              <p:cNvPr id="281" name="Rectangle 280"/>
              <p:cNvSpPr/>
              <p:nvPr/>
            </p:nvSpPr>
            <p:spPr>
              <a:xfrm>
                <a:off x="320384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82" name="Rectangle 281"/>
              <p:cNvSpPr/>
              <p:nvPr/>
            </p:nvSpPr>
            <p:spPr>
              <a:xfrm>
                <a:off x="3923928" y="285293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83" name="Rectangle 282"/>
              <p:cNvSpPr/>
              <p:nvPr/>
            </p:nvSpPr>
            <p:spPr>
              <a:xfrm>
                <a:off x="392392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0" name="Group 199"/>
            <p:cNvGrpSpPr/>
            <p:nvPr/>
          </p:nvGrpSpPr>
          <p:grpSpPr>
            <a:xfrm>
              <a:off x="2456407" y="4068021"/>
              <a:ext cx="1102557" cy="557689"/>
              <a:chOff x="6876256" y="3464283"/>
              <a:chExt cx="1440160" cy="720080"/>
            </a:xfrm>
          </p:grpSpPr>
          <p:sp>
            <p:nvSpPr>
              <p:cNvPr id="279" name="Rectangle 278"/>
              <p:cNvSpPr/>
              <p:nvPr/>
            </p:nvSpPr>
            <p:spPr>
              <a:xfrm>
                <a:off x="6876256" y="3464283"/>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80" name="Rectangle 279"/>
              <p:cNvSpPr/>
              <p:nvPr/>
            </p:nvSpPr>
            <p:spPr>
              <a:xfrm>
                <a:off x="7596336" y="3464283"/>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1" name="Group 200"/>
            <p:cNvGrpSpPr/>
            <p:nvPr/>
          </p:nvGrpSpPr>
          <p:grpSpPr>
            <a:xfrm rot="5400000">
              <a:off x="2594788" y="4897229"/>
              <a:ext cx="1102557" cy="1670425"/>
              <a:chOff x="1043608" y="2856347"/>
              <a:chExt cx="1440160" cy="2156829"/>
            </a:xfrm>
          </p:grpSpPr>
          <p:grpSp>
            <p:nvGrpSpPr>
              <p:cNvPr id="274" name="Group 273"/>
              <p:cNvGrpSpPr/>
              <p:nvPr/>
            </p:nvGrpSpPr>
            <p:grpSpPr>
              <a:xfrm>
                <a:off x="1043608" y="3573016"/>
                <a:ext cx="1440160" cy="1440160"/>
                <a:chOff x="1043608" y="3573016"/>
                <a:chExt cx="1440160" cy="1440160"/>
              </a:xfrm>
            </p:grpSpPr>
            <p:sp>
              <p:nvSpPr>
                <p:cNvPr id="276" name="Rectangle 275"/>
                <p:cNvSpPr/>
                <p:nvPr/>
              </p:nvSpPr>
              <p:spPr>
                <a:xfrm>
                  <a:off x="104360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77" name="Rectangle 276"/>
                <p:cNvSpPr/>
                <p:nvPr/>
              </p:nvSpPr>
              <p:spPr>
                <a:xfrm>
                  <a:off x="1043608" y="429309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78" name="Rectangle 277"/>
                <p:cNvSpPr/>
                <p:nvPr/>
              </p:nvSpPr>
              <p:spPr>
                <a:xfrm>
                  <a:off x="176368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275" name="Rectangle 274"/>
              <p:cNvSpPr/>
              <p:nvPr/>
            </p:nvSpPr>
            <p:spPr>
              <a:xfrm>
                <a:off x="1763688" y="2856347"/>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2" name="Group 201"/>
            <p:cNvGrpSpPr/>
            <p:nvPr/>
          </p:nvGrpSpPr>
          <p:grpSpPr>
            <a:xfrm>
              <a:off x="4496137" y="3904698"/>
              <a:ext cx="1102557" cy="1673067"/>
              <a:chOff x="1043608" y="1412776"/>
              <a:chExt cx="1440160" cy="2160240"/>
            </a:xfrm>
          </p:grpSpPr>
          <p:sp>
            <p:nvSpPr>
              <p:cNvPr id="270" name="Rectangle 269"/>
              <p:cNvSpPr/>
              <p:nvPr/>
            </p:nvSpPr>
            <p:spPr>
              <a:xfrm>
                <a:off x="104360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71" name="Rectangle 270"/>
              <p:cNvSpPr/>
              <p:nvPr/>
            </p:nvSpPr>
            <p:spPr>
              <a:xfrm>
                <a:off x="1043608" y="213285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2" name="Rectangle 271"/>
              <p:cNvSpPr/>
              <p:nvPr/>
            </p:nvSpPr>
            <p:spPr>
              <a:xfrm>
                <a:off x="176368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73" name="Rectangle 272"/>
              <p:cNvSpPr/>
              <p:nvPr/>
            </p:nvSpPr>
            <p:spPr>
              <a:xfrm>
                <a:off x="1043608" y="285293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03" name="Group 202"/>
            <p:cNvGrpSpPr/>
            <p:nvPr/>
          </p:nvGrpSpPr>
          <p:grpSpPr>
            <a:xfrm>
              <a:off x="2339752" y="4239463"/>
              <a:ext cx="1102557" cy="557689"/>
              <a:chOff x="6876256" y="3464283"/>
              <a:chExt cx="1440160" cy="720080"/>
            </a:xfrm>
          </p:grpSpPr>
          <p:sp>
            <p:nvSpPr>
              <p:cNvPr id="268" name="Rectangle 267"/>
              <p:cNvSpPr/>
              <p:nvPr/>
            </p:nvSpPr>
            <p:spPr>
              <a:xfrm>
                <a:off x="6876256" y="3464283"/>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9" name="Rectangle 268"/>
              <p:cNvSpPr/>
              <p:nvPr/>
            </p:nvSpPr>
            <p:spPr>
              <a:xfrm>
                <a:off x="7596336" y="3464283"/>
                <a:ext cx="720080" cy="720080"/>
              </a:xfrm>
              <a:prstGeom prst="rect">
                <a:avLst/>
              </a:prstGeom>
              <a:solidFill>
                <a:srgbClr val="FF1515"/>
              </a:solidFill>
              <a:ln w="25400" cap="flat" cmpd="sng" algn="ctr">
                <a:solidFill>
                  <a:srgbClr val="FF151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4" name="Group 203"/>
            <p:cNvGrpSpPr/>
            <p:nvPr/>
          </p:nvGrpSpPr>
          <p:grpSpPr>
            <a:xfrm rot="5400000">
              <a:off x="2479670" y="5017274"/>
              <a:ext cx="1102557" cy="1670425"/>
              <a:chOff x="1043608" y="2856347"/>
              <a:chExt cx="1440160" cy="2156829"/>
            </a:xfrm>
          </p:grpSpPr>
          <p:grpSp>
            <p:nvGrpSpPr>
              <p:cNvPr id="263" name="Group 262"/>
              <p:cNvGrpSpPr/>
              <p:nvPr/>
            </p:nvGrpSpPr>
            <p:grpSpPr>
              <a:xfrm>
                <a:off x="1043608" y="3573016"/>
                <a:ext cx="1440160" cy="1440160"/>
                <a:chOff x="1043608" y="3573016"/>
                <a:chExt cx="1440160" cy="1440160"/>
              </a:xfrm>
            </p:grpSpPr>
            <p:sp>
              <p:nvSpPr>
                <p:cNvPr id="265" name="Rectangle 264"/>
                <p:cNvSpPr/>
                <p:nvPr/>
              </p:nvSpPr>
              <p:spPr>
                <a:xfrm>
                  <a:off x="104360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6" name="Rectangle 265"/>
                <p:cNvSpPr/>
                <p:nvPr/>
              </p:nvSpPr>
              <p:spPr>
                <a:xfrm>
                  <a:off x="1043608" y="429309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7" name="Rectangle 266"/>
                <p:cNvSpPr/>
                <p:nvPr/>
              </p:nvSpPr>
              <p:spPr>
                <a:xfrm>
                  <a:off x="176368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264" name="Rectangle 263"/>
              <p:cNvSpPr/>
              <p:nvPr/>
            </p:nvSpPr>
            <p:spPr>
              <a:xfrm>
                <a:off x="1763688" y="2856347"/>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5" name="Group 204"/>
            <p:cNvGrpSpPr/>
            <p:nvPr/>
          </p:nvGrpSpPr>
          <p:grpSpPr>
            <a:xfrm rot="5400000">
              <a:off x="2321413" y="5138853"/>
              <a:ext cx="1102557" cy="1670425"/>
              <a:chOff x="1043608" y="2856347"/>
              <a:chExt cx="1440160" cy="2156829"/>
            </a:xfrm>
          </p:grpSpPr>
          <p:grpSp>
            <p:nvGrpSpPr>
              <p:cNvPr id="258" name="Group 257"/>
              <p:cNvGrpSpPr/>
              <p:nvPr/>
            </p:nvGrpSpPr>
            <p:grpSpPr>
              <a:xfrm>
                <a:off x="1043608" y="3573016"/>
                <a:ext cx="1440160" cy="1440160"/>
                <a:chOff x="1043608" y="3573016"/>
                <a:chExt cx="1440160" cy="1440160"/>
              </a:xfrm>
            </p:grpSpPr>
            <p:sp>
              <p:nvSpPr>
                <p:cNvPr id="260" name="Rectangle 259"/>
                <p:cNvSpPr/>
                <p:nvPr/>
              </p:nvSpPr>
              <p:spPr>
                <a:xfrm>
                  <a:off x="104360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1" name="Rectangle 260"/>
                <p:cNvSpPr/>
                <p:nvPr/>
              </p:nvSpPr>
              <p:spPr>
                <a:xfrm>
                  <a:off x="1043608" y="429309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62" name="Rectangle 261"/>
                <p:cNvSpPr/>
                <p:nvPr/>
              </p:nvSpPr>
              <p:spPr>
                <a:xfrm>
                  <a:off x="1763688" y="3573016"/>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259" name="Rectangle 258"/>
              <p:cNvSpPr/>
              <p:nvPr/>
            </p:nvSpPr>
            <p:spPr>
              <a:xfrm>
                <a:off x="1763688" y="2856347"/>
                <a:ext cx="720080" cy="720080"/>
              </a:xfrm>
              <a:prstGeom prst="rect">
                <a:avLst/>
              </a:prstGeom>
              <a:solidFill>
                <a:srgbClr val="0070C0"/>
              </a:solidFill>
              <a:ln w="25400" cap="flat" cmpd="sng" algn="ctr">
                <a:solidFill>
                  <a:srgbClr val="007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6" name="Group 205"/>
            <p:cNvGrpSpPr/>
            <p:nvPr/>
          </p:nvGrpSpPr>
          <p:grpSpPr>
            <a:xfrm>
              <a:off x="4355976" y="3988181"/>
              <a:ext cx="1102557" cy="1673067"/>
              <a:chOff x="1043608" y="1412776"/>
              <a:chExt cx="1440160" cy="2160240"/>
            </a:xfrm>
          </p:grpSpPr>
          <p:sp>
            <p:nvSpPr>
              <p:cNvPr id="254" name="Rectangle 253"/>
              <p:cNvSpPr/>
              <p:nvPr/>
            </p:nvSpPr>
            <p:spPr>
              <a:xfrm>
                <a:off x="104360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55" name="Rectangle 254"/>
              <p:cNvSpPr/>
              <p:nvPr/>
            </p:nvSpPr>
            <p:spPr>
              <a:xfrm>
                <a:off x="1043608" y="213285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56" name="Rectangle 255"/>
              <p:cNvSpPr/>
              <p:nvPr/>
            </p:nvSpPr>
            <p:spPr>
              <a:xfrm>
                <a:off x="176368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57" name="Rectangle 256"/>
              <p:cNvSpPr/>
              <p:nvPr/>
            </p:nvSpPr>
            <p:spPr>
              <a:xfrm>
                <a:off x="1043608" y="285293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07" name="Group 206"/>
            <p:cNvGrpSpPr/>
            <p:nvPr/>
          </p:nvGrpSpPr>
          <p:grpSpPr>
            <a:xfrm>
              <a:off x="4211960" y="4132197"/>
              <a:ext cx="1102557" cy="1673067"/>
              <a:chOff x="1043608" y="1412776"/>
              <a:chExt cx="1440160" cy="2160240"/>
            </a:xfrm>
          </p:grpSpPr>
          <p:sp>
            <p:nvSpPr>
              <p:cNvPr id="250" name="Rectangle 249"/>
              <p:cNvSpPr/>
              <p:nvPr/>
            </p:nvSpPr>
            <p:spPr>
              <a:xfrm>
                <a:off x="104360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51" name="Rectangle 250"/>
              <p:cNvSpPr/>
              <p:nvPr/>
            </p:nvSpPr>
            <p:spPr>
              <a:xfrm>
                <a:off x="1043608" y="213285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52" name="Rectangle 251"/>
              <p:cNvSpPr/>
              <p:nvPr/>
            </p:nvSpPr>
            <p:spPr>
              <a:xfrm>
                <a:off x="1763688" y="141277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53" name="Rectangle 252"/>
              <p:cNvSpPr/>
              <p:nvPr/>
            </p:nvSpPr>
            <p:spPr>
              <a:xfrm>
                <a:off x="1043608" y="2852936"/>
                <a:ext cx="720080" cy="720080"/>
              </a:xfrm>
              <a:prstGeom prst="rect">
                <a:avLst/>
              </a:prstGeom>
              <a:solidFill>
                <a:srgbClr val="CC0000"/>
              </a:solidFill>
              <a:ln w="25400" cap="flat" cmpd="sng" algn="ctr">
                <a:solidFill>
                  <a:srgbClr val="CC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08" name="Group 207"/>
            <p:cNvGrpSpPr/>
            <p:nvPr/>
          </p:nvGrpSpPr>
          <p:grpSpPr>
            <a:xfrm>
              <a:off x="5128353" y="5525616"/>
              <a:ext cx="1102557" cy="1115378"/>
              <a:chOff x="3203848" y="2852936"/>
              <a:chExt cx="1440160" cy="1440160"/>
            </a:xfrm>
          </p:grpSpPr>
          <p:sp>
            <p:nvSpPr>
              <p:cNvPr id="247" name="Rectangle 246"/>
              <p:cNvSpPr/>
              <p:nvPr/>
            </p:nvSpPr>
            <p:spPr>
              <a:xfrm>
                <a:off x="320384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8" name="Rectangle 247"/>
              <p:cNvSpPr/>
              <p:nvPr/>
            </p:nvSpPr>
            <p:spPr>
              <a:xfrm>
                <a:off x="3923928" y="285293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9" name="Rectangle 248"/>
              <p:cNvSpPr/>
              <p:nvPr/>
            </p:nvSpPr>
            <p:spPr>
              <a:xfrm>
                <a:off x="3923928" y="3573016"/>
                <a:ext cx="720080" cy="720080"/>
              </a:xfrm>
              <a:prstGeom prst="rect">
                <a:avLst/>
              </a:prstGeom>
              <a:solidFill>
                <a:srgbClr val="FFAB97"/>
              </a:solidFill>
              <a:ln w="25400" cap="flat" cmpd="sng" algn="ctr">
                <a:solidFill>
                  <a:srgbClr val="FFAB9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09" name="Group 208"/>
            <p:cNvGrpSpPr/>
            <p:nvPr/>
          </p:nvGrpSpPr>
          <p:grpSpPr>
            <a:xfrm>
              <a:off x="244360" y="3347852"/>
              <a:ext cx="1725615" cy="1718767"/>
              <a:chOff x="179512" y="3806849"/>
              <a:chExt cx="1725615" cy="1718767"/>
            </a:xfrm>
          </p:grpSpPr>
          <p:grpSp>
            <p:nvGrpSpPr>
              <p:cNvPr id="231" name="Group 230"/>
              <p:cNvGrpSpPr/>
              <p:nvPr/>
            </p:nvGrpSpPr>
            <p:grpSpPr>
              <a:xfrm rot="16200000">
                <a:off x="796160" y="3813259"/>
                <a:ext cx="1115378" cy="1102557"/>
                <a:chOff x="1763688" y="3573016"/>
                <a:chExt cx="1440160" cy="1440160"/>
              </a:xfrm>
            </p:grpSpPr>
            <p:sp>
              <p:nvSpPr>
                <p:cNvPr id="244" name="Rectangle 243"/>
                <p:cNvSpPr/>
                <p:nvPr/>
              </p:nvSpPr>
              <p:spPr>
                <a:xfrm>
                  <a:off x="1763688" y="429309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5" name="Rectangle 244"/>
                <p:cNvSpPr/>
                <p:nvPr/>
              </p:nvSpPr>
              <p:spPr>
                <a:xfrm>
                  <a:off x="2483768" y="357301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6" name="Rectangle 245"/>
                <p:cNvSpPr/>
                <p:nvPr/>
              </p:nvSpPr>
              <p:spPr>
                <a:xfrm>
                  <a:off x="2483768" y="429309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grpSp>
          <p:grpSp>
            <p:nvGrpSpPr>
              <p:cNvPr id="232" name="Group 231"/>
              <p:cNvGrpSpPr/>
              <p:nvPr/>
            </p:nvGrpSpPr>
            <p:grpSpPr>
              <a:xfrm rot="16200000">
                <a:off x="619102" y="4011475"/>
                <a:ext cx="1115378" cy="1102557"/>
                <a:chOff x="2483768" y="1412776"/>
                <a:chExt cx="1440160" cy="1440160"/>
              </a:xfrm>
            </p:grpSpPr>
            <p:sp>
              <p:nvSpPr>
                <p:cNvPr id="241" name="Rectangle 240"/>
                <p:cNvSpPr/>
                <p:nvPr/>
              </p:nvSpPr>
              <p:spPr>
                <a:xfrm>
                  <a:off x="248376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42" name="Rectangle 241"/>
                <p:cNvSpPr/>
                <p:nvPr/>
              </p:nvSpPr>
              <p:spPr>
                <a:xfrm>
                  <a:off x="3203848" y="141277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3" name="Rectangle 242"/>
                <p:cNvSpPr/>
                <p:nvPr/>
              </p:nvSpPr>
              <p:spPr>
                <a:xfrm>
                  <a:off x="320384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33" name="Group 232"/>
              <p:cNvGrpSpPr/>
              <p:nvPr/>
            </p:nvGrpSpPr>
            <p:grpSpPr>
              <a:xfrm rot="16200000">
                <a:off x="389126" y="4264248"/>
                <a:ext cx="1115378" cy="1102557"/>
                <a:chOff x="2483768" y="1412776"/>
                <a:chExt cx="1440160" cy="1440160"/>
              </a:xfrm>
            </p:grpSpPr>
            <p:sp>
              <p:nvSpPr>
                <p:cNvPr id="238" name="Rectangle 237"/>
                <p:cNvSpPr/>
                <p:nvPr/>
              </p:nvSpPr>
              <p:spPr>
                <a:xfrm>
                  <a:off x="248376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39" name="Rectangle 238"/>
                <p:cNvSpPr/>
                <p:nvPr/>
              </p:nvSpPr>
              <p:spPr>
                <a:xfrm>
                  <a:off x="3203848" y="141277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40" name="Rectangle 239"/>
                <p:cNvSpPr/>
                <p:nvPr/>
              </p:nvSpPr>
              <p:spPr>
                <a:xfrm>
                  <a:off x="320384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34" name="Group 233"/>
              <p:cNvGrpSpPr/>
              <p:nvPr/>
            </p:nvGrpSpPr>
            <p:grpSpPr>
              <a:xfrm rot="16200000">
                <a:off x="173102" y="4416648"/>
                <a:ext cx="1115378" cy="1102557"/>
                <a:chOff x="2483768" y="1412776"/>
                <a:chExt cx="1440160" cy="1440160"/>
              </a:xfrm>
            </p:grpSpPr>
            <p:sp>
              <p:nvSpPr>
                <p:cNvPr id="235" name="Rectangle 234"/>
                <p:cNvSpPr/>
                <p:nvPr/>
              </p:nvSpPr>
              <p:spPr>
                <a:xfrm>
                  <a:off x="248376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36" name="Rectangle 235"/>
                <p:cNvSpPr/>
                <p:nvPr/>
              </p:nvSpPr>
              <p:spPr>
                <a:xfrm>
                  <a:off x="3203848" y="141277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37" name="Rectangle 236"/>
                <p:cNvSpPr/>
                <p:nvPr/>
              </p:nvSpPr>
              <p:spPr>
                <a:xfrm>
                  <a:off x="3203848" y="2132856"/>
                  <a:ext cx="720080" cy="720080"/>
                </a:xfrm>
                <a:prstGeom prst="rect">
                  <a:avLst/>
                </a:prstGeom>
                <a:solidFill>
                  <a:srgbClr val="FF3B3B"/>
                </a:solidFill>
                <a:ln w="25400" cap="flat" cmpd="sng" algn="ctr">
                  <a:solidFill>
                    <a:srgbClr val="FF3B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grpSp>
          <p:nvGrpSpPr>
            <p:cNvPr id="210" name="Group 209"/>
            <p:cNvGrpSpPr/>
            <p:nvPr/>
          </p:nvGrpSpPr>
          <p:grpSpPr>
            <a:xfrm>
              <a:off x="387868" y="5157192"/>
              <a:ext cx="1517258" cy="1538805"/>
              <a:chOff x="387868" y="5157192"/>
              <a:chExt cx="1517258" cy="1538805"/>
            </a:xfrm>
          </p:grpSpPr>
          <p:grpSp>
            <p:nvGrpSpPr>
              <p:cNvPr id="211" name="Group 210"/>
              <p:cNvGrpSpPr/>
              <p:nvPr/>
            </p:nvGrpSpPr>
            <p:grpSpPr>
              <a:xfrm>
                <a:off x="802569" y="5157192"/>
                <a:ext cx="1102557" cy="1115378"/>
                <a:chOff x="3203848" y="1412776"/>
                <a:chExt cx="1440160" cy="1440160"/>
              </a:xfrm>
            </p:grpSpPr>
            <p:sp>
              <p:nvSpPr>
                <p:cNvPr id="227" name="Rectangle 226"/>
                <p:cNvSpPr/>
                <p:nvPr/>
              </p:nvSpPr>
              <p:spPr>
                <a:xfrm>
                  <a:off x="392392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8" name="Rectangle 227"/>
                <p:cNvSpPr/>
                <p:nvPr/>
              </p:nvSpPr>
              <p:spPr>
                <a:xfrm>
                  <a:off x="392392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9" name="Rectangle 228"/>
                <p:cNvSpPr/>
                <p:nvPr/>
              </p:nvSpPr>
              <p:spPr>
                <a:xfrm>
                  <a:off x="320384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30" name="Rectangle 229"/>
                <p:cNvSpPr/>
                <p:nvPr/>
              </p:nvSpPr>
              <p:spPr>
                <a:xfrm>
                  <a:off x="320384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12" name="Group 211"/>
              <p:cNvGrpSpPr/>
              <p:nvPr/>
            </p:nvGrpSpPr>
            <p:grpSpPr>
              <a:xfrm>
                <a:off x="658553" y="5301208"/>
                <a:ext cx="1102557" cy="1115378"/>
                <a:chOff x="3203848" y="1412776"/>
                <a:chExt cx="1440160" cy="1440160"/>
              </a:xfrm>
            </p:grpSpPr>
            <p:sp>
              <p:nvSpPr>
                <p:cNvPr id="223" name="Rectangle 222"/>
                <p:cNvSpPr/>
                <p:nvPr/>
              </p:nvSpPr>
              <p:spPr>
                <a:xfrm>
                  <a:off x="392392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4" name="Rectangle 223"/>
                <p:cNvSpPr/>
                <p:nvPr/>
              </p:nvSpPr>
              <p:spPr>
                <a:xfrm>
                  <a:off x="392392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5" name="Rectangle 224"/>
                <p:cNvSpPr/>
                <p:nvPr/>
              </p:nvSpPr>
              <p:spPr>
                <a:xfrm>
                  <a:off x="320384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6" name="Rectangle 225"/>
                <p:cNvSpPr/>
                <p:nvPr/>
              </p:nvSpPr>
              <p:spPr>
                <a:xfrm>
                  <a:off x="320384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13" name="Group 212"/>
              <p:cNvGrpSpPr/>
              <p:nvPr/>
            </p:nvGrpSpPr>
            <p:grpSpPr>
              <a:xfrm>
                <a:off x="531884" y="5436603"/>
                <a:ext cx="1102557" cy="1115378"/>
                <a:chOff x="3203848" y="1412776"/>
                <a:chExt cx="1440160" cy="1440160"/>
              </a:xfrm>
            </p:grpSpPr>
            <p:sp>
              <p:nvSpPr>
                <p:cNvPr id="219" name="Rectangle 218"/>
                <p:cNvSpPr/>
                <p:nvPr/>
              </p:nvSpPr>
              <p:spPr>
                <a:xfrm>
                  <a:off x="392392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0" name="Rectangle 219"/>
                <p:cNvSpPr/>
                <p:nvPr/>
              </p:nvSpPr>
              <p:spPr>
                <a:xfrm>
                  <a:off x="392392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1" name="Rectangle 220"/>
                <p:cNvSpPr/>
                <p:nvPr/>
              </p:nvSpPr>
              <p:spPr>
                <a:xfrm>
                  <a:off x="320384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22" name="Rectangle 221"/>
                <p:cNvSpPr/>
                <p:nvPr/>
              </p:nvSpPr>
              <p:spPr>
                <a:xfrm>
                  <a:off x="320384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14" name="Group 213"/>
              <p:cNvGrpSpPr/>
              <p:nvPr/>
            </p:nvGrpSpPr>
            <p:grpSpPr>
              <a:xfrm>
                <a:off x="387868" y="5580619"/>
                <a:ext cx="1102557" cy="1115378"/>
                <a:chOff x="3203848" y="1412776"/>
                <a:chExt cx="1440160" cy="1440160"/>
              </a:xfrm>
            </p:grpSpPr>
            <p:sp>
              <p:nvSpPr>
                <p:cNvPr id="215" name="Rectangle 214"/>
                <p:cNvSpPr/>
                <p:nvPr/>
              </p:nvSpPr>
              <p:spPr>
                <a:xfrm>
                  <a:off x="392392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16" name="Rectangle 215"/>
                <p:cNvSpPr/>
                <p:nvPr/>
              </p:nvSpPr>
              <p:spPr>
                <a:xfrm>
                  <a:off x="392392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7" name="Rectangle 216"/>
                <p:cNvSpPr/>
                <p:nvPr/>
              </p:nvSpPr>
              <p:spPr>
                <a:xfrm>
                  <a:off x="3203848" y="141277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18" name="Rectangle 217"/>
                <p:cNvSpPr/>
                <p:nvPr/>
              </p:nvSpPr>
              <p:spPr>
                <a:xfrm>
                  <a:off x="3203848" y="2132856"/>
                  <a:ext cx="720080" cy="720080"/>
                </a:xfrm>
                <a:prstGeom prst="rect">
                  <a:avLst/>
                </a:prstGeom>
                <a:solidFill>
                  <a:srgbClr val="92D050"/>
                </a:solidFill>
                <a:ln w="25400" cap="flat" cmpd="sng" algn="ctr">
                  <a:solidFill>
                    <a:srgbClr val="92D05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grpSp>
      <p:sp>
        <p:nvSpPr>
          <p:cNvPr id="293" name="Right Arrow 292"/>
          <p:cNvSpPr/>
          <p:nvPr/>
        </p:nvSpPr>
        <p:spPr bwMode="auto">
          <a:xfrm rot="20942259">
            <a:off x="4377817" y="2708364"/>
            <a:ext cx="2130330" cy="1046601"/>
          </a:xfrm>
          <a:prstGeom prst="righ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94" name="Right Arrow 293"/>
          <p:cNvSpPr/>
          <p:nvPr/>
        </p:nvSpPr>
        <p:spPr bwMode="auto">
          <a:xfrm rot="5400000">
            <a:off x="6575417" y="3553774"/>
            <a:ext cx="1166659" cy="1046601"/>
          </a:xfrm>
          <a:prstGeom prst="righ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8654829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a:t>
            </a:r>
            <a:endParaRPr lang="en-US" dirty="0"/>
          </a:p>
        </p:txBody>
      </p:sp>
      <p:sp>
        <p:nvSpPr>
          <p:cNvPr id="3" name="Content Placeholder 2"/>
          <p:cNvSpPr>
            <a:spLocks noGrp="1"/>
          </p:cNvSpPr>
          <p:nvPr>
            <p:ph idx="1"/>
          </p:nvPr>
        </p:nvSpPr>
        <p:spPr/>
        <p:txBody>
          <a:bodyPr/>
          <a:lstStyle/>
          <a:p>
            <a:r>
              <a:rPr lang="en-US" smtClean="0"/>
              <a:t>“REpresentational State Transfer”</a:t>
            </a:r>
          </a:p>
          <a:p>
            <a:r>
              <a:rPr lang="en-US" smtClean="0"/>
              <a:t>Represent your data as “resources”</a:t>
            </a:r>
          </a:p>
          <a:p>
            <a:r>
              <a:rPr lang="en-US" smtClean="0"/>
              <a:t>Make “Resources” URI addressable</a:t>
            </a:r>
          </a:p>
          <a:p>
            <a:r>
              <a:rPr lang="en-US" smtClean="0"/>
              <a:t>Use HTTP to do CRUD operations</a:t>
            </a:r>
          </a:p>
          <a:p>
            <a:r>
              <a:rPr lang="en-US" smtClean="0"/>
              <a:t>Resources may be exchanged using different representations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43</a:t>
            </a:fld>
            <a:endParaRPr lang="en-US"/>
          </a:p>
        </p:txBody>
      </p:sp>
    </p:spTree>
    <p:extLst>
      <p:ext uri="{BB962C8B-B14F-4D97-AF65-F5344CB8AC3E}">
        <p14:creationId xmlns:p14="http://schemas.microsoft.com/office/powerpoint/2010/main" val="3151092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 a quick GET</a:t>
            </a:r>
            <a:endParaRPr lang="en-US" dirty="0"/>
          </a:p>
        </p:txBody>
      </p:sp>
      <p:sp>
        <p:nvSpPr>
          <p:cNvPr id="3" name="Content Placeholder 2"/>
          <p:cNvSpPr>
            <a:spLocks noGrp="1"/>
          </p:cNvSpPr>
          <p:nvPr>
            <p:ph idx="1"/>
          </p:nvPr>
        </p:nvSpPr>
        <p:spPr/>
        <p:txBody>
          <a:bodyPr/>
          <a:lstStyle/>
          <a:p>
            <a:r>
              <a:rPr lang="en-US" sz="1800" dirty="0" smtClean="0"/>
              <a:t>GET </a:t>
            </a:r>
            <a:r>
              <a:rPr lang="en-US" sz="1800" b="1" dirty="0" smtClean="0"/>
              <a:t>/</a:t>
            </a:r>
            <a:r>
              <a:rPr lang="en-US" sz="1800" b="1" dirty="0" err="1" smtClean="0"/>
              <a:t>fhir</a:t>
            </a:r>
            <a:r>
              <a:rPr lang="en-US" sz="1800" b="1" dirty="0" smtClean="0"/>
              <a:t>/Patient/1</a:t>
            </a:r>
            <a:r>
              <a:rPr lang="en-US" sz="1800" dirty="0" smtClean="0"/>
              <a:t> HTTP/1.1</a:t>
            </a:r>
          </a:p>
          <a:p>
            <a:endParaRPr lang="en-US" sz="1800" dirty="0" smtClean="0"/>
          </a:p>
          <a:p>
            <a:r>
              <a:rPr lang="en-US" sz="1800" dirty="0" smtClean="0"/>
              <a:t>HTTP/1.1 200 OK</a:t>
            </a:r>
          </a:p>
          <a:p>
            <a:r>
              <a:rPr lang="en-US" sz="1800" dirty="0" smtClean="0"/>
              <a:t>Content-Type: </a:t>
            </a:r>
            <a:r>
              <a:rPr lang="en-US" sz="1800" b="1" dirty="0" smtClean="0"/>
              <a:t>application/</a:t>
            </a:r>
            <a:r>
              <a:rPr lang="en-US" sz="1800" b="1" dirty="0" err="1" smtClean="0"/>
              <a:t>xml+fhir;charset</a:t>
            </a:r>
            <a:r>
              <a:rPr lang="en-US" sz="1800" b="1" dirty="0" smtClean="0"/>
              <a:t>=utf-8</a:t>
            </a:r>
          </a:p>
          <a:p>
            <a:r>
              <a:rPr lang="en-US" sz="1800" dirty="0" smtClean="0"/>
              <a:t>Content-Length: 787</a:t>
            </a:r>
          </a:p>
          <a:p>
            <a:r>
              <a:rPr lang="en-US" sz="1800" dirty="0" smtClean="0"/>
              <a:t>Content-Location: </a:t>
            </a:r>
          </a:p>
          <a:p>
            <a:r>
              <a:rPr lang="en-US" sz="1800" dirty="0" smtClean="0"/>
              <a:t>  http://fhir.furore.com/fhir/Patient/1/_history/1</a:t>
            </a:r>
          </a:p>
          <a:p>
            <a:r>
              <a:rPr lang="en-US" sz="1800" dirty="0" smtClean="0"/>
              <a:t>Last-Modified: Tue, 29 May 2012 23:45:32 GMT</a:t>
            </a:r>
            <a:endParaRPr lang="en-US" sz="1800" dirty="0"/>
          </a:p>
        </p:txBody>
      </p:sp>
      <p:sp>
        <p:nvSpPr>
          <p:cNvPr id="5" name="Slide Number Placeholder 4"/>
          <p:cNvSpPr>
            <a:spLocks noGrp="1"/>
          </p:cNvSpPr>
          <p:nvPr>
            <p:ph type="sldNum" sz="quarter" idx="4294967295"/>
          </p:nvPr>
        </p:nvSpPr>
        <p:spPr>
          <a:xfrm>
            <a:off x="0" y="6303963"/>
            <a:ext cx="720725" cy="220662"/>
          </a:xfrm>
          <a:prstGeom prst="rect">
            <a:avLst/>
          </a:prstGeom>
        </p:spPr>
        <p:txBody>
          <a:bodyPr/>
          <a:lstStyle/>
          <a:p>
            <a:fld id="{2CD36790-EF9F-4521-A783-189BE19EEE4B}" type="slidenum">
              <a:rPr lang="en-US" smtClean="0"/>
              <a:pPr/>
              <a:t>44</a:t>
            </a:fld>
            <a:endParaRPr lang="en-US"/>
          </a:p>
        </p:txBody>
      </p:sp>
      <p:sp>
        <p:nvSpPr>
          <p:cNvPr id="7" name="Rectangle 6"/>
          <p:cNvSpPr/>
          <p:nvPr/>
        </p:nvSpPr>
        <p:spPr>
          <a:xfrm>
            <a:off x="609600" y="4724400"/>
            <a:ext cx="7924800" cy="1585049"/>
          </a:xfrm>
          <a:prstGeom prst="rect">
            <a:avLst/>
          </a:prstGeom>
        </p:spPr>
        <p:txBody>
          <a:bodyPr wrap="square">
            <a:spAutoFit/>
          </a:bodyPr>
          <a:lstStyle/>
          <a:p>
            <a:r>
              <a:rPr lang="nl-NL" dirty="0">
                <a:latin typeface="Courier New" pitchFamily="49" charset="0"/>
                <a:cs typeface="Courier New" pitchFamily="49" charset="0"/>
              </a:rPr>
              <a:t>&lt;?</a:t>
            </a:r>
            <a:r>
              <a:rPr lang="nl-NL" dirty="0" err="1">
                <a:latin typeface="Courier New" pitchFamily="49" charset="0"/>
                <a:cs typeface="Courier New" pitchFamily="49" charset="0"/>
              </a:rPr>
              <a:t>xml</a:t>
            </a:r>
            <a:r>
              <a:rPr lang="nl-NL" dirty="0">
                <a:latin typeface="Courier New" pitchFamily="49" charset="0"/>
                <a:cs typeface="Courier New" pitchFamily="49" charset="0"/>
              </a:rPr>
              <a:t> </a:t>
            </a:r>
            <a:r>
              <a:rPr lang="nl-NL" dirty="0" err="1">
                <a:latin typeface="Courier New" pitchFamily="49" charset="0"/>
                <a:cs typeface="Courier New" pitchFamily="49" charset="0"/>
              </a:rPr>
              <a:t>version</a:t>
            </a:r>
            <a:r>
              <a:rPr lang="nl-NL" dirty="0">
                <a:latin typeface="Courier New" pitchFamily="49" charset="0"/>
                <a:cs typeface="Courier New" pitchFamily="49" charset="0"/>
              </a:rPr>
              <a:t>="1.0" </a:t>
            </a:r>
            <a:r>
              <a:rPr lang="nl-NL" dirty="0" err="1">
                <a:latin typeface="Courier New" pitchFamily="49" charset="0"/>
                <a:cs typeface="Courier New" pitchFamily="49" charset="0"/>
              </a:rPr>
              <a:t>encoding</a:t>
            </a:r>
            <a:r>
              <a:rPr lang="nl-NL" dirty="0">
                <a:latin typeface="Courier New" pitchFamily="49" charset="0"/>
                <a:cs typeface="Courier New" pitchFamily="49" charset="0"/>
              </a:rPr>
              <a:t>="UTF-8"?&gt;</a:t>
            </a:r>
          </a:p>
          <a:p>
            <a:r>
              <a:rPr lang="nb-NO" sz="1000" dirty="0">
                <a:latin typeface="Courier New" pitchFamily="49" charset="0"/>
                <a:cs typeface="Courier New" pitchFamily="49" charset="0"/>
              </a:rPr>
              <a:t>&lt;</a:t>
            </a:r>
            <a:r>
              <a:rPr lang="nb-NO" sz="1000" dirty="0" smtClean="0">
                <a:latin typeface="Courier New" pitchFamily="49" charset="0"/>
                <a:cs typeface="Courier New" pitchFamily="49" charset="0"/>
              </a:rPr>
              <a:t>Patient xmlns</a:t>
            </a:r>
            <a:r>
              <a:rPr lang="nb-NO" sz="1000" dirty="0">
                <a:latin typeface="Courier New" pitchFamily="49" charset="0"/>
                <a:cs typeface="Courier New" pitchFamily="49" charset="0"/>
              </a:rPr>
              <a:t>="http://hl7.org/fhir"&gt;&lt;identifier&gt;&lt;label&gt;SSN&lt;/label</a:t>
            </a:r>
            <a:r>
              <a:rPr lang="nb-NO" sz="1000" dirty="0" smtClean="0">
                <a:latin typeface="Courier New" pitchFamily="49" charset="0"/>
                <a:cs typeface="Courier New" pitchFamily="49" charset="0"/>
              </a:rPr>
              <a:t>&gt;</a:t>
            </a:r>
            <a:r>
              <a:rPr lang="en-US" sz="1000" dirty="0" smtClean="0">
                <a:latin typeface="Courier New" pitchFamily="49" charset="0"/>
                <a:cs typeface="Courier New" pitchFamily="49" charset="0"/>
              </a:rPr>
              <a:t>&lt;</a:t>
            </a:r>
            <a:r>
              <a:rPr lang="en-US" sz="1000" dirty="0">
                <a:latin typeface="Courier New" pitchFamily="49" charset="0"/>
                <a:cs typeface="Courier New" pitchFamily="49" charset="0"/>
              </a:rPr>
              <a:t>identifier&gt;&lt;system</a:t>
            </a:r>
            <a:r>
              <a:rPr lang="en-US" sz="1000" dirty="0" smtClean="0">
                <a:latin typeface="Courier New" pitchFamily="49" charset="0"/>
                <a:cs typeface="Courier New" pitchFamily="49" charset="0"/>
              </a:rPr>
              <a:t>&gt;</a:t>
            </a:r>
          </a:p>
          <a:p>
            <a:r>
              <a:rPr lang="en-US" sz="1000" dirty="0" smtClean="0">
                <a:latin typeface="Courier New" pitchFamily="49" charset="0"/>
                <a:cs typeface="Courier New" pitchFamily="49" charset="0"/>
              </a:rPr>
              <a:t>http</a:t>
            </a:r>
            <a:r>
              <a:rPr lang="en-US" sz="1000" dirty="0">
                <a:latin typeface="Courier New" pitchFamily="49" charset="0"/>
                <a:cs typeface="Courier New" pitchFamily="49" charset="0"/>
              </a:rPr>
              <a:t>://</a:t>
            </a:r>
            <a:r>
              <a:rPr lang="en-US" sz="1000" dirty="0" smtClean="0">
                <a:latin typeface="Courier New" pitchFamily="49" charset="0"/>
                <a:cs typeface="Courier New" pitchFamily="49" charset="0"/>
              </a:rPr>
              <a:t>hl7.org/fhir/sid/usssn</a:t>
            </a:r>
            <a:r>
              <a:rPr lang="en-US" sz="1000" dirty="0">
                <a:latin typeface="Courier New" pitchFamily="49" charset="0"/>
                <a:cs typeface="Courier New" pitchFamily="49" charset="0"/>
              </a:rPr>
              <a:t>&lt;/system&gt;&lt;id&gt;444222222&lt;/id&gt;&lt;/identifier&gt;&lt;/identifier&gt;&lt;name&gt;&lt;use&gt;official&lt;/use&gt;&lt;family&gt;Everywoman&lt;/family&gt;&lt;given&gt;Eve&lt;/given&gt;&lt;/name&gt;&lt;telecom&gt;&lt;system&gt;phone&lt;/system&gt;&lt;</a:t>
            </a:r>
            <a:r>
              <a:rPr lang="en-US" sz="1000" dirty="0" smtClean="0">
                <a:latin typeface="Courier New" pitchFamily="49" charset="0"/>
                <a:cs typeface="Courier New" pitchFamily="49" charset="0"/>
              </a:rPr>
              <a:t>value&gt;555-555 2003</a:t>
            </a:r>
            <a:r>
              <a:rPr lang="en-US" sz="1000" dirty="0">
                <a:latin typeface="Courier New" pitchFamily="49" charset="0"/>
                <a:cs typeface="Courier New" pitchFamily="49" charset="0"/>
              </a:rPr>
              <a:t>&lt;/value&gt;&lt;use&gt;work&lt;/use&gt;&lt;/telecom</a:t>
            </a:r>
            <a:r>
              <a:rPr lang="en-US" sz="1000" dirty="0" smtClean="0">
                <a:latin typeface="Courier New" pitchFamily="49" charset="0"/>
                <a:cs typeface="Courier New" pitchFamily="49" charset="0"/>
              </a:rPr>
              <a:t>&gt;&lt;</a:t>
            </a:r>
            <a:r>
              <a:rPr lang="en-US" sz="1000" dirty="0">
                <a:latin typeface="Courier New" pitchFamily="49" charset="0"/>
                <a:cs typeface="Courier New" pitchFamily="49" charset="0"/>
              </a:rPr>
              <a:t>gender&gt;&lt;system&gt;http://</a:t>
            </a:r>
            <a:r>
              <a:rPr lang="en-US" sz="1000" dirty="0" smtClean="0">
                <a:latin typeface="Courier New" pitchFamily="49" charset="0"/>
                <a:cs typeface="Courier New" pitchFamily="49" charset="0"/>
              </a:rPr>
              <a:t>hl7.org/fhir/sid/v2-0001</a:t>
            </a:r>
            <a:r>
              <a:rPr lang="en-US" sz="1000" dirty="0">
                <a:latin typeface="Courier New" pitchFamily="49" charset="0"/>
                <a:cs typeface="Courier New" pitchFamily="49" charset="0"/>
              </a:rPr>
              <a:t>&lt;/system</a:t>
            </a:r>
            <a:r>
              <a:rPr lang="en-US" sz="1000" dirty="0" smtClean="0">
                <a:latin typeface="Courier New" pitchFamily="49" charset="0"/>
                <a:cs typeface="Courier New" pitchFamily="49" charset="0"/>
              </a:rPr>
              <a:t>&gt;</a:t>
            </a:r>
          </a:p>
          <a:p>
            <a:r>
              <a:rPr lang="en-US" sz="1000" dirty="0" smtClean="0">
                <a:latin typeface="Courier New" pitchFamily="49" charset="0"/>
                <a:cs typeface="Courier New" pitchFamily="49" charset="0"/>
              </a:rPr>
              <a:t>&lt;</a:t>
            </a:r>
            <a:r>
              <a:rPr lang="en-US" sz="1000" dirty="0">
                <a:latin typeface="Courier New" pitchFamily="49" charset="0"/>
                <a:cs typeface="Courier New" pitchFamily="49" charset="0"/>
              </a:rPr>
              <a:t>code&gt;F&lt;/code&gt;&lt;/gender&gt;&lt;birthDate&gt;1973-05-31&lt;/</a:t>
            </a:r>
            <a:r>
              <a:rPr lang="en-US" sz="1000" dirty="0" err="1">
                <a:latin typeface="Courier New" pitchFamily="49" charset="0"/>
                <a:cs typeface="Courier New" pitchFamily="49" charset="0"/>
              </a:rPr>
              <a:t>birthDate</a:t>
            </a:r>
            <a:r>
              <a:rPr lang="en-US" sz="1000" dirty="0" smtClean="0">
                <a:latin typeface="Courier New" pitchFamily="49" charset="0"/>
                <a:cs typeface="Courier New" pitchFamily="49" charset="0"/>
              </a:rPr>
              <a:t>&gt;&lt;</a:t>
            </a:r>
            <a:r>
              <a:rPr lang="en-US" sz="1000" dirty="0">
                <a:latin typeface="Courier New" pitchFamily="49" charset="0"/>
                <a:cs typeface="Courier New" pitchFamily="49" charset="0"/>
              </a:rPr>
              <a:t>address&gt;&lt;use&gt;home&lt;/use&gt;&lt;line&gt;2222 Home Street&lt;/line&gt;&lt;/address&gt;&lt;text&gt;&lt;status&gt;generated&lt;/status&gt;&lt;</a:t>
            </a:r>
            <a:r>
              <a:rPr lang="en-US" sz="1000" dirty="0" smtClean="0">
                <a:latin typeface="Courier New" pitchFamily="49" charset="0"/>
                <a:cs typeface="Courier New" pitchFamily="49" charset="0"/>
              </a:rPr>
              <a:t>div </a:t>
            </a:r>
            <a:r>
              <a:rPr lang="en-US" sz="1000" dirty="0" err="1" smtClean="0">
                <a:latin typeface="Courier New" pitchFamily="49" charset="0"/>
                <a:cs typeface="Courier New" pitchFamily="49" charset="0"/>
              </a:rPr>
              <a:t>xmlns</a:t>
            </a:r>
            <a:r>
              <a:rPr lang="en-US" sz="1000" dirty="0">
                <a:latin typeface="Courier New" pitchFamily="49" charset="0"/>
                <a:cs typeface="Courier New" pitchFamily="49" charset="0"/>
              </a:rPr>
              <a:t>="http://www.w3.org/1999/xhtml"&gt;Everywoman, Eve. </a:t>
            </a:r>
            <a:r>
              <a:rPr lang="en-US" sz="1000" dirty="0" smtClean="0">
                <a:latin typeface="Courier New" pitchFamily="49" charset="0"/>
                <a:cs typeface="Courier New" pitchFamily="49" charset="0"/>
              </a:rPr>
              <a:t>SSN:</a:t>
            </a:r>
            <a:r>
              <a:rPr lang="nl-NL" sz="1000" dirty="0" smtClean="0">
                <a:latin typeface="Courier New" pitchFamily="49" charset="0"/>
                <a:cs typeface="Courier New" pitchFamily="49" charset="0"/>
              </a:rPr>
              <a:t>444222222</a:t>
            </a:r>
            <a:r>
              <a:rPr lang="nl-NL" sz="1000" dirty="0">
                <a:latin typeface="Courier New" pitchFamily="49" charset="0"/>
                <a:cs typeface="Courier New" pitchFamily="49" charset="0"/>
              </a:rPr>
              <a:t>&lt;/div&gt;&lt;/</a:t>
            </a:r>
            <a:r>
              <a:rPr lang="nl-NL" sz="1000" dirty="0" err="1">
                <a:latin typeface="Courier New" pitchFamily="49" charset="0"/>
                <a:cs typeface="Courier New" pitchFamily="49" charset="0"/>
              </a:rPr>
              <a:t>text</a:t>
            </a:r>
            <a:r>
              <a:rPr lang="nl-NL" sz="1000" dirty="0">
                <a:latin typeface="Courier New" pitchFamily="49" charset="0"/>
                <a:cs typeface="Courier New" pitchFamily="49" charset="0"/>
              </a:rPr>
              <a:t>&gt;&lt;/</a:t>
            </a:r>
            <a:r>
              <a:rPr lang="nl-NL" sz="1000" dirty="0" err="1" smtClean="0">
                <a:latin typeface="Courier New" pitchFamily="49" charset="0"/>
                <a:cs typeface="Courier New" pitchFamily="49" charset="0"/>
              </a:rPr>
              <a:t>Patient</a:t>
            </a:r>
            <a:r>
              <a:rPr lang="nl-NL" sz="1000" dirty="0" smtClean="0">
                <a:latin typeface="Courier New" pitchFamily="49" charset="0"/>
                <a:cs typeface="Courier New" pitchFamily="49" charset="0"/>
              </a:rPr>
              <a:t>&gt;</a:t>
            </a:r>
            <a:endParaRPr lang="nl-NL" sz="1000" dirty="0">
              <a:latin typeface="Courier New" pitchFamily="49" charset="0"/>
              <a:cs typeface="Courier New" pitchFamily="49" charset="0"/>
            </a:endParaRPr>
          </a:p>
          <a:p>
            <a:endParaRPr lang="nl-NL" sz="900" dirty="0">
              <a:latin typeface="Courier New" pitchFamily="49" charset="0"/>
              <a:cs typeface="Courier New" pitchFamily="49" charset="0"/>
            </a:endParaRPr>
          </a:p>
        </p:txBody>
      </p:sp>
      <p:cxnSp>
        <p:nvCxnSpPr>
          <p:cNvPr id="9" name="Straight Arrow Connector 8"/>
          <p:cNvCxnSpPr/>
          <p:nvPr/>
        </p:nvCxnSpPr>
        <p:spPr bwMode="auto">
          <a:xfrm flipH="1">
            <a:off x="6934200" y="4724400"/>
            <a:ext cx="685800" cy="533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0" name="Cloud 9"/>
          <p:cNvSpPr/>
          <p:nvPr/>
        </p:nvSpPr>
        <p:spPr bwMode="auto">
          <a:xfrm>
            <a:off x="7077075" y="4105275"/>
            <a:ext cx="1676400" cy="914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UTF-8</a:t>
            </a:r>
            <a:r>
              <a:rPr kumimoji="0" lang="en-US" sz="1800" b="0" i="0" u="none" strike="noStrike" cap="none" normalizeH="0" dirty="0" smtClean="0">
                <a:ln>
                  <a:noFill/>
                </a:ln>
                <a:solidFill>
                  <a:schemeClr val="bg1"/>
                </a:solidFill>
                <a:effectLst/>
                <a:latin typeface="Arial" charset="0"/>
              </a:rPr>
              <a:t> encoded</a:t>
            </a:r>
            <a:endParaRPr kumimoji="0" lang="en-US" sz="1800" b="0" i="0" u="none" strike="noStrike" cap="none" normalizeH="0" baseline="0" dirty="0" smtClean="0">
              <a:ln>
                <a:noFill/>
              </a:ln>
              <a:solidFill>
                <a:schemeClr val="bg1"/>
              </a:solidFill>
              <a:effectLst/>
              <a:latin typeface="Arial" charset="0"/>
            </a:endParaRPr>
          </a:p>
        </p:txBody>
      </p:sp>
      <p:cxnSp>
        <p:nvCxnSpPr>
          <p:cNvPr id="11" name="Straight Arrow Connector 10"/>
          <p:cNvCxnSpPr/>
          <p:nvPr/>
        </p:nvCxnSpPr>
        <p:spPr bwMode="auto">
          <a:xfrm flipH="1" flipV="1">
            <a:off x="762000" y="5019675"/>
            <a:ext cx="1762126" cy="1221865"/>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2" name="Cloud 11"/>
          <p:cNvSpPr/>
          <p:nvPr/>
        </p:nvSpPr>
        <p:spPr bwMode="auto">
          <a:xfrm>
            <a:off x="1295400" y="5867400"/>
            <a:ext cx="2743200" cy="669414"/>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See the</a:t>
            </a:r>
            <a:r>
              <a:rPr kumimoji="0" lang="en-US" sz="1800" b="0" i="0" u="none" strike="noStrike" cap="none" normalizeH="0" dirty="0" smtClean="0">
                <a:ln>
                  <a:noFill/>
                </a:ln>
                <a:solidFill>
                  <a:schemeClr val="bg1"/>
                </a:solidFill>
                <a:effectLst/>
                <a:latin typeface="Arial" charset="0"/>
              </a:rPr>
              <a:t> </a:t>
            </a:r>
            <a:r>
              <a:rPr kumimoji="0" lang="en-US" sz="1800" b="0" i="0" u="none" strike="noStrike" cap="none" normalizeH="0" baseline="0" dirty="0" smtClean="0">
                <a:ln>
                  <a:noFill/>
                </a:ln>
                <a:solidFill>
                  <a:schemeClr val="bg1"/>
                </a:solidFill>
                <a:effectLst/>
                <a:latin typeface="Arial" charset="0"/>
              </a:rPr>
              <a:t>BOM?</a:t>
            </a:r>
          </a:p>
        </p:txBody>
      </p:sp>
      <p:cxnSp>
        <p:nvCxnSpPr>
          <p:cNvPr id="13" name="Straight Arrow Connector 12"/>
          <p:cNvCxnSpPr/>
          <p:nvPr/>
        </p:nvCxnSpPr>
        <p:spPr bwMode="auto">
          <a:xfrm flipH="1" flipV="1">
            <a:off x="3352800" y="2209800"/>
            <a:ext cx="1219200" cy="8096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4" name="Cloud 13"/>
          <p:cNvSpPr/>
          <p:nvPr/>
        </p:nvSpPr>
        <p:spPr bwMode="auto">
          <a:xfrm>
            <a:off x="4419600" y="1833563"/>
            <a:ext cx="3276600" cy="914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HTTP</a:t>
            </a:r>
            <a:r>
              <a:rPr kumimoji="0" lang="en-US" sz="1800" b="0" i="0" u="none" strike="noStrike" cap="none" normalizeH="0" dirty="0" smtClean="0">
                <a:ln>
                  <a:noFill/>
                </a:ln>
                <a:solidFill>
                  <a:schemeClr val="bg1"/>
                </a:solidFill>
                <a:effectLst/>
                <a:latin typeface="Arial" charset="0"/>
              </a:rPr>
              <a:t> </a:t>
            </a:r>
            <a:r>
              <a:rPr lang="en-US" dirty="0" smtClean="0">
                <a:solidFill>
                  <a:schemeClr val="bg1"/>
                </a:solidFill>
              </a:rPr>
              <a:t>Verb + path</a:t>
            </a: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805175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Resource’s REST identity</a:t>
            </a:r>
            <a:endParaRPr lang="en-US" dirty="0"/>
          </a:p>
        </p:txBody>
      </p:sp>
      <p:sp>
        <p:nvSpPr>
          <p:cNvPr id="3" name="Content Placeholder 2"/>
          <p:cNvSpPr>
            <a:spLocks noGrp="1"/>
          </p:cNvSpPr>
          <p:nvPr>
            <p:ph idx="1"/>
          </p:nvPr>
        </p:nvSpPr>
        <p:spPr/>
        <p:txBody>
          <a:bodyPr/>
          <a:lstStyle/>
          <a:p>
            <a:r>
              <a:rPr lang="en-US" dirty="0" smtClean="0"/>
              <a:t>In fact: an URL</a:t>
            </a:r>
          </a:p>
          <a:p>
            <a:pPr lvl="1"/>
            <a:endParaRPr lang="en-US" dirty="0" smtClean="0"/>
          </a:p>
          <a:p>
            <a:pPr lvl="1"/>
            <a:r>
              <a:rPr lang="en-US" b="1" dirty="0" smtClean="0">
                <a:latin typeface="Courier New" pitchFamily="49" charset="0"/>
                <a:cs typeface="Courier New" pitchFamily="49" charset="0"/>
              </a:rPr>
              <a:t>http://server.org/fhir/Patient/1</a:t>
            </a:r>
            <a:endParaRPr lang="en-US" b="1" dirty="0">
              <a:latin typeface="Courier New" pitchFamily="49" charset="0"/>
              <a:cs typeface="Courier New" pitchFamily="49" charset="0"/>
            </a:endParaRPr>
          </a:p>
        </p:txBody>
      </p:sp>
      <p:sp>
        <p:nvSpPr>
          <p:cNvPr id="5" name="Slide Number Placeholder 4"/>
          <p:cNvSpPr>
            <a:spLocks noGrp="1"/>
          </p:cNvSpPr>
          <p:nvPr>
            <p:ph type="sldNum" sz="quarter" idx="4"/>
          </p:nvPr>
        </p:nvSpPr>
        <p:spPr/>
        <p:txBody>
          <a:bodyPr/>
          <a:lstStyle/>
          <a:p>
            <a:fld id="{2CD36790-EF9F-4521-A783-189BE19EEE4B}" type="slidenum">
              <a:rPr lang="en-US" smtClean="0"/>
              <a:pPr/>
              <a:t>45</a:t>
            </a:fld>
            <a:endParaRPr lang="en-US"/>
          </a:p>
        </p:txBody>
      </p:sp>
      <p:sp>
        <p:nvSpPr>
          <p:cNvPr id="6" name="Left Brace 5"/>
          <p:cNvSpPr/>
          <p:nvPr/>
        </p:nvSpPr>
        <p:spPr bwMode="auto">
          <a:xfrm rot="16200000">
            <a:off x="3695701" y="1943099"/>
            <a:ext cx="381000" cy="3200401"/>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287319" y="3745468"/>
            <a:ext cx="1069524" cy="369332"/>
          </a:xfrm>
          <a:prstGeom prst="rect">
            <a:avLst/>
          </a:prstGeom>
          <a:noFill/>
        </p:spPr>
        <p:txBody>
          <a:bodyPr wrap="none" rtlCol="0">
            <a:spAutoFit/>
          </a:bodyPr>
          <a:lstStyle/>
          <a:p>
            <a:r>
              <a:rPr lang="en-US" dirty="0" smtClean="0"/>
              <a:t>endpoint</a:t>
            </a:r>
            <a:endParaRPr lang="en-US" dirty="0"/>
          </a:p>
        </p:txBody>
      </p:sp>
      <p:sp>
        <p:nvSpPr>
          <p:cNvPr id="8" name="Left Brace 7"/>
          <p:cNvSpPr/>
          <p:nvPr/>
        </p:nvSpPr>
        <p:spPr bwMode="auto">
          <a:xfrm rot="5400000">
            <a:off x="6134101" y="2181226"/>
            <a:ext cx="380999" cy="12192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rot="16200000">
            <a:off x="7162804" y="3234806"/>
            <a:ext cx="380999" cy="6096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562600" y="2230995"/>
            <a:ext cx="1582484" cy="369332"/>
          </a:xfrm>
          <a:prstGeom prst="rect">
            <a:avLst/>
          </a:prstGeom>
          <a:noFill/>
        </p:spPr>
        <p:txBody>
          <a:bodyPr wrap="none" rtlCol="0">
            <a:spAutoFit/>
          </a:bodyPr>
          <a:lstStyle/>
          <a:p>
            <a:r>
              <a:rPr lang="en-US" dirty="0" smtClean="0"/>
              <a:t>resource type</a:t>
            </a:r>
            <a:endParaRPr lang="en-US" dirty="0"/>
          </a:p>
        </p:txBody>
      </p:sp>
      <p:sp>
        <p:nvSpPr>
          <p:cNvPr id="11" name="TextBox 10"/>
          <p:cNvSpPr txBox="1"/>
          <p:nvPr/>
        </p:nvSpPr>
        <p:spPr>
          <a:xfrm>
            <a:off x="6858000" y="3745468"/>
            <a:ext cx="1056700" cy="369332"/>
          </a:xfrm>
          <a:prstGeom prst="rect">
            <a:avLst/>
          </a:prstGeom>
          <a:noFill/>
        </p:spPr>
        <p:txBody>
          <a:bodyPr wrap="none" rtlCol="0">
            <a:spAutoFit/>
          </a:bodyPr>
          <a:lstStyle/>
          <a:p>
            <a:r>
              <a:rPr lang="en-US" dirty="0" smtClean="0"/>
              <a:t>identifier</a:t>
            </a:r>
            <a:endParaRPr lang="en-US" dirty="0"/>
          </a:p>
        </p:txBody>
      </p:sp>
      <p:sp>
        <p:nvSpPr>
          <p:cNvPr id="12" name="TextBox 11"/>
          <p:cNvSpPr txBox="1"/>
          <p:nvPr/>
        </p:nvSpPr>
        <p:spPr>
          <a:xfrm>
            <a:off x="762000" y="5029200"/>
            <a:ext cx="6314614" cy="369332"/>
          </a:xfrm>
          <a:prstGeom prst="rect">
            <a:avLst/>
          </a:prstGeom>
          <a:noFill/>
        </p:spPr>
        <p:txBody>
          <a:bodyPr wrap="none" rtlCol="0">
            <a:spAutoFit/>
          </a:bodyPr>
          <a:lstStyle/>
          <a:p>
            <a:r>
              <a:rPr lang="en-US" dirty="0" smtClean="0"/>
              <a:t>Note: This </a:t>
            </a:r>
            <a:r>
              <a:rPr lang="en-US" smtClean="0"/>
              <a:t>URL resolves </a:t>
            </a:r>
            <a:r>
              <a:rPr lang="en-US" dirty="0" smtClean="0"/>
              <a:t>to the current version of a resource</a:t>
            </a:r>
            <a:endParaRPr lang="en-US" dirty="0"/>
          </a:p>
        </p:txBody>
      </p:sp>
    </p:spTree>
    <p:extLst>
      <p:ext uri="{BB962C8B-B14F-4D97-AF65-F5344CB8AC3E}">
        <p14:creationId xmlns:p14="http://schemas.microsoft.com/office/powerpoint/2010/main" val="1210776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look at the header</a:t>
            </a:r>
            <a:endParaRPr lang="en-US" dirty="0"/>
          </a:p>
        </p:txBody>
      </p:sp>
      <p:sp>
        <p:nvSpPr>
          <p:cNvPr id="3" name="Content Placeholder 2"/>
          <p:cNvSpPr>
            <a:spLocks noGrp="1"/>
          </p:cNvSpPr>
          <p:nvPr>
            <p:ph idx="1"/>
          </p:nvPr>
        </p:nvSpPr>
        <p:spPr/>
        <p:txBody>
          <a:bodyPr/>
          <a:lstStyle/>
          <a:p>
            <a:r>
              <a:rPr lang="en-US" sz="1800" dirty="0" smtClean="0"/>
              <a:t>GET </a:t>
            </a:r>
            <a:r>
              <a:rPr lang="en-US" sz="1800" b="1" dirty="0" smtClean="0"/>
              <a:t>/</a:t>
            </a:r>
            <a:r>
              <a:rPr lang="en-US" sz="1800" b="1" dirty="0" err="1" smtClean="0"/>
              <a:t>fhir</a:t>
            </a:r>
            <a:r>
              <a:rPr lang="en-US" sz="1800" b="1" dirty="0" smtClean="0"/>
              <a:t>/Patient/1</a:t>
            </a:r>
            <a:r>
              <a:rPr lang="en-US" sz="1800" dirty="0" smtClean="0"/>
              <a:t> HTTP/1.1</a:t>
            </a:r>
          </a:p>
          <a:p>
            <a:endParaRPr lang="en-US" sz="1800" dirty="0" smtClean="0"/>
          </a:p>
          <a:p>
            <a:r>
              <a:rPr lang="en-US" sz="1800" dirty="0" smtClean="0"/>
              <a:t>HTTP/1.1 200 OK</a:t>
            </a:r>
          </a:p>
          <a:p>
            <a:r>
              <a:rPr lang="en-US" sz="1800" dirty="0"/>
              <a:t>Content-Type: </a:t>
            </a:r>
            <a:r>
              <a:rPr lang="en-US" sz="1800" dirty="0" smtClean="0"/>
              <a:t>application/</a:t>
            </a:r>
            <a:r>
              <a:rPr lang="en-US" sz="1800" dirty="0" err="1" smtClean="0"/>
              <a:t>xml+fhir;charset</a:t>
            </a:r>
            <a:r>
              <a:rPr lang="en-US" sz="1800" dirty="0" smtClean="0"/>
              <a:t>=utf-8</a:t>
            </a:r>
            <a:endParaRPr lang="en-US" sz="1800" dirty="0"/>
          </a:p>
          <a:p>
            <a:r>
              <a:rPr lang="en-US" sz="1800" dirty="0" smtClean="0"/>
              <a:t>Content-Length: 787</a:t>
            </a:r>
          </a:p>
          <a:p>
            <a:r>
              <a:rPr lang="en-US" sz="2300" b="1" dirty="0" smtClean="0">
                <a:solidFill>
                  <a:schemeClr val="accent1"/>
                </a:solidFill>
              </a:rPr>
              <a:t>Content-Location:  http://fhir.furore.com/fhir/Patient/1/_history/12</a:t>
            </a:r>
          </a:p>
          <a:p>
            <a:r>
              <a:rPr lang="en-US" sz="1800" dirty="0" smtClean="0"/>
              <a:t>Last-Modified: Tue, 29 May 2012 23:45:32 GMT</a:t>
            </a:r>
            <a:endParaRPr lang="en-US" sz="1800" dirty="0"/>
          </a:p>
        </p:txBody>
      </p:sp>
      <p:sp>
        <p:nvSpPr>
          <p:cNvPr id="5" name="Slide Number Placeholder 4"/>
          <p:cNvSpPr>
            <a:spLocks noGrp="1"/>
          </p:cNvSpPr>
          <p:nvPr>
            <p:ph type="sldNum" sz="quarter" idx="4294967295"/>
          </p:nvPr>
        </p:nvSpPr>
        <p:spPr>
          <a:xfrm>
            <a:off x="0" y="6303963"/>
            <a:ext cx="720725" cy="220662"/>
          </a:xfrm>
          <a:prstGeom prst="rect">
            <a:avLst/>
          </a:prstGeom>
        </p:spPr>
        <p:txBody>
          <a:bodyPr/>
          <a:lstStyle/>
          <a:p>
            <a:fld id="{2CD36790-EF9F-4521-A783-189BE19EEE4B}" type="slidenum">
              <a:rPr lang="en-US" smtClean="0"/>
              <a:pPr/>
              <a:t>46</a:t>
            </a:fld>
            <a:endParaRPr lang="en-US"/>
          </a:p>
        </p:txBody>
      </p:sp>
    </p:spTree>
    <p:extLst>
      <p:ext uri="{BB962C8B-B14F-4D97-AF65-F5344CB8AC3E}">
        <p14:creationId xmlns:p14="http://schemas.microsoft.com/office/powerpoint/2010/main" val="728677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 a specific version…</a:t>
            </a:r>
            <a:endParaRPr lang="en-US" dirty="0"/>
          </a:p>
        </p:txBody>
      </p:sp>
      <p:sp>
        <p:nvSpPr>
          <p:cNvPr id="3" name="Content Placeholder 2"/>
          <p:cNvSpPr>
            <a:spLocks noGrp="1"/>
          </p:cNvSpPr>
          <p:nvPr>
            <p:ph idx="1"/>
          </p:nvPr>
        </p:nvSpPr>
        <p:spPr/>
        <p:txBody>
          <a:bodyPr/>
          <a:lstStyle/>
          <a:p>
            <a:r>
              <a:rPr lang="en-US" dirty="0" smtClean="0"/>
              <a:t>We have the version-specific URL</a:t>
            </a:r>
          </a:p>
          <a:p>
            <a:endParaRPr lang="en-US" dirty="0" smtClean="0"/>
          </a:p>
          <a:p>
            <a:pPr lvl="1"/>
            <a:endParaRPr lang="en-US" dirty="0" smtClean="0"/>
          </a:p>
          <a:p>
            <a:pPr marL="457200" lvl="1" indent="0">
              <a:buNone/>
            </a:pPr>
            <a:r>
              <a:rPr lang="en-US" b="1" dirty="0" smtClean="0">
                <a:latin typeface="Courier New" pitchFamily="49" charset="0"/>
                <a:cs typeface="Courier New" pitchFamily="49" charset="0"/>
              </a:rPr>
              <a:t>http://server.org/fhir/</a:t>
            </a:r>
            <a:r>
              <a:rPr lang="en-US" dirty="0" smtClean="0"/>
              <a:t> (continued)</a:t>
            </a:r>
          </a:p>
          <a:p>
            <a:pPr lvl="1"/>
            <a:endParaRPr lang="en-US" dirty="0" smtClean="0"/>
          </a:p>
          <a:p>
            <a:pPr marL="457200" lvl="1" indent="0">
              <a:buNone/>
            </a:pPr>
            <a:r>
              <a:rPr lang="en-US" b="1" dirty="0" smtClean="0">
                <a:latin typeface="Courier New" pitchFamily="49" charset="0"/>
                <a:cs typeface="Courier New" pitchFamily="49" charset="0"/>
              </a:rPr>
              <a:t>		Patient/1/_history/4</a:t>
            </a:r>
            <a:endParaRPr lang="en-US" b="1" dirty="0">
              <a:latin typeface="Courier New" pitchFamily="49" charset="0"/>
              <a:cs typeface="Courier New" pitchFamily="49" charset="0"/>
            </a:endParaRPr>
          </a:p>
        </p:txBody>
      </p:sp>
      <p:sp>
        <p:nvSpPr>
          <p:cNvPr id="5" name="Slide Number Placeholder 4"/>
          <p:cNvSpPr>
            <a:spLocks noGrp="1"/>
          </p:cNvSpPr>
          <p:nvPr>
            <p:ph type="sldNum" sz="quarter" idx="4"/>
          </p:nvPr>
        </p:nvSpPr>
        <p:spPr/>
        <p:txBody>
          <a:bodyPr/>
          <a:lstStyle/>
          <a:p>
            <a:fld id="{2CD36790-EF9F-4521-A783-189BE19EEE4B}" type="slidenum">
              <a:rPr lang="en-US" smtClean="0"/>
              <a:pPr/>
              <a:t>47</a:t>
            </a:fld>
            <a:endParaRPr lang="en-US"/>
          </a:p>
        </p:txBody>
      </p:sp>
      <p:sp>
        <p:nvSpPr>
          <p:cNvPr id="6" name="Left Brace 5"/>
          <p:cNvSpPr/>
          <p:nvPr/>
        </p:nvSpPr>
        <p:spPr bwMode="auto">
          <a:xfrm rot="5400000">
            <a:off x="3695701" y="1790699"/>
            <a:ext cx="381000" cy="3200401"/>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287319" y="2895599"/>
            <a:ext cx="1197764" cy="369332"/>
          </a:xfrm>
          <a:prstGeom prst="rect">
            <a:avLst/>
          </a:prstGeom>
          <a:noFill/>
        </p:spPr>
        <p:txBody>
          <a:bodyPr wrap="none" rtlCol="0">
            <a:spAutoFit/>
          </a:bodyPr>
          <a:lstStyle/>
          <a:p>
            <a:r>
              <a:rPr lang="en-US" dirty="0" smtClean="0"/>
              <a:t>base path</a:t>
            </a:r>
            <a:endParaRPr lang="en-US" dirty="0"/>
          </a:p>
        </p:txBody>
      </p:sp>
      <p:sp>
        <p:nvSpPr>
          <p:cNvPr id="8" name="Left Brace 7"/>
          <p:cNvSpPr/>
          <p:nvPr/>
        </p:nvSpPr>
        <p:spPr bwMode="auto">
          <a:xfrm rot="5400000">
            <a:off x="2767302" y="3785900"/>
            <a:ext cx="380998" cy="1343601"/>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rot="16200000">
            <a:off x="3743904" y="4682606"/>
            <a:ext cx="380999" cy="6096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209800" y="3974068"/>
            <a:ext cx="1582484" cy="369332"/>
          </a:xfrm>
          <a:prstGeom prst="rect">
            <a:avLst/>
          </a:prstGeom>
          <a:noFill/>
        </p:spPr>
        <p:txBody>
          <a:bodyPr wrap="none" rtlCol="0">
            <a:spAutoFit/>
          </a:bodyPr>
          <a:lstStyle/>
          <a:p>
            <a:r>
              <a:rPr lang="en-US" dirty="0" smtClean="0"/>
              <a:t>resource type</a:t>
            </a:r>
            <a:endParaRPr lang="en-US" dirty="0"/>
          </a:p>
        </p:txBody>
      </p:sp>
      <p:sp>
        <p:nvSpPr>
          <p:cNvPr id="11" name="TextBox 10"/>
          <p:cNvSpPr txBox="1"/>
          <p:nvPr/>
        </p:nvSpPr>
        <p:spPr>
          <a:xfrm>
            <a:off x="3439100" y="5105400"/>
            <a:ext cx="1056700" cy="369332"/>
          </a:xfrm>
          <a:prstGeom prst="rect">
            <a:avLst/>
          </a:prstGeom>
          <a:noFill/>
        </p:spPr>
        <p:txBody>
          <a:bodyPr wrap="none" rtlCol="0">
            <a:spAutoFit/>
          </a:bodyPr>
          <a:lstStyle/>
          <a:p>
            <a:r>
              <a:rPr lang="en-US" dirty="0" smtClean="0"/>
              <a:t>identifier</a:t>
            </a:r>
            <a:endParaRPr lang="en-US" dirty="0"/>
          </a:p>
        </p:txBody>
      </p:sp>
      <p:sp>
        <p:nvSpPr>
          <p:cNvPr id="13" name="Left Brace 12"/>
          <p:cNvSpPr/>
          <p:nvPr/>
        </p:nvSpPr>
        <p:spPr bwMode="auto">
          <a:xfrm rot="16200000">
            <a:off x="5905502" y="4610099"/>
            <a:ext cx="380999" cy="609602"/>
          </a:xfrm>
          <a:prstGeom prst="leftBrace">
            <a:avLst>
              <a:gd name="adj1" fmla="val 8333"/>
              <a:gd name="adj2" fmla="val 491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486400" y="5032893"/>
            <a:ext cx="1172116" cy="369332"/>
          </a:xfrm>
          <a:prstGeom prst="rect">
            <a:avLst/>
          </a:prstGeom>
          <a:noFill/>
        </p:spPr>
        <p:txBody>
          <a:bodyPr wrap="none" rtlCol="0">
            <a:spAutoFit/>
          </a:bodyPr>
          <a:lstStyle/>
          <a:p>
            <a:r>
              <a:rPr lang="en-US" dirty="0" smtClean="0"/>
              <a:t>version id</a:t>
            </a:r>
            <a:endParaRPr lang="en-US" dirty="0"/>
          </a:p>
        </p:txBody>
      </p:sp>
    </p:spTree>
    <p:extLst>
      <p:ext uri="{BB962C8B-B14F-4D97-AF65-F5344CB8AC3E}">
        <p14:creationId xmlns:p14="http://schemas.microsoft.com/office/powerpoint/2010/main" val="1568395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versions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48</a:t>
            </a:fld>
            <a:endParaRPr lang="en-US"/>
          </a:p>
        </p:txBody>
      </p:sp>
      <p:sp>
        <p:nvSpPr>
          <p:cNvPr id="7" name="Rectangle 6"/>
          <p:cNvSpPr/>
          <p:nvPr/>
        </p:nvSpPr>
        <p:spPr bwMode="auto">
          <a:xfrm>
            <a:off x="692160" y="1888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v12 </a:t>
            </a:r>
            <a:r>
              <a:rPr lang="en-US" sz="1100" dirty="0" smtClean="0"/>
              <a:t>– 2012-12-04</a:t>
            </a:r>
            <a:endParaRPr kumimoji="0" lang="en-US" sz="1100" b="0" i="0" u="none" strike="noStrike" cap="none" normalizeH="0" baseline="0" dirty="0" smtClean="0">
              <a:ln>
                <a:noFill/>
              </a:ln>
              <a:solidFill>
                <a:schemeClr val="tx1"/>
              </a:solidFill>
              <a:effectLst/>
            </a:endParaRPr>
          </a:p>
        </p:txBody>
      </p:sp>
      <p:sp>
        <p:nvSpPr>
          <p:cNvPr id="11" name="Rectangle 10"/>
          <p:cNvSpPr/>
          <p:nvPr/>
        </p:nvSpPr>
        <p:spPr bwMode="auto">
          <a:xfrm>
            <a:off x="954090" y="2269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v13 </a:t>
            </a:r>
            <a:r>
              <a:rPr lang="en-US" sz="1100" dirty="0" smtClean="0"/>
              <a:t>– 2012-12-05</a:t>
            </a:r>
            <a:endParaRPr kumimoji="0" lang="en-US" sz="1100" b="0" i="0" u="none" strike="noStrike" cap="none" normalizeH="0" baseline="0" dirty="0" smtClean="0">
              <a:ln>
                <a:noFill/>
              </a:ln>
              <a:solidFill>
                <a:schemeClr val="tx1"/>
              </a:solidFill>
              <a:effectLst/>
            </a:endParaRPr>
          </a:p>
        </p:txBody>
      </p:sp>
      <p:sp>
        <p:nvSpPr>
          <p:cNvPr id="12" name="Rectangle 11"/>
          <p:cNvSpPr/>
          <p:nvPr/>
        </p:nvSpPr>
        <p:spPr bwMode="auto">
          <a:xfrm>
            <a:off x="1222380" y="2650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v14 </a:t>
            </a:r>
            <a:r>
              <a:rPr lang="en-US" sz="1100" dirty="0" smtClean="0"/>
              <a:t>– 2012-12-08</a:t>
            </a:r>
            <a:endParaRPr kumimoji="0" lang="en-US" sz="1100" b="0" i="0" u="none" strike="noStrike" cap="none" normalizeH="0" baseline="0" dirty="0" smtClean="0">
              <a:ln>
                <a:noFill/>
              </a:ln>
              <a:solidFill>
                <a:schemeClr val="tx1"/>
              </a:solidFill>
              <a:effectLst/>
            </a:endParaRPr>
          </a:p>
        </p:txBody>
      </p:sp>
      <p:sp>
        <p:nvSpPr>
          <p:cNvPr id="13" name="Rectangle 12"/>
          <p:cNvSpPr/>
          <p:nvPr/>
        </p:nvSpPr>
        <p:spPr bwMode="auto">
          <a:xfrm>
            <a:off x="1527180" y="3031123"/>
            <a:ext cx="3200400" cy="1752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33, v15 </a:t>
            </a:r>
            <a:r>
              <a:rPr lang="en-US" sz="1100" b="1" dirty="0" smtClean="0">
                <a:solidFill>
                  <a:schemeClr val="bg1"/>
                </a:solidFill>
              </a:rPr>
              <a:t>– 2012-12-09</a:t>
            </a:r>
            <a:endParaRPr kumimoji="0" lang="en-US" sz="1100" b="1" i="0" u="none" strike="noStrike" cap="none" normalizeH="0" baseline="0" dirty="0" smtClean="0">
              <a:ln>
                <a:noFill/>
              </a:ln>
              <a:solidFill>
                <a:schemeClr val="bg1"/>
              </a:solidFill>
              <a:effectLst/>
            </a:endParaRPr>
          </a:p>
        </p:txBody>
      </p:sp>
      <p:sp>
        <p:nvSpPr>
          <p:cNvPr id="14" name="Rectangle 13"/>
          <p:cNvSpPr/>
          <p:nvPr/>
        </p:nvSpPr>
        <p:spPr>
          <a:xfrm>
            <a:off x="3050506" y="1765012"/>
            <a:ext cx="4340893"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a:t>
            </a:r>
            <a:r>
              <a:rPr lang="en-US" sz="1600" b="1" dirty="0" smtClean="0">
                <a:latin typeface="Courier New" pitchFamily="49" charset="0"/>
                <a:cs typeface="Courier New" pitchFamily="49" charset="0"/>
              </a:rPr>
              <a:t>33</a:t>
            </a:r>
            <a:r>
              <a:rPr lang="en-US" sz="1100" dirty="0" smtClean="0">
                <a:latin typeface="Courier New" pitchFamily="49" charset="0"/>
                <a:cs typeface="Courier New" pitchFamily="49" charset="0"/>
              </a:rPr>
              <a:t>/_history/</a:t>
            </a:r>
            <a:r>
              <a:rPr lang="en-US" sz="1600" b="1" dirty="0" smtClean="0">
                <a:latin typeface="Courier New" pitchFamily="49" charset="0"/>
                <a:cs typeface="Courier New" pitchFamily="49" charset="0"/>
              </a:rPr>
              <a:t>12</a:t>
            </a:r>
            <a:endParaRPr lang="en-US" sz="1600" b="1" dirty="0"/>
          </a:p>
        </p:txBody>
      </p:sp>
      <p:sp>
        <p:nvSpPr>
          <p:cNvPr id="19" name="Rectangle 18"/>
          <p:cNvSpPr/>
          <p:nvPr/>
        </p:nvSpPr>
        <p:spPr>
          <a:xfrm>
            <a:off x="1098494" y="5077361"/>
            <a:ext cx="6292906" cy="523220"/>
          </a:xfrm>
          <a:prstGeom prst="rect">
            <a:avLst/>
          </a:prstGeom>
        </p:spPr>
        <p:txBody>
          <a:bodyPr wrap="square">
            <a:spAutoFit/>
          </a:bodyPr>
          <a:lstStyle/>
          <a:p>
            <a:r>
              <a:rPr lang="en-US" sz="2800" dirty="0" smtClean="0">
                <a:latin typeface="Courier New" pitchFamily="49" charset="0"/>
                <a:cs typeface="Courier New" pitchFamily="49" charset="0"/>
              </a:rPr>
              <a:t>/server.org/</a:t>
            </a:r>
            <a:r>
              <a:rPr lang="en-US" sz="2800" dirty="0" err="1" smtClean="0">
                <a:latin typeface="Courier New" pitchFamily="49" charset="0"/>
                <a:cs typeface="Courier New" pitchFamily="49" charset="0"/>
              </a:rPr>
              <a:t>fhir</a:t>
            </a:r>
            <a:r>
              <a:rPr lang="en-US" sz="2800" dirty="0" smtClean="0">
                <a:latin typeface="Courier New" pitchFamily="49" charset="0"/>
                <a:cs typeface="Courier New" pitchFamily="49" charset="0"/>
              </a:rPr>
              <a:t>/Patient/</a:t>
            </a:r>
            <a:r>
              <a:rPr lang="en-US" sz="2800" b="1" dirty="0" smtClean="0">
                <a:latin typeface="Courier New" pitchFamily="49" charset="0"/>
                <a:cs typeface="Courier New" pitchFamily="49" charset="0"/>
              </a:rPr>
              <a:t>33</a:t>
            </a:r>
            <a:endParaRPr lang="en-US" sz="2800" b="1" dirty="0"/>
          </a:p>
        </p:txBody>
      </p:sp>
      <p:cxnSp>
        <p:nvCxnSpPr>
          <p:cNvPr id="21" name="Elbow Connector 20"/>
          <p:cNvCxnSpPr>
            <a:endCxn id="13" idx="3"/>
          </p:cNvCxnSpPr>
          <p:nvPr/>
        </p:nvCxnSpPr>
        <p:spPr bwMode="auto">
          <a:xfrm rot="10800000">
            <a:off x="4727580" y="3907423"/>
            <a:ext cx="1216020" cy="1169938"/>
          </a:xfrm>
          <a:prstGeom prst="bentConnector3">
            <a:avLst>
              <a:gd name="adj1" fmla="val 764"/>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6" name="Rectangle 15"/>
          <p:cNvSpPr/>
          <p:nvPr/>
        </p:nvSpPr>
        <p:spPr>
          <a:xfrm>
            <a:off x="3355307" y="2252246"/>
            <a:ext cx="4340893"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a:t>
            </a:r>
            <a:r>
              <a:rPr lang="en-US" sz="1600" b="1" dirty="0" smtClean="0">
                <a:latin typeface="Courier New" pitchFamily="49" charset="0"/>
                <a:cs typeface="Courier New" pitchFamily="49" charset="0"/>
              </a:rPr>
              <a:t>33</a:t>
            </a:r>
            <a:r>
              <a:rPr lang="en-US" sz="1100" dirty="0" smtClean="0">
                <a:latin typeface="Courier New" pitchFamily="49" charset="0"/>
                <a:cs typeface="Courier New" pitchFamily="49" charset="0"/>
              </a:rPr>
              <a:t>/_history/</a:t>
            </a:r>
            <a:r>
              <a:rPr lang="en-US" sz="1600" b="1" dirty="0" smtClean="0">
                <a:latin typeface="Courier New" pitchFamily="49" charset="0"/>
                <a:cs typeface="Courier New" pitchFamily="49" charset="0"/>
              </a:rPr>
              <a:t>13</a:t>
            </a:r>
            <a:endParaRPr lang="en-US" sz="1600" b="1" dirty="0"/>
          </a:p>
        </p:txBody>
      </p:sp>
      <p:sp>
        <p:nvSpPr>
          <p:cNvPr id="20" name="Rectangle 19"/>
          <p:cNvSpPr/>
          <p:nvPr/>
        </p:nvSpPr>
        <p:spPr>
          <a:xfrm>
            <a:off x="3812507" y="2667000"/>
            <a:ext cx="4340893"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a:t>
            </a:r>
            <a:r>
              <a:rPr lang="en-US" sz="1600" b="1" dirty="0" smtClean="0">
                <a:latin typeface="Courier New" pitchFamily="49" charset="0"/>
                <a:cs typeface="Courier New" pitchFamily="49" charset="0"/>
              </a:rPr>
              <a:t>33</a:t>
            </a:r>
            <a:r>
              <a:rPr lang="en-US" sz="1100" dirty="0" smtClean="0">
                <a:latin typeface="Courier New" pitchFamily="49" charset="0"/>
                <a:cs typeface="Courier New" pitchFamily="49" charset="0"/>
              </a:rPr>
              <a:t>/_history/</a:t>
            </a:r>
            <a:r>
              <a:rPr lang="en-US" sz="1600" b="1" dirty="0" smtClean="0">
                <a:latin typeface="Courier New" pitchFamily="49" charset="0"/>
                <a:cs typeface="Courier New" pitchFamily="49" charset="0"/>
              </a:rPr>
              <a:t>14</a:t>
            </a:r>
            <a:endParaRPr lang="en-US" sz="1600" b="1" dirty="0"/>
          </a:p>
        </p:txBody>
      </p:sp>
      <p:sp>
        <p:nvSpPr>
          <p:cNvPr id="22" name="Rectangle 21"/>
          <p:cNvSpPr/>
          <p:nvPr/>
        </p:nvSpPr>
        <p:spPr>
          <a:xfrm>
            <a:off x="4803107" y="3242846"/>
            <a:ext cx="4340893"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a:t>
            </a:r>
            <a:r>
              <a:rPr lang="en-US" sz="1600" b="1" dirty="0" smtClean="0">
                <a:latin typeface="Courier New" pitchFamily="49" charset="0"/>
                <a:cs typeface="Courier New" pitchFamily="49" charset="0"/>
              </a:rPr>
              <a:t>33</a:t>
            </a:r>
            <a:r>
              <a:rPr lang="en-US" sz="1100" dirty="0" smtClean="0">
                <a:latin typeface="Courier New" pitchFamily="49" charset="0"/>
                <a:cs typeface="Courier New" pitchFamily="49" charset="0"/>
              </a:rPr>
              <a:t>/_history/</a:t>
            </a:r>
            <a:r>
              <a:rPr lang="en-US" sz="1600" b="1" dirty="0" smtClean="0">
                <a:latin typeface="Courier New" pitchFamily="49" charset="0"/>
                <a:cs typeface="Courier New" pitchFamily="49" charset="0"/>
              </a:rPr>
              <a:t>15</a:t>
            </a:r>
            <a:endParaRPr lang="en-US" sz="1600" b="1" dirty="0"/>
          </a:p>
        </p:txBody>
      </p:sp>
    </p:spTree>
    <p:extLst>
      <p:ext uri="{BB962C8B-B14F-4D97-AF65-F5344CB8AC3E}">
        <p14:creationId xmlns:p14="http://schemas.microsoft.com/office/powerpoint/2010/main" val="675403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65160" y="4253552"/>
            <a:ext cx="8077200" cy="22098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81000" y="1836761"/>
            <a:ext cx="8077200" cy="1820839"/>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REST “representations”</a:t>
            </a:r>
            <a:endParaRPr lang="en-US" dirty="0"/>
          </a:p>
        </p:txBody>
      </p:sp>
      <p:sp>
        <p:nvSpPr>
          <p:cNvPr id="3" name="Content Placeholder 2"/>
          <p:cNvSpPr>
            <a:spLocks noGrp="1"/>
          </p:cNvSpPr>
          <p:nvPr>
            <p:ph idx="1"/>
          </p:nvPr>
        </p:nvSpPr>
        <p:spPr>
          <a:xfrm>
            <a:off x="457200" y="1905000"/>
            <a:ext cx="8382000" cy="4480520"/>
          </a:xfrm>
        </p:spPr>
        <p:txBody>
          <a:bodyPr/>
          <a:lstStyle/>
          <a:p>
            <a:r>
              <a:rPr lang="en-US" sz="1800" dirty="0" smtClean="0"/>
              <a:t>GET </a:t>
            </a:r>
            <a:r>
              <a:rPr lang="en-US" sz="1800" b="1" dirty="0" smtClean="0"/>
              <a:t>/</a:t>
            </a:r>
            <a:r>
              <a:rPr lang="en-US" sz="1800" b="1" dirty="0" err="1" smtClean="0"/>
              <a:t>fhir</a:t>
            </a:r>
            <a:r>
              <a:rPr lang="en-US" sz="1800" b="1" dirty="0" smtClean="0"/>
              <a:t>/Patient/1</a:t>
            </a:r>
            <a:r>
              <a:rPr lang="en-US" sz="2300" b="1" dirty="0">
                <a:solidFill>
                  <a:schemeClr val="accent1"/>
                </a:solidFill>
              </a:rPr>
              <a:t>?_</a:t>
            </a:r>
            <a:r>
              <a:rPr lang="en-US" sz="2300" b="1" dirty="0" smtClean="0">
                <a:solidFill>
                  <a:schemeClr val="accent1"/>
                </a:solidFill>
              </a:rPr>
              <a:t>format=</a:t>
            </a:r>
            <a:r>
              <a:rPr lang="en-US" sz="2300" b="1" dirty="0" err="1" smtClean="0">
                <a:solidFill>
                  <a:schemeClr val="accent1"/>
                </a:solidFill>
              </a:rPr>
              <a:t>json</a:t>
            </a:r>
            <a:r>
              <a:rPr lang="en-US" sz="2300" b="1" dirty="0" smtClean="0">
                <a:solidFill>
                  <a:schemeClr val="accent1"/>
                </a:solidFill>
              </a:rPr>
              <a:t> </a:t>
            </a:r>
            <a:r>
              <a:rPr lang="en-US" sz="1800" dirty="0" smtClean="0"/>
              <a:t>HTTP/1.1</a:t>
            </a:r>
          </a:p>
          <a:p>
            <a:endParaRPr lang="en-US" sz="1800" dirty="0" smtClean="0"/>
          </a:p>
          <a:p>
            <a:r>
              <a:rPr lang="en-US" sz="1800" dirty="0" smtClean="0"/>
              <a:t>HTTP/1.1 200 OK</a:t>
            </a:r>
          </a:p>
          <a:p>
            <a:r>
              <a:rPr lang="en-US" sz="1800" dirty="0"/>
              <a:t>Content-Type: </a:t>
            </a:r>
            <a:r>
              <a:rPr lang="en-US" sz="1800" dirty="0" smtClean="0"/>
              <a:t>application/</a:t>
            </a:r>
            <a:r>
              <a:rPr lang="en-US" sz="1800" dirty="0" err="1" smtClean="0"/>
              <a:t>json+fhir;charset</a:t>
            </a:r>
            <a:r>
              <a:rPr lang="en-US" sz="1800" dirty="0" smtClean="0"/>
              <a:t>=utf-8</a:t>
            </a:r>
            <a:endParaRPr lang="en-US" sz="1800" dirty="0"/>
          </a:p>
          <a:p>
            <a:r>
              <a:rPr lang="en-US" sz="1800" dirty="0" smtClean="0"/>
              <a:t>Content-Length: 787</a:t>
            </a:r>
          </a:p>
          <a:p>
            <a:endParaRPr lang="en-US" sz="1800" dirty="0" smtClean="0"/>
          </a:p>
          <a:p>
            <a:endParaRPr lang="en-US" sz="1800" dirty="0" smtClean="0"/>
          </a:p>
          <a:p>
            <a:r>
              <a:rPr lang="en-US" sz="1800" dirty="0"/>
              <a:t>GET </a:t>
            </a:r>
            <a:r>
              <a:rPr lang="en-US" sz="1800" b="1" dirty="0"/>
              <a:t>/</a:t>
            </a:r>
            <a:r>
              <a:rPr lang="en-US" sz="1800" b="1" dirty="0" err="1" smtClean="0"/>
              <a:t>fhir</a:t>
            </a:r>
            <a:r>
              <a:rPr lang="en-US" sz="1800" b="1" dirty="0" smtClean="0"/>
              <a:t>/Patient/1</a:t>
            </a:r>
            <a:r>
              <a:rPr lang="en-US" sz="1800" dirty="0" smtClean="0"/>
              <a:t> </a:t>
            </a:r>
            <a:r>
              <a:rPr lang="en-US" sz="1800" dirty="0"/>
              <a:t>HTTP/1.1</a:t>
            </a:r>
          </a:p>
          <a:p>
            <a:r>
              <a:rPr lang="en-US" sz="2300" b="1" dirty="0">
                <a:solidFill>
                  <a:schemeClr val="accent1"/>
                </a:solidFill>
              </a:rPr>
              <a:t>Accept: </a:t>
            </a:r>
            <a:r>
              <a:rPr lang="en-US" sz="2300" b="1" dirty="0" smtClean="0">
                <a:solidFill>
                  <a:schemeClr val="accent1"/>
                </a:solidFill>
              </a:rPr>
              <a:t>application/</a:t>
            </a:r>
            <a:r>
              <a:rPr lang="en-US" sz="2300" b="1" dirty="0" err="1" smtClean="0">
                <a:solidFill>
                  <a:schemeClr val="accent1"/>
                </a:solidFill>
              </a:rPr>
              <a:t>json+fhir</a:t>
            </a:r>
            <a:endParaRPr lang="en-US" sz="2300" b="1" dirty="0">
              <a:solidFill>
                <a:schemeClr val="accent1"/>
              </a:solidFill>
            </a:endParaRPr>
          </a:p>
          <a:p>
            <a:endParaRPr lang="en-US" sz="1800" dirty="0"/>
          </a:p>
          <a:p>
            <a:r>
              <a:rPr lang="en-US" sz="1800" dirty="0"/>
              <a:t>HTTP/1.1 200 OK</a:t>
            </a:r>
          </a:p>
          <a:p>
            <a:r>
              <a:rPr lang="en-US" sz="1800" dirty="0"/>
              <a:t>Content-Type: </a:t>
            </a:r>
            <a:r>
              <a:rPr lang="en-US" sz="1800" dirty="0" smtClean="0"/>
              <a:t>application/</a:t>
            </a:r>
            <a:r>
              <a:rPr lang="en-US" sz="1800" dirty="0" err="1" smtClean="0"/>
              <a:t>json+fhir;charset</a:t>
            </a:r>
            <a:r>
              <a:rPr lang="en-US" sz="1800" dirty="0" smtClean="0"/>
              <a:t>=utf-8</a:t>
            </a:r>
            <a:endParaRPr lang="en-US" sz="1800" dirty="0"/>
          </a:p>
          <a:p>
            <a:r>
              <a:rPr lang="en-US" sz="1800" dirty="0"/>
              <a:t>Content-Length: </a:t>
            </a:r>
            <a:r>
              <a:rPr lang="en-US" sz="1800" dirty="0" smtClean="0"/>
              <a:t>787</a:t>
            </a:r>
            <a:endParaRPr lang="en-US" sz="1800" dirty="0"/>
          </a:p>
        </p:txBody>
      </p:sp>
      <p:sp>
        <p:nvSpPr>
          <p:cNvPr id="5" name="Slide Number Placeholder 4"/>
          <p:cNvSpPr>
            <a:spLocks noGrp="1"/>
          </p:cNvSpPr>
          <p:nvPr>
            <p:ph type="sldNum" sz="quarter" idx="4294967295"/>
          </p:nvPr>
        </p:nvSpPr>
        <p:spPr>
          <a:xfrm>
            <a:off x="0" y="6303963"/>
            <a:ext cx="720725" cy="220662"/>
          </a:xfrm>
          <a:prstGeom prst="rect">
            <a:avLst/>
          </a:prstGeom>
        </p:spPr>
        <p:txBody>
          <a:bodyPr/>
          <a:lstStyle/>
          <a:p>
            <a:fld id="{2CD36790-EF9F-4521-A783-189BE19EEE4B}" type="slidenum">
              <a:rPr lang="en-US" smtClean="0"/>
              <a:pPr/>
              <a:t>49</a:t>
            </a:fld>
            <a:endParaRPr lang="en-US"/>
          </a:p>
        </p:txBody>
      </p:sp>
    </p:spTree>
    <p:extLst>
      <p:ext uri="{BB962C8B-B14F-4D97-AF65-F5344CB8AC3E}">
        <p14:creationId xmlns:p14="http://schemas.microsoft.com/office/powerpoint/2010/main" val="93629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this tutorial</a:t>
            </a:r>
            <a:endParaRPr lang="en-US" dirty="0"/>
          </a:p>
        </p:txBody>
      </p:sp>
      <p:sp>
        <p:nvSpPr>
          <p:cNvPr id="3" name="Content Placeholder 2"/>
          <p:cNvSpPr>
            <a:spLocks noGrp="1"/>
          </p:cNvSpPr>
          <p:nvPr>
            <p:ph idx="1"/>
          </p:nvPr>
        </p:nvSpPr>
        <p:spPr/>
        <p:txBody>
          <a:bodyPr/>
          <a:lstStyle/>
          <a:p>
            <a:r>
              <a:rPr lang="en-US" dirty="0" smtClean="0"/>
              <a:t>Deconstructing FHIR</a:t>
            </a:r>
          </a:p>
          <a:p>
            <a:r>
              <a:rPr lang="en-US" dirty="0" smtClean="0"/>
              <a:t>FHIR </a:t>
            </a:r>
            <a:r>
              <a:rPr lang="en-US" dirty="0" err="1" smtClean="0"/>
              <a:t>RESTful</a:t>
            </a:r>
            <a:r>
              <a:rPr lang="en-US" dirty="0" smtClean="0"/>
              <a:t> service interface</a:t>
            </a:r>
          </a:p>
          <a:p>
            <a:r>
              <a:rPr lang="en-US" dirty="0" smtClean="0"/>
              <a:t>Beyond REST</a:t>
            </a:r>
          </a:p>
          <a:p>
            <a:r>
              <a:rPr lang="en-US" dirty="0" smtClean="0"/>
              <a:t>Searching</a:t>
            </a:r>
          </a:p>
          <a:p>
            <a:r>
              <a:rPr lang="en-US" dirty="0" smtClean="0"/>
              <a:t>FHIR on the Wire</a:t>
            </a:r>
          </a:p>
          <a:p>
            <a:r>
              <a:rPr lang="en-US" dirty="0" smtClean="0"/>
              <a:t>Distribution for developers</a:t>
            </a:r>
          </a:p>
          <a:p>
            <a:r>
              <a:rPr lang="en-US" dirty="0" smtClean="0"/>
              <a:t>Building a FHIR server</a:t>
            </a:r>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5</a:t>
            </a:fld>
            <a:endParaRPr lang="en-CA"/>
          </a:p>
        </p:txBody>
      </p:sp>
    </p:spTree>
    <p:extLst>
      <p:ext uri="{BB962C8B-B14F-4D97-AF65-F5344CB8AC3E}">
        <p14:creationId xmlns:p14="http://schemas.microsoft.com/office/powerpoint/2010/main" val="2210725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a:t>
            </a:r>
            <a:endParaRPr lang="en-US" dirty="0"/>
          </a:p>
        </p:txBody>
      </p:sp>
      <p:sp>
        <p:nvSpPr>
          <p:cNvPr id="3" name="Content Placeholder 2"/>
          <p:cNvSpPr>
            <a:spLocks noGrp="1"/>
          </p:cNvSpPr>
          <p:nvPr>
            <p:ph idx="1"/>
          </p:nvPr>
        </p:nvSpPr>
        <p:spPr/>
        <p:txBody>
          <a:bodyPr/>
          <a:lstStyle/>
          <a:p>
            <a:pPr marL="0" indent="0" algn="ctr">
              <a:buNone/>
            </a:pPr>
            <a:r>
              <a:rPr lang="en-US" dirty="0" smtClean="0"/>
              <a:t>DO I REALLY HAVE TO IMPLEMENT VERSIONS?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DO I REALLY NEED TO SUPPORT THAT PRE-HISTORIC XML STUFF?</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50</a:t>
            </a:fld>
            <a:endParaRPr lang="en-US"/>
          </a:p>
        </p:txBody>
      </p:sp>
      <p:sp>
        <p:nvSpPr>
          <p:cNvPr id="6" name="Rectangle 5"/>
          <p:cNvSpPr/>
          <p:nvPr/>
        </p:nvSpPr>
        <p:spPr>
          <a:xfrm>
            <a:off x="1363639" y="2971800"/>
            <a:ext cx="6561161" cy="1138773"/>
          </a:xfrm>
          <a:prstGeom prst="rect">
            <a:avLst/>
          </a:prstGeom>
        </p:spPr>
        <p:txBody>
          <a:bodyPr wrap="square">
            <a:spAutoFit/>
          </a:bodyPr>
          <a:lstStyle/>
          <a:p>
            <a:r>
              <a:rPr lang="en-US" sz="3200" dirty="0" smtClean="0"/>
              <a:t>NO,</a:t>
            </a:r>
            <a:r>
              <a:rPr lang="en-US" dirty="0" smtClean="0"/>
              <a:t> You are not required to keep history, and may return 410 (Gone) on a “</a:t>
            </a:r>
            <a:r>
              <a:rPr lang="en-US" dirty="0" err="1" smtClean="0"/>
              <a:t>vread</a:t>
            </a:r>
            <a:r>
              <a:rPr lang="en-US" dirty="0" smtClean="0"/>
              <a:t>” </a:t>
            </a:r>
            <a:r>
              <a:rPr lang="en-US" i="1" dirty="0" smtClean="0"/>
              <a:t>for any request for an older version than the current one!</a:t>
            </a:r>
            <a:endParaRPr lang="en-US" i="1" dirty="0"/>
          </a:p>
        </p:txBody>
      </p:sp>
    </p:spTree>
    <p:extLst>
      <p:ext uri="{BB962C8B-B14F-4D97-AF65-F5344CB8AC3E}">
        <p14:creationId xmlns:p14="http://schemas.microsoft.com/office/powerpoint/2010/main" val="257158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conformance?</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51</a:t>
            </a:fld>
            <a:endParaRPr lang="en-CA"/>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
            <a:ext cx="4090987" cy="60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2209800"/>
            <a:ext cx="3905877" cy="3139321"/>
          </a:xfrm>
          <a:prstGeom prst="rect">
            <a:avLst/>
          </a:prstGeom>
          <a:noFill/>
        </p:spPr>
        <p:txBody>
          <a:bodyPr wrap="none" rtlCol="0">
            <a:spAutoFit/>
          </a:bodyPr>
          <a:lstStyle/>
          <a:p>
            <a:pPr marL="285750" indent="-285750">
              <a:buFont typeface="Arial" charset="0"/>
              <a:buChar char="•"/>
            </a:pPr>
            <a:r>
              <a:rPr lang="en-US" dirty="0" smtClean="0"/>
              <a:t>Which FHIR version?</a:t>
            </a:r>
          </a:p>
          <a:p>
            <a:pPr marL="285750" indent="-285750">
              <a:buFont typeface="Arial" charset="0"/>
              <a:buChar char="•"/>
            </a:pPr>
            <a:r>
              <a:rPr lang="en-US" dirty="0" smtClean="0"/>
              <a:t>Which Resources?</a:t>
            </a:r>
          </a:p>
          <a:p>
            <a:pPr marL="285750" indent="-285750">
              <a:buFont typeface="Arial" charset="0"/>
              <a:buChar char="•"/>
            </a:pPr>
            <a:r>
              <a:rPr lang="en-US" dirty="0" smtClean="0"/>
              <a:t>What search operations?</a:t>
            </a:r>
          </a:p>
          <a:p>
            <a:pPr marL="285750" indent="-285750">
              <a:buFont typeface="Arial" charset="0"/>
              <a:buChar char="•"/>
            </a:pPr>
            <a:r>
              <a:rPr lang="en-US" dirty="0" smtClean="0"/>
              <a:t>What formats?</a:t>
            </a:r>
          </a:p>
          <a:p>
            <a:pPr marL="285750" indent="-285750">
              <a:buFont typeface="Arial" charset="0"/>
              <a:buChar char="•"/>
            </a:pPr>
            <a:r>
              <a:rPr lang="en-US" dirty="0" smtClean="0"/>
              <a:t>Is this a test server?</a:t>
            </a:r>
          </a:p>
          <a:p>
            <a:pPr marL="285750" indent="-285750">
              <a:buFont typeface="Arial" charset="0"/>
              <a:buChar char="•"/>
            </a:pPr>
            <a:endParaRPr lang="en-US" dirty="0"/>
          </a:p>
          <a:p>
            <a:pPr marL="285750" indent="-285750">
              <a:buFont typeface="Arial" charset="0"/>
              <a:buChar char="•"/>
            </a:pPr>
            <a:r>
              <a:rPr lang="en-US" dirty="0" smtClean="0"/>
              <a:t>Who can I contact?</a:t>
            </a:r>
          </a:p>
          <a:p>
            <a:pPr marL="285750" indent="-285750">
              <a:buFont typeface="Arial" charset="0"/>
              <a:buChar char="•"/>
            </a:pPr>
            <a:r>
              <a:rPr lang="en-US" dirty="0" smtClean="0"/>
              <a:t>What’s the name of the software?</a:t>
            </a:r>
          </a:p>
          <a:p>
            <a:pPr marL="285750" indent="-285750">
              <a:buFont typeface="Arial" charset="0"/>
              <a:buChar char="•"/>
            </a:pPr>
            <a:endParaRPr lang="en-US" dirty="0"/>
          </a:p>
          <a:p>
            <a:pPr marL="285750" indent="-285750">
              <a:buFont typeface="Arial" charset="0"/>
              <a:buChar char="•"/>
            </a:pPr>
            <a:r>
              <a:rPr lang="en-US" dirty="0" smtClean="0"/>
              <a:t>DO YOU SUPPORT HISTORY?</a:t>
            </a:r>
          </a:p>
          <a:p>
            <a:pPr marL="285750" indent="-285750">
              <a:buFont typeface="Arial" charset="0"/>
              <a:buChar char="•"/>
            </a:pPr>
            <a:r>
              <a:rPr lang="en-US" dirty="0" smtClean="0"/>
              <a:t>DO YOU SUPPORT XML/JSON?</a:t>
            </a:r>
            <a:endParaRPr lang="nl-NL" dirty="0"/>
          </a:p>
        </p:txBody>
      </p:sp>
      <p:sp>
        <p:nvSpPr>
          <p:cNvPr id="5" name="TextBox 4"/>
          <p:cNvSpPr txBox="1"/>
          <p:nvPr/>
        </p:nvSpPr>
        <p:spPr>
          <a:xfrm>
            <a:off x="551597" y="6045532"/>
            <a:ext cx="4249946" cy="369332"/>
          </a:xfrm>
          <a:prstGeom prst="rect">
            <a:avLst/>
          </a:prstGeom>
          <a:noFill/>
        </p:spPr>
        <p:txBody>
          <a:bodyPr wrap="none" rtlCol="0">
            <a:spAutoFit/>
          </a:bodyPr>
          <a:lstStyle/>
          <a:p>
            <a:r>
              <a:rPr lang="nl-NL" dirty="0">
                <a:hlinkClick r:id="rId3"/>
              </a:rPr>
              <a:t>http://</a:t>
            </a:r>
            <a:r>
              <a:rPr lang="nl-NL" dirty="0" smtClean="0">
                <a:hlinkClick r:id="rId3"/>
              </a:rPr>
              <a:t>www.hl7.org/fhir/conformance.htm</a:t>
            </a:r>
            <a:endParaRPr lang="nl-NL" dirty="0"/>
          </a:p>
        </p:txBody>
      </p:sp>
    </p:spTree>
    <p:extLst>
      <p:ext uri="{BB962C8B-B14F-4D97-AF65-F5344CB8AC3E}">
        <p14:creationId xmlns:p14="http://schemas.microsoft.com/office/powerpoint/2010/main" val="82276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7352" y="1981200"/>
            <a:ext cx="8077200" cy="23622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Tag metadata</a:t>
            </a:r>
            <a:endParaRPr lang="en-US" dirty="0"/>
          </a:p>
        </p:txBody>
      </p:sp>
      <p:sp>
        <p:nvSpPr>
          <p:cNvPr id="3" name="Content Placeholder 2"/>
          <p:cNvSpPr>
            <a:spLocks noGrp="1"/>
          </p:cNvSpPr>
          <p:nvPr>
            <p:ph idx="1"/>
          </p:nvPr>
        </p:nvSpPr>
        <p:spPr>
          <a:xfrm>
            <a:off x="457200" y="1905000"/>
            <a:ext cx="8382000" cy="2362200"/>
          </a:xfrm>
        </p:spPr>
        <p:txBody>
          <a:bodyPr/>
          <a:lstStyle/>
          <a:p>
            <a:r>
              <a:rPr lang="en-US" sz="1800" dirty="0" smtClean="0"/>
              <a:t>GET </a:t>
            </a:r>
            <a:r>
              <a:rPr lang="en-US" sz="1800" dirty="0"/>
              <a:t>/</a:t>
            </a:r>
            <a:r>
              <a:rPr lang="en-US" sz="1800" dirty="0" err="1"/>
              <a:t>fhir</a:t>
            </a:r>
            <a:r>
              <a:rPr lang="en-US" sz="1800" dirty="0"/>
              <a:t>/Patient/1 </a:t>
            </a:r>
            <a:r>
              <a:rPr lang="en-US" sz="1800" dirty="0" smtClean="0"/>
              <a:t>HTTP/1.1</a:t>
            </a:r>
          </a:p>
          <a:p>
            <a:endParaRPr lang="en-US" sz="1800" dirty="0" smtClean="0"/>
          </a:p>
          <a:p>
            <a:r>
              <a:rPr lang="en-US" sz="1800" dirty="0" smtClean="0"/>
              <a:t>HTTP/1.1 200 OK</a:t>
            </a:r>
          </a:p>
          <a:p>
            <a:r>
              <a:rPr lang="en-US" sz="1800" b="1" dirty="0"/>
              <a:t>Content-Location</a:t>
            </a:r>
            <a:r>
              <a:rPr lang="en-US" sz="1800" dirty="0"/>
              <a:t>: </a:t>
            </a:r>
            <a:r>
              <a:rPr lang="en-US" sz="1800" dirty="0" smtClean="0"/>
              <a:t>http://sever.om/fhir/Patient/1</a:t>
            </a:r>
            <a:r>
              <a:rPr lang="en-US" sz="1800" dirty="0"/>
              <a:t>/_history/12</a:t>
            </a:r>
          </a:p>
          <a:p>
            <a:r>
              <a:rPr lang="en-US" sz="1800" b="1" dirty="0" smtClean="0"/>
              <a:t>Last-Modified</a:t>
            </a:r>
            <a:r>
              <a:rPr lang="en-US" sz="1800" dirty="0"/>
              <a:t>: Tue, 29 May 2012 23:45:32 GMT</a:t>
            </a:r>
          </a:p>
          <a:p>
            <a:r>
              <a:rPr lang="de-DE" sz="1800" b="1" dirty="0" err="1" smtClean="0"/>
              <a:t>Category</a:t>
            </a:r>
            <a:r>
              <a:rPr lang="de-DE" sz="1800" dirty="0"/>
              <a:t>: </a:t>
            </a:r>
            <a:r>
              <a:rPr lang="nl-NL" sz="1800" dirty="0">
                <a:solidFill>
                  <a:srgbClr val="FF0000"/>
                </a:solidFill>
              </a:rPr>
              <a:t>http://example.org/fhir/Status#Test</a:t>
            </a:r>
            <a:r>
              <a:rPr lang="de-DE" sz="1800" dirty="0">
                <a:solidFill>
                  <a:srgbClr val="FF0000"/>
                </a:solidFill>
              </a:rPr>
              <a:t>; </a:t>
            </a:r>
            <a:r>
              <a:rPr lang="de-DE" sz="1800" dirty="0" smtClean="0">
                <a:solidFill>
                  <a:srgbClr val="FF0000"/>
                </a:solidFill>
              </a:rPr>
              <a:t/>
            </a:r>
            <a:br>
              <a:rPr lang="de-DE" sz="1800" dirty="0" smtClean="0">
                <a:solidFill>
                  <a:srgbClr val="FF0000"/>
                </a:solidFill>
              </a:rPr>
            </a:br>
            <a:r>
              <a:rPr lang="de-DE" sz="1800" dirty="0" err="1" smtClean="0">
                <a:solidFill>
                  <a:srgbClr val="FF0000"/>
                </a:solidFill>
              </a:rPr>
              <a:t>scheme</a:t>
            </a:r>
            <a:r>
              <a:rPr lang="de-DE" sz="1800" dirty="0">
                <a:solidFill>
                  <a:srgbClr val="FF0000"/>
                </a:solidFill>
              </a:rPr>
              <a:t>="</a:t>
            </a:r>
            <a:r>
              <a:rPr lang="nl-NL" sz="1800" dirty="0">
                <a:solidFill>
                  <a:srgbClr val="FF0000"/>
                </a:solidFill>
              </a:rPr>
              <a:t> http://</a:t>
            </a:r>
            <a:r>
              <a:rPr lang="nl-NL" sz="1800" dirty="0" smtClean="0">
                <a:solidFill>
                  <a:srgbClr val="FF0000"/>
                </a:solidFill>
              </a:rPr>
              <a:t>hl7.org/fhir/tag</a:t>
            </a:r>
            <a:r>
              <a:rPr lang="de-DE" sz="1800" dirty="0" smtClean="0">
                <a:solidFill>
                  <a:srgbClr val="FF0000"/>
                </a:solidFill>
              </a:rPr>
              <a:t>"; </a:t>
            </a:r>
            <a:r>
              <a:rPr lang="de-DE" sz="1800" dirty="0" err="1">
                <a:solidFill>
                  <a:srgbClr val="FF0000"/>
                </a:solidFill>
              </a:rPr>
              <a:t>label</a:t>
            </a:r>
            <a:r>
              <a:rPr lang="de-DE" sz="1800" dirty="0">
                <a:solidFill>
                  <a:srgbClr val="FF0000"/>
                </a:solidFill>
              </a:rPr>
              <a:t>="</a:t>
            </a:r>
            <a:r>
              <a:rPr lang="de-DE" sz="1800" dirty="0" err="1">
                <a:solidFill>
                  <a:srgbClr val="FF0000"/>
                </a:solidFill>
              </a:rPr>
              <a:t>Our</a:t>
            </a:r>
            <a:r>
              <a:rPr lang="de-DE" sz="1800" dirty="0">
                <a:solidFill>
                  <a:srgbClr val="FF0000"/>
                </a:solidFill>
              </a:rPr>
              <a:t> </a:t>
            </a:r>
            <a:r>
              <a:rPr lang="de-DE" sz="1800" dirty="0" err="1">
                <a:solidFill>
                  <a:srgbClr val="FF0000"/>
                </a:solidFill>
              </a:rPr>
              <a:t>test</a:t>
            </a:r>
            <a:r>
              <a:rPr lang="de-DE" sz="1800" dirty="0">
                <a:solidFill>
                  <a:srgbClr val="FF0000"/>
                </a:solidFill>
              </a:rPr>
              <a:t> </a:t>
            </a:r>
            <a:r>
              <a:rPr lang="de-DE" sz="1800" dirty="0" smtClean="0">
                <a:solidFill>
                  <a:srgbClr val="FF0000"/>
                </a:solidFill>
              </a:rPr>
              <a:t>tag" </a:t>
            </a:r>
            <a:endParaRPr lang="de-DE" sz="1800" dirty="0">
              <a:solidFill>
                <a:srgbClr val="FF0000"/>
              </a:solidFill>
            </a:endParaRPr>
          </a:p>
          <a:p>
            <a:r>
              <a:rPr lang="nl-NL" sz="1800" i="1" dirty="0"/>
              <a:t/>
            </a:r>
            <a:br>
              <a:rPr lang="nl-NL" sz="1800" i="1" dirty="0"/>
            </a:br>
            <a:endParaRPr lang="en-US" sz="1800" dirty="0"/>
          </a:p>
        </p:txBody>
      </p:sp>
      <p:sp>
        <p:nvSpPr>
          <p:cNvPr id="5" name="Slide Number Placeholder 4"/>
          <p:cNvSpPr>
            <a:spLocks noGrp="1"/>
          </p:cNvSpPr>
          <p:nvPr>
            <p:ph type="sldNum" sz="quarter" idx="4294967295"/>
          </p:nvPr>
        </p:nvSpPr>
        <p:spPr>
          <a:xfrm>
            <a:off x="0" y="6303963"/>
            <a:ext cx="720725" cy="220662"/>
          </a:xfrm>
          <a:prstGeom prst="rect">
            <a:avLst/>
          </a:prstGeom>
        </p:spPr>
        <p:txBody>
          <a:bodyPr/>
          <a:lstStyle/>
          <a:p>
            <a:fld id="{2CD36790-EF9F-4521-A783-189BE19EEE4B}" type="slidenum">
              <a:rPr lang="en-US" smtClean="0"/>
              <a:pPr/>
              <a:t>52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760601631"/>
              </p:ext>
            </p:extLst>
          </p:nvPr>
        </p:nvGraphicFramePr>
        <p:xfrm>
          <a:off x="394648" y="4572000"/>
          <a:ext cx="8382000" cy="1645920"/>
        </p:xfrm>
        <a:graphic>
          <a:graphicData uri="http://schemas.openxmlformats.org/drawingml/2006/table">
            <a:tbl>
              <a:tblPr bandRow="1">
                <a:tableStyleId>{284E427A-3D55-4303-BF80-6455036E1DE7}</a:tableStyleId>
              </a:tblPr>
              <a:tblGrid>
                <a:gridCol w="4191000"/>
                <a:gridCol w="4191000"/>
              </a:tblGrid>
              <a:tr h="0">
                <a:tc>
                  <a:txBody>
                    <a:bodyPr/>
                    <a:lstStyle/>
                    <a:p>
                      <a:r>
                        <a:rPr lang="nl-NL" dirty="0"/>
                        <a:t>http://hl7.org/fhir/tag</a:t>
                      </a:r>
                    </a:p>
                  </a:txBody>
                  <a:tcPr anchor="ctr"/>
                </a:tc>
                <a:tc>
                  <a:txBody>
                    <a:bodyPr/>
                    <a:lstStyle/>
                    <a:p>
                      <a:r>
                        <a:rPr lang="nl-NL"/>
                        <a:t>A general tag</a:t>
                      </a:r>
                    </a:p>
                  </a:txBody>
                  <a:tcPr anchor="ctr"/>
                </a:tc>
              </a:tr>
              <a:tr h="0">
                <a:tc>
                  <a:txBody>
                    <a:bodyPr/>
                    <a:lstStyle/>
                    <a:p>
                      <a:r>
                        <a:rPr lang="nl-NL" dirty="0"/>
                        <a:t>http://hl7.org/fhir/tag/profile</a:t>
                      </a:r>
                    </a:p>
                  </a:txBody>
                  <a:tcPr anchor="ctr"/>
                </a:tc>
                <a:tc>
                  <a:txBody>
                    <a:bodyPr/>
                    <a:lstStyle/>
                    <a:p>
                      <a:r>
                        <a:rPr lang="en-US"/>
                        <a:t>A profile tag - a claim that the Resource conforms to the profile identified in the term</a:t>
                      </a:r>
                    </a:p>
                  </a:txBody>
                  <a:tcPr anchor="ctr"/>
                </a:tc>
              </a:tr>
              <a:tr h="0">
                <a:tc>
                  <a:txBody>
                    <a:bodyPr/>
                    <a:lstStyle/>
                    <a:p>
                      <a:r>
                        <a:rPr lang="nl-NL"/>
                        <a:t>http://hl7.org/fhir/tag/security</a:t>
                      </a:r>
                    </a:p>
                  </a:txBody>
                  <a:tcPr anchor="ctr"/>
                </a:tc>
                <a:tc>
                  <a:txBody>
                    <a:bodyPr/>
                    <a:lstStyle/>
                    <a:p>
                      <a:r>
                        <a:rPr lang="nl-NL" dirty="0"/>
                        <a:t>A security label</a:t>
                      </a:r>
                    </a:p>
                  </a:txBody>
                  <a:tcPr anchor="ctr"/>
                </a:tc>
              </a:tr>
            </a:tbl>
          </a:graphicData>
        </a:graphic>
      </p:graphicFrame>
    </p:spTree>
    <p:extLst>
      <p:ext uri="{BB962C8B-B14F-4D97-AF65-F5344CB8AC3E}">
        <p14:creationId xmlns:p14="http://schemas.microsoft.com/office/powerpoint/2010/main" val="2031334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err="1" smtClean="0"/>
              <a:t>Mapping</a:t>
            </a:r>
            <a:r>
              <a:rPr lang="nl-NL" dirty="0" smtClean="0"/>
              <a:t> (meta)data </a:t>
            </a:r>
            <a:r>
              <a:rPr lang="nl-NL" dirty="0" err="1" smtClean="0"/>
              <a:t>to</a:t>
            </a:r>
            <a:r>
              <a:rPr lang="nl-NL" dirty="0" smtClean="0"/>
              <a:t> HTTP</a:t>
            </a:r>
            <a:endParaRPr lang="nl-NL" dirty="0"/>
          </a:p>
        </p:txBody>
      </p:sp>
      <p:sp>
        <p:nvSpPr>
          <p:cNvPr id="6" name="Content Placeholder 5"/>
          <p:cNvSpPr>
            <a:spLocks noGrp="1"/>
          </p:cNvSpPr>
          <p:nvPr>
            <p:ph sz="half" idx="1"/>
          </p:nvPr>
        </p:nvSpPr>
        <p:spPr>
          <a:xfrm>
            <a:off x="381000" y="2286000"/>
            <a:ext cx="4114800" cy="2590800"/>
          </a:xfrm>
        </p:spPr>
        <p:txBody>
          <a:bodyPr/>
          <a:lstStyle/>
          <a:p>
            <a:r>
              <a:rPr lang="nl-NL" dirty="0" smtClean="0"/>
              <a:t>Resource data</a:t>
            </a:r>
          </a:p>
          <a:p>
            <a:r>
              <a:rPr lang="nl-NL" dirty="0" smtClean="0"/>
              <a:t>Resource </a:t>
            </a:r>
            <a:r>
              <a:rPr lang="nl-NL" dirty="0" err="1" smtClean="0"/>
              <a:t>id</a:t>
            </a:r>
            <a:endParaRPr lang="nl-NL" dirty="0" smtClean="0"/>
          </a:p>
          <a:p>
            <a:r>
              <a:rPr lang="nl-NL" dirty="0" smtClean="0"/>
              <a:t>Resource </a:t>
            </a:r>
            <a:r>
              <a:rPr lang="nl-NL" dirty="0" err="1" smtClean="0"/>
              <a:t>version</a:t>
            </a:r>
            <a:endParaRPr lang="nl-NL" dirty="0" smtClean="0"/>
          </a:p>
          <a:p>
            <a:endParaRPr lang="nl-NL" dirty="0"/>
          </a:p>
          <a:p>
            <a:r>
              <a:rPr lang="nl-NL" dirty="0" smtClean="0"/>
              <a:t>Last update date</a:t>
            </a:r>
          </a:p>
          <a:p>
            <a:r>
              <a:rPr lang="en-US" dirty="0" smtClean="0"/>
              <a:t>Tags</a:t>
            </a:r>
            <a:endParaRPr lang="nl-NL" dirty="0"/>
          </a:p>
        </p:txBody>
      </p:sp>
      <p:sp>
        <p:nvSpPr>
          <p:cNvPr id="7" name="Content Placeholder 6"/>
          <p:cNvSpPr>
            <a:spLocks noGrp="1"/>
          </p:cNvSpPr>
          <p:nvPr>
            <p:ph sz="half" idx="2"/>
          </p:nvPr>
        </p:nvSpPr>
        <p:spPr>
          <a:xfrm>
            <a:off x="4495800" y="2362200"/>
            <a:ext cx="4114800" cy="2667000"/>
          </a:xfrm>
        </p:spPr>
        <p:txBody>
          <a:bodyPr/>
          <a:lstStyle/>
          <a:p>
            <a:r>
              <a:rPr lang="nl-NL" dirty="0" smtClean="0"/>
              <a:t>http body</a:t>
            </a:r>
          </a:p>
          <a:p>
            <a:r>
              <a:rPr lang="nl-NL" dirty="0" err="1" smtClean="0"/>
              <a:t>Url</a:t>
            </a:r>
            <a:endParaRPr lang="nl-NL" dirty="0" smtClean="0"/>
          </a:p>
          <a:p>
            <a:r>
              <a:rPr lang="nl-NL" dirty="0" smtClean="0"/>
              <a:t>Content-</a:t>
            </a:r>
            <a:r>
              <a:rPr lang="nl-NL" dirty="0" err="1" smtClean="0"/>
              <a:t>Location</a:t>
            </a:r>
            <a:r>
              <a:rPr lang="nl-NL" dirty="0" smtClean="0"/>
              <a:t> header</a:t>
            </a:r>
          </a:p>
          <a:p>
            <a:r>
              <a:rPr lang="nl-NL" dirty="0" smtClean="0"/>
              <a:t>Last-</a:t>
            </a:r>
            <a:r>
              <a:rPr lang="nl-NL" dirty="0" err="1" smtClean="0"/>
              <a:t>Modified</a:t>
            </a:r>
            <a:r>
              <a:rPr lang="nl-NL" dirty="0" smtClean="0"/>
              <a:t> header</a:t>
            </a:r>
          </a:p>
          <a:p>
            <a:r>
              <a:rPr lang="en-US" dirty="0" smtClean="0"/>
              <a:t>Category header</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53</a:t>
            </a:fld>
            <a:endParaRPr lang="en-CA"/>
          </a:p>
        </p:txBody>
      </p:sp>
    </p:spTree>
    <p:extLst>
      <p:ext uri="{BB962C8B-B14F-4D97-AF65-F5344CB8AC3E}">
        <p14:creationId xmlns:p14="http://schemas.microsoft.com/office/powerpoint/2010/main" val="6479146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in the spec</a:t>
            </a:r>
            <a:endParaRPr lang="nl-NL" dirty="0"/>
          </a:p>
        </p:txBody>
      </p:sp>
      <p:sp>
        <p:nvSpPr>
          <p:cNvPr id="5" name="TextBox 4"/>
          <p:cNvSpPr txBox="1"/>
          <p:nvPr/>
        </p:nvSpPr>
        <p:spPr>
          <a:xfrm>
            <a:off x="990601" y="2590800"/>
            <a:ext cx="7162800" cy="1077218"/>
          </a:xfrm>
          <a:prstGeom prst="rect">
            <a:avLst/>
          </a:prstGeom>
          <a:noFill/>
        </p:spPr>
        <p:txBody>
          <a:bodyPr wrap="square" rtlCol="0">
            <a:spAutoFit/>
          </a:bodyPr>
          <a:lstStyle/>
          <a:p>
            <a:pPr algn="ctr"/>
            <a:r>
              <a:rPr lang="en-US" sz="3200" dirty="0" smtClean="0"/>
              <a:t>Let’s look at these operations in the specification….</a:t>
            </a:r>
            <a:endParaRPr lang="nl-NL" sz="3200" dirty="0"/>
          </a:p>
        </p:txBody>
      </p:sp>
    </p:spTree>
    <p:extLst>
      <p:ext uri="{BB962C8B-B14F-4D97-AF65-F5344CB8AC3E}">
        <p14:creationId xmlns:p14="http://schemas.microsoft.com/office/powerpoint/2010/main" val="2873360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Mapping</a:t>
            </a:r>
            <a:r>
              <a:rPr lang="nl-NL" dirty="0" smtClean="0"/>
              <a:t> </a:t>
            </a:r>
            <a:r>
              <a:rPr lang="nl-NL" dirty="0" err="1" smtClean="0"/>
              <a:t>to</a:t>
            </a:r>
            <a:r>
              <a:rPr lang="nl-NL" dirty="0" smtClean="0"/>
              <a:t> </a:t>
            </a:r>
            <a:r>
              <a:rPr lang="nl-NL" dirty="0" err="1" smtClean="0"/>
              <a:t>verbs</a:t>
            </a:r>
            <a:endParaRPr lang="nl-NL" dirty="0"/>
          </a:p>
        </p:txBody>
      </p:sp>
      <p:sp>
        <p:nvSpPr>
          <p:cNvPr id="3" name="Content Placeholder 2"/>
          <p:cNvSpPr>
            <a:spLocks noGrp="1"/>
          </p:cNvSpPr>
          <p:nvPr>
            <p:ph idx="1"/>
          </p:nvPr>
        </p:nvSpPr>
        <p:spPr/>
        <p:txBody>
          <a:bodyPr/>
          <a:lstStyle/>
          <a:p>
            <a:r>
              <a:rPr lang="en-US" sz="1800" b="1" dirty="0"/>
              <a:t>create 2.1.10 </a:t>
            </a:r>
          </a:p>
          <a:p>
            <a:r>
              <a:rPr lang="en-US" dirty="0">
                <a:latin typeface="+mj-lt"/>
              </a:rPr>
              <a:t>The create interaction creates a new resource in a server assigned location. </a:t>
            </a:r>
            <a:r>
              <a:rPr lang="en-US" dirty="0" smtClean="0">
                <a:latin typeface="+mj-lt"/>
              </a:rPr>
              <a:t>The </a:t>
            </a:r>
            <a:r>
              <a:rPr lang="en-US" dirty="0">
                <a:latin typeface="+mj-lt"/>
              </a:rPr>
              <a:t>create interaction is performed by an HTTP POST operation as shown: </a:t>
            </a:r>
          </a:p>
          <a:p>
            <a:r>
              <a:rPr lang="en-US" dirty="0" smtClean="0"/>
              <a:t>	POST </a:t>
            </a:r>
            <a:r>
              <a:rPr lang="en-US" dirty="0"/>
              <a:t>[service-</a:t>
            </a:r>
            <a:r>
              <a:rPr lang="en-US" dirty="0" err="1"/>
              <a:t>url</a:t>
            </a:r>
            <a:r>
              <a:rPr lang="en-US" dirty="0"/>
              <a:t>]/[</a:t>
            </a:r>
            <a:r>
              <a:rPr lang="en-US" dirty="0" err="1"/>
              <a:t>resourcetype</a:t>
            </a:r>
            <a:r>
              <a:rPr lang="en-US" dirty="0"/>
              <a:t>] (?_format=</a:t>
            </a:r>
            <a:r>
              <a:rPr lang="en-US" dirty="0" err="1"/>
              <a:t>mimeType</a:t>
            </a:r>
            <a:r>
              <a:rPr lang="en-US" dirty="0"/>
              <a:t>) </a:t>
            </a:r>
          </a:p>
          <a:p>
            <a:r>
              <a:rPr lang="en-US" sz="1800" b="1" dirty="0" smtClean="0"/>
              <a:t>read </a:t>
            </a:r>
            <a:r>
              <a:rPr lang="en-US" sz="1800" b="1" dirty="0"/>
              <a:t>2.1.6 </a:t>
            </a:r>
          </a:p>
          <a:p>
            <a:r>
              <a:rPr lang="en-US" dirty="0">
                <a:latin typeface="+mj-lt"/>
              </a:rPr>
              <a:t>The read interaction accesses the current contents of a resource. The interaction is performed by an HTTP GET operation as shown: </a:t>
            </a:r>
          </a:p>
          <a:p>
            <a:r>
              <a:rPr lang="en-US" dirty="0" smtClean="0"/>
              <a:t>	GET </a:t>
            </a:r>
            <a:r>
              <a:rPr lang="en-US" dirty="0"/>
              <a:t>[service-</a:t>
            </a:r>
            <a:r>
              <a:rPr lang="en-US" dirty="0" err="1"/>
              <a:t>url</a:t>
            </a:r>
            <a:r>
              <a:rPr lang="en-US" dirty="0"/>
              <a:t>]/[</a:t>
            </a:r>
            <a:r>
              <a:rPr lang="en-US" dirty="0" err="1"/>
              <a:t>resourcetype</a:t>
            </a:r>
            <a:r>
              <a:rPr lang="en-US" dirty="0" smtClean="0"/>
              <a:t>]/{id</a:t>
            </a:r>
            <a:r>
              <a:rPr lang="en-US" dirty="0"/>
              <a:t>} (?_format=</a:t>
            </a:r>
            <a:r>
              <a:rPr lang="en-US" dirty="0" err="1"/>
              <a:t>mimeType</a:t>
            </a:r>
            <a:r>
              <a:rPr lang="en-US" dirty="0"/>
              <a:t>) </a:t>
            </a:r>
            <a:endParaRPr lang="en-US" dirty="0" smtClean="0"/>
          </a:p>
          <a:p>
            <a:r>
              <a:rPr lang="en-US" sz="1800" b="1" dirty="0" smtClean="0"/>
              <a:t>update </a:t>
            </a:r>
            <a:r>
              <a:rPr lang="en-US" sz="1800" b="1" dirty="0"/>
              <a:t>2.1.8 </a:t>
            </a:r>
          </a:p>
          <a:p>
            <a:r>
              <a:rPr lang="en-US" dirty="0">
                <a:latin typeface="+mj-lt"/>
              </a:rPr>
              <a:t>The update interaction creates a new current version for an existing resource or creates a new resource if no resource already exists for the given id. The update interaction is </a:t>
            </a:r>
            <a:r>
              <a:rPr lang="en-US" dirty="0" smtClean="0">
                <a:latin typeface="+mj-lt"/>
              </a:rPr>
              <a:t>performed </a:t>
            </a:r>
            <a:r>
              <a:rPr lang="en-US" dirty="0">
                <a:latin typeface="+mj-lt"/>
              </a:rPr>
              <a:t>by an HTTP PUT operation as shown: </a:t>
            </a:r>
          </a:p>
          <a:p>
            <a:r>
              <a:rPr lang="en-US" dirty="0" smtClean="0"/>
              <a:t>	PUT </a:t>
            </a:r>
            <a:r>
              <a:rPr lang="en-US" dirty="0"/>
              <a:t>[service-</a:t>
            </a:r>
            <a:r>
              <a:rPr lang="en-US" dirty="0" err="1"/>
              <a:t>url</a:t>
            </a:r>
            <a:r>
              <a:rPr lang="en-US" dirty="0"/>
              <a:t>]/[</a:t>
            </a:r>
            <a:r>
              <a:rPr lang="en-US" dirty="0" err="1"/>
              <a:t>resourcetype</a:t>
            </a:r>
            <a:r>
              <a:rPr lang="en-US" dirty="0" smtClean="0"/>
              <a:t>]/{id</a:t>
            </a:r>
            <a:r>
              <a:rPr lang="en-US" dirty="0"/>
              <a:t>} (?_format=</a:t>
            </a:r>
            <a:r>
              <a:rPr lang="en-US" dirty="0" err="1"/>
              <a:t>mimeType</a:t>
            </a:r>
            <a:r>
              <a:rPr lang="en-US" dirty="0"/>
              <a:t>) </a:t>
            </a:r>
            <a:endParaRPr lang="en-US" dirty="0" smtClean="0"/>
          </a:p>
          <a:p>
            <a:r>
              <a:rPr lang="en-US" sz="1800" b="1" dirty="0" smtClean="0"/>
              <a:t>delete </a:t>
            </a:r>
            <a:r>
              <a:rPr lang="en-US" sz="1800" b="1" dirty="0"/>
              <a:t>2.1.9 </a:t>
            </a:r>
          </a:p>
          <a:p>
            <a:r>
              <a:rPr lang="en-US" dirty="0">
                <a:latin typeface="+mj-lt"/>
              </a:rPr>
              <a:t>The delete interaction removes an existing resource. The interaction is performed by an HTTP DELETE operation as shown: </a:t>
            </a:r>
          </a:p>
          <a:p>
            <a:r>
              <a:rPr lang="en-US" dirty="0" smtClean="0"/>
              <a:t>	DELETE </a:t>
            </a:r>
            <a:r>
              <a:rPr lang="en-US" dirty="0"/>
              <a:t>[service-</a:t>
            </a:r>
            <a:r>
              <a:rPr lang="en-US" dirty="0" err="1"/>
              <a:t>url</a:t>
            </a:r>
            <a:r>
              <a:rPr lang="en-US" dirty="0"/>
              <a:t>]/[</a:t>
            </a:r>
            <a:r>
              <a:rPr lang="en-US" dirty="0" err="1"/>
              <a:t>resourcetype</a:t>
            </a:r>
            <a:r>
              <a:rPr lang="en-US" dirty="0" smtClean="0"/>
              <a:t>]/{id</a:t>
            </a:r>
            <a:r>
              <a:rPr lang="en-US" dirty="0"/>
              <a:t>} </a:t>
            </a:r>
            <a:endParaRPr lang="nl-NL" dirty="0"/>
          </a:p>
        </p:txBody>
      </p:sp>
    </p:spTree>
    <p:extLst>
      <p:ext uri="{BB962C8B-B14F-4D97-AF65-F5344CB8AC3E}">
        <p14:creationId xmlns:p14="http://schemas.microsoft.com/office/powerpoint/2010/main" val="956328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a resource</a:t>
            </a:r>
            <a:endParaRPr lang="en-US" dirty="0"/>
          </a:p>
        </p:txBody>
      </p:sp>
      <p:sp>
        <p:nvSpPr>
          <p:cNvPr id="3" name="Content Placeholder 2"/>
          <p:cNvSpPr>
            <a:spLocks noGrp="1"/>
          </p:cNvSpPr>
          <p:nvPr>
            <p:ph idx="1"/>
          </p:nvPr>
        </p:nvSpPr>
        <p:spPr/>
        <p:txBody>
          <a:bodyPr/>
          <a:lstStyle/>
          <a:p>
            <a:r>
              <a:rPr lang="en-US" dirty="0" smtClean="0"/>
              <a:t>You </a:t>
            </a:r>
            <a:r>
              <a:rPr lang="en-US" b="1" dirty="0" smtClean="0"/>
              <a:t>POST</a:t>
            </a:r>
            <a:r>
              <a:rPr lang="en-US" dirty="0" smtClean="0"/>
              <a:t> the contents to an </a:t>
            </a:r>
            <a:r>
              <a:rPr lang="en-US" dirty="0" err="1" smtClean="0"/>
              <a:t>url</a:t>
            </a:r>
            <a:r>
              <a:rPr lang="en-US" dirty="0" smtClean="0"/>
              <a:t> which indicates the resource type: </a:t>
            </a:r>
          </a:p>
          <a:p>
            <a:pPr lvl="1"/>
            <a:r>
              <a:rPr lang="en-US" dirty="0" smtClean="0"/>
              <a:t>E.g. http://server.org/fhir/patient</a:t>
            </a:r>
          </a:p>
          <a:p>
            <a:r>
              <a:rPr lang="en-US" dirty="0" smtClean="0"/>
              <a:t>Supply body’s format in </a:t>
            </a:r>
            <a:r>
              <a:rPr lang="en-US" b="1" dirty="0" smtClean="0"/>
              <a:t>Content-Type header</a:t>
            </a:r>
            <a:r>
              <a:rPr lang="en-US" dirty="0" smtClean="0"/>
              <a:t>  </a:t>
            </a:r>
          </a:p>
          <a:p>
            <a:r>
              <a:rPr lang="en-US" dirty="0" smtClean="0"/>
              <a:t>Server returns </a:t>
            </a:r>
            <a:r>
              <a:rPr lang="en-US" b="1" dirty="0" smtClean="0"/>
              <a:t>201 (Created).</a:t>
            </a:r>
          </a:p>
          <a:p>
            <a:r>
              <a:rPr lang="en-US" dirty="0" smtClean="0"/>
              <a:t>Returns only the newly assigned </a:t>
            </a:r>
            <a:r>
              <a:rPr lang="en-US" b="1" dirty="0" smtClean="0"/>
              <a:t>version id</a:t>
            </a:r>
            <a:r>
              <a:rPr lang="en-US" dirty="0" smtClean="0"/>
              <a:t> URL in the </a:t>
            </a:r>
            <a:r>
              <a:rPr lang="en-US" b="1" dirty="0" smtClean="0"/>
              <a:t>Location</a:t>
            </a:r>
            <a:r>
              <a:rPr lang="en-US" dirty="0" smtClean="0"/>
              <a:t> header.</a:t>
            </a:r>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56</a:t>
            </a:fld>
            <a:endParaRPr lang="en-US"/>
          </a:p>
        </p:txBody>
      </p:sp>
    </p:spTree>
    <p:extLst>
      <p:ext uri="{BB962C8B-B14F-4D97-AF65-F5344CB8AC3E}">
        <p14:creationId xmlns:p14="http://schemas.microsoft.com/office/powerpoint/2010/main" val="2086415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 update a resource</a:t>
            </a:r>
            <a:endParaRPr lang="en-US" dirty="0"/>
          </a:p>
        </p:txBody>
      </p:sp>
      <p:sp>
        <p:nvSpPr>
          <p:cNvPr id="3" name="Content Placeholder 2"/>
          <p:cNvSpPr>
            <a:spLocks noGrp="1"/>
          </p:cNvSpPr>
          <p:nvPr>
            <p:ph idx="1"/>
          </p:nvPr>
        </p:nvSpPr>
        <p:spPr/>
        <p:txBody>
          <a:bodyPr/>
          <a:lstStyle/>
          <a:p>
            <a:r>
              <a:rPr lang="en-US" dirty="0" smtClean="0"/>
              <a:t>Use </a:t>
            </a:r>
            <a:r>
              <a:rPr lang="en-US" b="1" dirty="0" smtClean="0"/>
              <a:t>PUT</a:t>
            </a:r>
            <a:r>
              <a:rPr lang="en-US" dirty="0" smtClean="0"/>
              <a:t> on the resource’s URL, with the new contents in the body</a:t>
            </a:r>
          </a:p>
          <a:p>
            <a:r>
              <a:rPr lang="en-US" dirty="0" smtClean="0"/>
              <a:t>Tell server the body’s format (xml/</a:t>
            </a:r>
            <a:r>
              <a:rPr lang="en-US" dirty="0" err="1" smtClean="0"/>
              <a:t>json</a:t>
            </a:r>
            <a:r>
              <a:rPr lang="en-US" dirty="0" smtClean="0"/>
              <a:t>) in the </a:t>
            </a:r>
            <a:r>
              <a:rPr lang="en-US" b="1" dirty="0" smtClean="0"/>
              <a:t>Content-Type</a:t>
            </a:r>
            <a:r>
              <a:rPr lang="en-US" dirty="0" smtClean="0"/>
              <a:t> header  </a:t>
            </a:r>
          </a:p>
          <a:p>
            <a:r>
              <a:rPr lang="en-US" dirty="0" smtClean="0"/>
              <a:t>Server returns 200</a:t>
            </a:r>
            <a:r>
              <a:rPr lang="en-US" b="1" dirty="0"/>
              <a:t> </a:t>
            </a:r>
            <a:r>
              <a:rPr lang="en-US" dirty="0" smtClean="0"/>
              <a:t>and the URL to new version in the </a:t>
            </a:r>
            <a:r>
              <a:rPr lang="en-US" b="1" dirty="0" smtClean="0"/>
              <a:t>Content-Location</a:t>
            </a:r>
            <a:r>
              <a:rPr lang="en-US" dirty="0" smtClean="0"/>
              <a:t> header.  </a:t>
            </a:r>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57</a:t>
            </a:fld>
            <a:endParaRPr lang="en-US"/>
          </a:p>
        </p:txBody>
      </p:sp>
    </p:spTree>
    <p:extLst>
      <p:ext uri="{BB962C8B-B14F-4D97-AF65-F5344CB8AC3E}">
        <p14:creationId xmlns:p14="http://schemas.microsoft.com/office/powerpoint/2010/main" val="26575873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PUT to create</a:t>
            </a:r>
            <a:endParaRPr lang="en-US" dirty="0"/>
          </a:p>
        </p:txBody>
      </p:sp>
      <p:sp>
        <p:nvSpPr>
          <p:cNvPr id="3" name="Content Placeholder 2"/>
          <p:cNvSpPr>
            <a:spLocks noGrp="1"/>
          </p:cNvSpPr>
          <p:nvPr>
            <p:ph idx="1"/>
          </p:nvPr>
        </p:nvSpPr>
        <p:spPr/>
        <p:txBody>
          <a:bodyPr/>
          <a:lstStyle/>
          <a:p>
            <a:r>
              <a:rPr lang="en-US" dirty="0" smtClean="0"/>
              <a:t>Server might/might not allow you to PUT to an id that does not yet exist. </a:t>
            </a:r>
          </a:p>
          <a:p>
            <a:r>
              <a:rPr lang="en-US" dirty="0" smtClean="0"/>
              <a:t>If it does: Resource gets created at that location </a:t>
            </a:r>
            <a:r>
              <a:rPr lang="en-US" dirty="0">
                <a:sym typeface="Wingdings"/>
              </a:rPr>
              <a:t></a:t>
            </a:r>
            <a:r>
              <a:rPr lang="en-US" dirty="0" smtClean="0"/>
              <a:t> </a:t>
            </a:r>
            <a:r>
              <a:rPr lang="en-US" i="1" dirty="0" smtClean="0"/>
              <a:t>client determines resource’s id</a:t>
            </a:r>
            <a:r>
              <a:rPr lang="en-US" dirty="0" smtClean="0"/>
              <a:t>!</a:t>
            </a:r>
          </a:p>
          <a:p>
            <a:r>
              <a:rPr lang="en-US" dirty="0" smtClean="0"/>
              <a:t>If it does not: server returns 405 (Method not allowed)</a:t>
            </a:r>
          </a:p>
        </p:txBody>
      </p:sp>
      <p:sp>
        <p:nvSpPr>
          <p:cNvPr id="5" name="Slide Number Placeholder 4"/>
          <p:cNvSpPr>
            <a:spLocks noGrp="1"/>
          </p:cNvSpPr>
          <p:nvPr>
            <p:ph type="sldNum" sz="quarter" idx="4"/>
          </p:nvPr>
        </p:nvSpPr>
        <p:spPr/>
        <p:txBody>
          <a:bodyPr/>
          <a:lstStyle/>
          <a:p>
            <a:fld id="{2CD36790-EF9F-4521-A783-189BE19EEE4B}" type="slidenum">
              <a:rPr lang="en-US" smtClean="0"/>
              <a:pPr/>
              <a:t>58</a:t>
            </a:fld>
            <a:endParaRPr lang="en-US"/>
          </a:p>
        </p:txBody>
      </p:sp>
    </p:spTree>
    <p:extLst>
      <p:ext uri="{BB962C8B-B14F-4D97-AF65-F5344CB8AC3E}">
        <p14:creationId xmlns:p14="http://schemas.microsoft.com/office/powerpoint/2010/main" val="31359364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Version-aware updates</a:t>
            </a:r>
            <a:endParaRPr lang="en-US" dirty="0"/>
          </a:p>
        </p:txBody>
      </p:sp>
      <p:sp>
        <p:nvSpPr>
          <p:cNvPr id="3" name="Content Placeholder 2"/>
          <p:cNvSpPr>
            <a:spLocks noGrp="1"/>
          </p:cNvSpPr>
          <p:nvPr>
            <p:ph idx="1"/>
          </p:nvPr>
        </p:nvSpPr>
        <p:spPr/>
        <p:txBody>
          <a:bodyPr/>
          <a:lstStyle/>
          <a:p>
            <a:r>
              <a:rPr lang="en-US" dirty="0" smtClean="0"/>
              <a:t>Server requires client to send Content-Location header with a version-specific URL</a:t>
            </a:r>
          </a:p>
          <a:p>
            <a:r>
              <a:rPr lang="en-US" dirty="0" smtClean="0"/>
              <a:t>Server uses this to check whether you are updating the latest version.</a:t>
            </a:r>
          </a:p>
          <a:p>
            <a:r>
              <a:rPr lang="en-US" dirty="0" smtClean="0"/>
              <a:t>Server will then return 409 (Conflict) if it has been updated by someone else in the meantime</a:t>
            </a:r>
          </a:p>
        </p:txBody>
      </p:sp>
      <p:sp>
        <p:nvSpPr>
          <p:cNvPr id="5" name="Slide Number Placeholder 4"/>
          <p:cNvSpPr>
            <a:spLocks noGrp="1"/>
          </p:cNvSpPr>
          <p:nvPr>
            <p:ph type="sldNum" sz="quarter" idx="4"/>
          </p:nvPr>
        </p:nvSpPr>
        <p:spPr/>
        <p:txBody>
          <a:bodyPr/>
          <a:lstStyle/>
          <a:p>
            <a:fld id="{2CD36790-EF9F-4521-A783-189BE19EEE4B}" type="slidenum">
              <a:rPr lang="en-US" smtClean="0"/>
              <a:pPr/>
              <a:t>59</a:t>
            </a:fld>
            <a:endParaRPr lang="en-US"/>
          </a:p>
        </p:txBody>
      </p:sp>
    </p:spTree>
    <p:extLst>
      <p:ext uri="{BB962C8B-B14F-4D97-AF65-F5344CB8AC3E}">
        <p14:creationId xmlns:p14="http://schemas.microsoft.com/office/powerpoint/2010/main" val="3733235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perspective?</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6</a:t>
            </a:fld>
            <a:endParaRPr lang="en-US"/>
          </a:p>
        </p:txBody>
      </p:sp>
      <p:cxnSp>
        <p:nvCxnSpPr>
          <p:cNvPr id="18" name="Straight Connector 17"/>
          <p:cNvCxnSpPr/>
          <p:nvPr/>
        </p:nvCxnSpPr>
        <p:spPr bwMode="auto">
          <a:xfrm flipH="1" flipV="1">
            <a:off x="1942925" y="4085392"/>
            <a:ext cx="10951" cy="10701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 name="Oval 18"/>
          <p:cNvSpPr/>
          <p:nvPr/>
        </p:nvSpPr>
        <p:spPr bwMode="auto">
          <a:xfrm>
            <a:off x="1485824" y="4874474"/>
            <a:ext cx="936104" cy="69164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20" name="Rectangle 19"/>
          <p:cNvSpPr/>
          <p:nvPr/>
        </p:nvSpPr>
        <p:spPr bwMode="auto">
          <a:xfrm>
            <a:off x="1051213" y="3683210"/>
            <a:ext cx="1440160" cy="59563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1200" dirty="0" smtClean="0">
                <a:solidFill>
                  <a:schemeClr val="tx1"/>
                </a:solidFill>
                <a:latin typeface="Arial" charset="0"/>
                <a:cs typeface="Arial" charset="0"/>
              </a:rPr>
              <a:t>Broker</a:t>
            </a:r>
            <a:endParaRPr kumimoji="0" lang="nl-NL" sz="1200" b="1" i="0" u="none" strike="noStrike" cap="none" normalizeH="0" baseline="0" dirty="0" smtClean="0">
              <a:ln>
                <a:noFill/>
              </a:ln>
              <a:solidFill>
                <a:schemeClr val="tx1"/>
              </a:solidFill>
              <a:effectLst/>
              <a:latin typeface="Arial" charset="0"/>
              <a:cs typeface="Arial" charset="0"/>
            </a:endParaRPr>
          </a:p>
        </p:txBody>
      </p:sp>
      <p:grpSp>
        <p:nvGrpSpPr>
          <p:cNvPr id="21" name="Group 20"/>
          <p:cNvGrpSpPr/>
          <p:nvPr/>
        </p:nvGrpSpPr>
        <p:grpSpPr>
          <a:xfrm>
            <a:off x="815848" y="2003378"/>
            <a:ext cx="669976" cy="1732627"/>
            <a:chOff x="3876972" y="2147532"/>
            <a:chExt cx="669976" cy="1425484"/>
          </a:xfrm>
        </p:grpSpPr>
        <p:cxnSp>
          <p:nvCxnSpPr>
            <p:cNvPr id="22" name="Straight Connector 21"/>
            <p:cNvCxnSpPr/>
            <p:nvPr/>
          </p:nvCxnSpPr>
          <p:spPr bwMode="auto">
            <a:xfrm flipV="1">
              <a:off x="4355976" y="2492896"/>
              <a:ext cx="0" cy="108012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3" name="Oval 22"/>
            <p:cNvSpPr/>
            <p:nvPr/>
          </p:nvSpPr>
          <p:spPr bwMode="auto">
            <a:xfrm>
              <a:off x="3876972" y="2147532"/>
              <a:ext cx="669976" cy="56138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smtClean="0">
                  <a:ln>
                    <a:noFill/>
                  </a:ln>
                  <a:solidFill>
                    <a:srgbClr val="FFFFFF"/>
                  </a:solidFill>
                  <a:effectLst/>
                  <a:latin typeface="Arial" charset="0"/>
                  <a:cs typeface="Arial" charset="0"/>
                </a:rPr>
                <a:t>v3</a:t>
              </a:r>
            </a:p>
          </p:txBody>
        </p:sp>
      </p:grpSp>
      <p:sp>
        <p:nvSpPr>
          <p:cNvPr id="24" name="Rectangle 23"/>
          <p:cNvSpPr/>
          <p:nvPr/>
        </p:nvSpPr>
        <p:spPr bwMode="auto">
          <a:xfrm>
            <a:off x="659088" y="4202399"/>
            <a:ext cx="2232248" cy="1563865"/>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grpSp>
        <p:nvGrpSpPr>
          <p:cNvPr id="25" name="Group 24"/>
          <p:cNvGrpSpPr/>
          <p:nvPr/>
        </p:nvGrpSpPr>
        <p:grpSpPr>
          <a:xfrm>
            <a:off x="1846449" y="2604041"/>
            <a:ext cx="669976" cy="1079171"/>
            <a:chOff x="3876972" y="2147532"/>
            <a:chExt cx="669976" cy="809378"/>
          </a:xfrm>
        </p:grpSpPr>
        <p:cxnSp>
          <p:nvCxnSpPr>
            <p:cNvPr id="26" name="Straight Connector 25"/>
            <p:cNvCxnSpPr/>
            <p:nvPr/>
          </p:nvCxnSpPr>
          <p:spPr bwMode="auto">
            <a:xfrm flipV="1">
              <a:off x="4355976" y="2492897"/>
              <a:ext cx="0" cy="46401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7" name="Oval 26"/>
            <p:cNvSpPr/>
            <p:nvPr/>
          </p:nvSpPr>
          <p:spPr bwMode="auto">
            <a:xfrm>
              <a:off x="3876972" y="2147532"/>
              <a:ext cx="669976" cy="56138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smtClean="0">
                  <a:ln>
                    <a:noFill/>
                  </a:ln>
                  <a:solidFill>
                    <a:srgbClr val="FFFFFF"/>
                  </a:solidFill>
                  <a:effectLst/>
                  <a:latin typeface="Arial" charset="0"/>
                  <a:cs typeface="Arial" charset="0"/>
                </a:rPr>
                <a:t>v2</a:t>
              </a:r>
            </a:p>
          </p:txBody>
        </p:sp>
      </p:grpSp>
      <p:sp>
        <p:nvSpPr>
          <p:cNvPr id="29" name="Rectangle 28"/>
          <p:cNvSpPr/>
          <p:nvPr/>
        </p:nvSpPr>
        <p:spPr bwMode="auto">
          <a:xfrm>
            <a:off x="3835996" y="3151588"/>
            <a:ext cx="1440160" cy="96010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Arial" charset="0"/>
                <a:cs typeface="Arial" charset="0"/>
              </a:rPr>
              <a:t>PHR</a:t>
            </a:r>
          </a:p>
        </p:txBody>
      </p:sp>
      <p:cxnSp>
        <p:nvCxnSpPr>
          <p:cNvPr id="30" name="Straight Connector 29"/>
          <p:cNvCxnSpPr/>
          <p:nvPr/>
        </p:nvCxnSpPr>
        <p:spPr bwMode="auto">
          <a:xfrm flipV="1">
            <a:off x="4052020" y="2503517"/>
            <a:ext cx="0" cy="6480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1" name="Rectangle 30"/>
          <p:cNvSpPr/>
          <p:nvPr/>
        </p:nvSpPr>
        <p:spPr bwMode="auto">
          <a:xfrm>
            <a:off x="3429000" y="1831441"/>
            <a:ext cx="2232248" cy="2496278"/>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sp>
        <p:nvSpPr>
          <p:cNvPr id="32" name="Oval 31"/>
          <p:cNvSpPr/>
          <p:nvPr/>
        </p:nvSpPr>
        <p:spPr bwMode="auto">
          <a:xfrm>
            <a:off x="4454872" y="2499506"/>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
        <p:nvSpPr>
          <p:cNvPr id="33" name="Rectangle 32"/>
          <p:cNvSpPr/>
          <p:nvPr/>
        </p:nvSpPr>
        <p:spPr bwMode="auto">
          <a:xfrm>
            <a:off x="3988396" y="2006889"/>
            <a:ext cx="1024780" cy="5316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err="1" smtClean="0">
                <a:ln>
                  <a:noFill/>
                </a:ln>
                <a:solidFill>
                  <a:schemeClr val="tx1"/>
                </a:solidFill>
                <a:effectLst/>
                <a:latin typeface="Arial" charset="0"/>
                <a:cs typeface="Arial" charset="0"/>
              </a:rPr>
              <a:t>App</a:t>
            </a:r>
            <a:endParaRPr kumimoji="0" lang="nl-NL" sz="2400" b="1" i="0" u="none" strike="noStrike" cap="none" normalizeH="0" baseline="0" dirty="0" smtClean="0">
              <a:ln>
                <a:noFill/>
              </a:ln>
              <a:solidFill>
                <a:schemeClr val="tx1"/>
              </a:solidFill>
              <a:effectLst/>
              <a:latin typeface="Arial" charset="0"/>
              <a:cs typeface="Arial" charset="0"/>
            </a:endParaRPr>
          </a:p>
        </p:txBody>
      </p:sp>
      <p:sp>
        <p:nvSpPr>
          <p:cNvPr id="35" name="Rectangle 34"/>
          <p:cNvSpPr/>
          <p:nvPr/>
        </p:nvSpPr>
        <p:spPr bwMode="auto">
          <a:xfrm>
            <a:off x="6328130" y="2811460"/>
            <a:ext cx="2358669" cy="1792425"/>
          </a:xfrm>
          <a:prstGeom prst="rect">
            <a:avLst/>
          </a:prstGeom>
          <a:noFill/>
          <a:ln cap="rnd">
            <a:prstDash val="sysDash"/>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smtClean="0">
              <a:ln>
                <a:noFill/>
              </a:ln>
              <a:solidFill>
                <a:srgbClr val="FFFFFF"/>
              </a:solidFill>
              <a:effectLst/>
              <a:latin typeface="Arial" charset="0"/>
              <a:cs typeface="Arial" charset="0"/>
            </a:endParaRPr>
          </a:p>
        </p:txBody>
      </p:sp>
      <p:sp>
        <p:nvSpPr>
          <p:cNvPr id="37" name="Rectangle 36"/>
          <p:cNvSpPr/>
          <p:nvPr/>
        </p:nvSpPr>
        <p:spPr bwMode="auto">
          <a:xfrm>
            <a:off x="6701491" y="4306069"/>
            <a:ext cx="1440160" cy="59563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1200" dirty="0" err="1" smtClean="0">
                <a:solidFill>
                  <a:schemeClr val="tx1"/>
                </a:solidFill>
                <a:latin typeface="Arial" charset="0"/>
                <a:cs typeface="Arial" charset="0"/>
              </a:rPr>
              <a:t>Comm</a:t>
            </a:r>
            <a:r>
              <a:rPr lang="nl-NL" sz="1200" dirty="0" smtClean="0">
                <a:solidFill>
                  <a:schemeClr val="tx1"/>
                </a:solidFill>
                <a:latin typeface="Arial" charset="0"/>
                <a:cs typeface="Arial"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nl-NL" sz="1200" dirty="0" smtClean="0">
                <a:solidFill>
                  <a:schemeClr val="tx1"/>
                </a:solidFill>
                <a:latin typeface="Arial" charset="0"/>
                <a:cs typeface="Arial" charset="0"/>
              </a:rPr>
              <a:t>Interface</a:t>
            </a:r>
            <a:endParaRPr kumimoji="0" lang="nl-NL" sz="1200" b="1" i="0" u="none" strike="noStrike" cap="none" normalizeH="0" baseline="0" dirty="0" smtClean="0">
              <a:ln>
                <a:noFill/>
              </a:ln>
              <a:solidFill>
                <a:schemeClr val="tx1"/>
              </a:solidFill>
              <a:effectLst/>
              <a:latin typeface="Arial" charset="0"/>
              <a:cs typeface="Arial" charset="0"/>
            </a:endParaRPr>
          </a:p>
        </p:txBody>
      </p:sp>
      <p:sp>
        <p:nvSpPr>
          <p:cNvPr id="38" name="Rectangle 37"/>
          <p:cNvSpPr/>
          <p:nvPr/>
        </p:nvSpPr>
        <p:spPr bwMode="auto">
          <a:xfrm>
            <a:off x="6705600" y="4900557"/>
            <a:ext cx="1440160" cy="72340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2400" b="1" dirty="0" smtClean="0">
                <a:solidFill>
                  <a:schemeClr val="tx1"/>
                </a:solidFill>
                <a:latin typeface="Arial" charset="0"/>
                <a:cs typeface="Arial" charset="0"/>
              </a:rPr>
              <a:t>DB</a:t>
            </a:r>
            <a:endParaRPr kumimoji="0" lang="nl-NL" sz="2400" b="1" i="0" u="none" strike="noStrike" cap="none" normalizeH="0" baseline="0" dirty="0" smtClean="0">
              <a:ln>
                <a:noFill/>
              </a:ln>
              <a:solidFill>
                <a:schemeClr val="tx1"/>
              </a:solidFill>
              <a:effectLst/>
              <a:latin typeface="Arial" charset="0"/>
              <a:cs typeface="Arial" charset="0"/>
            </a:endParaRPr>
          </a:p>
        </p:txBody>
      </p:sp>
      <p:cxnSp>
        <p:nvCxnSpPr>
          <p:cNvPr id="39" name="Straight Connector 38"/>
          <p:cNvCxnSpPr/>
          <p:nvPr/>
        </p:nvCxnSpPr>
        <p:spPr bwMode="auto">
          <a:xfrm flipV="1">
            <a:off x="7467600" y="3617525"/>
            <a:ext cx="0" cy="73077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0" name="Oval 39"/>
          <p:cNvSpPr/>
          <p:nvPr/>
        </p:nvSpPr>
        <p:spPr bwMode="auto">
          <a:xfrm>
            <a:off x="7010400" y="3037283"/>
            <a:ext cx="936104" cy="691643"/>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Arial" charset="0"/>
                <a:cs typeface="Arial" charset="0"/>
              </a:rPr>
              <a:t>FHIR</a:t>
            </a:r>
          </a:p>
        </p:txBody>
      </p:sp>
    </p:spTree>
    <p:extLst>
      <p:ext uri="{BB962C8B-B14F-4D97-AF65-F5344CB8AC3E}">
        <p14:creationId xmlns:p14="http://schemas.microsoft.com/office/powerpoint/2010/main" val="40798035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a ‘deleted’ Resource?</a:t>
            </a:r>
            <a:endParaRPr lang="en-US" dirty="0"/>
          </a:p>
        </p:txBody>
      </p:sp>
      <p:sp>
        <p:nvSpPr>
          <p:cNvPr id="3" name="Content Placeholder 2"/>
          <p:cNvSpPr>
            <a:spLocks noGrp="1"/>
          </p:cNvSpPr>
          <p:nvPr>
            <p:ph idx="1"/>
          </p:nvPr>
        </p:nvSpPr>
        <p:spPr/>
        <p:txBody>
          <a:bodyPr/>
          <a:lstStyle/>
          <a:p>
            <a:r>
              <a:rPr lang="en-US" dirty="0" smtClean="0"/>
              <a:t>Trying read operations will return in a 410 (Gone) result in stead of 404 (Not Found)</a:t>
            </a:r>
          </a:p>
          <a:p>
            <a:r>
              <a:rPr lang="en-US" dirty="0" smtClean="0"/>
              <a:t>The resource will not be returned by the search operation.</a:t>
            </a:r>
          </a:p>
          <a:p>
            <a:r>
              <a:rPr lang="en-US" dirty="0" smtClean="0"/>
              <a:t>You can “undelete” by doing an update with fresh content</a:t>
            </a:r>
          </a:p>
          <a:p>
            <a:r>
              <a:rPr lang="en-US" dirty="0" smtClean="0"/>
              <a:t>Just a “marker” in a resource’s history</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60</a:t>
            </a:fld>
            <a:endParaRPr lang="en-US"/>
          </a:p>
        </p:txBody>
      </p:sp>
    </p:spTree>
    <p:extLst>
      <p:ext uri="{BB962C8B-B14F-4D97-AF65-F5344CB8AC3E}">
        <p14:creationId xmlns:p14="http://schemas.microsoft.com/office/powerpoint/2010/main" val="770174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Version history - deletions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61</a:t>
            </a:fld>
            <a:endParaRPr lang="en-US"/>
          </a:p>
        </p:txBody>
      </p:sp>
      <p:sp>
        <p:nvSpPr>
          <p:cNvPr id="7" name="Rectangle 6"/>
          <p:cNvSpPr/>
          <p:nvPr/>
        </p:nvSpPr>
        <p:spPr bwMode="auto">
          <a:xfrm>
            <a:off x="692160" y="1888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v12 </a:t>
            </a:r>
            <a:r>
              <a:rPr lang="en-US" sz="1100" dirty="0" smtClean="0"/>
              <a:t>– 2012-12-04</a:t>
            </a:r>
            <a:endParaRPr kumimoji="0" lang="en-US" sz="1100" b="0" i="0" u="none" strike="noStrike" cap="none" normalizeH="0" baseline="0" dirty="0" smtClean="0">
              <a:ln>
                <a:noFill/>
              </a:ln>
              <a:solidFill>
                <a:schemeClr val="tx1"/>
              </a:solidFill>
              <a:effectLst/>
            </a:endParaRPr>
          </a:p>
        </p:txBody>
      </p:sp>
      <p:sp>
        <p:nvSpPr>
          <p:cNvPr id="11" name="Rectangle 10"/>
          <p:cNvSpPr/>
          <p:nvPr/>
        </p:nvSpPr>
        <p:spPr bwMode="auto">
          <a:xfrm>
            <a:off x="954090" y="2269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v13 </a:t>
            </a:r>
            <a:r>
              <a:rPr lang="en-US" sz="1100" dirty="0" smtClean="0"/>
              <a:t>– 2012-12-05</a:t>
            </a:r>
            <a:endParaRPr kumimoji="0" lang="en-US" sz="1100" b="0" i="0" u="none" strike="noStrike" cap="none" normalizeH="0" baseline="0" dirty="0" smtClean="0">
              <a:ln>
                <a:noFill/>
              </a:ln>
              <a:solidFill>
                <a:schemeClr val="tx1"/>
              </a:solidFill>
              <a:effectLst/>
            </a:endParaRPr>
          </a:p>
        </p:txBody>
      </p:sp>
      <p:sp>
        <p:nvSpPr>
          <p:cNvPr id="12" name="Rectangle 11"/>
          <p:cNvSpPr/>
          <p:nvPr/>
        </p:nvSpPr>
        <p:spPr bwMode="auto">
          <a:xfrm>
            <a:off x="1222380" y="2650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v14 </a:t>
            </a:r>
            <a:r>
              <a:rPr lang="en-US" sz="1100" dirty="0" smtClean="0"/>
              <a:t>– 2012-12-08</a:t>
            </a:r>
            <a:endParaRPr kumimoji="0" lang="en-US" sz="1100" b="0" i="0" u="none" strike="noStrike" cap="none" normalizeH="0" baseline="0" dirty="0" smtClean="0">
              <a:ln>
                <a:noFill/>
              </a:ln>
              <a:solidFill>
                <a:schemeClr val="tx1"/>
              </a:solidFill>
              <a:effectLst/>
            </a:endParaRPr>
          </a:p>
        </p:txBody>
      </p:sp>
      <p:sp>
        <p:nvSpPr>
          <p:cNvPr id="14" name="Rectangle 13"/>
          <p:cNvSpPr/>
          <p:nvPr/>
        </p:nvSpPr>
        <p:spPr>
          <a:xfrm>
            <a:off x="3050506" y="1765012"/>
            <a:ext cx="4569493"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12</a:t>
            </a:r>
            <a:endParaRPr lang="en-US" sz="1600" b="1" dirty="0"/>
          </a:p>
        </p:txBody>
      </p:sp>
      <p:sp>
        <p:nvSpPr>
          <p:cNvPr id="15" name="Rectangle 14"/>
          <p:cNvSpPr/>
          <p:nvPr/>
        </p:nvSpPr>
        <p:spPr>
          <a:xfrm>
            <a:off x="3644788" y="2540169"/>
            <a:ext cx="4889612"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14</a:t>
            </a:r>
            <a:endParaRPr lang="en-US" sz="1600" b="1" dirty="0"/>
          </a:p>
        </p:txBody>
      </p:sp>
      <p:sp>
        <p:nvSpPr>
          <p:cNvPr id="17" name="Rectangle 16"/>
          <p:cNvSpPr/>
          <p:nvPr/>
        </p:nvSpPr>
        <p:spPr>
          <a:xfrm>
            <a:off x="3352800" y="2133600"/>
            <a:ext cx="4800600"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13</a:t>
            </a:r>
            <a:endParaRPr lang="en-US" sz="1600" b="1" dirty="0"/>
          </a:p>
        </p:txBody>
      </p:sp>
      <p:sp>
        <p:nvSpPr>
          <p:cNvPr id="18" name="Rectangle 17"/>
          <p:cNvSpPr/>
          <p:nvPr/>
        </p:nvSpPr>
        <p:spPr>
          <a:xfrm>
            <a:off x="3873388" y="2971800"/>
            <a:ext cx="4902424"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15</a:t>
            </a:r>
            <a:endParaRPr lang="en-US" sz="1600" b="1" dirty="0"/>
          </a:p>
        </p:txBody>
      </p:sp>
      <p:sp>
        <p:nvSpPr>
          <p:cNvPr id="19" name="Rectangle 18"/>
          <p:cNvSpPr/>
          <p:nvPr/>
        </p:nvSpPr>
        <p:spPr>
          <a:xfrm>
            <a:off x="1098494" y="5420380"/>
            <a:ext cx="6292906" cy="523220"/>
          </a:xfrm>
          <a:prstGeom prst="rect">
            <a:avLst/>
          </a:prstGeom>
        </p:spPr>
        <p:txBody>
          <a:bodyPr wrap="square">
            <a:spAutoFit/>
          </a:bodyPr>
          <a:lstStyle/>
          <a:p>
            <a:r>
              <a:rPr lang="en-US" sz="2800" dirty="0" smtClean="0">
                <a:latin typeface="Courier New" pitchFamily="49" charset="0"/>
                <a:cs typeface="Courier New" pitchFamily="49" charset="0"/>
              </a:rPr>
              <a:t>/server.org/</a:t>
            </a:r>
            <a:r>
              <a:rPr lang="en-US" sz="2800" dirty="0" err="1" smtClean="0">
                <a:latin typeface="Courier New" pitchFamily="49" charset="0"/>
                <a:cs typeface="Courier New" pitchFamily="49" charset="0"/>
              </a:rPr>
              <a:t>fhir</a:t>
            </a:r>
            <a:r>
              <a:rPr lang="en-US" sz="2800" dirty="0" smtClean="0">
                <a:latin typeface="Courier New" pitchFamily="49" charset="0"/>
                <a:cs typeface="Courier New" pitchFamily="49" charset="0"/>
              </a:rPr>
              <a:t>/Patient/</a:t>
            </a:r>
            <a:r>
              <a:rPr lang="en-US" sz="2800" b="1" dirty="0" smtClean="0">
                <a:latin typeface="Courier New" pitchFamily="49" charset="0"/>
                <a:cs typeface="Courier New" pitchFamily="49" charset="0"/>
              </a:rPr>
              <a:t>33</a:t>
            </a:r>
            <a:endParaRPr lang="en-US" sz="2800" b="1" dirty="0"/>
          </a:p>
        </p:txBody>
      </p:sp>
      <p:cxnSp>
        <p:nvCxnSpPr>
          <p:cNvPr id="21" name="Elbow Connector 20"/>
          <p:cNvCxnSpPr>
            <a:endCxn id="22" idx="3"/>
          </p:cNvCxnSpPr>
          <p:nvPr/>
        </p:nvCxnSpPr>
        <p:spPr bwMode="auto">
          <a:xfrm rot="16200000" flipV="1">
            <a:off x="4871710" y="4462790"/>
            <a:ext cx="1115080" cy="800099"/>
          </a:xfrm>
          <a:prstGeom prst="bentConnector2">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0" name="Rectangle 19"/>
          <p:cNvSpPr/>
          <p:nvPr/>
        </p:nvSpPr>
        <p:spPr bwMode="auto">
          <a:xfrm>
            <a:off x="1484310" y="3048000"/>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v15 </a:t>
            </a:r>
            <a:r>
              <a:rPr lang="en-US" sz="1100" dirty="0" smtClean="0"/>
              <a:t>– 2012-12-09</a:t>
            </a:r>
            <a:endParaRPr kumimoji="0" lang="en-US" sz="1100" b="0" i="0" u="none" strike="noStrike" cap="none" normalizeH="0" baseline="0" dirty="0" smtClean="0">
              <a:ln>
                <a:noFill/>
              </a:ln>
              <a:solidFill>
                <a:schemeClr val="tx1"/>
              </a:solidFill>
              <a:effectLst/>
            </a:endParaRPr>
          </a:p>
        </p:txBody>
      </p:sp>
      <p:sp>
        <p:nvSpPr>
          <p:cNvPr id="22" name="Rectangle 21"/>
          <p:cNvSpPr/>
          <p:nvPr/>
        </p:nvSpPr>
        <p:spPr bwMode="auto">
          <a:xfrm>
            <a:off x="1828800" y="3429000"/>
            <a:ext cx="3200400" cy="1752600"/>
          </a:xfrm>
          <a:prstGeom prst="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33, v16 </a:t>
            </a:r>
            <a:r>
              <a:rPr lang="en-US" sz="1100" b="1" dirty="0" smtClean="0">
                <a:solidFill>
                  <a:schemeClr val="bg1"/>
                </a:solidFill>
              </a:rPr>
              <a:t>– 2012-12-10</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100" b="1" dirty="0" smtClean="0">
              <a:solidFill>
                <a:schemeClr val="bg1"/>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rPr>
              <a:t> </a:t>
            </a:r>
            <a:r>
              <a:rPr kumimoji="0" lang="en-US" sz="1100" b="1" i="0" u="none" strike="noStrike" cap="none" normalizeH="0" baseline="0" dirty="0" smtClean="0">
                <a:ln>
                  <a:noFill/>
                </a:ln>
                <a:solidFill>
                  <a:schemeClr val="bg1"/>
                </a:solidFill>
                <a:effectLst/>
              </a:rPr>
              <a:t>                    </a:t>
            </a:r>
            <a:r>
              <a:rPr kumimoji="0" lang="en-US" sz="2000" b="1" i="0" u="none" strike="noStrike" cap="none" normalizeH="0" baseline="0" dirty="0" smtClean="0">
                <a:ln>
                  <a:noFill/>
                </a:ln>
                <a:solidFill>
                  <a:schemeClr val="bg1"/>
                </a:solidFill>
                <a:effectLst/>
              </a:rPr>
              <a:t>DELETION</a:t>
            </a:r>
          </a:p>
        </p:txBody>
      </p:sp>
      <p:sp>
        <p:nvSpPr>
          <p:cNvPr id="16" name="Rectangle 15"/>
          <p:cNvSpPr/>
          <p:nvPr/>
        </p:nvSpPr>
        <p:spPr>
          <a:xfrm>
            <a:off x="5029200" y="3352800"/>
            <a:ext cx="3886200"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16</a:t>
            </a:r>
            <a:endParaRPr lang="en-US" sz="1600" b="1" dirty="0"/>
          </a:p>
        </p:txBody>
      </p:sp>
    </p:spTree>
    <p:extLst>
      <p:ext uri="{BB962C8B-B14F-4D97-AF65-F5344CB8AC3E}">
        <p14:creationId xmlns:p14="http://schemas.microsoft.com/office/powerpoint/2010/main" val="4173909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Version history - revival</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62</a:t>
            </a:fld>
            <a:endParaRPr lang="en-US"/>
          </a:p>
        </p:txBody>
      </p:sp>
      <p:sp>
        <p:nvSpPr>
          <p:cNvPr id="11" name="Rectangle 10"/>
          <p:cNvSpPr/>
          <p:nvPr/>
        </p:nvSpPr>
        <p:spPr bwMode="auto">
          <a:xfrm>
            <a:off x="457200" y="1888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v13 </a:t>
            </a:r>
            <a:r>
              <a:rPr lang="en-US" sz="1100" dirty="0" smtClean="0"/>
              <a:t>– 2012-12-05</a:t>
            </a:r>
            <a:endParaRPr kumimoji="0" lang="en-US" sz="1100" b="0" i="0" u="none" strike="noStrike" cap="none" normalizeH="0" baseline="0" dirty="0" smtClean="0">
              <a:ln>
                <a:noFill/>
              </a:ln>
              <a:solidFill>
                <a:schemeClr val="tx1"/>
              </a:solidFill>
              <a:effectLst/>
            </a:endParaRPr>
          </a:p>
        </p:txBody>
      </p:sp>
      <p:sp>
        <p:nvSpPr>
          <p:cNvPr id="12" name="Rectangle 11"/>
          <p:cNvSpPr/>
          <p:nvPr/>
        </p:nvSpPr>
        <p:spPr bwMode="auto">
          <a:xfrm>
            <a:off x="725490" y="2269123"/>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v14 </a:t>
            </a:r>
            <a:r>
              <a:rPr lang="en-US" sz="1100" dirty="0" smtClean="0"/>
              <a:t>– 2012-12-08</a:t>
            </a:r>
            <a:endParaRPr kumimoji="0" lang="en-US" sz="1100" b="0" i="0" u="none" strike="noStrike" cap="none" normalizeH="0" baseline="0" dirty="0" smtClean="0">
              <a:ln>
                <a:noFill/>
              </a:ln>
              <a:solidFill>
                <a:schemeClr val="tx1"/>
              </a:solidFill>
              <a:effectLst/>
            </a:endParaRPr>
          </a:p>
        </p:txBody>
      </p:sp>
      <p:sp>
        <p:nvSpPr>
          <p:cNvPr id="15" name="Rectangle 14"/>
          <p:cNvSpPr/>
          <p:nvPr/>
        </p:nvSpPr>
        <p:spPr>
          <a:xfrm>
            <a:off x="3124200" y="2159169"/>
            <a:ext cx="4191000"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14</a:t>
            </a:r>
            <a:endParaRPr lang="en-US" sz="1600" b="1" dirty="0"/>
          </a:p>
        </p:txBody>
      </p:sp>
      <p:sp>
        <p:nvSpPr>
          <p:cNvPr id="17" name="Rectangle 16"/>
          <p:cNvSpPr/>
          <p:nvPr/>
        </p:nvSpPr>
        <p:spPr>
          <a:xfrm>
            <a:off x="2819400" y="1752600"/>
            <a:ext cx="4075110"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13</a:t>
            </a:r>
            <a:endParaRPr lang="en-US" sz="1600" b="1" dirty="0"/>
          </a:p>
        </p:txBody>
      </p:sp>
      <p:sp>
        <p:nvSpPr>
          <p:cNvPr id="18" name="Rectangle 17"/>
          <p:cNvSpPr/>
          <p:nvPr/>
        </p:nvSpPr>
        <p:spPr>
          <a:xfrm>
            <a:off x="3352800" y="2590800"/>
            <a:ext cx="4164122"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15</a:t>
            </a:r>
            <a:endParaRPr lang="en-US" sz="1600" b="1" dirty="0"/>
          </a:p>
        </p:txBody>
      </p:sp>
      <p:sp>
        <p:nvSpPr>
          <p:cNvPr id="19" name="Rectangle 18"/>
          <p:cNvSpPr/>
          <p:nvPr/>
        </p:nvSpPr>
        <p:spPr>
          <a:xfrm>
            <a:off x="601604" y="5420380"/>
            <a:ext cx="6292906" cy="523220"/>
          </a:xfrm>
          <a:prstGeom prst="rect">
            <a:avLst/>
          </a:prstGeom>
        </p:spPr>
        <p:txBody>
          <a:bodyPr wrap="square">
            <a:spAutoFit/>
          </a:bodyPr>
          <a:lstStyle/>
          <a:p>
            <a:r>
              <a:rPr lang="en-US" sz="2800" dirty="0" smtClean="0">
                <a:latin typeface="Courier New" pitchFamily="49" charset="0"/>
                <a:cs typeface="Courier New" pitchFamily="49" charset="0"/>
              </a:rPr>
              <a:t>/server.org/</a:t>
            </a:r>
            <a:r>
              <a:rPr lang="en-US" sz="2800" dirty="0" err="1" smtClean="0">
                <a:latin typeface="Courier New" pitchFamily="49" charset="0"/>
                <a:cs typeface="Courier New" pitchFamily="49" charset="0"/>
              </a:rPr>
              <a:t>fhir</a:t>
            </a:r>
            <a:r>
              <a:rPr lang="en-US" sz="2800" dirty="0" smtClean="0">
                <a:latin typeface="Courier New" pitchFamily="49" charset="0"/>
                <a:cs typeface="Courier New" pitchFamily="49" charset="0"/>
              </a:rPr>
              <a:t>/Patient/</a:t>
            </a:r>
            <a:r>
              <a:rPr lang="en-US" sz="2800" b="1" dirty="0" smtClean="0">
                <a:latin typeface="Courier New" pitchFamily="49" charset="0"/>
                <a:cs typeface="Courier New" pitchFamily="49" charset="0"/>
              </a:rPr>
              <a:t>33</a:t>
            </a:r>
            <a:endParaRPr lang="en-US" sz="2800" b="1" dirty="0"/>
          </a:p>
        </p:txBody>
      </p:sp>
      <p:cxnSp>
        <p:nvCxnSpPr>
          <p:cNvPr id="21" name="Elbow Connector 20"/>
          <p:cNvCxnSpPr>
            <a:endCxn id="24" idx="3"/>
          </p:cNvCxnSpPr>
          <p:nvPr/>
        </p:nvCxnSpPr>
        <p:spPr bwMode="auto">
          <a:xfrm rot="16200000" flipV="1">
            <a:off x="4748227" y="4565637"/>
            <a:ext cx="1104901" cy="736626"/>
          </a:xfrm>
          <a:prstGeom prst="bentConnector2">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0" name="Rectangle 19"/>
          <p:cNvSpPr/>
          <p:nvPr/>
        </p:nvSpPr>
        <p:spPr bwMode="auto">
          <a:xfrm>
            <a:off x="987420" y="2667000"/>
            <a:ext cx="2325690" cy="11430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33, v15 </a:t>
            </a:r>
            <a:r>
              <a:rPr lang="en-US" sz="1100" dirty="0" smtClean="0"/>
              <a:t>– 2012-12-09</a:t>
            </a:r>
            <a:endParaRPr kumimoji="0" lang="en-US" sz="1100" b="0" i="0" u="none" strike="noStrike" cap="none" normalizeH="0" baseline="0" dirty="0" smtClean="0">
              <a:ln>
                <a:noFill/>
              </a:ln>
              <a:solidFill>
                <a:schemeClr val="tx1"/>
              </a:solidFill>
              <a:effectLst/>
            </a:endParaRPr>
          </a:p>
        </p:txBody>
      </p:sp>
      <p:sp>
        <p:nvSpPr>
          <p:cNvPr id="22" name="Rectangle 21"/>
          <p:cNvSpPr/>
          <p:nvPr/>
        </p:nvSpPr>
        <p:spPr bwMode="auto">
          <a:xfrm>
            <a:off x="1331911" y="3048001"/>
            <a:ext cx="2416146" cy="1295400"/>
          </a:xfrm>
          <a:prstGeom prst="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33, v16 </a:t>
            </a:r>
            <a:r>
              <a:rPr lang="en-US" sz="1100" b="1" dirty="0" smtClean="0">
                <a:solidFill>
                  <a:schemeClr val="bg1"/>
                </a:solidFill>
              </a:rPr>
              <a:t>– 2012-12-10</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100" b="1" dirty="0" smtClean="0">
              <a:solidFill>
                <a:schemeClr val="bg1"/>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rPr>
              <a:t> </a:t>
            </a:r>
            <a:r>
              <a:rPr kumimoji="0" lang="en-US" sz="1100" b="1" i="0" u="none" strike="noStrike" cap="none" normalizeH="0" baseline="0" dirty="0" smtClean="0">
                <a:ln>
                  <a:noFill/>
                </a:ln>
                <a:solidFill>
                  <a:schemeClr val="bg1"/>
                </a:solidFill>
                <a:effectLst/>
              </a:rPr>
              <a:t>                   </a:t>
            </a:r>
            <a:endParaRPr kumimoji="0" lang="en-US" sz="2000" b="1" i="0" u="none" strike="noStrike" cap="none" normalizeH="0" baseline="0" dirty="0" smtClean="0">
              <a:ln>
                <a:noFill/>
              </a:ln>
              <a:solidFill>
                <a:schemeClr val="bg1"/>
              </a:solidFill>
              <a:effectLst/>
            </a:endParaRPr>
          </a:p>
        </p:txBody>
      </p:sp>
      <p:sp>
        <p:nvSpPr>
          <p:cNvPr id="16" name="Rectangle 15"/>
          <p:cNvSpPr/>
          <p:nvPr/>
        </p:nvSpPr>
        <p:spPr>
          <a:xfrm>
            <a:off x="3770310" y="2971800"/>
            <a:ext cx="4002090"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16</a:t>
            </a:r>
            <a:endParaRPr lang="en-US" sz="1600" b="1" dirty="0"/>
          </a:p>
        </p:txBody>
      </p:sp>
      <p:sp>
        <p:nvSpPr>
          <p:cNvPr id="24" name="Rectangle 23"/>
          <p:cNvSpPr/>
          <p:nvPr/>
        </p:nvSpPr>
        <p:spPr bwMode="auto">
          <a:xfrm>
            <a:off x="1731964" y="3505199"/>
            <a:ext cx="3200400" cy="1752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33, v17 </a:t>
            </a:r>
            <a:r>
              <a:rPr lang="en-US" sz="1100" b="1" dirty="0" smtClean="0">
                <a:solidFill>
                  <a:schemeClr val="bg1"/>
                </a:solidFill>
              </a:rPr>
              <a:t>– 2012-12-11</a:t>
            </a:r>
            <a:endParaRPr kumimoji="0" lang="en-US" sz="1100" b="1" i="0" u="none" strike="noStrike" cap="none" normalizeH="0" baseline="0" dirty="0" smtClean="0">
              <a:ln>
                <a:noFill/>
              </a:ln>
              <a:solidFill>
                <a:schemeClr val="bg1"/>
              </a:solidFill>
              <a:effectLst/>
            </a:endParaRPr>
          </a:p>
        </p:txBody>
      </p:sp>
      <p:sp>
        <p:nvSpPr>
          <p:cNvPr id="25" name="Rectangle 24"/>
          <p:cNvSpPr/>
          <p:nvPr/>
        </p:nvSpPr>
        <p:spPr>
          <a:xfrm>
            <a:off x="5016388" y="3429000"/>
            <a:ext cx="3746612" cy="338554"/>
          </a:xfrm>
          <a:prstGeom prst="rect">
            <a:avLst/>
          </a:prstGeom>
        </p:spPr>
        <p:txBody>
          <a:bodyPr wrap="square">
            <a:spAutoFit/>
          </a:bodyPr>
          <a:lstStyle/>
          <a:p>
            <a:r>
              <a:rPr lang="en-US" sz="1100" dirty="0" smtClean="0">
                <a:latin typeface="Courier New" pitchFamily="49" charset="0"/>
                <a:cs typeface="Courier New" pitchFamily="49" charset="0"/>
              </a:rPr>
              <a:t>/server.org/</a:t>
            </a:r>
            <a:r>
              <a:rPr lang="en-US" sz="1100" dirty="0" err="1" smtClean="0">
                <a:latin typeface="Courier New" pitchFamily="49" charset="0"/>
                <a:cs typeface="Courier New" pitchFamily="49" charset="0"/>
              </a:rPr>
              <a:t>fhir</a:t>
            </a:r>
            <a:r>
              <a:rPr lang="en-US" sz="1100" dirty="0" smtClean="0">
                <a:latin typeface="Courier New" pitchFamily="49" charset="0"/>
                <a:cs typeface="Courier New" pitchFamily="49" charset="0"/>
              </a:rPr>
              <a:t>/Patient/33/_history/</a:t>
            </a:r>
            <a:r>
              <a:rPr lang="en-US" sz="1600" b="1" dirty="0" smtClean="0">
                <a:latin typeface="Courier New" pitchFamily="49" charset="0"/>
                <a:cs typeface="Courier New" pitchFamily="49" charset="0"/>
              </a:rPr>
              <a:t>17</a:t>
            </a:r>
            <a:endParaRPr lang="en-US" sz="1600" b="1" dirty="0"/>
          </a:p>
        </p:txBody>
      </p:sp>
    </p:spTree>
    <p:extLst>
      <p:ext uri="{BB962C8B-B14F-4D97-AF65-F5344CB8AC3E}">
        <p14:creationId xmlns:p14="http://schemas.microsoft.com/office/powerpoint/2010/main" val="2057113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Binary </a:t>
            </a:r>
            <a:r>
              <a:rPr lang="en-US" dirty="0"/>
              <a:t>E</a:t>
            </a:r>
            <a:r>
              <a:rPr lang="en-US" dirty="0" smtClean="0"/>
              <a:t>ndpoint</a:t>
            </a:r>
            <a:endParaRPr lang="nl-NL" dirty="0"/>
          </a:p>
        </p:txBody>
      </p:sp>
      <p:sp>
        <p:nvSpPr>
          <p:cNvPr id="3" name="Content Placeholder 2"/>
          <p:cNvSpPr>
            <a:spLocks noGrp="1"/>
          </p:cNvSpPr>
          <p:nvPr>
            <p:ph idx="1"/>
          </p:nvPr>
        </p:nvSpPr>
        <p:spPr/>
        <p:txBody>
          <a:bodyPr/>
          <a:lstStyle/>
          <a:p>
            <a:pPr marL="0" indent="0">
              <a:buNone/>
            </a:pPr>
            <a:r>
              <a:rPr lang="en-US" dirty="0" smtClean="0">
                <a:hlinkClick r:id="rId2"/>
              </a:rPr>
              <a:t>http://someserver/fhir/Binary/</a:t>
            </a:r>
            <a:endParaRPr lang="en-US" dirty="0" smtClean="0"/>
          </a:p>
          <a:p>
            <a:r>
              <a:rPr lang="en-US" dirty="0" smtClean="0"/>
              <a:t>Accepts </a:t>
            </a:r>
            <a:r>
              <a:rPr lang="en-US" dirty="0"/>
              <a:t>any kind of </a:t>
            </a:r>
            <a:r>
              <a:rPr lang="en-US" dirty="0" smtClean="0"/>
              <a:t>content </a:t>
            </a:r>
          </a:p>
          <a:p>
            <a:r>
              <a:rPr lang="en-US" dirty="0" smtClean="0"/>
              <a:t>Stores </a:t>
            </a:r>
            <a:r>
              <a:rPr lang="en-US" dirty="0"/>
              <a:t>the content as is, along with the content type provided by the HTTP headers</a:t>
            </a:r>
            <a:r>
              <a:rPr lang="en-US" dirty="0" smtClean="0"/>
              <a:t>.</a:t>
            </a:r>
          </a:p>
          <a:p>
            <a:r>
              <a:rPr lang="en-US" dirty="0" smtClean="0"/>
              <a:t>Acts just like the normal Resource endpoints (but there is no search)</a:t>
            </a:r>
          </a:p>
          <a:p>
            <a:pPr lvl="1"/>
            <a:endParaRPr lang="en-US" dirty="0" smtClean="0"/>
          </a:p>
        </p:txBody>
      </p:sp>
      <p:sp>
        <p:nvSpPr>
          <p:cNvPr id="4" name="Slide Number Placeholder 3"/>
          <p:cNvSpPr>
            <a:spLocks noGrp="1"/>
          </p:cNvSpPr>
          <p:nvPr>
            <p:ph type="sldNum" sz="quarter" idx="4"/>
          </p:nvPr>
        </p:nvSpPr>
        <p:spPr/>
        <p:txBody>
          <a:bodyPr/>
          <a:lstStyle/>
          <a:p>
            <a:fld id="{5CC3E5C4-3E2B-40F1-9F2B-C46CEB0C88DF}" type="slidenum">
              <a:rPr lang="en-CA" smtClean="0"/>
              <a:pPr/>
              <a:t>63</a:t>
            </a:fld>
            <a:endParaRPr lang="en-CA"/>
          </a:p>
        </p:txBody>
      </p:sp>
    </p:spTree>
    <p:extLst>
      <p:ext uri="{BB962C8B-B14F-4D97-AF65-F5344CB8AC3E}">
        <p14:creationId xmlns:p14="http://schemas.microsoft.com/office/powerpoint/2010/main" val="6644844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for Attachments</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64</a:t>
            </a:fld>
            <a:endParaRPr lang="en-CA"/>
          </a:p>
        </p:txBody>
      </p:sp>
      <p:sp>
        <p:nvSpPr>
          <p:cNvPr id="6" name="Can 5"/>
          <p:cNvSpPr/>
          <p:nvPr/>
        </p:nvSpPr>
        <p:spPr bwMode="auto">
          <a:xfrm>
            <a:off x="6172200" y="3200400"/>
            <a:ext cx="2438400" cy="2209800"/>
          </a:xfrm>
          <a:prstGeom prst="can">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/Binary/23344</a:t>
            </a:r>
            <a:endParaRPr kumimoji="0" lang="nl-NL" sz="1800" b="1" i="0" u="none" strike="noStrike" cap="none" normalizeH="0" baseline="0" dirty="0" smtClean="0">
              <a:ln>
                <a:noFill/>
              </a:ln>
              <a:solidFill>
                <a:schemeClr val="bg1"/>
              </a:solidFill>
              <a:effectLst/>
              <a:latin typeface="Arial"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0409"/>
            <a:ext cx="5030102" cy="424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flipV="1">
            <a:off x="2362200" y="4572000"/>
            <a:ext cx="3733800" cy="1143000"/>
          </a:xfrm>
          <a:prstGeom prst="straightConnector1">
            <a:avLst/>
          </a:prstGeom>
          <a:ln w="66675">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56588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Using FHIR Client in C#</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65</a:t>
            </a:fld>
            <a:endParaRPr lang="en-CA"/>
          </a:p>
        </p:txBody>
      </p:sp>
      <p:sp>
        <p:nvSpPr>
          <p:cNvPr id="5" name="Rectangle 4"/>
          <p:cNvSpPr/>
          <p:nvPr/>
        </p:nvSpPr>
        <p:spPr>
          <a:xfrm>
            <a:off x="533400" y="1905000"/>
            <a:ext cx="7772400" cy="4524315"/>
          </a:xfrm>
          <a:prstGeom prst="rect">
            <a:avLst/>
          </a:prstGeom>
        </p:spPr>
        <p:txBody>
          <a:bodyPr wrap="square">
            <a:spAutoFit/>
          </a:bodyPr>
          <a:lstStyle/>
          <a:p>
            <a:r>
              <a:rPr lang="nl-NL" sz="2400" noProof="1" smtClean="0">
                <a:solidFill>
                  <a:srgbClr val="0000FF"/>
                </a:solidFill>
                <a:highlight>
                  <a:srgbClr val="FFFFFF"/>
                </a:highlight>
                <a:latin typeface="Consolas"/>
              </a:rPr>
              <a:t>var</a:t>
            </a:r>
            <a:r>
              <a:rPr lang="nl-NL" sz="2400" noProof="1" smtClean="0">
                <a:solidFill>
                  <a:srgbClr val="000000"/>
                </a:solidFill>
                <a:highlight>
                  <a:srgbClr val="FFFFFF"/>
                </a:highlight>
                <a:latin typeface="Consolas"/>
              </a:rPr>
              <a:t> client = </a:t>
            </a:r>
            <a:r>
              <a:rPr lang="nl-NL" sz="2400" noProof="1" smtClean="0">
                <a:solidFill>
                  <a:srgbClr val="0000FF"/>
                </a:solidFill>
                <a:highlight>
                  <a:srgbClr val="FFFFFF"/>
                </a:highlight>
                <a:latin typeface="Consolas"/>
              </a:rPr>
              <a:t>new</a:t>
            </a:r>
            <a:r>
              <a:rPr lang="nl-NL" sz="2400" noProof="1" smtClean="0">
                <a:solidFill>
                  <a:srgbClr val="000000"/>
                </a:solidFill>
                <a:highlight>
                  <a:srgbClr val="FFFFFF"/>
                </a:highlight>
                <a:latin typeface="Consolas"/>
              </a:rPr>
              <a:t> </a:t>
            </a:r>
            <a:r>
              <a:rPr lang="nl-NL" sz="2400" noProof="1" smtClean="0">
                <a:solidFill>
                  <a:srgbClr val="2B91AF"/>
                </a:solidFill>
                <a:highlight>
                  <a:srgbClr val="FFFFFF"/>
                </a:highlight>
                <a:latin typeface="Consolas"/>
              </a:rPr>
              <a:t>FhirClient</a:t>
            </a:r>
            <a:r>
              <a:rPr lang="nl-NL" sz="2400" noProof="1" smtClean="0">
                <a:solidFill>
                  <a:srgbClr val="000000"/>
                </a:solidFill>
                <a:highlight>
                  <a:srgbClr val="FFFFFF"/>
                </a:highlight>
                <a:latin typeface="Consolas"/>
              </a:rPr>
              <a:t>( </a:t>
            </a:r>
          </a:p>
          <a:p>
            <a:r>
              <a:rPr lang="nl-NL" sz="2400" noProof="1" smtClean="0">
                <a:solidFill>
                  <a:srgbClr val="000000"/>
                </a:solidFill>
                <a:highlight>
                  <a:srgbClr val="FFFFFF"/>
                </a:highlight>
                <a:latin typeface="Consolas"/>
              </a:rPr>
              <a:t>	</a:t>
            </a:r>
            <a:r>
              <a:rPr lang="nl-NL" sz="2400" noProof="1" smtClean="0">
                <a:solidFill>
                  <a:srgbClr val="0000FF"/>
                </a:solidFill>
                <a:highlight>
                  <a:srgbClr val="FFFFFF"/>
                </a:highlight>
                <a:latin typeface="Consolas"/>
              </a:rPr>
              <a:t>new</a:t>
            </a:r>
            <a:r>
              <a:rPr lang="nl-NL" sz="2400" noProof="1" smtClean="0">
                <a:solidFill>
                  <a:srgbClr val="000000"/>
                </a:solidFill>
                <a:highlight>
                  <a:srgbClr val="FFFFFF"/>
                </a:highlight>
                <a:latin typeface="Consolas"/>
              </a:rPr>
              <a:t> </a:t>
            </a:r>
            <a:r>
              <a:rPr lang="nl-NL" sz="2400" noProof="1" smtClean="0">
                <a:solidFill>
                  <a:srgbClr val="2B91AF"/>
                </a:solidFill>
                <a:highlight>
                  <a:srgbClr val="FFFFFF"/>
                </a:highlight>
                <a:latin typeface="Consolas"/>
              </a:rPr>
              <a:t>Uri</a:t>
            </a:r>
            <a:r>
              <a:rPr lang="nl-NL" sz="2400" noProof="1" smtClean="0">
                <a:solidFill>
                  <a:srgbClr val="000000"/>
                </a:solidFill>
                <a:highlight>
                  <a:srgbClr val="FFFFFF"/>
                </a:highlight>
                <a:latin typeface="Consolas"/>
              </a:rPr>
              <a:t>(</a:t>
            </a:r>
            <a:r>
              <a:rPr lang="nl-NL" sz="2400" noProof="1" smtClean="0">
                <a:solidFill>
                  <a:srgbClr val="A31515"/>
                </a:solidFill>
                <a:highlight>
                  <a:srgbClr val="FFFFFF"/>
                </a:highlight>
                <a:latin typeface="Consolas"/>
              </a:rPr>
              <a:t>"http://fhir.com/svc/fhir"</a:t>
            </a:r>
            <a:r>
              <a:rPr lang="nl-NL" sz="2400" noProof="1" smtClean="0">
                <a:solidFill>
                  <a:srgbClr val="000000"/>
                </a:solidFill>
                <a:highlight>
                  <a:srgbClr val="FFFFFF"/>
                </a:highlight>
                <a:latin typeface="Consolas"/>
              </a:rPr>
              <a:t>));</a:t>
            </a:r>
          </a:p>
          <a:p>
            <a:endParaRPr lang="nl-NL" sz="2400" noProof="1" smtClean="0">
              <a:solidFill>
                <a:srgbClr val="000000"/>
              </a:solidFill>
              <a:highlight>
                <a:srgbClr val="FFFFFF"/>
              </a:highlight>
              <a:latin typeface="Consolas"/>
            </a:endParaRPr>
          </a:p>
          <a:p>
            <a:r>
              <a:rPr lang="nl-NL" sz="2400" noProof="1" smtClean="0">
                <a:solidFill>
                  <a:srgbClr val="0000FF"/>
                </a:solidFill>
                <a:highlight>
                  <a:srgbClr val="FFFFFF"/>
                </a:highlight>
                <a:latin typeface="Consolas"/>
              </a:rPr>
              <a:t>var</a:t>
            </a:r>
            <a:r>
              <a:rPr lang="nl-NL" sz="2400" noProof="1" smtClean="0">
                <a:solidFill>
                  <a:srgbClr val="000000"/>
                </a:solidFill>
                <a:highlight>
                  <a:srgbClr val="FFFFFF"/>
                </a:highlight>
                <a:latin typeface="Consolas"/>
              </a:rPr>
              <a:t> pat</a:t>
            </a:r>
            <a:r>
              <a:rPr lang="nl-NL" sz="2400" b="1" noProof="1" smtClean="0">
                <a:solidFill>
                  <a:srgbClr val="000000"/>
                </a:solidFill>
                <a:highlight>
                  <a:srgbClr val="FFFFFF"/>
                </a:highlight>
                <a:latin typeface="Consolas"/>
              </a:rPr>
              <a:t>Entry</a:t>
            </a:r>
            <a:r>
              <a:rPr lang="nl-NL" sz="2400" noProof="1" smtClean="0">
                <a:solidFill>
                  <a:srgbClr val="000000"/>
                </a:solidFill>
                <a:highlight>
                  <a:srgbClr val="FFFFFF"/>
                </a:highlight>
                <a:latin typeface="Consolas"/>
              </a:rPr>
              <a:t> = client.Read&lt;</a:t>
            </a:r>
            <a:r>
              <a:rPr lang="nl-NL" sz="2400" noProof="1" smtClean="0">
                <a:solidFill>
                  <a:srgbClr val="2B91AF"/>
                </a:solidFill>
                <a:highlight>
                  <a:srgbClr val="FFFFFF"/>
                </a:highlight>
                <a:latin typeface="Consolas"/>
              </a:rPr>
              <a:t>Patient</a:t>
            </a:r>
            <a:r>
              <a:rPr lang="nl-NL" sz="2400" noProof="1" smtClean="0">
                <a:solidFill>
                  <a:srgbClr val="000000"/>
                </a:solidFill>
                <a:highlight>
                  <a:srgbClr val="FFFFFF"/>
                </a:highlight>
                <a:latin typeface="Consolas"/>
              </a:rPr>
              <a:t>&gt;(</a:t>
            </a:r>
            <a:r>
              <a:rPr lang="nl-NL" sz="2400" noProof="1" smtClean="0">
                <a:solidFill>
                  <a:srgbClr val="A31515"/>
                </a:solidFill>
                <a:highlight>
                  <a:srgbClr val="FFFFFF"/>
                </a:highlight>
                <a:latin typeface="Consolas"/>
              </a:rPr>
              <a:t>"1"</a:t>
            </a:r>
            <a:r>
              <a:rPr lang="nl-NL" sz="2400" noProof="1" smtClean="0">
                <a:solidFill>
                  <a:srgbClr val="000000"/>
                </a:solidFill>
                <a:highlight>
                  <a:srgbClr val="FFFFFF"/>
                </a:highlight>
                <a:latin typeface="Consolas"/>
              </a:rPr>
              <a:t>);</a:t>
            </a:r>
          </a:p>
          <a:p>
            <a:r>
              <a:rPr lang="nl-NL" sz="2400" noProof="1" smtClean="0">
                <a:solidFill>
                  <a:srgbClr val="0000FF"/>
                </a:solidFill>
                <a:highlight>
                  <a:srgbClr val="FFFFFF"/>
                </a:highlight>
                <a:latin typeface="Consolas"/>
              </a:rPr>
              <a:t>var</a:t>
            </a:r>
            <a:r>
              <a:rPr lang="nl-NL" sz="2400" noProof="1" smtClean="0">
                <a:solidFill>
                  <a:srgbClr val="000000"/>
                </a:solidFill>
                <a:highlight>
                  <a:srgbClr val="FFFFFF"/>
                </a:highlight>
                <a:latin typeface="Consolas"/>
              </a:rPr>
              <a:t> pat = patEntry.</a:t>
            </a:r>
            <a:r>
              <a:rPr lang="nl-NL" sz="2400" b="1" noProof="1" smtClean="0">
                <a:solidFill>
                  <a:srgbClr val="000000"/>
                </a:solidFill>
                <a:highlight>
                  <a:srgbClr val="FFFFFF"/>
                </a:highlight>
                <a:latin typeface="Consolas"/>
              </a:rPr>
              <a:t>Resource</a:t>
            </a:r>
            <a:r>
              <a:rPr lang="nl-NL" sz="2400" noProof="1" smtClean="0">
                <a:solidFill>
                  <a:srgbClr val="000000"/>
                </a:solidFill>
                <a:highlight>
                  <a:srgbClr val="FFFFFF"/>
                </a:highlight>
                <a:latin typeface="Consolas"/>
              </a:rPr>
              <a:t>;</a:t>
            </a:r>
          </a:p>
          <a:p>
            <a:r>
              <a:rPr lang="nl-NL" sz="2400" noProof="1">
                <a:solidFill>
                  <a:srgbClr val="0000FF"/>
                </a:solidFill>
                <a:highlight>
                  <a:srgbClr val="FFFFFF"/>
                </a:highlight>
                <a:latin typeface="Consolas"/>
              </a:rPr>
              <a:t>var</a:t>
            </a:r>
            <a:r>
              <a:rPr lang="nl-NL" sz="2400" noProof="1">
                <a:solidFill>
                  <a:srgbClr val="000000"/>
                </a:solidFill>
                <a:highlight>
                  <a:srgbClr val="FFFFFF"/>
                </a:highlight>
                <a:latin typeface="Consolas"/>
              </a:rPr>
              <a:t> </a:t>
            </a:r>
            <a:r>
              <a:rPr lang="nl-NL" sz="2400" noProof="1" smtClean="0">
                <a:solidFill>
                  <a:srgbClr val="000000"/>
                </a:solidFill>
                <a:highlight>
                  <a:srgbClr val="FFFFFF"/>
                </a:highlight>
                <a:latin typeface="Consolas"/>
              </a:rPr>
              <a:t>restId </a:t>
            </a:r>
            <a:r>
              <a:rPr lang="nl-NL" sz="2400" noProof="1">
                <a:solidFill>
                  <a:srgbClr val="000000"/>
                </a:solidFill>
                <a:highlight>
                  <a:srgbClr val="FFFFFF"/>
                </a:highlight>
                <a:latin typeface="Consolas"/>
              </a:rPr>
              <a:t>= </a:t>
            </a:r>
            <a:r>
              <a:rPr lang="nl-NL" sz="2400" noProof="1" smtClean="0">
                <a:solidFill>
                  <a:srgbClr val="000000"/>
                </a:solidFill>
                <a:highlight>
                  <a:srgbClr val="FFFFFF"/>
                </a:highlight>
                <a:latin typeface="Consolas"/>
              </a:rPr>
              <a:t>patEntry.</a:t>
            </a:r>
            <a:r>
              <a:rPr lang="nl-NL" sz="2400" b="1" noProof="1" smtClean="0">
                <a:solidFill>
                  <a:srgbClr val="000000"/>
                </a:solidFill>
                <a:highlight>
                  <a:srgbClr val="FFFFFF"/>
                </a:highlight>
                <a:latin typeface="Consolas"/>
              </a:rPr>
              <a:t>Id</a:t>
            </a:r>
            <a:r>
              <a:rPr lang="nl-NL" sz="2400" noProof="1" smtClean="0">
                <a:solidFill>
                  <a:srgbClr val="000000"/>
                </a:solidFill>
                <a:highlight>
                  <a:srgbClr val="FFFFFF"/>
                </a:highlight>
                <a:latin typeface="Consolas"/>
              </a:rPr>
              <a:t>;</a:t>
            </a:r>
          </a:p>
          <a:p>
            <a:r>
              <a:rPr lang="nl-NL" sz="2400" noProof="1">
                <a:solidFill>
                  <a:srgbClr val="0000FF"/>
                </a:solidFill>
                <a:highlight>
                  <a:srgbClr val="FFFFFF"/>
                </a:highlight>
                <a:latin typeface="Consolas"/>
              </a:rPr>
              <a:t>var</a:t>
            </a:r>
            <a:r>
              <a:rPr lang="nl-NL" sz="2400" noProof="1">
                <a:solidFill>
                  <a:srgbClr val="000000"/>
                </a:solidFill>
                <a:highlight>
                  <a:srgbClr val="FFFFFF"/>
                </a:highlight>
                <a:latin typeface="Consolas"/>
              </a:rPr>
              <a:t> </a:t>
            </a:r>
            <a:r>
              <a:rPr lang="nl-NL" sz="2400" noProof="1" smtClean="0">
                <a:solidFill>
                  <a:srgbClr val="000000"/>
                </a:solidFill>
                <a:highlight>
                  <a:srgbClr val="FFFFFF"/>
                </a:highlight>
                <a:latin typeface="Consolas"/>
              </a:rPr>
              <a:t>tags </a:t>
            </a:r>
            <a:r>
              <a:rPr lang="nl-NL" sz="2400" noProof="1">
                <a:solidFill>
                  <a:srgbClr val="000000"/>
                </a:solidFill>
                <a:highlight>
                  <a:srgbClr val="FFFFFF"/>
                </a:highlight>
                <a:latin typeface="Consolas"/>
              </a:rPr>
              <a:t>= </a:t>
            </a:r>
            <a:r>
              <a:rPr lang="nl-NL" sz="2400" noProof="1" smtClean="0">
                <a:solidFill>
                  <a:srgbClr val="000000"/>
                </a:solidFill>
                <a:highlight>
                  <a:srgbClr val="FFFFFF"/>
                </a:highlight>
                <a:latin typeface="Consolas"/>
              </a:rPr>
              <a:t>patEntry.</a:t>
            </a:r>
            <a:r>
              <a:rPr lang="nl-NL" sz="2400" b="1" noProof="1" smtClean="0">
                <a:solidFill>
                  <a:srgbClr val="000000"/>
                </a:solidFill>
                <a:highlight>
                  <a:srgbClr val="FFFFFF"/>
                </a:highlight>
                <a:latin typeface="Consolas"/>
              </a:rPr>
              <a:t>Tags</a:t>
            </a:r>
            <a:r>
              <a:rPr lang="nl-NL" sz="2400" noProof="1" smtClean="0">
                <a:solidFill>
                  <a:srgbClr val="000000"/>
                </a:solidFill>
                <a:highlight>
                  <a:srgbClr val="FFFFFF"/>
                </a:highlight>
                <a:latin typeface="Consolas"/>
              </a:rPr>
              <a:t>;</a:t>
            </a:r>
            <a:endParaRPr lang="nl-NL" sz="2400" noProof="1">
              <a:solidFill>
                <a:srgbClr val="000000"/>
              </a:solidFill>
              <a:highlight>
                <a:srgbClr val="FFFFFF"/>
              </a:highlight>
              <a:latin typeface="Consolas"/>
            </a:endParaRPr>
          </a:p>
          <a:p>
            <a:r>
              <a:rPr lang="nl-NL" sz="2400" noProof="1" smtClean="0">
                <a:solidFill>
                  <a:srgbClr val="000000"/>
                </a:solidFill>
                <a:highlight>
                  <a:srgbClr val="FFFFFF"/>
                </a:highlight>
                <a:latin typeface="Consolas"/>
              </a:rPr>
              <a:t>            pat.Name.Add(</a:t>
            </a:r>
            <a:r>
              <a:rPr lang="nl-NL" sz="2400" noProof="1" smtClean="0">
                <a:solidFill>
                  <a:srgbClr val="2B91AF"/>
                </a:solidFill>
                <a:highlight>
                  <a:srgbClr val="FFFFFF"/>
                </a:highlight>
                <a:latin typeface="Consolas"/>
              </a:rPr>
              <a:t>HumanName</a:t>
            </a:r>
            <a:r>
              <a:rPr lang="nl-NL" sz="2400" noProof="1" smtClean="0">
                <a:solidFill>
                  <a:srgbClr val="000000"/>
                </a:solidFill>
                <a:highlight>
                  <a:srgbClr val="FFFFFF"/>
                </a:highlight>
                <a:latin typeface="Consolas"/>
              </a:rPr>
              <a:t>.ForFamily(</a:t>
            </a:r>
            <a:r>
              <a:rPr lang="nl-NL" sz="2400" noProof="1" smtClean="0">
                <a:solidFill>
                  <a:srgbClr val="A31515"/>
                </a:solidFill>
                <a:highlight>
                  <a:srgbClr val="FFFFFF"/>
                </a:highlight>
                <a:latin typeface="Consolas"/>
              </a:rPr>
              <a:t>"Kramer"</a:t>
            </a:r>
            <a:r>
              <a:rPr lang="nl-NL" sz="2400" noProof="1" smtClean="0">
                <a:solidFill>
                  <a:srgbClr val="000000"/>
                </a:solidFill>
                <a:highlight>
                  <a:srgbClr val="FFFFFF"/>
                </a:highlight>
                <a:latin typeface="Consolas"/>
              </a:rPr>
              <a:t>)</a:t>
            </a:r>
          </a:p>
          <a:p>
            <a:r>
              <a:rPr lang="nl-NL" sz="2400" noProof="1" smtClean="0">
                <a:solidFill>
                  <a:srgbClr val="000000"/>
                </a:solidFill>
                <a:highlight>
                  <a:srgbClr val="FFFFFF"/>
                </a:highlight>
                <a:latin typeface="Consolas"/>
              </a:rPr>
              <a:t>		.WithGiven(</a:t>
            </a:r>
            <a:r>
              <a:rPr lang="nl-NL" sz="2400" noProof="1" smtClean="0">
                <a:solidFill>
                  <a:srgbClr val="A31515"/>
                </a:solidFill>
                <a:highlight>
                  <a:srgbClr val="FFFFFF"/>
                </a:highlight>
                <a:latin typeface="Consolas"/>
              </a:rPr>
              <a:t>"Ewout"</a:t>
            </a:r>
            <a:r>
              <a:rPr lang="nl-NL" sz="2400" noProof="1" smtClean="0">
                <a:solidFill>
                  <a:srgbClr val="000000"/>
                </a:solidFill>
                <a:highlight>
                  <a:srgbClr val="FFFFFF"/>
                </a:highlight>
                <a:latin typeface="Consolas"/>
              </a:rPr>
              <a:t>));</a:t>
            </a:r>
          </a:p>
          <a:p>
            <a:endParaRPr lang="nl-NL" sz="2400" noProof="1" smtClean="0">
              <a:solidFill>
                <a:srgbClr val="000000"/>
              </a:solidFill>
              <a:highlight>
                <a:srgbClr val="FFFFFF"/>
              </a:highlight>
              <a:latin typeface="Consolas"/>
            </a:endParaRPr>
          </a:p>
          <a:p>
            <a:r>
              <a:rPr lang="nl-NL" sz="2400" noProof="1" smtClean="0">
                <a:solidFill>
                  <a:srgbClr val="000000"/>
                </a:solidFill>
                <a:highlight>
                  <a:srgbClr val="FFFFFF"/>
                </a:highlight>
                <a:latin typeface="Consolas"/>
              </a:rPr>
              <a:t>client.Update&lt;</a:t>
            </a:r>
            <a:r>
              <a:rPr lang="nl-NL" sz="2400" noProof="1" smtClean="0">
                <a:solidFill>
                  <a:srgbClr val="2B91AF"/>
                </a:solidFill>
                <a:highlight>
                  <a:srgbClr val="FFFFFF"/>
                </a:highlight>
                <a:latin typeface="Consolas"/>
              </a:rPr>
              <a:t>Patient</a:t>
            </a:r>
            <a:r>
              <a:rPr lang="nl-NL" sz="2400" noProof="1" smtClean="0">
                <a:solidFill>
                  <a:srgbClr val="000000"/>
                </a:solidFill>
                <a:highlight>
                  <a:srgbClr val="FFFFFF"/>
                </a:highlight>
                <a:latin typeface="Consolas"/>
              </a:rPr>
              <a:t>&gt;(patEntry);</a:t>
            </a:r>
            <a:endParaRPr lang="nl-NL" sz="2400" noProof="1"/>
          </a:p>
        </p:txBody>
      </p:sp>
    </p:spTree>
    <p:extLst>
      <p:ext uri="{BB962C8B-B14F-4D97-AF65-F5344CB8AC3E}">
        <p14:creationId xmlns:p14="http://schemas.microsoft.com/office/powerpoint/2010/main" val="37144852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BUNDLES</a:t>
            </a:r>
            <a:endParaRPr lang="en-US" dirty="0"/>
          </a:p>
        </p:txBody>
      </p:sp>
      <p:sp>
        <p:nvSpPr>
          <p:cNvPr id="2051" name="Rectangle 3"/>
          <p:cNvSpPr>
            <a:spLocks noGrp="1" noChangeArrowheads="1"/>
          </p:cNvSpPr>
          <p:nvPr>
            <p:ph type="body" idx="1"/>
          </p:nvPr>
        </p:nvSpPr>
        <p:spPr/>
        <p:txBody>
          <a:bodyPr/>
          <a:lstStyle/>
          <a:p>
            <a:r>
              <a:rPr lang="en-US" dirty="0" smtClean="0"/>
              <a:t>How FHIR uses Atom to communicate sets of resources</a:t>
            </a:r>
            <a:endParaRPr lang="en-US" dirty="0"/>
          </a:p>
        </p:txBody>
      </p:sp>
    </p:spTree>
    <p:extLst>
      <p:ext uri="{BB962C8B-B14F-4D97-AF65-F5344CB8AC3E}">
        <p14:creationId xmlns:p14="http://schemas.microsoft.com/office/powerpoint/2010/main" val="3542482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err="1" smtClean="0"/>
              <a:t>Communicating</a:t>
            </a:r>
            <a:r>
              <a:rPr lang="nl-NL" dirty="0" smtClean="0"/>
              <a:t> </a:t>
            </a:r>
            <a:r>
              <a:rPr lang="nl-NL" dirty="0" err="1" smtClean="0"/>
              <a:t>lists</a:t>
            </a:r>
            <a:endParaRPr lang="nl-NL" dirty="0"/>
          </a:p>
        </p:txBody>
      </p:sp>
      <p:sp>
        <p:nvSpPr>
          <p:cNvPr id="7" name="Content Placeholder 6"/>
          <p:cNvSpPr>
            <a:spLocks noGrp="1"/>
          </p:cNvSpPr>
          <p:nvPr>
            <p:ph idx="1"/>
          </p:nvPr>
        </p:nvSpPr>
        <p:spPr/>
        <p:txBody>
          <a:bodyPr/>
          <a:lstStyle/>
          <a:p>
            <a:r>
              <a:rPr lang="en-US" dirty="0" smtClean="0"/>
              <a:t>We </a:t>
            </a:r>
            <a:r>
              <a:rPr lang="en-US" dirty="0"/>
              <a:t>need to communicate </a:t>
            </a:r>
            <a:r>
              <a:rPr lang="en-US" dirty="0" smtClean="0"/>
              <a:t>lists of Resources</a:t>
            </a:r>
          </a:p>
          <a:p>
            <a:pPr lvl="1"/>
            <a:r>
              <a:rPr lang="en-US" dirty="0" smtClean="0"/>
              <a:t>Search </a:t>
            </a:r>
            <a:r>
              <a:rPr lang="en-US" dirty="0"/>
              <a:t>result</a:t>
            </a:r>
          </a:p>
          <a:p>
            <a:pPr lvl="1"/>
            <a:r>
              <a:rPr lang="en-US" dirty="0"/>
              <a:t>History</a:t>
            </a:r>
          </a:p>
          <a:p>
            <a:pPr lvl="1"/>
            <a:r>
              <a:rPr lang="en-US" dirty="0"/>
              <a:t>Documents or messages</a:t>
            </a:r>
          </a:p>
          <a:p>
            <a:pPr lvl="1"/>
            <a:r>
              <a:rPr lang="en-US" dirty="0"/>
              <a:t>Multiple-resource inserts (“batches”)</a:t>
            </a:r>
          </a:p>
          <a:p>
            <a:r>
              <a:rPr lang="nl-NL" dirty="0" err="1" smtClean="0"/>
              <a:t>So</a:t>
            </a:r>
            <a:r>
              <a:rPr lang="nl-NL" dirty="0" smtClean="0"/>
              <a:t>, we </a:t>
            </a:r>
            <a:r>
              <a:rPr lang="nl-NL" dirty="0" err="1" smtClean="0"/>
              <a:t>need</a:t>
            </a:r>
            <a:r>
              <a:rPr lang="nl-NL" dirty="0" smtClean="0"/>
              <a:t> </a:t>
            </a:r>
            <a:r>
              <a:rPr lang="nl-NL" dirty="0" err="1" smtClean="0"/>
              <a:t>an</a:t>
            </a:r>
            <a:r>
              <a:rPr lang="nl-NL" dirty="0" smtClean="0"/>
              <a:t> </a:t>
            </a:r>
            <a:r>
              <a:rPr lang="nl-NL" dirty="0" err="1" smtClean="0"/>
              <a:t>industry</a:t>
            </a:r>
            <a:r>
              <a:rPr lang="nl-NL" dirty="0" smtClean="0"/>
              <a:t>-standard </a:t>
            </a:r>
            <a:r>
              <a:rPr lang="nl-NL" dirty="0" err="1" smtClean="0"/>
              <a:t>to</a:t>
            </a:r>
            <a:r>
              <a:rPr lang="nl-NL" dirty="0" smtClean="0"/>
              <a:t> </a:t>
            </a:r>
            <a:r>
              <a:rPr lang="nl-NL" dirty="0" err="1" smtClean="0"/>
              <a:t>represent</a:t>
            </a:r>
            <a:r>
              <a:rPr lang="nl-NL" dirty="0" smtClean="0"/>
              <a:t> </a:t>
            </a:r>
            <a:r>
              <a:rPr lang="nl-NL" dirty="0" err="1" smtClean="0"/>
              <a:t>lists</a:t>
            </a:r>
            <a:r>
              <a:rPr lang="nl-NL" dirty="0" smtClean="0"/>
              <a:t>, </a:t>
            </a:r>
            <a:r>
              <a:rPr lang="nl-NL" b="1" dirty="0" err="1" smtClean="0"/>
              <a:t>and</a:t>
            </a:r>
            <a:r>
              <a:rPr lang="nl-NL" b="1" dirty="0" smtClean="0"/>
              <a:t> a </a:t>
            </a:r>
            <a:r>
              <a:rPr lang="nl-NL" b="1" dirty="0" err="1" smtClean="0"/>
              <a:t>place</a:t>
            </a:r>
            <a:r>
              <a:rPr lang="nl-NL" b="1" dirty="0" smtClean="0"/>
              <a:t> </a:t>
            </a:r>
            <a:r>
              <a:rPr lang="nl-NL" b="1" dirty="0" err="1" smtClean="0"/>
              <a:t>to</a:t>
            </a:r>
            <a:r>
              <a:rPr lang="nl-NL" b="1" dirty="0" smtClean="0"/>
              <a:t> put </a:t>
            </a:r>
            <a:r>
              <a:rPr lang="nl-NL" b="1" dirty="0" err="1" smtClean="0"/>
              <a:t>our</a:t>
            </a:r>
            <a:r>
              <a:rPr lang="nl-NL" b="1" dirty="0" smtClean="0"/>
              <a:t> </a:t>
            </a:r>
            <a:r>
              <a:rPr lang="nl-NL" b="1" dirty="0" err="1" smtClean="0"/>
              <a:t>metadata</a:t>
            </a:r>
            <a:endParaRPr lang="nl-NL" b="1" dirty="0"/>
          </a:p>
        </p:txBody>
      </p:sp>
      <p:sp>
        <p:nvSpPr>
          <p:cNvPr id="5" name="Slide Number Placeholder 4"/>
          <p:cNvSpPr>
            <a:spLocks noGrp="1"/>
          </p:cNvSpPr>
          <p:nvPr>
            <p:ph type="sldNum" sz="quarter" idx="4"/>
          </p:nvPr>
        </p:nvSpPr>
        <p:spPr/>
        <p:txBody>
          <a:bodyPr/>
          <a:lstStyle/>
          <a:p>
            <a:fld id="{5CC3E5C4-3E2B-40F1-9F2B-C46CEB0C88DF}" type="slidenum">
              <a:rPr lang="en-CA" smtClean="0"/>
              <a:pPr/>
              <a:t>67</a:t>
            </a:fld>
            <a:endParaRPr lang="en-CA"/>
          </a:p>
        </p:txBody>
      </p:sp>
    </p:spTree>
    <p:extLst>
      <p:ext uri="{BB962C8B-B14F-4D97-AF65-F5344CB8AC3E}">
        <p14:creationId xmlns:p14="http://schemas.microsoft.com/office/powerpoint/2010/main" val="26304145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Bundles</a:t>
            </a:r>
            <a:endParaRPr lang="en-US" dirty="0"/>
          </a:p>
        </p:txBody>
      </p:sp>
      <p:sp>
        <p:nvSpPr>
          <p:cNvPr id="3" name="Content Placeholder 2"/>
          <p:cNvSpPr>
            <a:spLocks noGrp="1"/>
          </p:cNvSpPr>
          <p:nvPr>
            <p:ph idx="1"/>
          </p:nvPr>
        </p:nvSpPr>
        <p:spPr/>
        <p:txBody>
          <a:bodyPr/>
          <a:lstStyle/>
          <a:p>
            <a:r>
              <a:rPr lang="en-US" dirty="0" smtClean="0"/>
              <a:t>Atom RFC 4287 + Tombstones RFC 6721</a:t>
            </a:r>
          </a:p>
          <a:p>
            <a:endParaRPr lang="en-US" dirty="0"/>
          </a:p>
          <a:p>
            <a:r>
              <a:rPr lang="en-US" dirty="0" smtClean="0"/>
              <a:t>Poll-based protocol for keeping up-to-date with newsfeeds (RSS and Atom)</a:t>
            </a:r>
          </a:p>
          <a:p>
            <a:endParaRPr lang="en-US" dirty="0"/>
          </a:p>
          <a:p>
            <a:r>
              <a:rPr lang="en-US" dirty="0" smtClean="0"/>
              <a:t>You can “subscribe” to a FHIR feed and get updates</a:t>
            </a:r>
          </a:p>
        </p:txBody>
      </p:sp>
      <p:sp>
        <p:nvSpPr>
          <p:cNvPr id="5" name="Slide Number Placeholder 4"/>
          <p:cNvSpPr>
            <a:spLocks noGrp="1"/>
          </p:cNvSpPr>
          <p:nvPr>
            <p:ph type="sldNum" sz="quarter" idx="4"/>
          </p:nvPr>
        </p:nvSpPr>
        <p:spPr/>
        <p:txBody>
          <a:bodyPr/>
          <a:lstStyle/>
          <a:p>
            <a:fld id="{2CD36790-EF9F-4521-A783-189BE19EEE4B}" type="slidenum">
              <a:rPr lang="en-US" smtClean="0"/>
              <a:pPr/>
              <a:t>68</a:t>
            </a:fld>
            <a:endParaRPr lang="en-US"/>
          </a:p>
        </p:txBody>
      </p:sp>
    </p:spTree>
    <p:extLst>
      <p:ext uri="{BB962C8B-B14F-4D97-AF65-F5344CB8AC3E}">
        <p14:creationId xmlns:p14="http://schemas.microsoft.com/office/powerpoint/2010/main" val="34591999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reports in the mail</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69</a:t>
            </a:fld>
            <a:endParaRPr lang="en-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9888"/>
            <a:ext cx="8229600" cy="460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690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mtClean="0"/>
              <a:t>Deconstructing FHIR</a:t>
            </a:r>
            <a:endParaRPr lang="en-US" dirty="0"/>
          </a:p>
        </p:txBody>
      </p:sp>
      <p:sp>
        <p:nvSpPr>
          <p:cNvPr id="2051" name="Rectangle 3"/>
          <p:cNvSpPr>
            <a:spLocks noGrp="1" noChangeArrowheads="1"/>
          </p:cNvSpPr>
          <p:nvPr>
            <p:ph type="body" idx="1"/>
          </p:nvPr>
        </p:nvSpPr>
        <p:spPr>
          <a:xfrm>
            <a:off x="722313" y="2895600"/>
            <a:ext cx="7772400" cy="1500187"/>
          </a:xfrm>
        </p:spPr>
        <p:txBody>
          <a:bodyPr/>
          <a:lstStyle/>
          <a:p>
            <a:r>
              <a:rPr lang="en-US" dirty="0" smtClean="0"/>
              <a:t>Looking at FHIR data modeling concepts from a software engineering perspective</a:t>
            </a:r>
            <a:endParaRPr lang="en-US" dirty="0"/>
          </a:p>
        </p:txBody>
      </p:sp>
    </p:spTree>
    <p:extLst>
      <p:ext uri="{BB962C8B-B14F-4D97-AF65-F5344CB8AC3E}">
        <p14:creationId xmlns:p14="http://schemas.microsoft.com/office/powerpoint/2010/main" val="36840782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Bundle</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70</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9724"/>
            <a:ext cx="796098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2055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27512" cy="459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Resource Entry</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71</a:t>
            </a:fld>
            <a:endParaRPr lang="en-US"/>
          </a:p>
        </p:txBody>
      </p:sp>
      <p:cxnSp>
        <p:nvCxnSpPr>
          <p:cNvPr id="8" name="Straight Arrow Connector 7"/>
          <p:cNvCxnSpPr>
            <a:stCxn id="9" idx="1"/>
          </p:cNvCxnSpPr>
          <p:nvPr/>
        </p:nvCxnSpPr>
        <p:spPr bwMode="auto">
          <a:xfrm flipH="1">
            <a:off x="5271641" y="3897593"/>
            <a:ext cx="1134499" cy="31107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06140" y="3712927"/>
            <a:ext cx="2044214" cy="369332"/>
          </a:xfrm>
          <a:prstGeom prst="rect">
            <a:avLst/>
          </a:prstGeom>
          <a:noFill/>
        </p:spPr>
        <p:txBody>
          <a:bodyPr wrap="none" rtlCol="0">
            <a:spAutoFit/>
          </a:bodyPr>
          <a:lstStyle/>
          <a:p>
            <a:r>
              <a:rPr lang="en-US" dirty="0" smtClean="0"/>
              <a:t>Version-specific id</a:t>
            </a:r>
            <a:endParaRPr lang="en-US" dirty="0"/>
          </a:p>
        </p:txBody>
      </p:sp>
      <p:cxnSp>
        <p:nvCxnSpPr>
          <p:cNvPr id="13" name="Straight Arrow Connector 12"/>
          <p:cNvCxnSpPr>
            <a:stCxn id="14" idx="1"/>
          </p:cNvCxnSpPr>
          <p:nvPr/>
        </p:nvCxnSpPr>
        <p:spPr bwMode="auto">
          <a:xfrm flipH="1">
            <a:off x="5739259" y="1915233"/>
            <a:ext cx="1536394" cy="44696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75653" y="1730567"/>
            <a:ext cx="1415772" cy="369332"/>
          </a:xfrm>
          <a:prstGeom prst="rect">
            <a:avLst/>
          </a:prstGeom>
          <a:noFill/>
        </p:spPr>
        <p:txBody>
          <a:bodyPr wrap="none" rtlCol="0">
            <a:spAutoFit/>
          </a:bodyPr>
          <a:lstStyle/>
          <a:p>
            <a:r>
              <a:rPr lang="en-US" dirty="0" smtClean="0"/>
              <a:t>Resource id</a:t>
            </a:r>
            <a:endParaRPr lang="en-US" dirty="0"/>
          </a:p>
        </p:txBody>
      </p:sp>
      <p:cxnSp>
        <p:nvCxnSpPr>
          <p:cNvPr id="17" name="Straight Arrow Connector 16"/>
          <p:cNvCxnSpPr/>
          <p:nvPr/>
        </p:nvCxnSpPr>
        <p:spPr bwMode="auto">
          <a:xfrm flipH="1">
            <a:off x="6096000" y="2546866"/>
            <a:ext cx="741697"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77391" y="2362200"/>
            <a:ext cx="1556836" cy="369332"/>
          </a:xfrm>
          <a:prstGeom prst="rect">
            <a:avLst/>
          </a:prstGeom>
          <a:noFill/>
        </p:spPr>
        <p:txBody>
          <a:bodyPr wrap="none" rtlCol="0">
            <a:spAutoFit/>
          </a:bodyPr>
          <a:lstStyle/>
          <a:p>
            <a:r>
              <a:rPr lang="en-US" dirty="0" smtClean="0"/>
              <a:t>Last modified</a:t>
            </a:r>
            <a:endParaRPr lang="en-US" dirty="0"/>
          </a:p>
        </p:txBody>
      </p:sp>
      <p:cxnSp>
        <p:nvCxnSpPr>
          <p:cNvPr id="25" name="Straight Arrow Connector 24"/>
          <p:cNvCxnSpPr>
            <a:stCxn id="26" idx="1"/>
          </p:cNvCxnSpPr>
          <p:nvPr/>
        </p:nvCxnSpPr>
        <p:spPr bwMode="auto">
          <a:xfrm flipH="1">
            <a:off x="5893235" y="4832866"/>
            <a:ext cx="805337"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698572" y="4648200"/>
            <a:ext cx="1992853" cy="369332"/>
          </a:xfrm>
          <a:prstGeom prst="rect">
            <a:avLst/>
          </a:prstGeom>
          <a:noFill/>
        </p:spPr>
        <p:txBody>
          <a:bodyPr wrap="none" rtlCol="0">
            <a:spAutoFit/>
          </a:bodyPr>
          <a:lstStyle/>
          <a:p>
            <a:r>
              <a:rPr lang="en-US" dirty="0" smtClean="0"/>
              <a:t>Resource content</a:t>
            </a:r>
            <a:endParaRPr lang="en-US" dirty="0"/>
          </a:p>
        </p:txBody>
      </p:sp>
      <p:sp>
        <p:nvSpPr>
          <p:cNvPr id="15" name="TextBox 14"/>
          <p:cNvSpPr txBox="1"/>
          <p:nvPr/>
        </p:nvSpPr>
        <p:spPr>
          <a:xfrm>
            <a:off x="5600700" y="5763399"/>
            <a:ext cx="2492990" cy="646331"/>
          </a:xfrm>
          <a:prstGeom prst="rect">
            <a:avLst/>
          </a:prstGeom>
          <a:noFill/>
        </p:spPr>
        <p:txBody>
          <a:bodyPr wrap="none" rtlCol="0">
            <a:spAutoFit/>
          </a:bodyPr>
          <a:lstStyle/>
          <a:p>
            <a:r>
              <a:rPr lang="en-US" dirty="0" smtClean="0"/>
              <a:t>Human-readable form,</a:t>
            </a:r>
          </a:p>
          <a:p>
            <a:r>
              <a:rPr lang="en-US" dirty="0" smtClean="0"/>
              <a:t>just like </a:t>
            </a:r>
            <a:r>
              <a:rPr lang="en-US" dirty="0" err="1" smtClean="0"/>
              <a:t>Resource.text</a:t>
            </a:r>
            <a:endParaRPr lang="en-US" dirty="0"/>
          </a:p>
        </p:txBody>
      </p:sp>
      <p:cxnSp>
        <p:nvCxnSpPr>
          <p:cNvPr id="27" name="Straight Arrow Connector 26"/>
          <p:cNvCxnSpPr/>
          <p:nvPr/>
        </p:nvCxnSpPr>
        <p:spPr bwMode="auto">
          <a:xfrm flipH="1">
            <a:off x="6019800" y="3308866"/>
            <a:ext cx="741697"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01191" y="3124200"/>
            <a:ext cx="672043" cy="369332"/>
          </a:xfrm>
          <a:prstGeom prst="rect">
            <a:avLst/>
          </a:prstGeom>
          <a:noFill/>
        </p:spPr>
        <p:txBody>
          <a:bodyPr wrap="none" rtlCol="0">
            <a:spAutoFit/>
          </a:bodyPr>
          <a:lstStyle/>
          <a:p>
            <a:r>
              <a:rPr lang="en-US" dirty="0" smtClean="0"/>
              <a:t>Tags</a:t>
            </a:r>
            <a:endParaRPr lang="en-US" dirty="0"/>
          </a:p>
        </p:txBody>
      </p:sp>
      <p:cxnSp>
        <p:nvCxnSpPr>
          <p:cNvPr id="29" name="Straight Arrow Connector 28"/>
          <p:cNvCxnSpPr/>
          <p:nvPr/>
        </p:nvCxnSpPr>
        <p:spPr bwMode="auto">
          <a:xfrm flipH="1" flipV="1">
            <a:off x="4800600" y="5867400"/>
            <a:ext cx="805338" cy="2286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473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Keeping in sync</a:t>
            </a:r>
            <a:endParaRPr lang="nl-NL" dirty="0"/>
          </a:p>
        </p:txBody>
      </p:sp>
      <p:sp>
        <p:nvSpPr>
          <p:cNvPr id="3" name="Content Placeholder 2"/>
          <p:cNvSpPr>
            <a:spLocks noGrp="1"/>
          </p:cNvSpPr>
          <p:nvPr>
            <p:ph idx="1"/>
          </p:nvPr>
        </p:nvSpPr>
        <p:spPr/>
        <p:txBody>
          <a:bodyPr/>
          <a:lstStyle/>
          <a:p>
            <a:r>
              <a:rPr lang="en-US" dirty="0"/>
              <a:t>History of </a:t>
            </a:r>
            <a:r>
              <a:rPr lang="en-US" u="sng" dirty="0"/>
              <a:t>all resources</a:t>
            </a:r>
            <a:r>
              <a:rPr lang="en-US" dirty="0"/>
              <a:t> on server</a:t>
            </a:r>
          </a:p>
          <a:p>
            <a:pPr lvl="1"/>
            <a:r>
              <a:rPr lang="en-US" sz="1900" dirty="0" smtClean="0">
                <a:latin typeface="Courier New" pitchFamily="49" charset="0"/>
                <a:cs typeface="Courier New" pitchFamily="49" charset="0"/>
              </a:rPr>
              <a:t>http</a:t>
            </a:r>
            <a:r>
              <a:rPr lang="en-US" sz="1900" dirty="0">
                <a:latin typeface="Courier New" pitchFamily="49" charset="0"/>
                <a:cs typeface="Courier New" pitchFamily="49" charset="0"/>
              </a:rPr>
              <a:t>://</a:t>
            </a:r>
            <a:r>
              <a:rPr lang="en-US" sz="1900" dirty="0" smtClean="0">
                <a:latin typeface="Courier New" pitchFamily="49" charset="0"/>
                <a:cs typeface="Courier New" pitchFamily="49" charset="0"/>
              </a:rPr>
              <a:t>server.org/fhir/_history</a:t>
            </a:r>
            <a:endParaRPr lang="en-US" dirty="0">
              <a:cs typeface="Courier New" pitchFamily="49" charset="0"/>
            </a:endParaRPr>
          </a:p>
          <a:p>
            <a:r>
              <a:rPr lang="en-US" dirty="0" smtClean="0"/>
              <a:t>History </a:t>
            </a:r>
            <a:r>
              <a:rPr lang="en-US" dirty="0"/>
              <a:t>of </a:t>
            </a:r>
            <a:r>
              <a:rPr lang="en-US" u="sng" dirty="0"/>
              <a:t>all patient resources</a:t>
            </a:r>
            <a:r>
              <a:rPr lang="en-US" dirty="0"/>
              <a:t> on server</a:t>
            </a:r>
          </a:p>
          <a:p>
            <a:pPr lvl="1"/>
            <a:r>
              <a:rPr lang="en-US" sz="1900" dirty="0" smtClean="0">
                <a:latin typeface="Courier New" pitchFamily="49" charset="0"/>
                <a:cs typeface="Courier New" pitchFamily="49" charset="0"/>
              </a:rPr>
              <a:t>http</a:t>
            </a:r>
            <a:r>
              <a:rPr lang="en-US" sz="1900" dirty="0">
                <a:latin typeface="Courier New" pitchFamily="49" charset="0"/>
                <a:cs typeface="Courier New" pitchFamily="49" charset="0"/>
              </a:rPr>
              <a:t>://</a:t>
            </a:r>
            <a:r>
              <a:rPr lang="en-US" sz="1900" dirty="0" smtClean="0">
                <a:latin typeface="Courier New" pitchFamily="49" charset="0"/>
                <a:cs typeface="Courier New" pitchFamily="49" charset="0"/>
              </a:rPr>
              <a:t>server.org/fhir/Patient/_history</a:t>
            </a:r>
            <a:endParaRPr lang="en-US" dirty="0" smtClean="0"/>
          </a:p>
          <a:p>
            <a:r>
              <a:rPr lang="en-US" dirty="0" smtClean="0"/>
              <a:t>History </a:t>
            </a:r>
            <a:r>
              <a:rPr lang="en-US" dirty="0"/>
              <a:t>of </a:t>
            </a:r>
            <a:r>
              <a:rPr lang="en-US" u="sng" dirty="0"/>
              <a:t>specific patient</a:t>
            </a:r>
            <a:r>
              <a:rPr lang="en-US" dirty="0"/>
              <a:t> on </a:t>
            </a:r>
            <a:r>
              <a:rPr lang="en-US" dirty="0" smtClean="0"/>
              <a:t>server</a:t>
            </a:r>
            <a:endParaRPr lang="en-US" sz="1700" dirty="0" smtClean="0">
              <a:latin typeface="Courier New" pitchFamily="49" charset="0"/>
              <a:cs typeface="Courier New" pitchFamily="49" charset="0"/>
            </a:endParaRPr>
          </a:p>
          <a:p>
            <a:pPr marL="685800" lvl="1"/>
            <a:r>
              <a:rPr lang="en-US" sz="1900" dirty="0" smtClean="0">
                <a:latin typeface="Courier New" pitchFamily="49" charset="0"/>
                <a:cs typeface="Courier New" pitchFamily="49" charset="0"/>
              </a:rPr>
              <a:t>http://server.org/fhir/Patient/1/_history</a:t>
            </a:r>
            <a:r>
              <a:rPr lang="en-US" sz="1500" dirty="0" smtClean="0">
                <a:latin typeface="Courier New" pitchFamily="49" charset="0"/>
                <a:cs typeface="Courier New" pitchFamily="49" charset="0"/>
              </a:rPr>
              <a:t/>
            </a:r>
            <a:br>
              <a:rPr lang="en-US" sz="1500" dirty="0" smtClean="0">
                <a:latin typeface="Courier New" pitchFamily="49" charset="0"/>
                <a:cs typeface="Courier New" pitchFamily="49" charset="0"/>
              </a:rPr>
            </a:br>
            <a:endParaRPr lang="en-US" sz="1500" dirty="0" smtClean="0">
              <a:latin typeface="Courier New" pitchFamily="49" charset="0"/>
              <a:cs typeface="Courier New" pitchFamily="49" charset="0"/>
            </a:endParaRPr>
          </a:p>
          <a:p>
            <a:r>
              <a:rPr lang="en-US" dirty="0" smtClean="0"/>
              <a:t>A </a:t>
            </a:r>
            <a:r>
              <a:rPr lang="en-US" dirty="0"/>
              <a:t>history of all </a:t>
            </a:r>
            <a:r>
              <a:rPr lang="en-US" dirty="0" smtClean="0"/>
              <a:t>changes: updates </a:t>
            </a:r>
            <a:r>
              <a:rPr lang="en-US" dirty="0"/>
              <a:t>and </a:t>
            </a:r>
            <a:r>
              <a:rPr lang="en-US" dirty="0" smtClean="0"/>
              <a:t>deletions, ordered by newest first</a:t>
            </a:r>
          </a:p>
          <a:p>
            <a:r>
              <a:rPr lang="en-US" dirty="0" smtClean="0"/>
              <a:t>Limit with _since and _count</a:t>
            </a:r>
            <a:endParaRPr lang="en-US" dirty="0"/>
          </a:p>
          <a:p>
            <a:endParaRPr lang="en-US" dirty="0" smtClean="0"/>
          </a:p>
        </p:txBody>
      </p:sp>
      <p:sp>
        <p:nvSpPr>
          <p:cNvPr id="4" name="Slide Number Placeholder 3"/>
          <p:cNvSpPr>
            <a:spLocks noGrp="1"/>
          </p:cNvSpPr>
          <p:nvPr>
            <p:ph type="sldNum" sz="quarter" idx="4"/>
          </p:nvPr>
        </p:nvSpPr>
        <p:spPr/>
        <p:txBody>
          <a:bodyPr/>
          <a:lstStyle/>
          <a:p>
            <a:fld id="{5CC3E5C4-3E2B-40F1-9F2B-C46CEB0C88DF}" type="slidenum">
              <a:rPr lang="en-CA" smtClean="0"/>
              <a:pPr/>
              <a:t>72</a:t>
            </a:fld>
            <a:endParaRPr lang="en-CA"/>
          </a:p>
        </p:txBody>
      </p:sp>
    </p:spTree>
    <p:extLst>
      <p:ext uri="{BB962C8B-B14F-4D97-AF65-F5344CB8AC3E}">
        <p14:creationId xmlns:p14="http://schemas.microsoft.com/office/powerpoint/2010/main" val="479279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59" y="2209800"/>
            <a:ext cx="8379341"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Multiple versions of entries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73</a:t>
            </a:fld>
            <a:endParaRPr lang="en-US"/>
          </a:p>
        </p:txBody>
      </p:sp>
      <p:cxnSp>
        <p:nvCxnSpPr>
          <p:cNvPr id="7" name="Straight Arrow Connector 6"/>
          <p:cNvCxnSpPr/>
          <p:nvPr/>
        </p:nvCxnSpPr>
        <p:spPr bwMode="auto">
          <a:xfrm flipV="1">
            <a:off x="1143000" y="3048000"/>
            <a:ext cx="381000" cy="1143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bwMode="auto">
          <a:xfrm>
            <a:off x="876300" y="4610100"/>
            <a:ext cx="388067" cy="76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2" name="Cloud 11"/>
          <p:cNvSpPr/>
          <p:nvPr/>
        </p:nvSpPr>
        <p:spPr bwMode="auto">
          <a:xfrm>
            <a:off x="12510" y="3695700"/>
            <a:ext cx="1251857" cy="990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Same</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rPr>
              <a:t>i</a:t>
            </a:r>
            <a:r>
              <a:rPr lang="en-US" dirty="0" smtClean="0">
                <a:solidFill>
                  <a:schemeClr val="bg1"/>
                </a:solidFill>
              </a:rPr>
              <a:t>d!</a:t>
            </a:r>
            <a:endParaRPr kumimoji="0" lang="en-US" sz="1800" b="0" i="0" u="none" strike="noStrike" cap="none" normalizeH="0" baseline="0" dirty="0" smtClean="0">
              <a:ln>
                <a:noFill/>
              </a:ln>
              <a:solidFill>
                <a:schemeClr val="bg1"/>
              </a:solidFill>
              <a:effectLst/>
            </a:endParaRPr>
          </a:p>
        </p:txBody>
      </p:sp>
      <p:cxnSp>
        <p:nvCxnSpPr>
          <p:cNvPr id="19" name="Straight Connector 18"/>
          <p:cNvCxnSpPr/>
          <p:nvPr/>
        </p:nvCxnSpPr>
        <p:spPr bwMode="auto">
          <a:xfrm>
            <a:off x="7772400" y="3619500"/>
            <a:ext cx="6096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bwMode="auto">
          <a:xfrm>
            <a:off x="7772400" y="5410200"/>
            <a:ext cx="6096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2811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Atom Tombstones - Deletions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74</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7" y="1778000"/>
            <a:ext cx="8248143"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3864428" y="3483430"/>
            <a:ext cx="43434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a:off x="457200" y="4648200"/>
            <a:ext cx="838200" cy="685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bwMode="auto">
          <a:xfrm flipV="1">
            <a:off x="457200" y="3657600"/>
            <a:ext cx="990600" cy="990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bwMode="auto">
          <a:xfrm flipV="1">
            <a:off x="6036128" y="3886200"/>
            <a:ext cx="1050472" cy="762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a:off x="6036128" y="4648200"/>
            <a:ext cx="669472" cy="3429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bwMode="auto">
          <a:xfrm flipV="1">
            <a:off x="5791200" y="3701144"/>
            <a:ext cx="2569028" cy="2177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961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Atom in JSON</a:t>
            </a:r>
            <a:endParaRPr lang="en-US" dirty="0"/>
          </a:p>
        </p:txBody>
      </p:sp>
      <p:sp>
        <p:nvSpPr>
          <p:cNvPr id="7" name="Content Placeholder 6"/>
          <p:cNvSpPr>
            <a:spLocks noGrp="1"/>
          </p:cNvSpPr>
          <p:nvPr>
            <p:ph idx="1"/>
          </p:nvPr>
        </p:nvSpPr>
        <p:spPr/>
        <p:txBody>
          <a:bodyPr/>
          <a:lstStyle/>
          <a:p>
            <a:r>
              <a:rPr lang="en-US" smtClean="0"/>
              <a:t>There’s not yet a way to render Atom in JSON, though there are initiatives, all ugly.</a:t>
            </a:r>
          </a:p>
          <a:p>
            <a:r>
              <a:rPr lang="en-US" smtClean="0"/>
              <a:t>So, we had to (sorry) roll our own….</a:t>
            </a:r>
          </a:p>
          <a:p>
            <a:r>
              <a:rPr lang="en-US" smtClean="0"/>
              <a:t>…very straightforward, single-purpose</a:t>
            </a:r>
          </a:p>
          <a:p>
            <a:r>
              <a:rPr lang="en-US" smtClean="0"/>
              <a:t>Atom JSON solution</a:t>
            </a:r>
          </a:p>
          <a:p>
            <a:r>
              <a:rPr lang="en-US" smtClean="0"/>
              <a:t>(Note: MIME type is still application/json!)</a:t>
            </a:r>
          </a:p>
          <a:p>
            <a:endParaRPr lang="en-US" dirty="0"/>
          </a:p>
        </p:txBody>
      </p:sp>
      <p:sp>
        <p:nvSpPr>
          <p:cNvPr id="6" name="Slide Number Placeholder 5"/>
          <p:cNvSpPr>
            <a:spLocks noGrp="1"/>
          </p:cNvSpPr>
          <p:nvPr>
            <p:ph type="sldNum" sz="quarter" idx="4"/>
          </p:nvPr>
        </p:nvSpPr>
        <p:spPr/>
        <p:txBody>
          <a:bodyPr/>
          <a:lstStyle/>
          <a:p>
            <a:fld id="{C9422542-FAC0-4800-BAC9-80AE50E939A1}" type="slidenum">
              <a:rPr lang="en-US" smtClean="0"/>
              <a:pPr/>
              <a:t>75</a:t>
            </a:fld>
            <a:endParaRPr lang="en-US"/>
          </a:p>
        </p:txBody>
      </p:sp>
    </p:spTree>
    <p:extLst>
      <p:ext uri="{BB962C8B-B14F-4D97-AF65-F5344CB8AC3E}">
        <p14:creationId xmlns:p14="http://schemas.microsoft.com/office/powerpoint/2010/main" val="3868379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t>
            </a:r>
            <a:r>
              <a:rPr lang="en-US" dirty="0" smtClean="0"/>
              <a:t> Atom - Example</a:t>
            </a:r>
            <a:endParaRPr lang="en-US" dirty="0"/>
          </a:p>
        </p:txBody>
      </p:sp>
      <p:sp>
        <p:nvSpPr>
          <p:cNvPr id="3" name="Content Placeholder 2"/>
          <p:cNvSpPr>
            <a:spLocks noGrp="1"/>
          </p:cNvSpPr>
          <p:nvPr>
            <p:ph idx="1"/>
          </p:nvPr>
        </p:nvSpPr>
        <p:spPr/>
        <p:txBody>
          <a:bodyPr/>
          <a:lstStyle/>
          <a:p>
            <a:pPr marL="0" indent="0">
              <a:buNone/>
            </a:pPr>
            <a:r>
              <a:rPr lang="nl-NL" sz="1400" b="1" dirty="0">
                <a:solidFill>
                  <a:srgbClr val="00AA00"/>
                </a:solidFill>
              </a:rPr>
              <a:t>{</a:t>
            </a:r>
            <a:r>
              <a:rPr lang="nl-NL" sz="1400" dirty="0"/>
              <a:t> </a:t>
            </a:r>
          </a:p>
          <a:p>
            <a:pPr marL="0" indent="0">
              <a:buNone/>
            </a:pPr>
            <a:r>
              <a:rPr lang="nl-NL" sz="1400" b="1" dirty="0">
                <a:solidFill>
                  <a:srgbClr val="CC0000"/>
                </a:solidFill>
              </a:rPr>
              <a:t>    "title"</a:t>
            </a:r>
            <a:r>
              <a:rPr lang="nl-NL" sz="1400" dirty="0"/>
              <a:t>: </a:t>
            </a:r>
            <a:r>
              <a:rPr lang="nl-NL" sz="1400" dirty="0">
                <a:solidFill>
                  <a:srgbClr val="007777"/>
                </a:solidFill>
              </a:rPr>
              <a:t>"Search result"</a:t>
            </a:r>
            <a:r>
              <a:rPr lang="nl-NL" sz="1400" b="1" dirty="0">
                <a:solidFill>
                  <a:srgbClr val="000000"/>
                </a:solidFill>
              </a:rPr>
              <a:t>,</a:t>
            </a:r>
            <a:r>
              <a:rPr lang="nl-NL" sz="1400" dirty="0">
                <a:solidFill>
                  <a:srgbClr val="007777"/>
                </a:solidFill>
              </a:rPr>
              <a:t> </a:t>
            </a:r>
          </a:p>
          <a:p>
            <a:pPr marL="0" indent="0">
              <a:buNone/>
            </a:pPr>
            <a:r>
              <a:rPr lang="nl-NL" sz="1400" b="1" dirty="0">
                <a:solidFill>
                  <a:srgbClr val="CC0000"/>
                </a:solidFill>
              </a:rPr>
              <a:t>    "updated"</a:t>
            </a:r>
            <a:r>
              <a:rPr lang="nl-NL" sz="1400" dirty="0"/>
              <a:t>: </a:t>
            </a:r>
            <a:r>
              <a:rPr lang="nl-NL" sz="1400" dirty="0">
                <a:solidFill>
                  <a:srgbClr val="007777"/>
                </a:solidFill>
              </a:rPr>
              <a:t>"2012-09-20T12:04:45Z"</a:t>
            </a:r>
            <a:r>
              <a:rPr lang="nl-NL" sz="1400" b="1" dirty="0">
                <a:solidFill>
                  <a:srgbClr val="000000"/>
                </a:solidFill>
              </a:rPr>
              <a:t>,</a:t>
            </a:r>
            <a:r>
              <a:rPr lang="nl-NL" sz="1400" dirty="0">
                <a:solidFill>
                  <a:srgbClr val="007777"/>
                </a:solidFill>
              </a:rPr>
              <a:t> </a:t>
            </a:r>
          </a:p>
          <a:p>
            <a:pPr marL="0" indent="0">
              <a:buNone/>
            </a:pPr>
            <a:r>
              <a:rPr lang="nl-NL" sz="1400" b="1" dirty="0">
                <a:solidFill>
                  <a:srgbClr val="CC0000"/>
                </a:solidFill>
              </a:rPr>
              <a:t>    "id"</a:t>
            </a:r>
            <a:r>
              <a:rPr lang="nl-NL" sz="1400" dirty="0"/>
              <a:t>: </a:t>
            </a:r>
            <a:r>
              <a:rPr lang="nl-NL" sz="1400" dirty="0">
                <a:solidFill>
                  <a:srgbClr val="007777"/>
                </a:solidFill>
              </a:rPr>
              <a:t>"urn:uuid:50ea3e5e-b6a7-4f55-956c-caef491bbc08"</a:t>
            </a:r>
            <a:r>
              <a:rPr lang="nl-NL" sz="1400" b="1" dirty="0">
                <a:solidFill>
                  <a:srgbClr val="000000"/>
                </a:solidFill>
              </a:rPr>
              <a:t>,</a:t>
            </a:r>
            <a:r>
              <a:rPr lang="nl-NL" sz="1400" dirty="0">
                <a:solidFill>
                  <a:srgbClr val="007777"/>
                </a:solidFill>
              </a:rPr>
              <a:t> </a:t>
            </a:r>
          </a:p>
          <a:p>
            <a:pPr marL="0" indent="0">
              <a:buNone/>
            </a:pPr>
            <a:r>
              <a:rPr lang="nl-NL" sz="1400" b="1" dirty="0">
                <a:solidFill>
                  <a:srgbClr val="CC0000"/>
                </a:solidFill>
              </a:rPr>
              <a:t>    "link"</a:t>
            </a:r>
            <a:r>
              <a:rPr lang="nl-NL" sz="1400" dirty="0"/>
              <a:t>: </a:t>
            </a:r>
            <a:r>
              <a:rPr lang="nl-NL" sz="1400" b="1" dirty="0">
                <a:solidFill>
                  <a:srgbClr val="0033FF"/>
                </a:solidFill>
              </a:rPr>
              <a:t>[</a:t>
            </a:r>
            <a:r>
              <a:rPr lang="nl-NL" sz="1400" dirty="0"/>
              <a:t> </a:t>
            </a:r>
            <a:r>
              <a:rPr lang="nl-NL" sz="1400" b="1" dirty="0">
                <a:solidFill>
                  <a:srgbClr val="00AA00"/>
                </a:solidFill>
              </a:rPr>
              <a:t>{</a:t>
            </a:r>
            <a:r>
              <a:rPr lang="nl-NL" sz="1400" dirty="0"/>
              <a:t> </a:t>
            </a:r>
            <a:r>
              <a:rPr lang="nl-NL" sz="1400" b="1" dirty="0">
                <a:solidFill>
                  <a:srgbClr val="CC0000"/>
                </a:solidFill>
              </a:rPr>
              <a:t>"rel"</a:t>
            </a:r>
            <a:r>
              <a:rPr lang="nl-NL" sz="1400" dirty="0"/>
              <a:t>: </a:t>
            </a:r>
            <a:r>
              <a:rPr lang="nl-NL" sz="1400" dirty="0">
                <a:solidFill>
                  <a:srgbClr val="007777"/>
                </a:solidFill>
              </a:rPr>
              <a:t>"self"</a:t>
            </a:r>
            <a:r>
              <a:rPr lang="nl-NL" sz="1400" b="1" dirty="0">
                <a:solidFill>
                  <a:srgbClr val="000000"/>
                </a:solidFill>
              </a:rPr>
              <a:t>,</a:t>
            </a:r>
            <a:r>
              <a:rPr lang="nl-NL" sz="1400" dirty="0">
                <a:solidFill>
                  <a:srgbClr val="007777"/>
                </a:solidFill>
              </a:rPr>
              <a:t> </a:t>
            </a:r>
            <a:r>
              <a:rPr lang="nl-NL" sz="1400" b="1" dirty="0">
                <a:solidFill>
                  <a:srgbClr val="CC0000"/>
                </a:solidFill>
              </a:rPr>
              <a:t>"href"</a:t>
            </a:r>
            <a:r>
              <a:rPr lang="nl-NL" sz="1400" dirty="0"/>
              <a:t>: </a:t>
            </a:r>
            <a:r>
              <a:rPr lang="nl-NL" sz="1400" dirty="0">
                <a:solidFill>
                  <a:srgbClr val="007777"/>
                </a:solidFill>
              </a:rPr>
              <a:t>"http://</a:t>
            </a:r>
            <a:r>
              <a:rPr lang="nl-NL" sz="1400" dirty="0" smtClean="0">
                <a:solidFill>
                  <a:srgbClr val="007777"/>
                </a:solidFill>
              </a:rPr>
              <a:t>server.org/</a:t>
            </a:r>
            <a:r>
              <a:rPr lang="nl-NL" sz="1400" dirty="0" err="1" smtClean="0">
                <a:solidFill>
                  <a:srgbClr val="007777"/>
                </a:solidFill>
              </a:rPr>
              <a:t>fhir</a:t>
            </a:r>
            <a:r>
              <a:rPr lang="nl-NL" sz="1400" dirty="0" smtClean="0">
                <a:solidFill>
                  <a:srgbClr val="007777"/>
                </a:solidFill>
              </a:rPr>
              <a:t>/</a:t>
            </a:r>
            <a:r>
              <a:rPr lang="nl-NL" sz="1400" dirty="0" err="1" smtClean="0">
                <a:solidFill>
                  <a:srgbClr val="007777"/>
                </a:solidFill>
              </a:rPr>
              <a:t>Patient?format</a:t>
            </a:r>
            <a:r>
              <a:rPr lang="nl-NL" sz="1400" dirty="0" smtClean="0">
                <a:solidFill>
                  <a:srgbClr val="007777"/>
                </a:solidFill>
              </a:rPr>
              <a:t>=</a:t>
            </a:r>
            <a:r>
              <a:rPr lang="nl-NL" sz="1400" dirty="0" err="1" smtClean="0">
                <a:solidFill>
                  <a:srgbClr val="007777"/>
                </a:solidFill>
              </a:rPr>
              <a:t>json</a:t>
            </a:r>
            <a:r>
              <a:rPr lang="nl-NL" sz="1400" dirty="0">
                <a:solidFill>
                  <a:srgbClr val="007777"/>
                </a:solidFill>
              </a:rPr>
              <a:t>"</a:t>
            </a:r>
            <a:r>
              <a:rPr lang="nl-NL" sz="1400" dirty="0"/>
              <a:t> </a:t>
            </a:r>
            <a:r>
              <a:rPr lang="nl-NL" sz="1400" b="1" dirty="0">
                <a:solidFill>
                  <a:srgbClr val="00AA00"/>
                </a:solidFill>
              </a:rPr>
              <a:t>}</a:t>
            </a:r>
            <a:r>
              <a:rPr lang="nl-NL" sz="1400" dirty="0"/>
              <a:t> </a:t>
            </a:r>
            <a:r>
              <a:rPr lang="nl-NL" sz="1400" b="1" dirty="0">
                <a:solidFill>
                  <a:srgbClr val="0033FF"/>
                </a:solidFill>
              </a:rPr>
              <a:t>]</a:t>
            </a:r>
            <a:r>
              <a:rPr lang="nl-NL" sz="1400" b="1" dirty="0">
                <a:solidFill>
                  <a:srgbClr val="000000"/>
                </a:solidFill>
              </a:rPr>
              <a:t>,</a:t>
            </a:r>
            <a:endParaRPr lang="nl-NL" sz="1400" dirty="0"/>
          </a:p>
          <a:p>
            <a:pPr marL="0" indent="0">
              <a:buNone/>
            </a:pPr>
            <a:r>
              <a:rPr lang="nl-NL" sz="1400" b="1" dirty="0">
                <a:solidFill>
                  <a:srgbClr val="CC0000"/>
                </a:solidFill>
              </a:rPr>
              <a:t>    "entry"</a:t>
            </a:r>
            <a:r>
              <a:rPr lang="nl-NL" sz="1400" dirty="0"/>
              <a:t>: </a:t>
            </a:r>
            <a:r>
              <a:rPr lang="nl-NL" sz="1400" b="1" dirty="0">
                <a:solidFill>
                  <a:srgbClr val="0033FF"/>
                </a:solidFill>
              </a:rPr>
              <a:t>[ </a:t>
            </a:r>
          </a:p>
          <a:p>
            <a:pPr marL="0" indent="0">
              <a:buNone/>
            </a:pPr>
            <a:r>
              <a:rPr lang="nl-NL" sz="1400" b="1" dirty="0">
                <a:solidFill>
                  <a:srgbClr val="0033FF"/>
                </a:solidFill>
              </a:rPr>
              <a:t>                </a:t>
            </a:r>
            <a:r>
              <a:rPr lang="nl-NL" sz="1400" b="1" dirty="0">
                <a:solidFill>
                  <a:srgbClr val="00AA00"/>
                </a:solidFill>
              </a:rPr>
              <a:t>{</a:t>
            </a:r>
            <a:r>
              <a:rPr lang="nl-NL" sz="1400" dirty="0"/>
              <a:t> </a:t>
            </a:r>
            <a:r>
              <a:rPr lang="nl-NL" sz="1400" b="1" dirty="0">
                <a:solidFill>
                  <a:srgbClr val="CC0000"/>
                </a:solidFill>
              </a:rPr>
              <a:t>"title"</a:t>
            </a:r>
            <a:r>
              <a:rPr lang="nl-NL" sz="1400" dirty="0"/>
              <a:t>: </a:t>
            </a:r>
            <a:r>
              <a:rPr lang="nl-NL" sz="1400" dirty="0">
                <a:solidFill>
                  <a:srgbClr val="007777"/>
                </a:solidFill>
              </a:rPr>
              <a:t>"Resource of type </a:t>
            </a:r>
            <a:r>
              <a:rPr lang="nl-NL" sz="1400" dirty="0" err="1" smtClean="0">
                <a:solidFill>
                  <a:srgbClr val="007777"/>
                </a:solidFill>
              </a:rPr>
              <a:t>Patient</a:t>
            </a:r>
            <a:r>
              <a:rPr lang="nl-NL" sz="1400" dirty="0" smtClean="0">
                <a:solidFill>
                  <a:srgbClr val="007777"/>
                </a:solidFill>
              </a:rPr>
              <a:t>, </a:t>
            </a:r>
            <a:r>
              <a:rPr lang="nl-NL" sz="1400" dirty="0">
                <a:solidFill>
                  <a:srgbClr val="007777"/>
                </a:solidFill>
              </a:rPr>
              <a:t>with id = 1 and version = 1"</a:t>
            </a:r>
            <a:r>
              <a:rPr lang="nl-NL" sz="1400" b="1" dirty="0">
                <a:solidFill>
                  <a:srgbClr val="000000"/>
                </a:solidFill>
              </a:rPr>
              <a:t>,</a:t>
            </a:r>
            <a:r>
              <a:rPr lang="nl-NL" sz="1400" dirty="0">
                <a:solidFill>
                  <a:srgbClr val="007777"/>
                </a:solidFill>
              </a:rPr>
              <a:t> </a:t>
            </a:r>
          </a:p>
          <a:p>
            <a:pPr marL="0" indent="0">
              <a:buNone/>
            </a:pPr>
            <a:r>
              <a:rPr lang="nl-NL" sz="1400" b="1" dirty="0">
                <a:solidFill>
                  <a:srgbClr val="007777"/>
                </a:solidFill>
              </a:rPr>
              <a:t>	</a:t>
            </a:r>
            <a:r>
              <a:rPr lang="nl-NL" sz="1400" b="1" dirty="0">
                <a:solidFill>
                  <a:srgbClr val="CC0000"/>
                </a:solidFill>
              </a:rPr>
              <a:t>"link"</a:t>
            </a:r>
            <a:r>
              <a:rPr lang="nl-NL" sz="1400" dirty="0"/>
              <a:t>: </a:t>
            </a:r>
            <a:r>
              <a:rPr lang="nl-NL" sz="1400" b="1" dirty="0">
                <a:solidFill>
                  <a:srgbClr val="0033FF"/>
                </a:solidFill>
              </a:rPr>
              <a:t>[</a:t>
            </a:r>
            <a:r>
              <a:rPr lang="nl-NL" sz="1400" dirty="0"/>
              <a:t> </a:t>
            </a:r>
            <a:r>
              <a:rPr lang="nl-NL" sz="1400" b="1" dirty="0">
                <a:solidFill>
                  <a:srgbClr val="00AA00"/>
                </a:solidFill>
              </a:rPr>
              <a:t>{</a:t>
            </a:r>
            <a:r>
              <a:rPr lang="nl-NL" sz="1400" dirty="0"/>
              <a:t> </a:t>
            </a:r>
            <a:r>
              <a:rPr lang="nl-NL" sz="1400" b="1" dirty="0">
                <a:solidFill>
                  <a:srgbClr val="CC0000"/>
                </a:solidFill>
              </a:rPr>
              <a:t>"rel"</a:t>
            </a:r>
            <a:r>
              <a:rPr lang="nl-NL" sz="1400" dirty="0"/>
              <a:t>: </a:t>
            </a:r>
            <a:r>
              <a:rPr lang="nl-NL" sz="1400" dirty="0">
                <a:solidFill>
                  <a:srgbClr val="007777"/>
                </a:solidFill>
              </a:rPr>
              <a:t>"self"</a:t>
            </a:r>
            <a:r>
              <a:rPr lang="nl-NL" sz="1400" b="1" dirty="0">
                <a:solidFill>
                  <a:srgbClr val="000000"/>
                </a:solidFill>
              </a:rPr>
              <a:t>,</a:t>
            </a:r>
            <a:r>
              <a:rPr lang="nl-NL" sz="1400" dirty="0">
                <a:solidFill>
                  <a:srgbClr val="007777"/>
                </a:solidFill>
              </a:rPr>
              <a:t> </a:t>
            </a:r>
            <a:r>
              <a:rPr lang="nl-NL" sz="1400" b="1" dirty="0">
                <a:solidFill>
                  <a:srgbClr val="CC0000"/>
                </a:solidFill>
              </a:rPr>
              <a:t>"href"</a:t>
            </a:r>
            <a:r>
              <a:rPr lang="nl-NL" sz="1400" dirty="0"/>
              <a:t>: </a:t>
            </a:r>
            <a:r>
              <a:rPr lang="nl-NL" sz="1400" dirty="0">
                <a:solidFill>
                  <a:srgbClr val="007777"/>
                </a:solidFill>
              </a:rPr>
              <a:t>"http://</a:t>
            </a:r>
            <a:r>
              <a:rPr lang="nl-NL" sz="1400" dirty="0" smtClean="0">
                <a:solidFill>
                  <a:srgbClr val="007777"/>
                </a:solidFill>
              </a:rPr>
              <a:t>fhir.furore.com/</a:t>
            </a:r>
            <a:r>
              <a:rPr lang="nl-NL" sz="1400" dirty="0" err="1" smtClean="0">
                <a:solidFill>
                  <a:srgbClr val="007777"/>
                </a:solidFill>
              </a:rPr>
              <a:t>fhir</a:t>
            </a:r>
            <a:r>
              <a:rPr lang="nl-NL" sz="1400" dirty="0" smtClean="0">
                <a:solidFill>
                  <a:srgbClr val="007777"/>
                </a:solidFill>
              </a:rPr>
              <a:t>/</a:t>
            </a:r>
            <a:r>
              <a:rPr lang="nl-NL" sz="1400" dirty="0" err="1" smtClean="0">
                <a:solidFill>
                  <a:srgbClr val="007777"/>
                </a:solidFill>
              </a:rPr>
              <a:t>Patient</a:t>
            </a:r>
            <a:r>
              <a:rPr lang="nl-NL" sz="1400" dirty="0" smtClean="0">
                <a:solidFill>
                  <a:srgbClr val="007777"/>
                </a:solidFill>
              </a:rPr>
              <a:t>/1/_</a:t>
            </a:r>
            <a:r>
              <a:rPr lang="nl-NL" sz="1400" dirty="0" err="1" smtClean="0">
                <a:solidFill>
                  <a:srgbClr val="007777"/>
                </a:solidFill>
              </a:rPr>
              <a:t>history</a:t>
            </a:r>
            <a:r>
              <a:rPr lang="nl-NL" sz="1400" dirty="0" smtClean="0">
                <a:solidFill>
                  <a:srgbClr val="007777"/>
                </a:solidFill>
              </a:rPr>
              <a:t>/1</a:t>
            </a:r>
            <a:r>
              <a:rPr lang="nl-NL" sz="1400" dirty="0">
                <a:solidFill>
                  <a:srgbClr val="007777"/>
                </a:solidFill>
              </a:rPr>
              <a:t>"</a:t>
            </a:r>
            <a:r>
              <a:rPr lang="nl-NL" sz="1400" dirty="0"/>
              <a:t> </a:t>
            </a:r>
            <a:r>
              <a:rPr lang="nl-NL" sz="1400" b="1" dirty="0">
                <a:solidFill>
                  <a:srgbClr val="00AA00"/>
                </a:solidFill>
              </a:rPr>
              <a:t>}</a:t>
            </a:r>
            <a:r>
              <a:rPr lang="nl-NL" sz="1400" dirty="0"/>
              <a:t> </a:t>
            </a:r>
            <a:r>
              <a:rPr lang="nl-NL" sz="1400" b="1" dirty="0">
                <a:solidFill>
                  <a:srgbClr val="0033FF"/>
                </a:solidFill>
              </a:rPr>
              <a:t>]</a:t>
            </a:r>
            <a:r>
              <a:rPr lang="nl-NL" sz="1400" b="1" dirty="0">
                <a:solidFill>
                  <a:srgbClr val="000000"/>
                </a:solidFill>
              </a:rPr>
              <a:t>,</a:t>
            </a:r>
            <a:r>
              <a:rPr lang="nl-NL" sz="1400" dirty="0"/>
              <a:t> </a:t>
            </a:r>
          </a:p>
          <a:p>
            <a:pPr marL="0" indent="0">
              <a:buNone/>
            </a:pPr>
            <a:r>
              <a:rPr lang="nl-NL" sz="1400" b="1" dirty="0">
                <a:solidFill>
                  <a:srgbClr val="CC0000"/>
                </a:solidFill>
              </a:rPr>
              <a:t>	"id"</a:t>
            </a:r>
            <a:r>
              <a:rPr lang="nl-NL" sz="1400" dirty="0"/>
              <a:t>: </a:t>
            </a:r>
            <a:r>
              <a:rPr lang="nl-NL" sz="1400" dirty="0">
                <a:solidFill>
                  <a:srgbClr val="007777"/>
                </a:solidFill>
              </a:rPr>
              <a:t>"http://</a:t>
            </a:r>
            <a:r>
              <a:rPr lang="nl-NL" sz="1400" dirty="0" smtClean="0">
                <a:solidFill>
                  <a:srgbClr val="007777"/>
                </a:solidFill>
              </a:rPr>
              <a:t>fhir.furore.com/</a:t>
            </a:r>
            <a:r>
              <a:rPr lang="nl-NL" sz="1400" dirty="0" err="1" smtClean="0">
                <a:solidFill>
                  <a:srgbClr val="007777"/>
                </a:solidFill>
              </a:rPr>
              <a:t>fhir</a:t>
            </a:r>
            <a:r>
              <a:rPr lang="nl-NL" sz="1400" dirty="0" smtClean="0">
                <a:solidFill>
                  <a:srgbClr val="007777"/>
                </a:solidFill>
              </a:rPr>
              <a:t>/</a:t>
            </a:r>
            <a:r>
              <a:rPr lang="nl-NL" sz="1400" dirty="0" err="1" smtClean="0">
                <a:solidFill>
                  <a:srgbClr val="007777"/>
                </a:solidFill>
              </a:rPr>
              <a:t>Patient</a:t>
            </a:r>
            <a:r>
              <a:rPr lang="nl-NL" sz="1400" dirty="0" smtClean="0">
                <a:solidFill>
                  <a:srgbClr val="007777"/>
                </a:solidFill>
              </a:rPr>
              <a:t>/1</a:t>
            </a:r>
            <a:r>
              <a:rPr lang="nl-NL" sz="1400" dirty="0">
                <a:solidFill>
                  <a:srgbClr val="007777"/>
                </a:solidFill>
              </a:rPr>
              <a:t>"</a:t>
            </a:r>
            <a:r>
              <a:rPr lang="nl-NL" sz="1400" b="1" dirty="0">
                <a:solidFill>
                  <a:srgbClr val="000000"/>
                </a:solidFill>
              </a:rPr>
              <a:t>,</a:t>
            </a:r>
            <a:r>
              <a:rPr lang="nl-NL" sz="1400" dirty="0">
                <a:solidFill>
                  <a:srgbClr val="007777"/>
                </a:solidFill>
              </a:rPr>
              <a:t> </a:t>
            </a:r>
          </a:p>
          <a:p>
            <a:pPr marL="0" indent="0">
              <a:buNone/>
            </a:pPr>
            <a:r>
              <a:rPr lang="nl-NL" sz="1400" b="1" dirty="0">
                <a:solidFill>
                  <a:srgbClr val="007777"/>
                </a:solidFill>
              </a:rPr>
              <a:t>	</a:t>
            </a:r>
            <a:r>
              <a:rPr lang="nl-NL" sz="1400" b="1" dirty="0">
                <a:solidFill>
                  <a:srgbClr val="CC0000"/>
                </a:solidFill>
              </a:rPr>
              <a:t>"updated"</a:t>
            </a:r>
            <a:r>
              <a:rPr lang="nl-NL" sz="1400" dirty="0"/>
              <a:t>: </a:t>
            </a:r>
            <a:r>
              <a:rPr lang="nl-NL" sz="1400" dirty="0">
                <a:solidFill>
                  <a:srgbClr val="007777"/>
                </a:solidFill>
              </a:rPr>
              <a:t>"2012-05-29T23:45:32Z"</a:t>
            </a:r>
            <a:r>
              <a:rPr lang="nl-NL" sz="1400" b="1" dirty="0">
                <a:solidFill>
                  <a:srgbClr val="000000"/>
                </a:solidFill>
              </a:rPr>
              <a:t>,</a:t>
            </a:r>
            <a:r>
              <a:rPr lang="nl-NL" sz="1400" dirty="0">
                <a:solidFill>
                  <a:srgbClr val="007777"/>
                </a:solidFill>
              </a:rPr>
              <a:t> </a:t>
            </a:r>
          </a:p>
          <a:p>
            <a:pPr marL="0" indent="0">
              <a:buNone/>
            </a:pPr>
            <a:r>
              <a:rPr lang="nl-NL" sz="1400" b="1" dirty="0">
                <a:solidFill>
                  <a:srgbClr val="007777"/>
                </a:solidFill>
              </a:rPr>
              <a:t>	</a:t>
            </a:r>
            <a:r>
              <a:rPr lang="nl-NL" sz="1400" b="1" dirty="0">
                <a:solidFill>
                  <a:srgbClr val="CC0000"/>
                </a:solidFill>
              </a:rPr>
              <a:t>"published"</a:t>
            </a:r>
            <a:r>
              <a:rPr lang="nl-NL" sz="1400" dirty="0"/>
              <a:t>: </a:t>
            </a:r>
            <a:r>
              <a:rPr lang="nl-NL" sz="1400" dirty="0">
                <a:solidFill>
                  <a:srgbClr val="007777"/>
                </a:solidFill>
              </a:rPr>
              <a:t>"2012-09-20T12:04:47Z"</a:t>
            </a:r>
            <a:r>
              <a:rPr lang="nl-NL" sz="1400" b="1" dirty="0">
                <a:solidFill>
                  <a:srgbClr val="000000"/>
                </a:solidFill>
              </a:rPr>
              <a:t>,</a:t>
            </a:r>
            <a:r>
              <a:rPr lang="nl-NL" sz="1400" dirty="0">
                <a:solidFill>
                  <a:srgbClr val="007777"/>
                </a:solidFill>
              </a:rPr>
              <a:t> </a:t>
            </a:r>
          </a:p>
          <a:p>
            <a:pPr marL="0" indent="0">
              <a:buNone/>
            </a:pPr>
            <a:r>
              <a:rPr lang="nl-NL" sz="1400" b="1" dirty="0">
                <a:solidFill>
                  <a:srgbClr val="007777"/>
                </a:solidFill>
              </a:rPr>
              <a:t>	</a:t>
            </a:r>
            <a:r>
              <a:rPr lang="nl-NL" sz="1400" b="1" dirty="0">
                <a:solidFill>
                  <a:srgbClr val="CC0000"/>
                </a:solidFill>
              </a:rPr>
              <a:t>"author"</a:t>
            </a:r>
            <a:r>
              <a:rPr lang="nl-NL" sz="1400" dirty="0"/>
              <a:t>: </a:t>
            </a:r>
            <a:r>
              <a:rPr lang="nl-NL" sz="1400" b="1" dirty="0">
                <a:solidFill>
                  <a:srgbClr val="0033FF"/>
                </a:solidFill>
              </a:rPr>
              <a:t>[</a:t>
            </a:r>
            <a:r>
              <a:rPr lang="nl-NL" sz="1400" dirty="0"/>
              <a:t> </a:t>
            </a:r>
            <a:r>
              <a:rPr lang="nl-NL" sz="1400" b="1" dirty="0">
                <a:solidFill>
                  <a:srgbClr val="00AA00"/>
                </a:solidFill>
              </a:rPr>
              <a:t>{</a:t>
            </a:r>
            <a:r>
              <a:rPr lang="nl-NL" sz="1400" dirty="0"/>
              <a:t> </a:t>
            </a:r>
            <a:r>
              <a:rPr lang="nl-NL" sz="1400" b="1" dirty="0">
                <a:solidFill>
                  <a:srgbClr val="CC0000"/>
                </a:solidFill>
              </a:rPr>
              <a:t>"name"</a:t>
            </a:r>
            <a:r>
              <a:rPr lang="nl-NL" sz="1400" dirty="0"/>
              <a:t>: </a:t>
            </a:r>
            <a:r>
              <a:rPr lang="nl-NL" sz="1400" dirty="0">
                <a:solidFill>
                  <a:srgbClr val="007777"/>
                </a:solidFill>
              </a:rPr>
              <a:t>"Grahame Grieve / HL7 publishing committee"</a:t>
            </a:r>
            <a:r>
              <a:rPr lang="nl-NL" sz="1400" dirty="0"/>
              <a:t> </a:t>
            </a:r>
            <a:r>
              <a:rPr lang="nl-NL" sz="1400" b="1" dirty="0">
                <a:solidFill>
                  <a:srgbClr val="00AA00"/>
                </a:solidFill>
              </a:rPr>
              <a:t>}</a:t>
            </a:r>
            <a:r>
              <a:rPr lang="nl-NL" sz="1400" dirty="0"/>
              <a:t> </a:t>
            </a:r>
            <a:r>
              <a:rPr lang="nl-NL" sz="1400" b="1" dirty="0">
                <a:solidFill>
                  <a:srgbClr val="0033FF"/>
                </a:solidFill>
              </a:rPr>
              <a:t>]</a:t>
            </a:r>
            <a:r>
              <a:rPr lang="nl-NL" sz="1400" b="1" dirty="0">
                <a:solidFill>
                  <a:srgbClr val="000000"/>
                </a:solidFill>
              </a:rPr>
              <a:t>,</a:t>
            </a:r>
            <a:r>
              <a:rPr lang="nl-NL" sz="1400" dirty="0"/>
              <a:t> </a:t>
            </a:r>
          </a:p>
          <a:p>
            <a:pPr marL="0" indent="0">
              <a:buNone/>
            </a:pPr>
            <a:r>
              <a:rPr lang="nl-NL" sz="1400" dirty="0"/>
              <a:t>	</a:t>
            </a:r>
            <a:r>
              <a:rPr lang="nl-NL" sz="1400" b="1" dirty="0">
                <a:solidFill>
                  <a:srgbClr val="CC0000"/>
                </a:solidFill>
              </a:rPr>
              <a:t>"content"</a:t>
            </a:r>
            <a:r>
              <a:rPr lang="nl-NL" sz="1400" dirty="0"/>
              <a:t>: </a:t>
            </a:r>
            <a:endParaRPr lang="nl-NL" sz="1400" dirty="0" smtClean="0"/>
          </a:p>
          <a:p>
            <a:pPr marL="0" indent="0">
              <a:buNone/>
            </a:pPr>
            <a:r>
              <a:rPr lang="nl-NL" sz="1400" b="1" dirty="0">
                <a:solidFill>
                  <a:srgbClr val="00AA00"/>
                </a:solidFill>
              </a:rPr>
              <a:t>	</a:t>
            </a:r>
            <a:r>
              <a:rPr lang="nl-NL" sz="1400" b="1" dirty="0" smtClean="0">
                <a:solidFill>
                  <a:srgbClr val="00AA00"/>
                </a:solidFill>
              </a:rPr>
              <a:t>	{</a:t>
            </a:r>
            <a:r>
              <a:rPr lang="nl-NL" sz="1400" dirty="0" smtClean="0"/>
              <a:t>  </a:t>
            </a:r>
            <a:r>
              <a:rPr lang="nl-NL" sz="1400" b="1" dirty="0" smtClean="0">
                <a:solidFill>
                  <a:srgbClr val="CC0000"/>
                </a:solidFill>
              </a:rPr>
              <a:t>"</a:t>
            </a:r>
            <a:r>
              <a:rPr lang="nl-NL" sz="1400" b="1" dirty="0" err="1" smtClean="0">
                <a:solidFill>
                  <a:srgbClr val="CC0000"/>
                </a:solidFill>
              </a:rPr>
              <a:t>Patient</a:t>
            </a:r>
            <a:r>
              <a:rPr lang="nl-NL" sz="1400" b="1" dirty="0" smtClean="0">
                <a:solidFill>
                  <a:srgbClr val="CC0000"/>
                </a:solidFill>
              </a:rPr>
              <a:t>"</a:t>
            </a:r>
            <a:r>
              <a:rPr lang="nl-NL" sz="1400" dirty="0" smtClean="0"/>
              <a:t>: </a:t>
            </a:r>
            <a:r>
              <a:rPr lang="nl-NL" sz="1400" b="1" dirty="0">
                <a:solidFill>
                  <a:srgbClr val="00AA00"/>
                </a:solidFill>
              </a:rPr>
              <a:t>{ }</a:t>
            </a:r>
            <a:r>
              <a:rPr lang="nl-NL" sz="1400" dirty="0"/>
              <a:t>  </a:t>
            </a:r>
            <a:r>
              <a:rPr lang="nl-NL" sz="1400" b="1" dirty="0">
                <a:solidFill>
                  <a:srgbClr val="00AA00"/>
                </a:solidFill>
              </a:rPr>
              <a:t>}</a:t>
            </a:r>
          </a:p>
          <a:p>
            <a:pPr marL="0" indent="0">
              <a:buNone/>
            </a:pPr>
            <a:r>
              <a:rPr lang="nl-NL" sz="1400" b="1" dirty="0">
                <a:solidFill>
                  <a:srgbClr val="00AA00"/>
                </a:solidFill>
              </a:rPr>
              <a:t> </a:t>
            </a:r>
            <a:r>
              <a:rPr lang="nl-NL" sz="1400" b="1" dirty="0" smtClean="0">
                <a:solidFill>
                  <a:srgbClr val="00AA00"/>
                </a:solidFill>
              </a:rPr>
              <a:t>               }</a:t>
            </a:r>
            <a:endParaRPr lang="nl-NL" sz="1400" i="1" dirty="0">
              <a:latin typeface="Courier New" pitchFamily="49" charset="0"/>
              <a:cs typeface="Courier New" pitchFamily="49" charset="0"/>
            </a:endParaRPr>
          </a:p>
          <a:p>
            <a:pPr marL="0" indent="0">
              <a:buNone/>
            </a:pPr>
            <a:r>
              <a:rPr lang="nl-NL" sz="1400" b="1" dirty="0">
                <a:solidFill>
                  <a:srgbClr val="0033FF"/>
                </a:solidFill>
                <a:latin typeface="Courier New" pitchFamily="49" charset="0"/>
                <a:cs typeface="Courier New" pitchFamily="49" charset="0"/>
              </a:rPr>
              <a:t> </a:t>
            </a:r>
            <a:r>
              <a:rPr lang="nl-NL" sz="1400" b="1" dirty="0" smtClean="0">
                <a:solidFill>
                  <a:srgbClr val="0033FF"/>
                </a:solidFill>
                <a:latin typeface="Courier New" pitchFamily="49" charset="0"/>
                <a:cs typeface="Courier New" pitchFamily="49" charset="0"/>
              </a:rPr>
              <a:t>     </a:t>
            </a:r>
            <a:r>
              <a:rPr lang="nl-NL" sz="1400" b="1" dirty="0" smtClean="0">
                <a:solidFill>
                  <a:srgbClr val="0033FF"/>
                </a:solidFill>
              </a:rPr>
              <a:t>]</a:t>
            </a:r>
            <a:endParaRPr lang="nl-NL" sz="1400" b="1" dirty="0">
              <a:solidFill>
                <a:srgbClr val="0033FF"/>
              </a:solidFill>
            </a:endParaRPr>
          </a:p>
          <a:p>
            <a:pPr marL="0" indent="0">
              <a:buNone/>
            </a:pPr>
            <a:r>
              <a:rPr lang="nl-NL" sz="1400" b="1" dirty="0">
                <a:solidFill>
                  <a:srgbClr val="00AA00"/>
                </a:solidFill>
              </a:rPr>
              <a:t>}</a:t>
            </a:r>
            <a:endParaRPr lang="en-US" sz="1400" dirty="0">
              <a:latin typeface="Courier New" pitchFamily="49" charset="0"/>
              <a:cs typeface="Courier New" pitchFamily="49" charset="0"/>
            </a:endParaRPr>
          </a:p>
        </p:txBody>
      </p:sp>
      <p:sp>
        <p:nvSpPr>
          <p:cNvPr id="5" name="Slide Number Placeholder 4"/>
          <p:cNvSpPr>
            <a:spLocks noGrp="1"/>
          </p:cNvSpPr>
          <p:nvPr>
            <p:ph type="sldNum" sz="quarter" idx="4"/>
          </p:nvPr>
        </p:nvSpPr>
        <p:spPr/>
        <p:txBody>
          <a:bodyPr/>
          <a:lstStyle/>
          <a:p>
            <a:fld id="{2CD36790-EF9F-4521-A783-189BE19EEE4B}" type="slidenum">
              <a:rPr lang="en-US" smtClean="0"/>
              <a:pPr/>
              <a:t>76</a:t>
            </a:fld>
            <a:endParaRPr lang="en-US"/>
          </a:p>
        </p:txBody>
      </p:sp>
    </p:spTree>
    <p:extLst>
      <p:ext uri="{BB962C8B-B14F-4D97-AF65-F5344CB8AC3E}">
        <p14:creationId xmlns:p14="http://schemas.microsoft.com/office/powerpoint/2010/main" val="2989133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Bundles</a:t>
            </a:r>
            <a:endParaRPr lang="en-US" dirty="0"/>
          </a:p>
        </p:txBody>
      </p:sp>
      <p:sp>
        <p:nvSpPr>
          <p:cNvPr id="3" name="Content Placeholder 2"/>
          <p:cNvSpPr>
            <a:spLocks noGrp="1"/>
          </p:cNvSpPr>
          <p:nvPr>
            <p:ph idx="1"/>
          </p:nvPr>
        </p:nvSpPr>
        <p:spPr/>
        <p:txBody>
          <a:bodyPr/>
          <a:lstStyle/>
          <a:p>
            <a:r>
              <a:rPr lang="en-US" dirty="0" smtClean="0"/>
              <a:t>For both Java</a:t>
            </a:r>
            <a:r>
              <a:rPr lang="en-US" dirty="0"/>
              <a:t> </a:t>
            </a:r>
            <a:r>
              <a:rPr lang="en-US" dirty="0" smtClean="0"/>
              <a:t>and C#, reference has custom-built Atom parser</a:t>
            </a:r>
          </a:p>
          <a:p>
            <a:r>
              <a:rPr lang="en-US" dirty="0" smtClean="0"/>
              <a:t>For .NET, you </a:t>
            </a:r>
            <a:r>
              <a:rPr lang="en-US" i="1" dirty="0" smtClean="0"/>
              <a:t>could</a:t>
            </a:r>
            <a:r>
              <a:rPr lang="en-US" dirty="0" smtClean="0"/>
              <a:t> use the framework’s </a:t>
            </a:r>
            <a:r>
              <a:rPr lang="en-US" dirty="0" err="1" smtClean="0"/>
              <a:t>SyndicationFeed</a:t>
            </a:r>
            <a:endParaRPr lang="en-US" dirty="0" smtClean="0"/>
          </a:p>
          <a:p>
            <a:pPr lvl="1"/>
            <a:r>
              <a:rPr lang="en-US" dirty="0" smtClean="0"/>
              <a:t>A bit more low-level</a:t>
            </a:r>
          </a:p>
          <a:p>
            <a:pPr lvl="1"/>
            <a:r>
              <a:rPr lang="en-US" dirty="0" smtClean="0"/>
              <a:t>No support for deleted-entries (even parse problems)</a:t>
            </a:r>
          </a:p>
          <a:p>
            <a:pPr lvl="1"/>
            <a:r>
              <a:rPr lang="en-US" dirty="0" smtClean="0"/>
              <a:t>Incompatible with </a:t>
            </a:r>
            <a:r>
              <a:rPr lang="en-US" dirty="0" err="1" smtClean="0"/>
              <a:t>WinRT</a:t>
            </a:r>
            <a:r>
              <a:rPr lang="en-US" dirty="0" smtClean="0"/>
              <a:t> (Win8 mobile apps)</a:t>
            </a:r>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77</a:t>
            </a:fld>
            <a:endParaRPr lang="en-CA"/>
          </a:p>
        </p:txBody>
      </p:sp>
    </p:spTree>
    <p:extLst>
      <p:ext uri="{BB962C8B-B14F-4D97-AF65-F5344CB8AC3E}">
        <p14:creationId xmlns:p14="http://schemas.microsoft.com/office/powerpoint/2010/main" val="122106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Bundles in C#</a:t>
            </a:r>
            <a:endParaRPr lang="en-US" dirty="0"/>
          </a:p>
        </p:txBody>
      </p:sp>
      <p:sp>
        <p:nvSpPr>
          <p:cNvPr id="3" name="Content Placeholder 2"/>
          <p:cNvSpPr>
            <a:spLocks noGrp="1"/>
          </p:cNvSpPr>
          <p:nvPr>
            <p:ph idx="1"/>
          </p:nvPr>
        </p:nvSpPr>
        <p:spPr/>
        <p:txBody>
          <a:bodyPr/>
          <a:lstStyle/>
          <a:p>
            <a:r>
              <a:rPr lang="en-US" dirty="0" smtClean="0"/>
              <a:t>Abstraction on top of Atom parser</a:t>
            </a:r>
          </a:p>
          <a:p>
            <a:r>
              <a:rPr lang="en-US" dirty="0" smtClean="0"/>
              <a:t>Bundle = feed, </a:t>
            </a:r>
            <a:r>
              <a:rPr lang="en-US" dirty="0" err="1" smtClean="0"/>
              <a:t>BundleEntry</a:t>
            </a:r>
            <a:r>
              <a:rPr lang="en-US" dirty="0" smtClean="0"/>
              <a:t> = entry.</a:t>
            </a:r>
          </a:p>
          <a:p>
            <a:pPr marL="0" indent="0">
              <a:buNone/>
            </a:pPr>
            <a:endParaRPr lang="en-US" sz="1400" dirty="0" smtClean="0">
              <a:solidFill>
                <a:srgbClr val="2B91AF"/>
              </a:solidFill>
              <a:latin typeface="Consolas"/>
            </a:endParaRPr>
          </a:p>
          <a:p>
            <a:pPr marL="0" indent="0">
              <a:buNone/>
            </a:pPr>
            <a:r>
              <a:rPr lang="nl-NL" sz="1800" noProof="1" smtClean="0">
                <a:solidFill>
                  <a:srgbClr val="2B91AF"/>
                </a:solidFill>
                <a:highlight>
                  <a:srgbClr val="FFFFFF"/>
                </a:highlight>
                <a:latin typeface="Consolas"/>
              </a:rPr>
              <a:t>Bundle</a:t>
            </a:r>
            <a:r>
              <a:rPr lang="nl-NL" sz="1800" noProof="1" smtClean="0">
                <a:solidFill>
                  <a:srgbClr val="000000"/>
                </a:solidFill>
                <a:highlight>
                  <a:srgbClr val="FFFFFF"/>
                </a:highlight>
                <a:latin typeface="Consolas"/>
              </a:rPr>
              <a:t> result = </a:t>
            </a:r>
            <a:r>
              <a:rPr lang="nl-NL" sz="1800" noProof="1" smtClean="0">
                <a:solidFill>
                  <a:srgbClr val="0000FF"/>
                </a:solidFill>
                <a:highlight>
                  <a:srgbClr val="FFFFFF"/>
                </a:highlight>
                <a:latin typeface="Consolas"/>
              </a:rPr>
              <a:t>new</a:t>
            </a:r>
            <a:r>
              <a:rPr lang="nl-NL" sz="1800" noProof="1" smtClean="0">
                <a:solidFill>
                  <a:srgbClr val="000000"/>
                </a:solidFill>
                <a:highlight>
                  <a:srgbClr val="FFFFFF"/>
                </a:highlight>
                <a:latin typeface="Consolas"/>
              </a:rPr>
              <a:t> </a:t>
            </a:r>
            <a:r>
              <a:rPr lang="nl-NL" sz="1800" noProof="1" smtClean="0">
                <a:solidFill>
                  <a:srgbClr val="2B91AF"/>
                </a:solidFill>
                <a:highlight>
                  <a:srgbClr val="FFFFFF"/>
                </a:highlight>
                <a:latin typeface="Consolas"/>
              </a:rPr>
              <a:t>Bundle</a:t>
            </a:r>
            <a:r>
              <a:rPr lang="nl-NL" sz="1800" noProof="1" smtClean="0">
                <a:solidFill>
                  <a:srgbClr val="000000"/>
                </a:solidFill>
                <a:highlight>
                  <a:srgbClr val="FFFFFF"/>
                </a:highlight>
                <a:latin typeface="Consolas"/>
              </a:rPr>
              <a:t>() { Title = </a:t>
            </a:r>
            <a:r>
              <a:rPr lang="nl-NL" sz="1800" noProof="1" smtClean="0">
                <a:solidFill>
                  <a:srgbClr val="A31515"/>
                </a:solidFill>
                <a:highlight>
                  <a:srgbClr val="FFFFFF"/>
                </a:highlight>
                <a:latin typeface="Consolas"/>
              </a:rPr>
              <a:t>"Demo bundle"</a:t>
            </a:r>
            <a:r>
              <a:rPr lang="nl-NL" sz="1800" noProof="1" smtClean="0">
                <a:solidFill>
                  <a:srgbClr val="000000"/>
                </a:solidFill>
                <a:highlight>
                  <a:srgbClr val="FFFFFF"/>
                </a:highlight>
                <a:latin typeface="Consolas"/>
              </a:rPr>
              <a:t> };</a:t>
            </a:r>
          </a:p>
          <a:p>
            <a:pPr marL="0" indent="0">
              <a:buNone/>
            </a:pPr>
            <a:endParaRPr lang="nl-NL" sz="1800" noProof="1" smtClean="0">
              <a:solidFill>
                <a:srgbClr val="000000"/>
              </a:solidFill>
              <a:highlight>
                <a:srgbClr val="FFFFFF"/>
              </a:highlight>
              <a:latin typeface="Consolas"/>
            </a:endParaRPr>
          </a:p>
          <a:p>
            <a:pPr marL="0" indent="0">
              <a:buNone/>
            </a:pPr>
            <a:r>
              <a:rPr lang="nl-NL" sz="1800" noProof="1" smtClean="0">
                <a:solidFill>
                  <a:srgbClr val="000000"/>
                </a:solidFill>
                <a:highlight>
                  <a:srgbClr val="FFFFFF"/>
                </a:highlight>
                <a:latin typeface="Consolas"/>
              </a:rPr>
              <a:t>result.Entries.Add(</a:t>
            </a:r>
            <a:r>
              <a:rPr lang="nl-NL" sz="1800" noProof="1" smtClean="0">
                <a:solidFill>
                  <a:srgbClr val="0000FF"/>
                </a:solidFill>
                <a:highlight>
                  <a:srgbClr val="FFFFFF"/>
                </a:highlight>
                <a:latin typeface="Consolas"/>
              </a:rPr>
              <a:t>new</a:t>
            </a:r>
            <a:r>
              <a:rPr lang="nl-NL" sz="1800" noProof="1" smtClean="0">
                <a:solidFill>
                  <a:srgbClr val="000000"/>
                </a:solidFill>
                <a:highlight>
                  <a:srgbClr val="FFFFFF"/>
                </a:highlight>
                <a:latin typeface="Consolas"/>
              </a:rPr>
              <a:t> </a:t>
            </a:r>
            <a:r>
              <a:rPr lang="nl-NL" sz="1800" noProof="1" smtClean="0">
                <a:solidFill>
                  <a:srgbClr val="2B91AF"/>
                </a:solidFill>
                <a:highlight>
                  <a:srgbClr val="FFFFFF"/>
                </a:highlight>
                <a:latin typeface="Consolas"/>
              </a:rPr>
              <a:t>ResourceEntry</a:t>
            </a:r>
            <a:r>
              <a:rPr lang="nl-NL" sz="1800" noProof="1" smtClean="0">
                <a:solidFill>
                  <a:srgbClr val="000000"/>
                </a:solidFill>
                <a:highlight>
                  <a:srgbClr val="FFFFFF"/>
                </a:highlight>
                <a:latin typeface="Consolas"/>
              </a:rPr>
              <a:t>&lt;</a:t>
            </a:r>
            <a:r>
              <a:rPr lang="nl-NL" sz="1800" noProof="1" smtClean="0">
                <a:solidFill>
                  <a:srgbClr val="2B91AF"/>
                </a:solidFill>
                <a:highlight>
                  <a:srgbClr val="FFFFFF"/>
                </a:highlight>
                <a:latin typeface="Consolas"/>
              </a:rPr>
              <a:t>Patient</a:t>
            </a:r>
            <a:r>
              <a:rPr lang="nl-NL" sz="1800" noProof="1" smtClean="0">
                <a:solidFill>
                  <a:srgbClr val="000000"/>
                </a:solidFill>
                <a:highlight>
                  <a:srgbClr val="FFFFFF"/>
                </a:highlight>
                <a:latin typeface="Consolas"/>
              </a:rPr>
              <a:t>&gt;() </a:t>
            </a:r>
          </a:p>
          <a:p>
            <a:pPr marL="0" indent="0">
              <a:buNone/>
            </a:pPr>
            <a:r>
              <a:rPr lang="nl-NL" sz="1800" noProof="1" smtClean="0">
                <a:solidFill>
                  <a:srgbClr val="000000"/>
                </a:solidFill>
                <a:highlight>
                  <a:srgbClr val="FFFFFF"/>
                </a:highlight>
                <a:latin typeface="Consolas"/>
              </a:rPr>
              <a:t>   { LastUpdated=</a:t>
            </a:r>
            <a:r>
              <a:rPr lang="nl-NL" sz="1800" noProof="1" smtClean="0">
                <a:solidFill>
                  <a:srgbClr val="2B91AF"/>
                </a:solidFill>
                <a:highlight>
                  <a:srgbClr val="FFFFFF"/>
                </a:highlight>
                <a:latin typeface="Consolas"/>
              </a:rPr>
              <a:t>DateTimeOffset</a:t>
            </a:r>
            <a:r>
              <a:rPr lang="nl-NL" sz="1800" noProof="1" smtClean="0">
                <a:solidFill>
                  <a:srgbClr val="000000"/>
                </a:solidFill>
                <a:highlight>
                  <a:srgbClr val="FFFFFF"/>
                </a:highlight>
                <a:latin typeface="Consolas"/>
              </a:rPr>
              <a:t>.Now, Content = </a:t>
            </a:r>
            <a:r>
              <a:rPr lang="nl-NL" sz="1800" noProof="1" smtClean="0">
                <a:solidFill>
                  <a:srgbClr val="0000FF"/>
                </a:solidFill>
                <a:highlight>
                  <a:srgbClr val="FFFFFF"/>
                </a:highlight>
                <a:latin typeface="Consolas"/>
              </a:rPr>
              <a:t>new</a:t>
            </a:r>
            <a:r>
              <a:rPr lang="nl-NL" sz="1800" noProof="1" smtClean="0">
                <a:solidFill>
                  <a:srgbClr val="000000"/>
                </a:solidFill>
                <a:highlight>
                  <a:srgbClr val="FFFFFF"/>
                </a:highlight>
                <a:latin typeface="Consolas"/>
              </a:rPr>
              <a:t> </a:t>
            </a:r>
            <a:r>
              <a:rPr lang="nl-NL" sz="1800" noProof="1" smtClean="0">
                <a:solidFill>
                  <a:srgbClr val="2B91AF"/>
                </a:solidFill>
                <a:highlight>
                  <a:srgbClr val="FFFFFF"/>
                </a:highlight>
                <a:latin typeface="Consolas"/>
              </a:rPr>
              <a:t>Patient</a:t>
            </a:r>
            <a:r>
              <a:rPr lang="nl-NL" sz="1800" noProof="1" smtClean="0">
                <a:solidFill>
                  <a:srgbClr val="000000"/>
                </a:solidFill>
                <a:highlight>
                  <a:srgbClr val="FFFFFF"/>
                </a:highlight>
                <a:latin typeface="Consolas"/>
              </a:rPr>
              <a:t>() });</a:t>
            </a:r>
          </a:p>
          <a:p>
            <a:pPr marL="0" indent="0">
              <a:buNone/>
            </a:pPr>
            <a:r>
              <a:rPr lang="nl-NL" sz="1800" noProof="1" smtClean="0">
                <a:solidFill>
                  <a:srgbClr val="000000"/>
                </a:solidFill>
                <a:highlight>
                  <a:srgbClr val="FFFFFF"/>
                </a:highlight>
                <a:latin typeface="Consolas"/>
              </a:rPr>
              <a:t>result.Entries.Add(</a:t>
            </a:r>
            <a:r>
              <a:rPr lang="nl-NL" sz="1800" noProof="1" smtClean="0">
                <a:solidFill>
                  <a:srgbClr val="0000FF"/>
                </a:solidFill>
                <a:highlight>
                  <a:srgbClr val="FFFFFF"/>
                </a:highlight>
                <a:latin typeface="Consolas"/>
              </a:rPr>
              <a:t>new</a:t>
            </a:r>
            <a:r>
              <a:rPr lang="nl-NL" sz="1800" noProof="1" smtClean="0">
                <a:solidFill>
                  <a:srgbClr val="000000"/>
                </a:solidFill>
                <a:highlight>
                  <a:srgbClr val="FFFFFF"/>
                </a:highlight>
                <a:latin typeface="Consolas"/>
              </a:rPr>
              <a:t> </a:t>
            </a:r>
            <a:r>
              <a:rPr lang="nl-NL" sz="1800" noProof="1" smtClean="0">
                <a:solidFill>
                  <a:srgbClr val="2B91AF"/>
                </a:solidFill>
                <a:highlight>
                  <a:srgbClr val="FFFFFF"/>
                </a:highlight>
                <a:latin typeface="Consolas"/>
              </a:rPr>
              <a:t>DeletedEntry</a:t>
            </a:r>
            <a:r>
              <a:rPr lang="nl-NL" sz="1800" noProof="1" smtClean="0">
                <a:solidFill>
                  <a:srgbClr val="000000"/>
                </a:solidFill>
                <a:highlight>
                  <a:srgbClr val="FFFFFF"/>
                </a:highlight>
                <a:latin typeface="Consolas"/>
              </a:rPr>
              <a:t>() </a:t>
            </a:r>
          </a:p>
          <a:p>
            <a:pPr marL="0" indent="0">
              <a:buNone/>
            </a:pPr>
            <a:r>
              <a:rPr lang="en-US" sz="1800" noProof="1" smtClean="0">
                <a:solidFill>
                  <a:srgbClr val="000000"/>
                </a:solidFill>
                <a:highlight>
                  <a:srgbClr val="FFFFFF"/>
                </a:highlight>
                <a:latin typeface="Consolas"/>
              </a:rPr>
              <a:t>   { Id = </a:t>
            </a:r>
            <a:r>
              <a:rPr lang="en-US" sz="1800" noProof="1" smtClean="0">
                <a:solidFill>
                  <a:srgbClr val="0000FF"/>
                </a:solidFill>
                <a:highlight>
                  <a:srgbClr val="FFFFFF"/>
                </a:highlight>
                <a:latin typeface="Consolas"/>
              </a:rPr>
              <a:t>new</a:t>
            </a:r>
            <a:r>
              <a:rPr lang="en-US" sz="1800" noProof="1" smtClean="0">
                <a:solidFill>
                  <a:srgbClr val="000000"/>
                </a:solidFill>
                <a:highlight>
                  <a:srgbClr val="FFFFFF"/>
                </a:highlight>
                <a:latin typeface="Consolas"/>
              </a:rPr>
              <a:t> </a:t>
            </a:r>
            <a:r>
              <a:rPr lang="en-US" sz="1800" noProof="1" smtClean="0">
                <a:solidFill>
                  <a:srgbClr val="2B91AF"/>
                </a:solidFill>
                <a:highlight>
                  <a:srgbClr val="FFFFFF"/>
                </a:highlight>
                <a:latin typeface="Consolas"/>
              </a:rPr>
              <a:t>Uri</a:t>
            </a:r>
            <a:r>
              <a:rPr lang="en-US" sz="1800" noProof="1" smtClean="0">
                <a:solidFill>
                  <a:srgbClr val="000000"/>
                </a:solidFill>
                <a:highlight>
                  <a:srgbClr val="FFFFFF"/>
                </a:highlight>
                <a:latin typeface="Consolas"/>
              </a:rPr>
              <a:t>(</a:t>
            </a:r>
            <a:r>
              <a:rPr lang="en-US" sz="1800" noProof="1" smtClean="0">
                <a:solidFill>
                  <a:srgbClr val="A31515"/>
                </a:solidFill>
                <a:highlight>
                  <a:srgbClr val="FFFFFF"/>
                </a:highlight>
                <a:latin typeface="Consolas"/>
              </a:rPr>
              <a:t>"http://..."</a:t>
            </a:r>
            <a:r>
              <a:rPr lang="en-US" sz="1800" noProof="1" smtClean="0">
                <a:solidFill>
                  <a:srgbClr val="000000"/>
                </a:solidFill>
                <a:highlight>
                  <a:srgbClr val="FFFFFF"/>
                </a:highlight>
                <a:latin typeface="Consolas"/>
              </a:rPr>
              <a:t>), When = </a:t>
            </a:r>
            <a:r>
              <a:rPr lang="en-US" sz="1800" noProof="1" smtClean="0">
                <a:solidFill>
                  <a:srgbClr val="2B91AF"/>
                </a:solidFill>
                <a:highlight>
                  <a:srgbClr val="FFFFFF"/>
                </a:highlight>
                <a:latin typeface="Consolas"/>
              </a:rPr>
              <a:t>DateTime</a:t>
            </a:r>
            <a:r>
              <a:rPr lang="en-US" sz="1800" noProof="1" smtClean="0">
                <a:solidFill>
                  <a:srgbClr val="000000"/>
                </a:solidFill>
                <a:highlight>
                  <a:srgbClr val="FFFFFF"/>
                </a:highlight>
                <a:latin typeface="Consolas"/>
              </a:rPr>
              <a:t>.Now });</a:t>
            </a:r>
          </a:p>
          <a:p>
            <a:pPr marL="0" indent="0">
              <a:buNone/>
            </a:pPr>
            <a:endParaRPr lang="nl-NL" sz="1800" noProof="1" smtClean="0">
              <a:solidFill>
                <a:srgbClr val="000000"/>
              </a:solidFill>
              <a:highlight>
                <a:srgbClr val="FFFFFF"/>
              </a:highlight>
              <a:latin typeface="Consolas"/>
            </a:endParaRPr>
          </a:p>
          <a:p>
            <a:pPr marL="0" indent="0">
              <a:buNone/>
            </a:pPr>
            <a:r>
              <a:rPr lang="nl-NL" sz="1800" noProof="1" smtClean="0">
                <a:solidFill>
                  <a:srgbClr val="0000FF"/>
                </a:solidFill>
                <a:highlight>
                  <a:srgbClr val="FFFFFF"/>
                </a:highlight>
                <a:latin typeface="Consolas"/>
              </a:rPr>
              <a:t>var</a:t>
            </a:r>
            <a:r>
              <a:rPr lang="nl-NL" sz="1800" noProof="1" smtClean="0">
                <a:solidFill>
                  <a:srgbClr val="000000"/>
                </a:solidFill>
                <a:highlight>
                  <a:srgbClr val="FFFFFF"/>
                </a:highlight>
                <a:latin typeface="Consolas"/>
              </a:rPr>
              <a:t> bundleXml = </a:t>
            </a:r>
            <a:r>
              <a:rPr lang="nl-NL" sz="1800" noProof="1" smtClean="0">
                <a:solidFill>
                  <a:srgbClr val="2B91AF"/>
                </a:solidFill>
                <a:highlight>
                  <a:srgbClr val="FFFFFF"/>
                </a:highlight>
                <a:latin typeface="Consolas"/>
              </a:rPr>
              <a:t>FhirSerializer</a:t>
            </a:r>
            <a:r>
              <a:rPr lang="nl-NL" sz="1800" noProof="1" smtClean="0">
                <a:solidFill>
                  <a:srgbClr val="000000"/>
                </a:solidFill>
                <a:highlight>
                  <a:srgbClr val="FFFFFF"/>
                </a:highlight>
                <a:latin typeface="Consolas"/>
              </a:rPr>
              <a:t>.SerializeBundleToXml(result);</a:t>
            </a:r>
            <a:endParaRPr lang="en-US" sz="1800" noProof="1" smtClean="0">
              <a:solidFill>
                <a:srgbClr val="2B91AF"/>
              </a:solidFill>
              <a:latin typeface="Consolas"/>
            </a:endParaRPr>
          </a:p>
        </p:txBody>
      </p:sp>
      <p:sp>
        <p:nvSpPr>
          <p:cNvPr id="4" name="Slide Number Placeholder 3"/>
          <p:cNvSpPr>
            <a:spLocks noGrp="1"/>
          </p:cNvSpPr>
          <p:nvPr>
            <p:ph type="sldNum" sz="quarter" idx="4"/>
          </p:nvPr>
        </p:nvSpPr>
        <p:spPr/>
        <p:txBody>
          <a:bodyPr/>
          <a:lstStyle/>
          <a:p>
            <a:fld id="{5CC3E5C4-3E2B-40F1-9F2B-C46CEB0C88DF}" type="slidenum">
              <a:rPr lang="en-CA" smtClean="0"/>
              <a:pPr/>
              <a:t>78</a:t>
            </a:fld>
            <a:endParaRPr lang="en-CA"/>
          </a:p>
        </p:txBody>
      </p:sp>
    </p:spTree>
    <p:extLst>
      <p:ext uri="{BB962C8B-B14F-4D97-AF65-F5344CB8AC3E}">
        <p14:creationId xmlns:p14="http://schemas.microsoft.com/office/powerpoint/2010/main" val="17179430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Bundles in Java</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79</a:t>
            </a:fld>
            <a:endParaRPr lang="en-CA"/>
          </a:p>
        </p:txBody>
      </p:sp>
      <p:sp>
        <p:nvSpPr>
          <p:cNvPr id="6" name="Rectangle 5"/>
          <p:cNvSpPr/>
          <p:nvPr/>
        </p:nvSpPr>
        <p:spPr>
          <a:xfrm>
            <a:off x="381000" y="1600200"/>
            <a:ext cx="8229600" cy="4801314"/>
          </a:xfrm>
          <a:prstGeom prst="rect">
            <a:avLst/>
          </a:prstGeom>
        </p:spPr>
        <p:txBody>
          <a:bodyPr wrap="square">
            <a:spAutoFit/>
          </a:bodyPr>
          <a:lstStyle/>
          <a:p>
            <a:r>
              <a:rPr lang="nl-NL" noProof="1" smtClean="0">
                <a:solidFill>
                  <a:srgbClr val="000000"/>
                </a:solidFill>
                <a:highlight>
                  <a:srgbClr val="FFFFFF"/>
                </a:highlight>
                <a:latin typeface="Consolas"/>
              </a:rPr>
              <a:t>AtomFeed feed = </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AtomFeed();</a:t>
            </a:r>
          </a:p>
          <a:p>
            <a:r>
              <a:rPr lang="nl-NL" noProof="1" smtClean="0">
                <a:solidFill>
                  <a:srgbClr val="000000"/>
                </a:solidFill>
                <a:highlight>
                  <a:srgbClr val="FFFFFF"/>
                </a:highlight>
                <a:latin typeface="Consolas"/>
              </a:rPr>
              <a:t>feed.setTitle(</a:t>
            </a:r>
            <a:r>
              <a:rPr lang="nl-NL" noProof="1" smtClean="0">
                <a:solidFill>
                  <a:srgbClr val="A31515"/>
                </a:solidFill>
                <a:highlight>
                  <a:srgbClr val="FFFFFF"/>
                </a:highlight>
                <a:latin typeface="Consolas"/>
              </a:rPr>
              <a:t>"Demo bundle"</a:t>
            </a:r>
            <a:r>
              <a:rPr lang="nl-NL" noProof="1" smtClean="0">
                <a:solidFill>
                  <a:srgbClr val="000000"/>
                </a:solidFill>
                <a:highlight>
                  <a:srgbClr val="FFFFFF"/>
                </a:highlight>
                <a:latin typeface="Consolas"/>
              </a:rPr>
              <a:t>);</a:t>
            </a:r>
          </a:p>
          <a:p>
            <a:endParaRPr lang="nl-NL" noProof="1" smtClean="0">
              <a:solidFill>
                <a:srgbClr val="000000"/>
              </a:solidFill>
              <a:highlight>
                <a:srgbClr val="FFFFFF"/>
              </a:highlight>
              <a:latin typeface="Consolas"/>
            </a:endParaRPr>
          </a:p>
          <a:p>
            <a:r>
              <a:rPr lang="nl-NL" noProof="1" smtClean="0">
                <a:solidFill>
                  <a:srgbClr val="000000"/>
                </a:solidFill>
                <a:highlight>
                  <a:srgbClr val="FFFFFF"/>
                </a:highlight>
                <a:latin typeface="Consolas"/>
              </a:rPr>
              <a:t>AtomEntry pat = </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AtomEntry();</a:t>
            </a:r>
          </a:p>
          <a:p>
            <a:r>
              <a:rPr lang="nl-NL" noProof="1" smtClean="0">
                <a:solidFill>
                  <a:srgbClr val="000000"/>
                </a:solidFill>
                <a:highlight>
                  <a:srgbClr val="FFFFFF"/>
                </a:highlight>
                <a:latin typeface="Consolas"/>
              </a:rPr>
              <a:t>pat.setUpdated(Calendar.getInstance());</a:t>
            </a:r>
          </a:p>
          <a:p>
            <a:r>
              <a:rPr lang="nl-NL" noProof="1" smtClean="0">
                <a:solidFill>
                  <a:srgbClr val="000000"/>
                </a:solidFill>
                <a:highlight>
                  <a:srgbClr val="FFFFFF"/>
                </a:highlight>
                <a:latin typeface="Consolas"/>
              </a:rPr>
              <a:t>pat.setResource(</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a:t>
            </a:r>
            <a:r>
              <a:rPr lang="nl-NL" noProof="1" smtClean="0">
                <a:solidFill>
                  <a:srgbClr val="2B91AF"/>
                </a:solidFill>
                <a:highlight>
                  <a:srgbClr val="FFFFFF"/>
                </a:highlight>
                <a:latin typeface="Consolas"/>
              </a:rPr>
              <a:t>Patient</a:t>
            </a:r>
            <a:r>
              <a:rPr lang="nl-NL" noProof="1" smtClean="0">
                <a:solidFill>
                  <a:srgbClr val="000000"/>
                </a:solidFill>
                <a:highlight>
                  <a:srgbClr val="FFFFFF"/>
                </a:highlight>
                <a:latin typeface="Consolas"/>
              </a:rPr>
              <a:t>());</a:t>
            </a:r>
          </a:p>
          <a:p>
            <a:r>
              <a:rPr lang="nl-NL" noProof="1" smtClean="0">
                <a:solidFill>
                  <a:srgbClr val="000000"/>
                </a:solidFill>
                <a:highlight>
                  <a:srgbClr val="FFFFFF"/>
                </a:highlight>
                <a:latin typeface="Consolas"/>
              </a:rPr>
              <a:t>feed.getEntryList().add(pat);</a:t>
            </a:r>
          </a:p>
          <a:p>
            <a:endParaRPr lang="nl-NL" noProof="1" smtClean="0">
              <a:solidFill>
                <a:srgbClr val="000000"/>
              </a:solidFill>
              <a:highlight>
                <a:srgbClr val="FFFFFF"/>
              </a:highlight>
              <a:latin typeface="Consolas"/>
            </a:endParaRPr>
          </a:p>
          <a:p>
            <a:r>
              <a:rPr lang="nl-NL" noProof="1" smtClean="0">
                <a:solidFill>
                  <a:srgbClr val="000000"/>
                </a:solidFill>
                <a:highlight>
                  <a:srgbClr val="FFFFFF"/>
                </a:highlight>
                <a:latin typeface="Consolas"/>
              </a:rPr>
              <a:t>AtomEntry del = </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AtomEntry();</a:t>
            </a:r>
          </a:p>
          <a:p>
            <a:r>
              <a:rPr lang="nl-NL" noProof="1" smtClean="0">
                <a:solidFill>
                  <a:srgbClr val="000000"/>
                </a:solidFill>
                <a:highlight>
                  <a:srgbClr val="FFFFFF"/>
                </a:highlight>
                <a:latin typeface="Consolas"/>
              </a:rPr>
              <a:t>del.setUpdated(Calendar.getInstance());</a:t>
            </a:r>
          </a:p>
          <a:p>
            <a:r>
              <a:rPr lang="nl-NL" noProof="1" smtClean="0">
                <a:solidFill>
                  <a:srgbClr val="000000"/>
                </a:solidFill>
                <a:highlight>
                  <a:srgbClr val="FFFFFF"/>
                </a:highlight>
                <a:latin typeface="Consolas"/>
              </a:rPr>
              <a:t>del.setDeleted(</a:t>
            </a:r>
            <a:r>
              <a:rPr lang="nl-NL" noProof="1" smtClean="0">
                <a:solidFill>
                  <a:srgbClr val="0000FF"/>
                </a:solidFill>
                <a:highlight>
                  <a:srgbClr val="FFFFFF"/>
                </a:highlight>
                <a:latin typeface="Consolas"/>
              </a:rPr>
              <a:t>true</a:t>
            </a:r>
            <a:r>
              <a:rPr lang="nl-NL" noProof="1" smtClean="0">
                <a:solidFill>
                  <a:srgbClr val="000000"/>
                </a:solidFill>
                <a:highlight>
                  <a:srgbClr val="FFFFFF"/>
                </a:highlight>
                <a:latin typeface="Consolas"/>
              </a:rPr>
              <a:t>);  del.setId(</a:t>
            </a:r>
            <a:r>
              <a:rPr lang="nl-NL" noProof="1" smtClean="0">
                <a:solidFill>
                  <a:srgbClr val="A31515"/>
                </a:solidFill>
                <a:highlight>
                  <a:srgbClr val="FFFFFF"/>
                </a:highlight>
                <a:latin typeface="Consolas"/>
              </a:rPr>
              <a:t>"http://nu.nl/fhir"</a:t>
            </a:r>
            <a:r>
              <a:rPr lang="nl-NL" noProof="1" smtClean="0">
                <a:solidFill>
                  <a:srgbClr val="000000"/>
                </a:solidFill>
                <a:highlight>
                  <a:srgbClr val="FFFFFF"/>
                </a:highlight>
                <a:latin typeface="Consolas"/>
              </a:rPr>
              <a:t>);</a:t>
            </a:r>
          </a:p>
          <a:p>
            <a:r>
              <a:rPr lang="nl-NL" noProof="1" smtClean="0">
                <a:solidFill>
                  <a:srgbClr val="000000"/>
                </a:solidFill>
                <a:highlight>
                  <a:srgbClr val="FFFFFF"/>
                </a:highlight>
                <a:latin typeface="Consolas"/>
              </a:rPr>
              <a:t>feed.getEntryList().add(del);</a:t>
            </a:r>
          </a:p>
          <a:p>
            <a:endParaRPr lang="nl-NL" noProof="1" smtClean="0">
              <a:solidFill>
                <a:srgbClr val="000000"/>
              </a:solidFill>
              <a:highlight>
                <a:srgbClr val="FFFFFF"/>
              </a:highlight>
              <a:latin typeface="Consolas"/>
            </a:endParaRPr>
          </a:p>
          <a:p>
            <a:r>
              <a:rPr lang="nl-NL" noProof="1" smtClean="0">
                <a:solidFill>
                  <a:srgbClr val="000000"/>
                </a:solidFill>
                <a:highlight>
                  <a:srgbClr val="FFFFFF"/>
                </a:highlight>
                <a:latin typeface="Consolas"/>
              </a:rPr>
              <a:t>ByteArrayOutputStream bos = </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ByteArrayOutputStream();</a:t>
            </a:r>
          </a:p>
          <a:p>
            <a:r>
              <a:rPr lang="nl-NL" noProof="1" smtClean="0">
                <a:solidFill>
                  <a:srgbClr val="000000"/>
                </a:solidFill>
                <a:highlight>
                  <a:srgbClr val="FFFFFF"/>
                </a:highlight>
                <a:latin typeface="Consolas"/>
              </a:rPr>
              <a:t>AtomComposer comp = </a:t>
            </a:r>
            <a:r>
              <a:rPr lang="nl-NL" noProof="1" smtClean="0">
                <a:solidFill>
                  <a:srgbClr val="0000FF"/>
                </a:solidFill>
                <a:highlight>
                  <a:srgbClr val="FFFFFF"/>
                </a:highlight>
                <a:latin typeface="Consolas"/>
              </a:rPr>
              <a:t>new</a:t>
            </a:r>
            <a:r>
              <a:rPr lang="nl-NL" noProof="1" smtClean="0">
                <a:solidFill>
                  <a:srgbClr val="000000"/>
                </a:solidFill>
                <a:highlight>
                  <a:srgbClr val="FFFFFF"/>
                </a:highlight>
                <a:latin typeface="Consolas"/>
              </a:rPr>
              <a:t> AtomComposer();</a:t>
            </a:r>
          </a:p>
          <a:p>
            <a:r>
              <a:rPr lang="nl-NL" noProof="1" smtClean="0">
                <a:solidFill>
                  <a:srgbClr val="000000"/>
                </a:solidFill>
                <a:highlight>
                  <a:srgbClr val="FFFFFF"/>
                </a:highlight>
                <a:latin typeface="Consolas"/>
              </a:rPr>
              <a:t>comp.compose(bos, feed, </a:t>
            </a:r>
            <a:r>
              <a:rPr lang="nl-NL" noProof="1" smtClean="0">
                <a:solidFill>
                  <a:srgbClr val="0000FF"/>
                </a:solidFill>
                <a:highlight>
                  <a:srgbClr val="FFFFFF"/>
                </a:highlight>
                <a:latin typeface="Consolas"/>
              </a:rPr>
              <a:t>true</a:t>
            </a:r>
            <a:r>
              <a:rPr lang="nl-NL" noProof="1" smtClean="0">
                <a:solidFill>
                  <a:srgbClr val="000000"/>
                </a:solidFill>
                <a:highlight>
                  <a:srgbClr val="FFFFFF"/>
                </a:highlight>
                <a:latin typeface="Consolas"/>
              </a:rPr>
              <a:t>);</a:t>
            </a:r>
          </a:p>
          <a:p>
            <a:r>
              <a:rPr lang="nl-NL" noProof="1" smtClean="0">
                <a:solidFill>
                  <a:srgbClr val="2B91AF"/>
                </a:solidFill>
                <a:highlight>
                  <a:srgbClr val="FFFFFF"/>
                </a:highlight>
                <a:latin typeface="Consolas"/>
              </a:rPr>
              <a:t>String</a:t>
            </a:r>
            <a:r>
              <a:rPr lang="nl-NL" noProof="1" smtClean="0">
                <a:solidFill>
                  <a:srgbClr val="000000"/>
                </a:solidFill>
                <a:highlight>
                  <a:srgbClr val="FFFFFF"/>
                </a:highlight>
                <a:latin typeface="Consolas"/>
              </a:rPr>
              <a:t> xml = bos.toString(</a:t>
            </a:r>
            <a:r>
              <a:rPr lang="nl-NL" noProof="1" smtClean="0">
                <a:solidFill>
                  <a:srgbClr val="A31515"/>
                </a:solidFill>
                <a:highlight>
                  <a:srgbClr val="FFFFFF"/>
                </a:highlight>
                <a:latin typeface="Consolas"/>
              </a:rPr>
              <a:t>"UTF8"</a:t>
            </a:r>
            <a:r>
              <a:rPr lang="nl-NL" noProof="1" smtClean="0">
                <a:solidFill>
                  <a:srgbClr val="000000"/>
                </a:solidFill>
                <a:highlight>
                  <a:srgbClr val="FFFFFF"/>
                </a:highlight>
                <a:latin typeface="Consolas"/>
              </a:rPr>
              <a:t>);</a:t>
            </a:r>
          </a:p>
        </p:txBody>
      </p:sp>
    </p:spTree>
    <p:extLst>
      <p:ext uri="{BB962C8B-B14F-4D97-AF65-F5344CB8AC3E}">
        <p14:creationId xmlns:p14="http://schemas.microsoft.com/office/powerpoint/2010/main" val="384299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 (review!)</a:t>
            </a:r>
            <a:endParaRPr lang="en-AU" dirty="0"/>
          </a:p>
        </p:txBody>
      </p:sp>
      <p:sp>
        <p:nvSpPr>
          <p:cNvPr id="3" name="Content Placeholder 2"/>
          <p:cNvSpPr>
            <a:spLocks noGrp="1"/>
          </p:cNvSpPr>
          <p:nvPr>
            <p:ph idx="1"/>
          </p:nvPr>
        </p:nvSpPr>
        <p:spPr/>
        <p:txBody>
          <a:bodyPr/>
          <a:lstStyle/>
          <a:p>
            <a:r>
              <a:rPr lang="en-AU" dirty="0" smtClean="0"/>
              <a:t>“Resources” are:</a:t>
            </a:r>
          </a:p>
          <a:p>
            <a:pPr lvl="1"/>
            <a:r>
              <a:rPr lang="en-AU" dirty="0" smtClean="0"/>
              <a:t>Small logically discrete units of exchange</a:t>
            </a:r>
          </a:p>
          <a:p>
            <a:pPr lvl="1"/>
            <a:r>
              <a:rPr lang="en-AU" dirty="0" smtClean="0"/>
              <a:t>Defined behaviour and meaning</a:t>
            </a:r>
          </a:p>
          <a:p>
            <a:pPr lvl="1"/>
            <a:r>
              <a:rPr lang="en-AU" dirty="0" smtClean="0"/>
              <a:t>Known identity / location</a:t>
            </a:r>
          </a:p>
          <a:p>
            <a:pPr lvl="1"/>
            <a:r>
              <a:rPr lang="en-AU" dirty="0" smtClean="0"/>
              <a:t>Smallest unit of transaction</a:t>
            </a:r>
          </a:p>
          <a:p>
            <a:pPr lvl="1"/>
            <a:r>
              <a:rPr lang="en-AU" dirty="0" smtClean="0"/>
              <a:t>“of interest” to healthcare</a:t>
            </a:r>
          </a:p>
          <a:p>
            <a:pPr lvl="1"/>
            <a:endParaRPr lang="en-AU" dirty="0" smtClean="0"/>
          </a:p>
          <a:p>
            <a:pPr lvl="1"/>
            <a:r>
              <a:rPr lang="en-AU" dirty="0" smtClean="0"/>
              <a:t>V2: Sort of like Segments</a:t>
            </a:r>
          </a:p>
          <a:p>
            <a:pPr lvl="1"/>
            <a:r>
              <a:rPr lang="en-AU" dirty="0" smtClean="0"/>
              <a:t>V3: Sort of like CMETs</a:t>
            </a:r>
          </a:p>
        </p:txBody>
      </p:sp>
      <p:sp>
        <p:nvSpPr>
          <p:cNvPr id="4" name="Slide Number Placeholder 3"/>
          <p:cNvSpPr>
            <a:spLocks noGrp="1"/>
          </p:cNvSpPr>
          <p:nvPr>
            <p:ph type="sldNum" sz="quarter" idx="4"/>
          </p:nvPr>
        </p:nvSpPr>
        <p:spPr/>
        <p:txBody>
          <a:bodyPr/>
          <a:lstStyle/>
          <a:p>
            <a:fld id="{5CC3E5C4-3E2B-40F1-9F2B-C46CEB0C88DF}" type="slidenum">
              <a:rPr lang="en-CA" smtClean="0"/>
              <a:pPr/>
              <a:t>8</a:t>
            </a:fld>
            <a:endParaRPr lang="en-CA"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071" t="19101" r="26890" b="29814"/>
          <a:stretch/>
        </p:blipFill>
        <p:spPr>
          <a:xfrm>
            <a:off x="6876256" y="265046"/>
            <a:ext cx="2034746" cy="1252151"/>
          </a:xfrm>
          <a:prstGeom prst="rect">
            <a:avLst/>
          </a:prstGeom>
        </p:spPr>
      </p:pic>
      <p:pic>
        <p:nvPicPr>
          <p:cNvPr id="5122" name="Picture 2" descr="C:\Users\office\AppData\Local\Microsoft\Windows\Temporary Internet Files\Content.IE5\5WDXES51\MC9004398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68" y="3356992"/>
            <a:ext cx="2362324" cy="236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SEARCH FUNCTIONALITY</a:t>
            </a:r>
            <a:endParaRPr lang="en-US" dirty="0"/>
          </a:p>
        </p:txBody>
      </p:sp>
      <p:sp>
        <p:nvSpPr>
          <p:cNvPr id="2051" name="Rectangle 3"/>
          <p:cNvSpPr>
            <a:spLocks noGrp="1" noChangeArrowheads="1"/>
          </p:cNvSpPr>
          <p:nvPr>
            <p:ph type="body" idx="1"/>
          </p:nvPr>
        </p:nvSpPr>
        <p:spPr/>
        <p:txBody>
          <a:bodyPr/>
          <a:lstStyle/>
          <a:p>
            <a:r>
              <a:rPr lang="en-US" dirty="0" smtClean="0"/>
              <a:t>And finally, the last REST operation (for now):</a:t>
            </a:r>
            <a:endParaRPr lang="en-US" dirty="0"/>
          </a:p>
        </p:txBody>
      </p:sp>
    </p:spTree>
    <p:extLst>
      <p:ext uri="{BB962C8B-B14F-4D97-AF65-F5344CB8AC3E}">
        <p14:creationId xmlns:p14="http://schemas.microsoft.com/office/powerpoint/2010/main" val="30742889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smtClean="0"/>
              <a:t>Getting</a:t>
            </a:r>
            <a:r>
              <a:rPr lang="nl-NL" dirty="0" smtClean="0"/>
              <a:t> “</a:t>
            </a:r>
            <a:r>
              <a:rPr lang="nl-NL" dirty="0" err="1" smtClean="0"/>
              <a:t>all</a:t>
            </a:r>
            <a:r>
              <a:rPr lang="nl-NL" dirty="0" smtClean="0"/>
              <a:t>” </a:t>
            </a:r>
            <a:r>
              <a:rPr lang="nl-NL" dirty="0" err="1" smtClean="0"/>
              <a:t>patients</a:t>
            </a:r>
            <a:endParaRPr lang="nl-NL" dirty="0"/>
          </a:p>
        </p:txBody>
      </p:sp>
      <p:sp>
        <p:nvSpPr>
          <p:cNvPr id="5" name="Content Placeholder 4"/>
          <p:cNvSpPr>
            <a:spLocks noGrp="1"/>
          </p:cNvSpPr>
          <p:nvPr>
            <p:ph idx="1"/>
          </p:nvPr>
        </p:nvSpPr>
        <p:spPr/>
        <p:txBody>
          <a:bodyPr/>
          <a:lstStyle/>
          <a:p>
            <a:r>
              <a:rPr lang="en-US" sz="2400" dirty="0">
                <a:latin typeface="Courier New" pitchFamily="49" charset="0"/>
                <a:cs typeface="Courier New" pitchFamily="49" charset="0"/>
              </a:rPr>
              <a:t>http://</a:t>
            </a:r>
            <a:r>
              <a:rPr lang="en-US" sz="2400" dirty="0" smtClean="0">
                <a:latin typeface="Courier New" pitchFamily="49" charset="0"/>
                <a:cs typeface="Courier New" pitchFamily="49" charset="0"/>
              </a:rPr>
              <a:t>server.org/fhir/Patient</a:t>
            </a:r>
            <a:r>
              <a:rPr lang="en-US" sz="2400" dirty="0"/>
              <a:t/>
            </a:r>
            <a:br>
              <a:rPr lang="en-US" sz="2400" dirty="0"/>
            </a:br>
            <a:endParaRPr lang="en-US" sz="2400" dirty="0" smtClean="0"/>
          </a:p>
          <a:p>
            <a:r>
              <a:rPr lang="en-US" sz="2400" dirty="0" smtClean="0"/>
              <a:t>Always returns a paged feed</a:t>
            </a:r>
          </a:p>
          <a:p>
            <a:endParaRPr lang="en-US" sz="2400" dirty="0"/>
          </a:p>
          <a:p>
            <a:r>
              <a:rPr lang="en-US" sz="2400" dirty="0" smtClean="0"/>
              <a:t>Use _count to indicate number of results per page</a:t>
            </a:r>
          </a:p>
          <a:p>
            <a:endParaRPr lang="en-US" sz="2400" dirty="0"/>
          </a:p>
          <a:p>
            <a:r>
              <a:rPr lang="en-US" sz="2400" dirty="0"/>
              <a:t>Special case of the “real” search operation:</a:t>
            </a:r>
            <a:br>
              <a:rPr lang="en-US" sz="2400" dirty="0"/>
            </a:b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http</a:t>
            </a:r>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server.org/fhir/Patient/search?name=eve</a:t>
            </a:r>
            <a:r>
              <a:rPr lang="en-US" sz="2000" dirty="0"/>
              <a:t/>
            </a:r>
            <a:br>
              <a:rPr lang="en-US" sz="2000" dirty="0"/>
            </a:br>
            <a:endParaRPr lang="en-US" sz="2000" dirty="0"/>
          </a:p>
          <a:p>
            <a:endParaRPr lang="nl-NL" sz="2400" dirty="0"/>
          </a:p>
        </p:txBody>
      </p:sp>
    </p:spTree>
    <p:extLst>
      <p:ext uri="{BB962C8B-B14F-4D97-AF65-F5344CB8AC3E}">
        <p14:creationId xmlns:p14="http://schemas.microsoft.com/office/powerpoint/2010/main" val="8996991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Search (patient)</a:t>
            </a:r>
            <a:endParaRPr lang="nl-NL" dirty="0"/>
          </a:p>
        </p:txBody>
      </p:sp>
      <p:sp>
        <p:nvSpPr>
          <p:cNvPr id="5" name="TextBox 4"/>
          <p:cNvSpPr txBox="1"/>
          <p:nvPr/>
        </p:nvSpPr>
        <p:spPr>
          <a:xfrm>
            <a:off x="620949" y="1524000"/>
            <a:ext cx="7848600" cy="1523494"/>
          </a:xfrm>
          <a:prstGeom prst="rect">
            <a:avLst/>
          </a:prstGeom>
          <a:noFill/>
        </p:spPr>
        <p:txBody>
          <a:bodyPr wrap="square" rtlCol="0">
            <a:spAutoFit/>
          </a:bodyPr>
          <a:lstStyle/>
          <a:p>
            <a:r>
              <a:rPr lang="en-US" sz="3100" dirty="0">
                <a:latin typeface="+mn-lt"/>
              </a:rPr>
              <a:t>Each resource has a </a:t>
            </a:r>
            <a:r>
              <a:rPr lang="en-US" sz="3100" dirty="0" smtClean="0">
                <a:latin typeface="+mn-lt"/>
              </a:rPr>
              <a:t>set of </a:t>
            </a:r>
            <a:r>
              <a:rPr lang="en-US" sz="3100" dirty="0">
                <a:latin typeface="+mn-lt"/>
              </a:rPr>
              <a:t>“standard” search </a:t>
            </a:r>
            <a:r>
              <a:rPr lang="en-US" sz="3100" dirty="0" smtClean="0">
                <a:latin typeface="+mn-lt"/>
              </a:rPr>
              <a:t>operations, so </a:t>
            </a:r>
            <a:r>
              <a:rPr lang="en-US" sz="3100" b="1" dirty="0" smtClean="0">
                <a:latin typeface="+mn-lt"/>
              </a:rPr>
              <a:t>not every element can be searched!</a:t>
            </a:r>
            <a:r>
              <a:rPr lang="en-US" sz="3100" dirty="0" smtClean="0">
                <a:latin typeface="+mn-lt"/>
              </a:rPr>
              <a:t>:</a:t>
            </a:r>
            <a:endParaRPr lang="nl-NL" sz="3100" dirty="0">
              <a:latin typeface="+mn-lt"/>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68141"/>
            <a:ext cx="6477000" cy="325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2971800" y="5943600"/>
            <a:ext cx="3581400" cy="457200"/>
          </a:xfrm>
          <a:prstGeom prst="rect">
            <a:avLst/>
          </a:prstGeom>
          <a:solidFill>
            <a:schemeClr val="accent1">
              <a:alpha val="29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048500" y="4876800"/>
            <a:ext cx="1752600" cy="838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bg1"/>
                </a:solidFill>
                <a:effectLst/>
                <a:latin typeface="Arial" charset="0"/>
              </a:rPr>
              <a:t>Our last search</a:t>
            </a:r>
            <a:r>
              <a:rPr kumimoji="0" lang="en-US" sz="1800" i="0" u="none" strike="noStrike" cap="none" normalizeH="0" dirty="0" smtClean="0">
                <a:ln>
                  <a:noFill/>
                </a:ln>
                <a:solidFill>
                  <a:schemeClr val="bg1"/>
                </a:solidFill>
                <a:effectLst/>
                <a:latin typeface="Arial" charset="0"/>
              </a:rPr>
              <a:t> used this one</a:t>
            </a:r>
            <a:endParaRPr kumimoji="0" lang="nl-NL" sz="1800" i="0" u="none" strike="noStrike" cap="none" normalizeH="0" baseline="0" dirty="0" smtClean="0">
              <a:ln>
                <a:noFill/>
              </a:ln>
              <a:solidFill>
                <a:schemeClr val="bg1"/>
              </a:solidFill>
              <a:effectLst/>
              <a:latin typeface="Arial" charset="0"/>
            </a:endParaRPr>
          </a:p>
        </p:txBody>
      </p:sp>
      <p:cxnSp>
        <p:nvCxnSpPr>
          <p:cNvPr id="11" name="Straight Arrow Connector 10"/>
          <p:cNvCxnSpPr/>
          <p:nvPr/>
        </p:nvCxnSpPr>
        <p:spPr bwMode="auto">
          <a:xfrm flipH="1">
            <a:off x="6553200" y="5410200"/>
            <a:ext cx="495300" cy="533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667870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Combining parameters</a:t>
            </a:r>
            <a:endParaRPr lang="en-US" dirty="0"/>
          </a:p>
        </p:txBody>
      </p:sp>
      <p:sp>
        <p:nvSpPr>
          <p:cNvPr id="5" name="Content Placeholder 4"/>
          <p:cNvSpPr>
            <a:spLocks noGrp="1"/>
          </p:cNvSpPr>
          <p:nvPr>
            <p:ph idx="1"/>
          </p:nvPr>
        </p:nvSpPr>
        <p:spPr/>
        <p:txBody>
          <a:bodyPr/>
          <a:lstStyle/>
          <a:p>
            <a:r>
              <a:rPr lang="en-US" dirty="0" smtClean="0"/>
              <a:t>Specifying multiple parameters finds resources matching all </a:t>
            </a:r>
            <a:r>
              <a:rPr lang="en-US" dirty="0" err="1" smtClean="0"/>
              <a:t>params</a:t>
            </a:r>
            <a:r>
              <a:rPr lang="en-US" dirty="0"/>
              <a:t> </a:t>
            </a:r>
            <a:r>
              <a:rPr lang="en-US" dirty="0">
                <a:sym typeface="Wingdings"/>
              </a:rPr>
              <a:t></a:t>
            </a:r>
            <a:r>
              <a:rPr lang="en-US" dirty="0" smtClean="0"/>
              <a:t> “AND”</a:t>
            </a:r>
          </a:p>
          <a:p>
            <a:r>
              <a:rPr lang="en-US" dirty="0" smtClean="0"/>
              <a:t>Parameters may list multiple values </a:t>
            </a:r>
            <a:r>
              <a:rPr lang="en-US" dirty="0" smtClean="0">
                <a:sym typeface="Wingdings"/>
              </a:rPr>
              <a:t> “OR”</a:t>
            </a:r>
          </a:p>
          <a:p>
            <a:r>
              <a:rPr lang="en-US" dirty="0" smtClean="0">
                <a:latin typeface="Courier New" pitchFamily="49" charset="0"/>
                <a:cs typeface="Courier New" pitchFamily="49" charset="0"/>
              </a:rPr>
              <a:t>http://server.org/fhir</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/Patient/search?</a:t>
            </a:r>
          </a:p>
          <a:p>
            <a:pPr marL="457200" lvl="1"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birthdate=1972-11-30</a:t>
            </a:r>
          </a:p>
          <a:p>
            <a:pPr marL="457200" lvl="1"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&amp;language=NL,FR</a:t>
            </a:r>
            <a:endParaRPr lang="en-US" dirty="0">
              <a:latin typeface="Courier New" pitchFamily="49" charset="0"/>
              <a:cs typeface="Courier New" pitchFamily="49" charset="0"/>
            </a:endParaRPr>
          </a:p>
          <a:p>
            <a:pPr marL="0" indent="0">
              <a:buNone/>
            </a:pPr>
            <a:endParaRPr lang="en-US" dirty="0" smtClean="0"/>
          </a:p>
          <a:p>
            <a:endParaRPr lang="en-US" dirty="0"/>
          </a:p>
        </p:txBody>
      </p:sp>
    </p:spTree>
    <p:extLst>
      <p:ext uri="{BB962C8B-B14F-4D97-AF65-F5344CB8AC3E}">
        <p14:creationId xmlns:p14="http://schemas.microsoft.com/office/powerpoint/2010/main" val="18707739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7" y="2875239"/>
            <a:ext cx="6860678" cy="344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Search (patient)</a:t>
            </a:r>
            <a:endParaRPr lang="nl-NL" dirty="0"/>
          </a:p>
        </p:txBody>
      </p:sp>
      <p:sp>
        <p:nvSpPr>
          <p:cNvPr id="5" name="TextBox 4"/>
          <p:cNvSpPr txBox="1"/>
          <p:nvPr/>
        </p:nvSpPr>
        <p:spPr>
          <a:xfrm>
            <a:off x="620949" y="1828800"/>
            <a:ext cx="7848600" cy="569387"/>
          </a:xfrm>
          <a:prstGeom prst="rect">
            <a:avLst/>
          </a:prstGeom>
          <a:noFill/>
        </p:spPr>
        <p:txBody>
          <a:bodyPr wrap="square" rtlCol="0">
            <a:spAutoFit/>
          </a:bodyPr>
          <a:lstStyle/>
          <a:p>
            <a:r>
              <a:rPr lang="en-US" sz="3100" dirty="0" smtClean="0">
                <a:latin typeface="+mn-lt"/>
              </a:rPr>
              <a:t>Each search parameter has a ‘type’</a:t>
            </a:r>
            <a:endParaRPr lang="nl-NL" sz="3100" dirty="0">
              <a:latin typeface="+mn-lt"/>
            </a:endParaRPr>
          </a:p>
        </p:txBody>
      </p:sp>
      <p:cxnSp>
        <p:nvCxnSpPr>
          <p:cNvPr id="7" name="Straight Arrow Connector 6"/>
          <p:cNvCxnSpPr/>
          <p:nvPr/>
        </p:nvCxnSpPr>
        <p:spPr bwMode="auto">
          <a:xfrm flipH="1" flipV="1">
            <a:off x="2514600" y="5029200"/>
            <a:ext cx="2209801" cy="533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8" name="Cloud 7"/>
          <p:cNvSpPr/>
          <p:nvPr/>
        </p:nvSpPr>
        <p:spPr bwMode="auto">
          <a:xfrm>
            <a:off x="4545249" y="5339443"/>
            <a:ext cx="2079171" cy="1143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Parameter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Type</a:t>
            </a:r>
          </a:p>
        </p:txBody>
      </p:sp>
    </p:spTree>
    <p:extLst>
      <p:ext uri="{BB962C8B-B14F-4D97-AF65-F5344CB8AC3E}">
        <p14:creationId xmlns:p14="http://schemas.microsoft.com/office/powerpoint/2010/main" val="2302022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85</a:t>
            </a:fld>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2877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0559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 get it…or not?</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86</a:t>
            </a:fld>
            <a:endParaRPr lang="en-CA"/>
          </a:p>
        </p:txBody>
      </p:sp>
      <p:sp>
        <p:nvSpPr>
          <p:cNvPr id="4" name="Rectangle 3"/>
          <p:cNvSpPr/>
          <p:nvPr/>
        </p:nvSpPr>
        <p:spPr>
          <a:xfrm>
            <a:off x="533400" y="1981200"/>
            <a:ext cx="8001000" cy="1569660"/>
          </a:xfrm>
          <a:prstGeom prst="rect">
            <a:avLst/>
          </a:prstGeom>
        </p:spPr>
        <p:txBody>
          <a:bodyPr wrap="square">
            <a:spAutoFit/>
          </a:bodyPr>
          <a:lstStyle/>
          <a:p>
            <a:r>
              <a:rPr lang="en-US" sz="2000" dirty="0">
                <a:latin typeface="Courier New" pitchFamily="49" charset="0"/>
                <a:cs typeface="Courier New" pitchFamily="49" charset="0"/>
              </a:rPr>
              <a:t>http://</a:t>
            </a:r>
            <a:r>
              <a:rPr lang="en-US" sz="2000" dirty="0" smtClean="0">
                <a:latin typeface="Courier New" pitchFamily="49" charset="0"/>
                <a:cs typeface="Courier New" pitchFamily="49" charset="0"/>
              </a:rPr>
              <a:t>server.org/fhir/Patient/Search   406 hits</a:t>
            </a:r>
          </a:p>
          <a:p>
            <a:r>
              <a:rPr lang="en-US" sz="2000" dirty="0" smtClean="0">
                <a:latin typeface="Courier New" pitchFamily="49" charset="0"/>
                <a:cs typeface="Courier New" pitchFamily="49" charset="0"/>
              </a:rPr>
              <a:t>http</a:t>
            </a:r>
            <a:r>
              <a:rPr lang="en-US" sz="2000" dirty="0">
                <a:latin typeface="Courier New" pitchFamily="49" charset="0"/>
                <a:cs typeface="Courier New" pitchFamily="49" charset="0"/>
              </a:rPr>
              <a:t>://server.org/fhir/search?gender=M </a:t>
            </a:r>
            <a:r>
              <a:rPr lang="en-US" sz="2000" dirty="0" smtClean="0">
                <a:latin typeface="Courier New" pitchFamily="49" charset="0"/>
                <a:cs typeface="Courier New" pitchFamily="49" charset="0"/>
              </a:rPr>
              <a:t> 234 hits</a:t>
            </a:r>
          </a:p>
          <a:p>
            <a:r>
              <a:rPr lang="en-US" sz="2000" dirty="0">
                <a:latin typeface="Courier New" pitchFamily="49" charset="0"/>
                <a:cs typeface="Courier New" pitchFamily="49" charset="0"/>
              </a:rPr>
              <a:t>http://</a:t>
            </a:r>
            <a:r>
              <a:rPr lang="en-US" sz="2000" dirty="0" smtClean="0">
                <a:latin typeface="Courier New" pitchFamily="49" charset="0"/>
                <a:cs typeface="Courier New" pitchFamily="49" charset="0"/>
              </a:rPr>
              <a:t>server.org/fhir/search?gender=F  167 hits</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Total: 234 + 167 = </a:t>
            </a:r>
            <a:r>
              <a:rPr lang="en-US" b="1" dirty="0" smtClean="0">
                <a:solidFill>
                  <a:srgbClr val="FF0000"/>
                </a:solidFill>
                <a:latin typeface="Courier New" pitchFamily="49" charset="0"/>
                <a:cs typeface="Courier New" pitchFamily="49" charset="0"/>
              </a:rPr>
              <a:t>401</a:t>
            </a:r>
          </a:p>
        </p:txBody>
      </p:sp>
      <p:sp>
        <p:nvSpPr>
          <p:cNvPr id="7" name="Rectangle 6"/>
          <p:cNvSpPr/>
          <p:nvPr/>
        </p:nvSpPr>
        <p:spPr>
          <a:xfrm>
            <a:off x="533400" y="4038600"/>
            <a:ext cx="8001000" cy="1846659"/>
          </a:xfrm>
          <a:prstGeom prst="rect">
            <a:avLst/>
          </a:prstGeom>
        </p:spPr>
        <p:txBody>
          <a:bodyPr wrap="square">
            <a:spAutoFit/>
          </a:bodyPr>
          <a:lstStyle/>
          <a:p>
            <a:r>
              <a:rPr lang="en-US" sz="2000" dirty="0">
                <a:latin typeface="Courier New" pitchFamily="49" charset="0"/>
                <a:cs typeface="Courier New" pitchFamily="49" charset="0"/>
              </a:rPr>
              <a:t>http://</a:t>
            </a:r>
            <a:r>
              <a:rPr lang="en-US" sz="2000" dirty="0" smtClean="0">
                <a:latin typeface="Courier New" pitchFamily="49" charset="0"/>
                <a:cs typeface="Courier New" pitchFamily="49" charset="0"/>
              </a:rPr>
              <a:t>server.org/fhir/Patient/Search   406 hits</a:t>
            </a:r>
          </a:p>
          <a:p>
            <a:r>
              <a:rPr lang="en-US" sz="2000" dirty="0" smtClean="0">
                <a:latin typeface="Courier New" pitchFamily="49" charset="0"/>
                <a:cs typeface="Courier New" pitchFamily="49" charset="0"/>
              </a:rPr>
              <a:t>http</a:t>
            </a:r>
            <a:r>
              <a:rPr lang="en-US" sz="2000" dirty="0">
                <a:latin typeface="Courier New" pitchFamily="49" charset="0"/>
                <a:cs typeface="Courier New" pitchFamily="49" charset="0"/>
              </a:rPr>
              <a:t>://server.org/fhir/search?gender=M </a:t>
            </a:r>
            <a:r>
              <a:rPr lang="en-US" sz="2000" dirty="0" smtClean="0">
                <a:latin typeface="Courier New" pitchFamily="49" charset="0"/>
                <a:cs typeface="Courier New" pitchFamily="49" charset="0"/>
              </a:rPr>
              <a:t> 234 hits</a:t>
            </a:r>
          </a:p>
          <a:p>
            <a:r>
              <a:rPr lang="en-US" sz="2000" dirty="0">
                <a:latin typeface="Courier New" pitchFamily="49" charset="0"/>
                <a:cs typeface="Courier New" pitchFamily="49" charset="0"/>
              </a:rPr>
              <a:t>http://</a:t>
            </a:r>
            <a:r>
              <a:rPr lang="en-US" sz="2000" dirty="0" smtClean="0">
                <a:latin typeface="Courier New" pitchFamily="49" charset="0"/>
                <a:cs typeface="Courier New" pitchFamily="49" charset="0"/>
              </a:rPr>
              <a:t>server.org/fhir/search?gender=F  167 hits</a:t>
            </a:r>
          </a:p>
          <a:p>
            <a:r>
              <a:rPr lang="en-US" b="1" dirty="0" smtClean="0">
                <a:latin typeface="Courier New" pitchFamily="49" charset="0"/>
                <a:cs typeface="Courier New" pitchFamily="49" charset="0"/>
              </a:rPr>
              <a:t>http</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server.org/fhir/search?gender:missing=true 5 hits</a:t>
            </a:r>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Total: 234 + 167 + 5 = </a:t>
            </a:r>
            <a:r>
              <a:rPr lang="en-US" b="1" dirty="0" smtClean="0">
                <a:solidFill>
                  <a:srgbClr val="FF0000"/>
                </a:solidFill>
                <a:latin typeface="Courier New" pitchFamily="49" charset="0"/>
                <a:cs typeface="Courier New" pitchFamily="49" charset="0"/>
              </a:rPr>
              <a:t>406</a:t>
            </a:r>
          </a:p>
        </p:txBody>
      </p:sp>
    </p:spTree>
    <p:extLst>
      <p:ext uri="{BB962C8B-B14F-4D97-AF65-F5344CB8AC3E}">
        <p14:creationId xmlns:p14="http://schemas.microsoft.com/office/powerpoint/2010/main" val="317641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Chained searches</a:t>
            </a:r>
            <a:endParaRPr lang="nl-NL" dirty="0"/>
          </a:p>
        </p:txBody>
      </p:sp>
      <p:sp>
        <p:nvSpPr>
          <p:cNvPr id="3" name="Content Placeholder 2"/>
          <p:cNvSpPr>
            <a:spLocks noGrp="1"/>
          </p:cNvSpPr>
          <p:nvPr>
            <p:ph idx="1"/>
          </p:nvPr>
        </p:nvSpPr>
        <p:spPr/>
        <p:txBody>
          <a:bodyPr/>
          <a:lstStyle/>
          <a:p>
            <a:r>
              <a:rPr lang="en-US" dirty="0" smtClean="0"/>
              <a:t>Patient has a search for “name”.</a:t>
            </a:r>
          </a:p>
          <a:p>
            <a:r>
              <a:rPr lang="en-US" dirty="0" smtClean="0"/>
              <a:t>Observation has a search for “subject” (the id of the Patient, Group or Device)</a:t>
            </a:r>
          </a:p>
          <a:p>
            <a:r>
              <a:rPr lang="en-US" dirty="0" smtClean="0"/>
              <a:t>How do I find Observations for a patient, searching using his name?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87</a:t>
            </a:fld>
            <a:endParaRPr lang="en-CA"/>
          </a:p>
        </p:txBody>
      </p:sp>
    </p:spTree>
    <p:extLst>
      <p:ext uri="{BB962C8B-B14F-4D97-AF65-F5344CB8AC3E}">
        <p14:creationId xmlns:p14="http://schemas.microsoft.com/office/powerpoint/2010/main" val="23631627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queries in 1</a:t>
            </a:r>
            <a:endParaRPr lang="nl-NL" dirty="0"/>
          </a:p>
        </p:txBody>
      </p:sp>
      <p:sp>
        <p:nvSpPr>
          <p:cNvPr id="3" name="Content Placeholder 2"/>
          <p:cNvSpPr>
            <a:spLocks noGrp="1"/>
          </p:cNvSpPr>
          <p:nvPr>
            <p:ph idx="1"/>
          </p:nvPr>
        </p:nvSpPr>
        <p:spPr/>
        <p:txBody>
          <a:bodyPr/>
          <a:lstStyle/>
          <a:p>
            <a:r>
              <a:rPr lang="en-US" dirty="0" smtClean="0"/>
              <a:t>You (as a client) don’t need to do separate operations, just one:</a:t>
            </a:r>
          </a:p>
          <a:p>
            <a:endParaRPr lang="en-US" dirty="0"/>
          </a:p>
          <a:p>
            <a:pPr marL="0" indent="0">
              <a:buNone/>
            </a:pPr>
            <a:r>
              <a:rPr lang="nl-NL" sz="2400" dirty="0" smtClean="0">
                <a:latin typeface="Courier New" pitchFamily="49" charset="0"/>
                <a:cs typeface="Courier New" pitchFamily="49" charset="0"/>
              </a:rPr>
              <a:t>http://server.com/fhir/observation/search?</a:t>
            </a:r>
          </a:p>
          <a:p>
            <a:pPr marL="0" indent="0">
              <a:buNone/>
            </a:pPr>
            <a:r>
              <a:rPr lang="nl-NL" sz="2400" dirty="0" smtClean="0">
                <a:latin typeface="Courier New" pitchFamily="49" charset="0"/>
                <a:cs typeface="Courier New" pitchFamily="49" charset="0"/>
              </a:rPr>
              <a:t>	subject.name=</a:t>
            </a:r>
            <a:r>
              <a:rPr lang="nl-NL" sz="2400" dirty="0" err="1" smtClean="0">
                <a:latin typeface="Courier New" pitchFamily="49" charset="0"/>
                <a:cs typeface="Courier New" pitchFamily="49" charset="0"/>
              </a:rPr>
              <a:t>jim</a:t>
            </a:r>
            <a:endParaRPr lang="nl-NL"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a:p>
            <a:pPr marL="0" indent="0">
              <a:buNone/>
            </a:pPr>
            <a:r>
              <a:rPr lang="en-US" dirty="0"/>
              <a:t>But note: this still only works on the </a:t>
            </a:r>
            <a:r>
              <a:rPr lang="en-US" u="sng" dirty="0"/>
              <a:t>predefined search parameters</a:t>
            </a:r>
            <a:r>
              <a:rPr lang="en-US" dirty="0"/>
              <a:t>. You cannot just </a:t>
            </a:r>
            <a:r>
              <a:rPr lang="en-US" dirty="0" smtClean="0"/>
              <a:t>use any property of the resource. </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88</a:t>
            </a:fld>
            <a:endParaRPr lang="en-CA"/>
          </a:p>
        </p:txBody>
      </p:sp>
    </p:spTree>
    <p:extLst>
      <p:ext uri="{BB962C8B-B14F-4D97-AF65-F5344CB8AC3E}">
        <p14:creationId xmlns:p14="http://schemas.microsoft.com/office/powerpoint/2010/main" val="34628481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optimalizations</a:t>
            </a:r>
            <a:endParaRPr lang="nl-NL" dirty="0"/>
          </a:p>
        </p:txBody>
      </p:sp>
      <p:sp>
        <p:nvSpPr>
          <p:cNvPr id="3" name="Content Placeholder 2"/>
          <p:cNvSpPr>
            <a:spLocks noGrp="1"/>
          </p:cNvSpPr>
          <p:nvPr>
            <p:ph idx="1"/>
          </p:nvPr>
        </p:nvSpPr>
        <p:spPr/>
        <p:txBody>
          <a:bodyPr/>
          <a:lstStyle/>
          <a:p>
            <a:r>
              <a:rPr lang="nl-NL" dirty="0" smtClean="0"/>
              <a:t>Say we do:</a:t>
            </a:r>
          </a:p>
          <a:p>
            <a:pPr lvl="1"/>
            <a:r>
              <a:rPr lang="nl-NL" dirty="0" smtClean="0"/>
              <a:t>http://fhir.com/fhir/Observation?date=2014-01-20</a:t>
            </a:r>
          </a:p>
          <a:p>
            <a:pPr lvl="1"/>
            <a:r>
              <a:rPr lang="en-US" dirty="0" smtClean="0"/>
              <a:t>We get back: a Bundle with 0..* “Observations”</a:t>
            </a:r>
          </a:p>
          <a:p>
            <a:r>
              <a:rPr lang="en-US" dirty="0" smtClean="0"/>
              <a:t>Now, usually, wouldn’t we want the Patient information too?  =&gt; Need to do “N” queries for the Observation’s “subject”</a:t>
            </a:r>
          </a:p>
          <a:p>
            <a:r>
              <a:rPr lang="en-US" dirty="0" smtClean="0"/>
              <a:t>Quicker:</a:t>
            </a:r>
          </a:p>
          <a:p>
            <a:pPr marL="400050" lvl="1" indent="0">
              <a:buNone/>
            </a:pPr>
            <a:r>
              <a:rPr lang="en-US" b="1" dirty="0" smtClean="0"/>
              <a:t>	?_include=</a:t>
            </a:r>
            <a:r>
              <a:rPr lang="en-US" b="1" dirty="0" err="1" smtClean="0"/>
              <a:t>Observation.subject</a:t>
            </a:r>
            <a:endParaRPr lang="en-US" b="1" dirty="0" smtClean="0"/>
          </a:p>
          <a:p>
            <a:pPr marL="800100" lvl="2" indent="0">
              <a:buNone/>
            </a:pPr>
            <a:r>
              <a:rPr lang="en-US" dirty="0" smtClean="0"/>
              <a:t>Returns both Observations + Patients</a:t>
            </a:r>
          </a:p>
          <a:p>
            <a:pPr marL="400050" lvl="1" indent="0">
              <a:buNone/>
            </a:pPr>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89</a:t>
            </a:fld>
            <a:endParaRPr lang="en-CA"/>
          </a:p>
        </p:txBody>
      </p:sp>
    </p:spTree>
    <p:extLst>
      <p:ext uri="{BB962C8B-B14F-4D97-AF65-F5344CB8AC3E}">
        <p14:creationId xmlns:p14="http://schemas.microsoft.com/office/powerpoint/2010/main" val="389502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Composition versus reference</a:t>
            </a:r>
            <a:endParaRPr lang="nl-NL" dirty="0"/>
          </a:p>
        </p:txBody>
      </p:sp>
      <p:sp>
        <p:nvSpPr>
          <p:cNvPr id="3" name="Content Placeholder 2"/>
          <p:cNvSpPr>
            <a:spLocks noGrp="1"/>
          </p:cNvSpPr>
          <p:nvPr>
            <p:ph idx="1"/>
          </p:nvPr>
        </p:nvSpPr>
        <p:spPr/>
        <p:txBody>
          <a:bodyPr/>
          <a:lstStyle/>
          <a:p>
            <a:r>
              <a:rPr lang="en-US" dirty="0" smtClean="0"/>
              <a:t>FHIR makes composition and references explicit:</a:t>
            </a:r>
          </a:p>
          <a:p>
            <a:pPr lvl="1"/>
            <a:r>
              <a:rPr lang="en-US" i="1" dirty="0" smtClean="0"/>
              <a:t>References</a:t>
            </a:r>
            <a:r>
              <a:rPr lang="en-US" dirty="0" smtClean="0"/>
              <a:t> are in between Resources. </a:t>
            </a:r>
            <a:r>
              <a:rPr lang="en-US" b="1" dirty="0" smtClean="0"/>
              <a:t>No context conduction across references</a:t>
            </a:r>
            <a:r>
              <a:rPr lang="en-US" dirty="0" smtClean="0"/>
              <a:t> – safe retrieval as individual resources.</a:t>
            </a:r>
          </a:p>
          <a:p>
            <a:pPr lvl="1"/>
            <a:r>
              <a:rPr lang="en-US" i="1" dirty="0" smtClean="0"/>
              <a:t>Composition</a:t>
            </a:r>
            <a:r>
              <a:rPr lang="en-US" dirty="0" smtClean="0"/>
              <a:t> is within a Resource: Components have no meaning outside resource, no identity, no separate access path except through resource</a:t>
            </a:r>
          </a:p>
          <a:p>
            <a:pPr lvl="1"/>
            <a:endParaRPr lang="en-US" dirty="0" smtClean="0"/>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9</a:t>
            </a:fld>
            <a:endParaRPr lang="en-US"/>
          </a:p>
        </p:txBody>
      </p:sp>
    </p:spTree>
    <p:extLst>
      <p:ext uri="{BB962C8B-B14F-4D97-AF65-F5344CB8AC3E}">
        <p14:creationId xmlns:p14="http://schemas.microsoft.com/office/powerpoint/2010/main" val="15832813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90</a:t>
            </a:fld>
            <a:endParaRPr lang="en-CA"/>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021975"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4181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a Resource</a:t>
            </a:r>
            <a:endParaRPr lang="nl-NL" dirty="0"/>
          </a:p>
        </p:txBody>
      </p:sp>
      <p:sp>
        <p:nvSpPr>
          <p:cNvPr id="5" name="Rectangle 4"/>
          <p:cNvSpPr/>
          <p:nvPr/>
        </p:nvSpPr>
        <p:spPr bwMode="auto">
          <a:xfrm>
            <a:off x="1043608" y="1844824"/>
            <a:ext cx="2448272" cy="367240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Patient</a:t>
            </a:r>
          </a:p>
          <a:p>
            <a:pPr marL="0" marR="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MRN </a:t>
            </a:r>
            <a:r>
              <a:rPr lang="en-US" sz="1400" dirty="0">
                <a:latin typeface="Arial" charset="0"/>
              </a:rPr>
              <a:t>22234</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t>
            </a:r>
            <a:r>
              <a:rPr kumimoji="0" lang="en-US" sz="1400" i="0" u="none" strike="noStrike" cap="none" normalizeH="0" baseline="0" dirty="0" err="1" smtClean="0">
                <a:ln>
                  <a:noFill/>
                </a:ln>
                <a:solidFill>
                  <a:schemeClr val="tx1"/>
                </a:solidFill>
                <a:effectLst/>
                <a:latin typeface="Arial" charset="0"/>
              </a:rPr>
              <a:t>Ewout</a:t>
            </a:r>
            <a:r>
              <a:rPr kumimoji="0" lang="en-US" sz="1400" i="0" u="none" strike="noStrike" cap="none" normalizeH="0" baseline="0" dirty="0" smtClean="0">
                <a:ln>
                  <a:noFill/>
                </a:ln>
                <a:solidFill>
                  <a:schemeClr val="tx1"/>
                </a:solidFill>
                <a:effectLst/>
                <a:latin typeface="Arial" charset="0"/>
              </a:rPr>
              <a:t> Kramer”</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charset="0"/>
              </a:rPr>
              <a:t>30-11-1972</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charset="0"/>
              </a:rPr>
              <a:t>Amsterdam</a:t>
            </a:r>
          </a:p>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Arial" charset="0"/>
            </a:endParaRPr>
          </a:p>
        </p:txBody>
      </p:sp>
      <p:sp>
        <p:nvSpPr>
          <p:cNvPr id="6" name="Flowchart: Card 5"/>
          <p:cNvSpPr/>
          <p:nvPr/>
        </p:nvSpPr>
        <p:spPr bwMode="auto">
          <a:xfrm>
            <a:off x="2843808" y="1853054"/>
            <a:ext cx="3600400" cy="1071889"/>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a:t>http://</a:t>
            </a:r>
            <a:r>
              <a:rPr lang="nl-NL" sz="1600" i="1" dirty="0" smtClean="0"/>
              <a:t>hl7.org/fhir/tag/security</a:t>
            </a:r>
          </a:p>
          <a:p>
            <a:pPr eaLnBrk="0" fontAlgn="base" hangingPunct="0">
              <a:spcBef>
                <a:spcPct val="0"/>
              </a:spcBef>
              <a:spcAft>
                <a:spcPct val="0"/>
              </a:spcAft>
            </a:pPr>
            <a:r>
              <a:rPr lang="nl-NL" sz="1600" dirty="0" smtClean="0"/>
              <a:t>http</a:t>
            </a:r>
            <a:r>
              <a:rPr lang="nl-NL" sz="1600" dirty="0"/>
              <a:t>://hl7.org/fhir/v3/ActCode#TABOO</a:t>
            </a:r>
            <a:endParaRPr lang="nl-NL" sz="1600" dirty="0" smtClean="0"/>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8" name="Flowchart: Card 7"/>
          <p:cNvSpPr/>
          <p:nvPr/>
        </p:nvSpPr>
        <p:spPr bwMode="auto">
          <a:xfrm>
            <a:off x="2195736" y="3356992"/>
            <a:ext cx="3600400" cy="1008112"/>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a:t>http://</a:t>
            </a:r>
            <a:r>
              <a:rPr lang="nl-NL" sz="1600" i="1" dirty="0" smtClean="0"/>
              <a:t>hl7.org/fhir/tag</a:t>
            </a:r>
            <a:br>
              <a:rPr lang="nl-NL" sz="1600" i="1" dirty="0" smtClean="0"/>
            </a:br>
            <a:r>
              <a:rPr lang="nl-NL" sz="1600" dirty="0" smtClean="0"/>
              <a:t>http://example.org/fhir/Status#Test</a:t>
            </a: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9" name="Flowchart: Card 8"/>
          <p:cNvSpPr/>
          <p:nvPr/>
        </p:nvSpPr>
        <p:spPr bwMode="auto">
          <a:xfrm>
            <a:off x="1187624" y="4653136"/>
            <a:ext cx="3600400" cy="987152"/>
          </a:xfrm>
          <a:prstGeom prst="flowChartPunchedCard">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l-NL" sz="1600" i="1" dirty="0"/>
              <a:t>http://</a:t>
            </a:r>
            <a:r>
              <a:rPr lang="nl-NL" sz="1600" i="1" dirty="0" smtClean="0"/>
              <a:t>hl7.org/fhir/tag/profile</a:t>
            </a:r>
            <a:br>
              <a:rPr lang="nl-NL" sz="1600" i="1" dirty="0" smtClean="0"/>
            </a:br>
            <a:r>
              <a:rPr lang="nl-NL" sz="1600" dirty="0" smtClean="0"/>
              <a:t>http://hl7.org/fhir/Profile/us-core</a:t>
            </a:r>
          </a:p>
          <a:p>
            <a:pPr eaLnBrk="0" fontAlgn="base" hangingPunct="0">
              <a:spcBef>
                <a:spcPct val="0"/>
              </a:spcBef>
              <a:spcAft>
                <a:spcPct val="0"/>
              </a:spcAft>
            </a:pPr>
            <a:endParaRPr kumimoji="0" lang="nl-NL" sz="1800" b="0" i="0" u="none" strike="noStrike" cap="none" normalizeH="0" baseline="0" dirty="0" smtClean="0">
              <a:ln>
                <a:noFill/>
              </a:ln>
              <a:solidFill>
                <a:schemeClr val="tx1"/>
              </a:solidFill>
              <a:effectLst/>
              <a:latin typeface="Arial" charset="0"/>
            </a:endParaRPr>
          </a:p>
        </p:txBody>
      </p:sp>
      <p:sp>
        <p:nvSpPr>
          <p:cNvPr id="11" name="Oval Callout 10"/>
          <p:cNvSpPr/>
          <p:nvPr/>
        </p:nvSpPr>
        <p:spPr bwMode="auto">
          <a:xfrm>
            <a:off x="4860032" y="4753488"/>
            <a:ext cx="4032448" cy="1527488"/>
          </a:xfrm>
          <a:prstGeom prst="wedgeEllipseCallout">
            <a:avLst>
              <a:gd name="adj1" fmla="val -61065"/>
              <a:gd name="adj2" fmla="val -3156"/>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“a claim that the Resource conforms to the profile identified in the term”</a:t>
            </a:r>
            <a:endParaRPr lang="nl-NL" dirty="0"/>
          </a:p>
        </p:txBody>
      </p:sp>
    </p:spTree>
    <p:extLst>
      <p:ext uri="{BB962C8B-B14F-4D97-AF65-F5344CB8AC3E}">
        <p14:creationId xmlns:p14="http://schemas.microsoft.com/office/powerpoint/2010/main" val="87493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validation</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92</a:t>
            </a:fld>
            <a:endParaRPr lang="en-CA" dirty="0"/>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844824"/>
            <a:ext cx="1357190" cy="2261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icons.iconarchive.com/icons/icons-land/vista-hardware-devices/256/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16" y="2214736"/>
            <a:ext cx="1790328" cy="1790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5896" y="1979548"/>
            <a:ext cx="1462901" cy="369332"/>
          </a:xfrm>
          <a:prstGeom prst="rect">
            <a:avLst/>
          </a:prstGeom>
          <a:noFill/>
        </p:spPr>
        <p:txBody>
          <a:bodyPr wrap="none" rtlCol="0">
            <a:spAutoFit/>
          </a:bodyPr>
          <a:lstStyle/>
          <a:p>
            <a:r>
              <a:rPr lang="en-US" dirty="0" smtClean="0"/>
              <a:t>App’s server</a:t>
            </a:r>
            <a:endParaRPr lang="nl-NL" dirty="0"/>
          </a:p>
        </p:txBody>
      </p:sp>
      <p:sp>
        <p:nvSpPr>
          <p:cNvPr id="7" name="Right Arrow 6"/>
          <p:cNvSpPr/>
          <p:nvPr/>
        </p:nvSpPr>
        <p:spPr bwMode="auto">
          <a:xfrm>
            <a:off x="2411760" y="2708920"/>
            <a:ext cx="1224136" cy="93610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Store &amp;</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Validate</a:t>
            </a:r>
            <a:endParaRPr kumimoji="0" lang="nl-NL" sz="1400" b="0" i="0" u="none" strike="noStrike" cap="none" normalizeH="0" baseline="0" dirty="0" smtClean="0">
              <a:ln>
                <a:noFill/>
              </a:ln>
              <a:solidFill>
                <a:schemeClr val="tx1"/>
              </a:solidFill>
              <a:effectLst/>
              <a:latin typeface="Arial" charset="0"/>
            </a:endParaRPr>
          </a:p>
        </p:txBody>
      </p:sp>
      <p:pic>
        <p:nvPicPr>
          <p:cNvPr id="9" name="Picture 2" descr="http://icons.iconarchive.com/icons/icons-land/vista-hardware-devices/256/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072" y="3294856"/>
            <a:ext cx="1790328" cy="17903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08912" y="2936366"/>
            <a:ext cx="2736647" cy="369332"/>
          </a:xfrm>
          <a:prstGeom prst="rect">
            <a:avLst/>
          </a:prstGeom>
          <a:noFill/>
        </p:spPr>
        <p:txBody>
          <a:bodyPr wrap="none" rtlCol="0">
            <a:spAutoFit/>
          </a:bodyPr>
          <a:lstStyle/>
          <a:p>
            <a:r>
              <a:rPr lang="en-US" dirty="0" smtClean="0"/>
              <a:t>Country validation server</a:t>
            </a:r>
            <a:endParaRPr lang="nl-NL" dirty="0"/>
          </a:p>
        </p:txBody>
      </p:sp>
      <p:sp>
        <p:nvSpPr>
          <p:cNvPr id="11" name="Right Arrow 10"/>
          <p:cNvSpPr/>
          <p:nvPr/>
        </p:nvSpPr>
        <p:spPr bwMode="auto">
          <a:xfrm rot="1780419">
            <a:off x="5161122" y="3488086"/>
            <a:ext cx="1224136" cy="57606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Validate</a:t>
            </a:r>
            <a:endParaRPr kumimoji="0" lang="nl-NL" sz="1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3707904" y="3998797"/>
            <a:ext cx="1368152" cy="50405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Profile X</a:t>
            </a:r>
            <a:endParaRPr lang="en-US" b="1" dirty="0" smtClean="0">
              <a:latin typeface="Arial" charset="0"/>
            </a:endParaRPr>
          </a:p>
        </p:txBody>
      </p:sp>
      <p:sp>
        <p:nvSpPr>
          <p:cNvPr id="13" name="Rectangle 12"/>
          <p:cNvSpPr/>
          <p:nvPr/>
        </p:nvSpPr>
        <p:spPr bwMode="auto">
          <a:xfrm>
            <a:off x="3923928" y="4365104"/>
            <a:ext cx="1368152" cy="504056"/>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Profile Y</a:t>
            </a:r>
            <a:endParaRPr lang="en-US" b="1" dirty="0" smtClean="0">
              <a:latin typeface="Arial" charset="0"/>
            </a:endParaRPr>
          </a:p>
        </p:txBody>
      </p:sp>
      <p:sp>
        <p:nvSpPr>
          <p:cNvPr id="14" name="Rectangle 13"/>
          <p:cNvSpPr/>
          <p:nvPr/>
        </p:nvSpPr>
        <p:spPr bwMode="auto">
          <a:xfrm>
            <a:off x="6516216" y="5157192"/>
            <a:ext cx="1368152" cy="50405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Profile Y</a:t>
            </a:r>
            <a:endParaRPr lang="en-US" b="1" dirty="0" smtClean="0">
              <a:latin typeface="Arial" charset="0"/>
            </a:endParaRPr>
          </a:p>
        </p:txBody>
      </p:sp>
      <p:sp>
        <p:nvSpPr>
          <p:cNvPr id="8" name="Bent-Up Arrow 7"/>
          <p:cNvSpPr/>
          <p:nvPr/>
        </p:nvSpPr>
        <p:spPr bwMode="auto">
          <a:xfrm rot="5400000">
            <a:off x="3100772" y="2523964"/>
            <a:ext cx="1512168" cy="5050432"/>
          </a:xfrm>
          <a:prstGeom prst="bentUpArrow">
            <a:avLst>
              <a:gd name="adj1" fmla="val 17490"/>
              <a:gd name="adj2" fmla="val 18824"/>
              <a:gd name="adj3" fmla="val 26073"/>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charset="0"/>
            </a:endParaRPr>
          </a:p>
        </p:txBody>
      </p:sp>
      <p:sp>
        <p:nvSpPr>
          <p:cNvPr id="16" name="TextBox 15"/>
          <p:cNvSpPr txBox="1"/>
          <p:nvPr/>
        </p:nvSpPr>
        <p:spPr>
          <a:xfrm>
            <a:off x="3249002" y="5373216"/>
            <a:ext cx="818942" cy="307777"/>
          </a:xfrm>
          <a:prstGeom prst="rect">
            <a:avLst/>
          </a:prstGeom>
          <a:noFill/>
        </p:spPr>
        <p:txBody>
          <a:bodyPr wrap="none" rtlCol="0">
            <a:spAutoFit/>
          </a:bodyPr>
          <a:lstStyle/>
          <a:p>
            <a:r>
              <a:rPr lang="en-US" sz="1400" dirty="0">
                <a:latin typeface="Arial" charset="0"/>
              </a:rPr>
              <a:t>Validate</a:t>
            </a:r>
            <a:endParaRPr lang="nl-NL" sz="1400" dirty="0">
              <a:latin typeface="Arial" charset="0"/>
            </a:endParaRPr>
          </a:p>
        </p:txBody>
      </p:sp>
    </p:spTree>
    <p:extLst>
      <p:ext uri="{BB962C8B-B14F-4D97-AF65-F5344CB8AC3E}">
        <p14:creationId xmlns:p14="http://schemas.microsoft.com/office/powerpoint/2010/main" val="332787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P spid="12" grpId="0" animBg="1"/>
      <p:bldP spid="13" grpId="0" animBg="1"/>
      <p:bldP spid="14" grpId="0" animBg="1"/>
      <p:bldP spid="8" grpId="0" animBg="1"/>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idx="1"/>
          </p:nvPr>
        </p:nvSpPr>
        <p:spPr/>
        <p:txBody>
          <a:bodyPr/>
          <a:lstStyle/>
          <a:p>
            <a:r>
              <a:rPr lang="en-US" dirty="0" smtClean="0"/>
              <a:t>When receiving an XML resource</a:t>
            </a:r>
          </a:p>
          <a:p>
            <a:pPr lvl="1"/>
            <a:r>
              <a:rPr lang="en-US" dirty="0" smtClean="0"/>
              <a:t>1. Validate using schema</a:t>
            </a:r>
          </a:p>
          <a:p>
            <a:pPr lvl="1"/>
            <a:r>
              <a:rPr lang="en-US" dirty="0" smtClean="0"/>
              <a:t>2. Run </a:t>
            </a:r>
            <a:r>
              <a:rPr lang="en-US" dirty="0" err="1" smtClean="0"/>
              <a:t>schematrons</a:t>
            </a:r>
            <a:endParaRPr lang="en-US" dirty="0" smtClean="0"/>
          </a:p>
          <a:p>
            <a:r>
              <a:rPr lang="en-US" dirty="0" smtClean="0"/>
              <a:t>When receiving JSON </a:t>
            </a:r>
          </a:p>
          <a:p>
            <a:pPr lvl="1"/>
            <a:r>
              <a:rPr lang="en-US" dirty="0" smtClean="0"/>
              <a:t>1. Parse the JSON</a:t>
            </a:r>
          </a:p>
          <a:p>
            <a:pPr lvl="1"/>
            <a:r>
              <a:rPr lang="en-US" dirty="0" smtClean="0"/>
              <a:t>2. Serialize to XML</a:t>
            </a:r>
          </a:p>
          <a:p>
            <a:pPr lvl="1"/>
            <a:r>
              <a:rPr lang="en-US" dirty="0" smtClean="0"/>
              <a:t>3. Validate using schema</a:t>
            </a:r>
          </a:p>
          <a:p>
            <a:pPr lvl="1"/>
            <a:r>
              <a:rPr lang="en-US" dirty="0" smtClean="0"/>
              <a:t>4. Run </a:t>
            </a:r>
            <a:r>
              <a:rPr lang="en-US" dirty="0" err="1" smtClean="0"/>
              <a:t>schematrons</a:t>
            </a:r>
            <a:endParaRPr lang="en-US" dirty="0" smtClean="0"/>
          </a:p>
          <a:p>
            <a:r>
              <a:rPr lang="en-US" dirty="0" smtClean="0"/>
              <a:t>There’s a validation pack for Java</a:t>
            </a:r>
          </a:p>
        </p:txBody>
      </p:sp>
      <p:sp>
        <p:nvSpPr>
          <p:cNvPr id="4" name="Slide Number Placeholder 3"/>
          <p:cNvSpPr>
            <a:spLocks noGrp="1"/>
          </p:cNvSpPr>
          <p:nvPr>
            <p:ph type="sldNum" sz="quarter" idx="4"/>
          </p:nvPr>
        </p:nvSpPr>
        <p:spPr/>
        <p:txBody>
          <a:bodyPr/>
          <a:lstStyle/>
          <a:p>
            <a:fld id="{5CC3E5C4-3E2B-40F1-9F2B-C46CEB0C88DF}" type="slidenum">
              <a:rPr lang="en-CA" smtClean="0"/>
              <a:pPr/>
              <a:t>93</a:t>
            </a:fld>
            <a:endParaRPr lang="en-CA"/>
          </a:p>
        </p:txBody>
      </p:sp>
    </p:spTree>
    <p:extLst>
      <p:ext uri="{BB962C8B-B14F-4D97-AF65-F5344CB8AC3E}">
        <p14:creationId xmlns:p14="http://schemas.microsoft.com/office/powerpoint/2010/main" val="40220474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Outcome</a:t>
            </a:r>
            <a:endParaRPr lang="nl-NL" dirty="0"/>
          </a:p>
        </p:txBody>
      </p:sp>
      <p:sp>
        <p:nvSpPr>
          <p:cNvPr id="3" name="Content Placeholder 2"/>
          <p:cNvSpPr>
            <a:spLocks noGrp="1"/>
          </p:cNvSpPr>
          <p:nvPr>
            <p:ph idx="1"/>
          </p:nvPr>
        </p:nvSpPr>
        <p:spPr/>
        <p:txBody>
          <a:bodyPr/>
          <a:lstStyle/>
          <a:p>
            <a:r>
              <a:rPr lang="en-US" dirty="0" smtClean="0"/>
              <a:t>When something goes wrong….return the </a:t>
            </a:r>
            <a:r>
              <a:rPr lang="en-US" dirty="0" err="1" smtClean="0"/>
              <a:t>OperationOutcome</a:t>
            </a:r>
            <a:r>
              <a:rPr lang="en-US" dirty="0" smtClean="0"/>
              <a:t> Resource!</a:t>
            </a:r>
          </a:p>
          <a:p>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94</a:t>
            </a:fld>
            <a:endParaRPr lang="en-C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450961"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1884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mtClean="0"/>
              <a:t>Beyond REST</a:t>
            </a:r>
            <a:endParaRPr lang="en-US" dirty="0"/>
          </a:p>
        </p:txBody>
      </p:sp>
      <p:sp>
        <p:nvSpPr>
          <p:cNvPr id="2051" name="Rectangle 3"/>
          <p:cNvSpPr>
            <a:spLocks noGrp="1" noChangeArrowheads="1"/>
          </p:cNvSpPr>
          <p:nvPr>
            <p:ph type="body" idx="1"/>
          </p:nvPr>
        </p:nvSpPr>
        <p:spPr/>
        <p:txBody>
          <a:bodyPr/>
          <a:lstStyle/>
          <a:p>
            <a:r>
              <a:rPr lang="en-US" smtClean="0"/>
              <a:t>How FHIR supports messages and documents</a:t>
            </a:r>
            <a:endParaRPr lang="en-US" dirty="0"/>
          </a:p>
        </p:txBody>
      </p:sp>
    </p:spTree>
    <p:extLst>
      <p:ext uri="{BB962C8B-B14F-4D97-AF65-F5344CB8AC3E}">
        <p14:creationId xmlns:p14="http://schemas.microsoft.com/office/powerpoint/2010/main" val="28278266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Document resource</a:t>
            </a:r>
            <a:endParaRPr lang="nl-NL" dirty="0"/>
          </a:p>
        </p:txBody>
      </p:sp>
      <p:sp>
        <p:nvSpPr>
          <p:cNvPr id="4" name="Slide Number Placeholder 3"/>
          <p:cNvSpPr>
            <a:spLocks noGrp="1"/>
          </p:cNvSpPr>
          <p:nvPr>
            <p:ph type="sldNum" sz="quarter" idx="4"/>
          </p:nvPr>
        </p:nvSpPr>
        <p:spPr/>
        <p:txBody>
          <a:bodyPr/>
          <a:lstStyle/>
          <a:p>
            <a:fld id="{5CC3E5C4-3E2B-40F1-9F2B-C46CEB0C88DF}" type="slidenum">
              <a:rPr lang="en-CA" smtClean="0"/>
              <a:pPr/>
              <a:t>96</a:t>
            </a:fld>
            <a:endParaRPr lang="en-C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78" y="1438275"/>
            <a:ext cx="8143422"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0654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Documents – are bundles</a:t>
            </a:r>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97</a:t>
            </a:fld>
            <a:endParaRPr lang="en-US"/>
          </a:p>
        </p:txBody>
      </p:sp>
      <p:sp>
        <p:nvSpPr>
          <p:cNvPr id="13" name="AutoShape 7"/>
          <p:cNvSpPr>
            <a:spLocks/>
          </p:cNvSpPr>
          <p:nvPr/>
        </p:nvSpPr>
        <p:spPr bwMode="auto">
          <a:xfrm>
            <a:off x="1420473" y="3344863"/>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Observation Resource</a:t>
            </a:r>
            <a:endParaRPr lang="en-US" dirty="0">
              <a:latin typeface="Calibri" charset="0"/>
              <a:ea typeface="ＭＳ Ｐゴシック" charset="0"/>
              <a:cs typeface="Calibri" charset="0"/>
              <a:sym typeface="Calibri" charset="0"/>
            </a:endParaRPr>
          </a:p>
        </p:txBody>
      </p:sp>
      <p:sp>
        <p:nvSpPr>
          <p:cNvPr id="22" name="TextBox 21"/>
          <p:cNvSpPr txBox="1"/>
          <p:nvPr/>
        </p:nvSpPr>
        <p:spPr>
          <a:xfrm>
            <a:off x="762000" y="1828799"/>
            <a:ext cx="3505200" cy="1300163"/>
          </a:xfrm>
          <a:prstGeom prst="rect">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effectLst/>
              </a:rPr>
              <a:t>Composition Resource</a:t>
            </a:r>
            <a:endParaRPr lang="en-US" dirty="0">
              <a:effectLst/>
            </a:endParaRPr>
          </a:p>
        </p:txBody>
      </p:sp>
      <p:sp>
        <p:nvSpPr>
          <p:cNvPr id="23" name="TextBox 22"/>
          <p:cNvSpPr txBox="1"/>
          <p:nvPr/>
        </p:nvSpPr>
        <p:spPr>
          <a:xfrm>
            <a:off x="990600" y="2227912"/>
            <a:ext cx="914400"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Section</a:t>
            </a:r>
            <a:endParaRPr lang="en-US" dirty="0"/>
          </a:p>
        </p:txBody>
      </p:sp>
      <p:sp>
        <p:nvSpPr>
          <p:cNvPr id="24" name="TextBox 23"/>
          <p:cNvSpPr txBox="1"/>
          <p:nvPr/>
        </p:nvSpPr>
        <p:spPr>
          <a:xfrm>
            <a:off x="2394857" y="2534722"/>
            <a:ext cx="990600"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Section</a:t>
            </a:r>
            <a:endParaRPr lang="en-US" dirty="0"/>
          </a:p>
        </p:txBody>
      </p:sp>
      <p:sp>
        <p:nvSpPr>
          <p:cNvPr id="25" name="AutoShape 15"/>
          <p:cNvSpPr>
            <a:spLocks/>
          </p:cNvSpPr>
          <p:nvPr/>
        </p:nvSpPr>
        <p:spPr bwMode="auto">
          <a:xfrm rot="16200000" flipH="1">
            <a:off x="1967155" y="2315499"/>
            <a:ext cx="136947" cy="718456"/>
          </a:xfrm>
          <a:custGeom>
            <a:avLst/>
            <a:gdLst/>
            <a:ahLst/>
            <a:cxnLst/>
            <a:rect l="0" t="0" r="r" b="b"/>
            <a:pathLst>
              <a:path w="21600" h="21600">
                <a:moveTo>
                  <a:pt x="0" y="0"/>
                </a:moveTo>
                <a:lnTo>
                  <a:pt x="21600" y="0"/>
                </a:lnTo>
                <a:lnTo>
                  <a:pt x="21600" y="21600"/>
                </a:lnTo>
              </a:path>
            </a:pathLst>
          </a:cu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sp>
        <p:nvSpPr>
          <p:cNvPr id="26" name="AutoShape 7"/>
          <p:cNvSpPr>
            <a:spLocks/>
          </p:cNvSpPr>
          <p:nvPr/>
        </p:nvSpPr>
        <p:spPr bwMode="auto">
          <a:xfrm>
            <a:off x="1422061" y="4099719"/>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Device Resource</a:t>
            </a:r>
            <a:endParaRPr lang="en-US" dirty="0">
              <a:latin typeface="Calibri" charset="0"/>
              <a:ea typeface="ＭＳ Ｐゴシック" charset="0"/>
              <a:cs typeface="Calibri" charset="0"/>
              <a:sym typeface="Calibri" charset="0"/>
            </a:endParaRPr>
          </a:p>
        </p:txBody>
      </p:sp>
      <p:sp>
        <p:nvSpPr>
          <p:cNvPr id="27" name="AutoShape 7"/>
          <p:cNvSpPr>
            <a:spLocks/>
          </p:cNvSpPr>
          <p:nvPr/>
        </p:nvSpPr>
        <p:spPr bwMode="auto">
          <a:xfrm>
            <a:off x="1446212" y="5675312"/>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Patient Resource</a:t>
            </a:r>
            <a:endParaRPr lang="en-US" dirty="0">
              <a:latin typeface="Calibri" charset="0"/>
              <a:ea typeface="ＭＳ Ｐゴシック" charset="0"/>
              <a:cs typeface="Calibri" charset="0"/>
              <a:sym typeface="Calibri" charset="0"/>
            </a:endParaRPr>
          </a:p>
        </p:txBody>
      </p:sp>
      <p:sp>
        <p:nvSpPr>
          <p:cNvPr id="28" name="AutoShape 7"/>
          <p:cNvSpPr>
            <a:spLocks/>
          </p:cNvSpPr>
          <p:nvPr/>
        </p:nvSpPr>
        <p:spPr bwMode="auto">
          <a:xfrm>
            <a:off x="1446212" y="4876800"/>
            <a:ext cx="2592388" cy="649288"/>
          </a:xfrm>
          <a:prstGeom prst="roundRect">
            <a:avLst>
              <a:gd name="adj" fmla="val 16667"/>
            </a:avLst>
          </a:prstGeom>
          <a:solidFill>
            <a:schemeClr val="accent1">
              <a:lumMod val="40000"/>
              <a:lumOff val="60000"/>
            </a:schemeClr>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ctr" anchorCtr="0"/>
          <a:lstStyle/>
          <a:p>
            <a:r>
              <a:rPr lang="en-US" dirty="0" smtClean="0">
                <a:latin typeface="Calibri" charset="0"/>
                <a:ea typeface="ＭＳ Ｐゴシック" charset="0"/>
                <a:cs typeface="Calibri" charset="0"/>
                <a:sym typeface="Calibri" charset="0"/>
              </a:rPr>
              <a:t>Prescription Resource</a:t>
            </a:r>
            <a:endParaRPr lang="en-US" dirty="0">
              <a:latin typeface="Calibri" charset="0"/>
              <a:ea typeface="ＭＳ Ｐゴシック" charset="0"/>
              <a:cs typeface="Calibri" charset="0"/>
              <a:sym typeface="Calibri" charset="0"/>
            </a:endParaRPr>
          </a:p>
        </p:txBody>
      </p:sp>
      <p:sp>
        <p:nvSpPr>
          <p:cNvPr id="30" name="AutoShape 16"/>
          <p:cNvSpPr>
            <a:spLocks/>
          </p:cNvSpPr>
          <p:nvPr/>
        </p:nvSpPr>
        <p:spPr bwMode="auto">
          <a:xfrm rot="16200000" flipH="1">
            <a:off x="-35646" y="3708699"/>
            <a:ext cx="2595190" cy="390300"/>
          </a:xfrm>
          <a:custGeom>
            <a:avLst/>
            <a:gdLst/>
            <a:ahLst/>
            <a:cxnLst/>
            <a:rect l="0" t="0" r="r" b="b"/>
            <a:pathLst>
              <a:path w="21600" h="21600">
                <a:moveTo>
                  <a:pt x="0" y="0"/>
                </a:moveTo>
                <a:lnTo>
                  <a:pt x="21600" y="0"/>
                </a:lnTo>
                <a:lnTo>
                  <a:pt x="21600" y="21600"/>
                </a:lnTo>
              </a:path>
            </a:pathLst>
          </a:cu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sp>
        <p:nvSpPr>
          <p:cNvPr id="31" name="TextBox 30"/>
          <p:cNvSpPr txBox="1"/>
          <p:nvPr/>
        </p:nvSpPr>
        <p:spPr>
          <a:xfrm>
            <a:off x="5105400" y="1663431"/>
            <a:ext cx="2634054" cy="4801314"/>
          </a:xfrm>
          <a:prstGeom prst="rect">
            <a:avLst/>
          </a:prstGeom>
          <a:noFill/>
        </p:spPr>
        <p:txBody>
          <a:bodyPr wrap="none" rtlCol="0">
            <a:spAutoFit/>
          </a:bodyPr>
          <a:lstStyle/>
          <a:p>
            <a:r>
              <a:rPr lang="en-US" dirty="0" smtClean="0"/>
              <a:t>&lt;feed&gt;</a:t>
            </a:r>
          </a:p>
          <a:p>
            <a:r>
              <a:rPr lang="en-US" dirty="0"/>
              <a:t> </a:t>
            </a:r>
            <a:r>
              <a:rPr lang="en-US" dirty="0" smtClean="0"/>
              <a:t>   &lt;entry&gt;</a:t>
            </a:r>
          </a:p>
          <a:p>
            <a:r>
              <a:rPr lang="en-US" dirty="0"/>
              <a:t> </a:t>
            </a:r>
            <a:r>
              <a:rPr lang="en-US" dirty="0" smtClean="0"/>
              <a:t>         &lt;</a:t>
            </a:r>
            <a:r>
              <a:rPr lang="en-US" b="1" dirty="0" smtClean="0"/>
              <a:t>Composition</a:t>
            </a:r>
            <a:r>
              <a:rPr lang="en-US" dirty="0" smtClean="0"/>
              <a:t> /&gt;</a:t>
            </a:r>
          </a:p>
          <a:p>
            <a:r>
              <a:rPr lang="en-US" dirty="0"/>
              <a:t> </a:t>
            </a:r>
            <a:r>
              <a:rPr lang="en-US" dirty="0" smtClean="0"/>
              <a:t>  &lt;/entry&gt;</a:t>
            </a:r>
            <a:r>
              <a:rPr lang="en-US" dirty="0"/>
              <a:t> </a:t>
            </a:r>
            <a:endParaRPr lang="en-US" dirty="0" smtClean="0"/>
          </a:p>
          <a:p>
            <a:r>
              <a:rPr lang="en-US" dirty="0" smtClean="0"/>
              <a:t>   &lt;</a:t>
            </a:r>
            <a:r>
              <a:rPr lang="en-US" dirty="0"/>
              <a:t>entry&gt;</a:t>
            </a:r>
          </a:p>
          <a:p>
            <a:r>
              <a:rPr lang="en-US" dirty="0"/>
              <a:t>          </a:t>
            </a:r>
            <a:r>
              <a:rPr lang="en-US" dirty="0" smtClean="0"/>
              <a:t>&lt;Observation </a:t>
            </a:r>
            <a:r>
              <a:rPr lang="en-US" dirty="0"/>
              <a:t>/&gt;</a:t>
            </a:r>
          </a:p>
          <a:p>
            <a:r>
              <a:rPr lang="en-US" dirty="0"/>
              <a:t>   &lt;/entry</a:t>
            </a:r>
            <a:r>
              <a:rPr lang="en-US" dirty="0" smtClean="0"/>
              <a:t>&gt;</a:t>
            </a:r>
          </a:p>
          <a:p>
            <a:r>
              <a:rPr lang="en-US" dirty="0"/>
              <a:t> </a:t>
            </a:r>
            <a:r>
              <a:rPr lang="en-US" dirty="0" smtClean="0"/>
              <a:t>  &lt;</a:t>
            </a:r>
            <a:r>
              <a:rPr lang="en-US" dirty="0"/>
              <a:t>entry&gt;</a:t>
            </a:r>
          </a:p>
          <a:p>
            <a:r>
              <a:rPr lang="en-US" dirty="0"/>
              <a:t>          </a:t>
            </a:r>
            <a:r>
              <a:rPr lang="en-US" dirty="0" smtClean="0"/>
              <a:t>&lt;Device </a:t>
            </a:r>
            <a:r>
              <a:rPr lang="en-US" dirty="0"/>
              <a:t>/&gt;</a:t>
            </a:r>
          </a:p>
          <a:p>
            <a:r>
              <a:rPr lang="en-US" dirty="0"/>
              <a:t>   &lt;/entry</a:t>
            </a:r>
            <a:r>
              <a:rPr lang="en-US" dirty="0" smtClean="0"/>
              <a:t>&gt;</a:t>
            </a:r>
          </a:p>
          <a:p>
            <a:r>
              <a:rPr lang="en-US" dirty="0"/>
              <a:t> </a:t>
            </a:r>
            <a:r>
              <a:rPr lang="en-US" dirty="0" smtClean="0"/>
              <a:t>  &lt;</a:t>
            </a:r>
            <a:r>
              <a:rPr lang="en-US" dirty="0"/>
              <a:t>entry&gt;</a:t>
            </a:r>
          </a:p>
          <a:p>
            <a:r>
              <a:rPr lang="en-US" dirty="0"/>
              <a:t>          </a:t>
            </a:r>
            <a:r>
              <a:rPr lang="en-US" dirty="0" smtClean="0"/>
              <a:t>&lt;Prescription </a:t>
            </a:r>
            <a:r>
              <a:rPr lang="en-US" dirty="0"/>
              <a:t>/&gt;</a:t>
            </a:r>
          </a:p>
          <a:p>
            <a:r>
              <a:rPr lang="en-US" dirty="0"/>
              <a:t>   &lt;/entry</a:t>
            </a:r>
            <a:r>
              <a:rPr lang="en-US" dirty="0" smtClean="0"/>
              <a:t>&gt;</a:t>
            </a:r>
          </a:p>
          <a:p>
            <a:r>
              <a:rPr lang="en-US" dirty="0" smtClean="0"/>
              <a:t>   &lt;</a:t>
            </a:r>
            <a:r>
              <a:rPr lang="en-US" dirty="0"/>
              <a:t>entry&gt;</a:t>
            </a:r>
          </a:p>
          <a:p>
            <a:r>
              <a:rPr lang="en-US" dirty="0"/>
              <a:t>          </a:t>
            </a:r>
            <a:r>
              <a:rPr lang="en-US" dirty="0" smtClean="0"/>
              <a:t>&lt;Patient </a:t>
            </a:r>
            <a:r>
              <a:rPr lang="en-US" dirty="0"/>
              <a:t>/&gt;</a:t>
            </a:r>
          </a:p>
          <a:p>
            <a:r>
              <a:rPr lang="en-US" dirty="0"/>
              <a:t>   &lt;/entry</a:t>
            </a:r>
            <a:r>
              <a:rPr lang="en-US" dirty="0" smtClean="0"/>
              <a:t>&gt;</a:t>
            </a:r>
          </a:p>
          <a:p>
            <a:r>
              <a:rPr lang="en-US" dirty="0" smtClean="0"/>
              <a:t>&lt;/feed&gt;</a:t>
            </a:r>
          </a:p>
        </p:txBody>
      </p:sp>
      <p:sp>
        <p:nvSpPr>
          <p:cNvPr id="39" name="Freeform 38"/>
          <p:cNvSpPr/>
          <p:nvPr/>
        </p:nvSpPr>
        <p:spPr bwMode="auto">
          <a:xfrm>
            <a:off x="7351572" y="2427514"/>
            <a:ext cx="192228" cy="794657"/>
          </a:xfrm>
          <a:custGeom>
            <a:avLst/>
            <a:gdLst>
              <a:gd name="connsiteX0" fmla="*/ 0 w 589418"/>
              <a:gd name="connsiteY0" fmla="*/ 0 h 794657"/>
              <a:gd name="connsiteX1" fmla="*/ 587829 w 589418"/>
              <a:gd name="connsiteY1" fmla="*/ 424543 h 794657"/>
              <a:gd name="connsiteX2" fmla="*/ 174172 w 589418"/>
              <a:gd name="connsiteY2" fmla="*/ 794657 h 794657"/>
            </a:gdLst>
            <a:ahLst/>
            <a:cxnLst>
              <a:cxn ang="0">
                <a:pos x="connsiteX0" y="connsiteY0"/>
              </a:cxn>
              <a:cxn ang="0">
                <a:pos x="connsiteX1" y="connsiteY1"/>
              </a:cxn>
              <a:cxn ang="0">
                <a:pos x="connsiteX2" y="connsiteY2"/>
              </a:cxn>
            </a:cxnLst>
            <a:rect l="l" t="t" r="r" b="b"/>
            <a:pathLst>
              <a:path w="589418" h="794657">
                <a:moveTo>
                  <a:pt x="0" y="0"/>
                </a:moveTo>
                <a:cubicBezTo>
                  <a:pt x="279400" y="146050"/>
                  <a:pt x="558800" y="292100"/>
                  <a:pt x="587829" y="424543"/>
                </a:cubicBezTo>
                <a:cubicBezTo>
                  <a:pt x="616858" y="556986"/>
                  <a:pt x="239486" y="731157"/>
                  <a:pt x="174172" y="794657"/>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Freeform 40"/>
          <p:cNvSpPr/>
          <p:nvPr/>
        </p:nvSpPr>
        <p:spPr bwMode="auto">
          <a:xfrm rot="21075423">
            <a:off x="7260288" y="2364489"/>
            <a:ext cx="1214526" cy="2378174"/>
          </a:xfrm>
          <a:custGeom>
            <a:avLst/>
            <a:gdLst>
              <a:gd name="connsiteX0" fmla="*/ 391886 w 1691641"/>
              <a:gd name="connsiteY0" fmla="*/ 0 h 2449286"/>
              <a:gd name="connsiteX1" fmla="*/ 1687286 w 1691641"/>
              <a:gd name="connsiteY1" fmla="*/ 1153886 h 2449286"/>
              <a:gd name="connsiteX2" fmla="*/ 0 w 1691641"/>
              <a:gd name="connsiteY2" fmla="*/ 2449286 h 2449286"/>
            </a:gdLst>
            <a:ahLst/>
            <a:cxnLst>
              <a:cxn ang="0">
                <a:pos x="connsiteX0" y="connsiteY0"/>
              </a:cxn>
              <a:cxn ang="0">
                <a:pos x="connsiteX1" y="connsiteY1"/>
              </a:cxn>
              <a:cxn ang="0">
                <a:pos x="connsiteX2" y="connsiteY2"/>
              </a:cxn>
            </a:cxnLst>
            <a:rect l="l" t="t" r="r" b="b"/>
            <a:pathLst>
              <a:path w="1691641" h="2449286">
                <a:moveTo>
                  <a:pt x="391886" y="0"/>
                </a:moveTo>
                <a:cubicBezTo>
                  <a:pt x="1072243" y="372836"/>
                  <a:pt x="1752600" y="745672"/>
                  <a:pt x="1687286" y="1153886"/>
                </a:cubicBezTo>
                <a:cubicBezTo>
                  <a:pt x="1621972" y="1562100"/>
                  <a:pt x="266700" y="2237015"/>
                  <a:pt x="0" y="2449286"/>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3" name="Straight Arrow Connector 42"/>
          <p:cNvCxnSpPr/>
          <p:nvPr/>
        </p:nvCxnSpPr>
        <p:spPr bwMode="auto">
          <a:xfrm>
            <a:off x="3048000" y="2913063"/>
            <a:ext cx="0" cy="431800"/>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cxnSp>
        <p:nvCxnSpPr>
          <p:cNvPr id="44" name="Straight Arrow Connector 43"/>
          <p:cNvCxnSpPr/>
          <p:nvPr/>
        </p:nvCxnSpPr>
        <p:spPr bwMode="auto">
          <a:xfrm>
            <a:off x="1828800" y="3886200"/>
            <a:ext cx="0" cy="331105"/>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sp>
        <p:nvSpPr>
          <p:cNvPr id="45" name="Freeform 44"/>
          <p:cNvSpPr/>
          <p:nvPr/>
        </p:nvSpPr>
        <p:spPr bwMode="auto">
          <a:xfrm>
            <a:off x="6934200" y="5029201"/>
            <a:ext cx="478971" cy="685800"/>
          </a:xfrm>
          <a:custGeom>
            <a:avLst/>
            <a:gdLst>
              <a:gd name="connsiteX0" fmla="*/ 446314 w 515556"/>
              <a:gd name="connsiteY0" fmla="*/ 0 h 816429"/>
              <a:gd name="connsiteX1" fmla="*/ 478971 w 515556"/>
              <a:gd name="connsiteY1" fmla="*/ 598715 h 816429"/>
              <a:gd name="connsiteX2" fmla="*/ 0 w 515556"/>
              <a:gd name="connsiteY2" fmla="*/ 816429 h 816429"/>
            </a:gdLst>
            <a:ahLst/>
            <a:cxnLst>
              <a:cxn ang="0">
                <a:pos x="connsiteX0" y="connsiteY0"/>
              </a:cxn>
              <a:cxn ang="0">
                <a:pos x="connsiteX1" y="connsiteY1"/>
              </a:cxn>
              <a:cxn ang="0">
                <a:pos x="connsiteX2" y="connsiteY2"/>
              </a:cxn>
            </a:cxnLst>
            <a:rect l="l" t="t" r="r" b="b"/>
            <a:pathLst>
              <a:path w="515556" h="816429">
                <a:moveTo>
                  <a:pt x="446314" y="0"/>
                </a:moveTo>
                <a:cubicBezTo>
                  <a:pt x="499835" y="231321"/>
                  <a:pt x="553357" y="462643"/>
                  <a:pt x="478971" y="598715"/>
                </a:cubicBezTo>
                <a:cubicBezTo>
                  <a:pt x="404585" y="734787"/>
                  <a:pt x="52614" y="792843"/>
                  <a:pt x="0" y="816429"/>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endParaRPr lang="en-US"/>
          </a:p>
        </p:txBody>
      </p:sp>
      <p:sp>
        <p:nvSpPr>
          <p:cNvPr id="21" name="TextBox 20"/>
          <p:cNvSpPr txBox="1"/>
          <p:nvPr/>
        </p:nvSpPr>
        <p:spPr>
          <a:xfrm>
            <a:off x="3124200" y="2114487"/>
            <a:ext cx="990600" cy="360683"/>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pPr algn="ctr"/>
            <a:r>
              <a:rPr lang="en-US" dirty="0" smtClean="0"/>
              <a:t>Attester</a:t>
            </a:r>
            <a:endParaRPr lang="en-US" dirty="0"/>
          </a:p>
        </p:txBody>
      </p:sp>
      <p:sp>
        <p:nvSpPr>
          <p:cNvPr id="32" name="TextBox 31"/>
          <p:cNvSpPr txBox="1"/>
          <p:nvPr/>
        </p:nvSpPr>
        <p:spPr>
          <a:xfrm>
            <a:off x="2084614" y="2096829"/>
            <a:ext cx="990600" cy="378341"/>
          </a:xfrm>
          <a:prstGeom prst="rect">
            <a:avLst/>
          </a:prstGeom>
          <a:solidFill>
            <a:srgbClr val="FEF0CD"/>
          </a:solidFill>
          <a:ln w="9525" cap="flat">
            <a:solidFill>
              <a:srgbClr val="338FA5"/>
            </a:solidFill>
            <a:prstDash val="solid"/>
            <a:round/>
            <a:headEnd type="none" w="med" len="med"/>
            <a:tailEnd type="none" w="med" len="med"/>
          </a:ln>
          <a:effectLst>
            <a:outerShdw blurRad="38100" dist="23000" dir="5400000" algn="ctr" rotWithShape="0">
              <a:schemeClr val="bg2">
                <a:alpha val="34999"/>
              </a:schemeClr>
            </a:outerShdw>
          </a:effectLst>
        </p:spPr>
        <p:txBody>
          <a:bodyPr lIns="36000" tIns="0" rIns="0" bIns="0" anchor="t" anchorCtr="0"/>
          <a:lstStyle>
            <a:defPPr>
              <a:defRPr lang="en-US"/>
            </a:defPPr>
            <a:lvl1pPr>
              <a:defRPr sz="1800">
                <a:effectLst>
                  <a:outerShdw blurRad="38100" dist="38100" dir="2700000" algn="tl">
                    <a:srgbClr val="FFFFFF"/>
                  </a:outerShdw>
                </a:effectLst>
                <a:latin typeface="Calibri" charset="0"/>
                <a:ea typeface="ＭＳ Ｐゴシック" charset="0"/>
                <a:cs typeface="Calibri" charset="0"/>
              </a:defRPr>
            </a:lvl1pPr>
          </a:lstStyle>
          <a:p>
            <a:r>
              <a:rPr lang="en-US" dirty="0" smtClean="0"/>
              <a:t>Metadata</a:t>
            </a:r>
            <a:endParaRPr lang="en-US" dirty="0"/>
          </a:p>
        </p:txBody>
      </p:sp>
      <p:cxnSp>
        <p:nvCxnSpPr>
          <p:cNvPr id="33" name="Straight Arrow Connector 32"/>
          <p:cNvCxnSpPr/>
          <p:nvPr/>
        </p:nvCxnSpPr>
        <p:spPr bwMode="auto">
          <a:xfrm>
            <a:off x="1828800" y="5460095"/>
            <a:ext cx="0" cy="331105"/>
          </a:xfrm>
          <a:prstGeom prst="straightConnector1">
            <a:avLst/>
          </a:prstGeom>
          <a:noFill/>
          <a:ln w="25400" cap="flat">
            <a:solidFill>
              <a:srgbClr val="3891A7"/>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cxnSp>
      <p:sp>
        <p:nvSpPr>
          <p:cNvPr id="34" name="Freeform 33"/>
          <p:cNvSpPr/>
          <p:nvPr/>
        </p:nvSpPr>
        <p:spPr bwMode="auto">
          <a:xfrm rot="1822276">
            <a:off x="7105194" y="3386771"/>
            <a:ext cx="344628" cy="769937"/>
          </a:xfrm>
          <a:custGeom>
            <a:avLst/>
            <a:gdLst>
              <a:gd name="connsiteX0" fmla="*/ 0 w 589418"/>
              <a:gd name="connsiteY0" fmla="*/ 0 h 794657"/>
              <a:gd name="connsiteX1" fmla="*/ 587829 w 589418"/>
              <a:gd name="connsiteY1" fmla="*/ 424543 h 794657"/>
              <a:gd name="connsiteX2" fmla="*/ 174172 w 589418"/>
              <a:gd name="connsiteY2" fmla="*/ 794657 h 794657"/>
            </a:gdLst>
            <a:ahLst/>
            <a:cxnLst>
              <a:cxn ang="0">
                <a:pos x="connsiteX0" y="connsiteY0"/>
              </a:cxn>
              <a:cxn ang="0">
                <a:pos x="connsiteX1" y="connsiteY1"/>
              </a:cxn>
              <a:cxn ang="0">
                <a:pos x="connsiteX2" y="connsiteY2"/>
              </a:cxn>
            </a:cxnLst>
            <a:rect l="l" t="t" r="r" b="b"/>
            <a:pathLst>
              <a:path w="589418" h="794657">
                <a:moveTo>
                  <a:pt x="0" y="0"/>
                </a:moveTo>
                <a:cubicBezTo>
                  <a:pt x="279400" y="146050"/>
                  <a:pt x="558800" y="292100"/>
                  <a:pt x="587829" y="424543"/>
                </a:cubicBezTo>
                <a:cubicBezTo>
                  <a:pt x="616858" y="556986"/>
                  <a:pt x="239486" y="731157"/>
                  <a:pt x="174172" y="794657"/>
                </a:cubicBezTo>
              </a:path>
            </a:pathLst>
          </a:custGeom>
          <a:ln>
            <a:headEnd type="none" w="med" len="med"/>
            <a:tailEnd type="stealth" w="lg" len="lg"/>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273275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as “Document”</a:t>
            </a:r>
            <a:endParaRPr lang="nl-NL" dirty="0"/>
          </a:p>
        </p:txBody>
      </p:sp>
      <p:sp>
        <p:nvSpPr>
          <p:cNvPr id="3" name="Slide Number Placeholder 2"/>
          <p:cNvSpPr>
            <a:spLocks noGrp="1"/>
          </p:cNvSpPr>
          <p:nvPr>
            <p:ph type="sldNum" sz="quarter" idx="4"/>
          </p:nvPr>
        </p:nvSpPr>
        <p:spPr/>
        <p:txBody>
          <a:bodyPr/>
          <a:lstStyle/>
          <a:p>
            <a:fld id="{5CC3E5C4-3E2B-40F1-9F2B-C46CEB0C88DF}" type="slidenum">
              <a:rPr lang="en-CA" smtClean="0"/>
              <a:pPr/>
              <a:t>98</a:t>
            </a:fld>
            <a:endParaRPr lang="en-C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43033"/>
            <a:ext cx="7835669" cy="22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flipV="1">
            <a:off x="3886200" y="4419600"/>
            <a:ext cx="838202" cy="1143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8" name="Cloud 7"/>
          <p:cNvSpPr/>
          <p:nvPr/>
        </p:nvSpPr>
        <p:spPr bwMode="auto">
          <a:xfrm>
            <a:off x="4545249" y="5339443"/>
            <a:ext cx="2079171" cy="11430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This Bundle is a </a:t>
            </a:r>
            <a:r>
              <a:rPr kumimoji="0" lang="en-US" sz="1800" b="1" i="0" u="none" strike="noStrike" cap="none" normalizeH="0" baseline="0" dirty="0" smtClean="0">
                <a:ln>
                  <a:noFill/>
                </a:ln>
                <a:solidFill>
                  <a:schemeClr val="bg1"/>
                </a:solidFill>
                <a:effectLst/>
                <a:latin typeface="Arial" charset="0"/>
              </a:rPr>
              <a:t>Document</a:t>
            </a:r>
          </a:p>
        </p:txBody>
      </p:sp>
    </p:spTree>
    <p:extLst>
      <p:ext uri="{BB962C8B-B14F-4D97-AF65-F5344CB8AC3E}">
        <p14:creationId xmlns:p14="http://schemas.microsoft.com/office/powerpoint/2010/main" val="26200907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Communicating documents</a:t>
            </a:r>
            <a:endParaRPr lang="en-US" dirty="0"/>
          </a:p>
        </p:txBody>
      </p:sp>
      <p:sp>
        <p:nvSpPr>
          <p:cNvPr id="3" name="Content Placeholder 2"/>
          <p:cNvSpPr>
            <a:spLocks noGrp="1"/>
          </p:cNvSpPr>
          <p:nvPr>
            <p:ph idx="1"/>
          </p:nvPr>
        </p:nvSpPr>
        <p:spPr/>
        <p:txBody>
          <a:bodyPr/>
          <a:lstStyle/>
          <a:p>
            <a:r>
              <a:rPr lang="en-US" dirty="0" smtClean="0"/>
              <a:t>You can also “drop” your document using FHIR on</a:t>
            </a:r>
          </a:p>
          <a:p>
            <a:pPr lvl="1"/>
            <a:r>
              <a:rPr lang="en-US" dirty="0" smtClean="0"/>
              <a:t>http://server.org/fhir/Mailbox</a:t>
            </a:r>
          </a:p>
          <a:p>
            <a:r>
              <a:rPr lang="en-US" dirty="0" smtClean="0"/>
              <a:t>No storage or disassembly is implied, your just posting a document in its entirety.</a:t>
            </a:r>
          </a:p>
          <a:p>
            <a:r>
              <a:rPr lang="en-US" dirty="0" smtClean="0"/>
              <a:t>Servers can implement specific functionality as required between trading partners when receiving such a document.</a:t>
            </a:r>
          </a:p>
          <a:p>
            <a:endParaRPr lang="en-US" dirty="0"/>
          </a:p>
        </p:txBody>
      </p:sp>
      <p:sp>
        <p:nvSpPr>
          <p:cNvPr id="5" name="Slide Number Placeholder 4"/>
          <p:cNvSpPr>
            <a:spLocks noGrp="1"/>
          </p:cNvSpPr>
          <p:nvPr>
            <p:ph type="sldNum" sz="quarter" idx="4"/>
          </p:nvPr>
        </p:nvSpPr>
        <p:spPr/>
        <p:txBody>
          <a:bodyPr/>
          <a:lstStyle/>
          <a:p>
            <a:fld id="{2CD36790-EF9F-4521-A783-189BE19EEE4B}" type="slidenum">
              <a:rPr lang="en-US" smtClean="0"/>
              <a:pPr/>
              <a:t>99</a:t>
            </a:fld>
            <a:endParaRPr lang="en-US"/>
          </a:p>
        </p:txBody>
      </p:sp>
    </p:spTree>
    <p:extLst>
      <p:ext uri="{BB962C8B-B14F-4D97-AF65-F5344CB8AC3E}">
        <p14:creationId xmlns:p14="http://schemas.microsoft.com/office/powerpoint/2010/main" val="144425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9685</TotalTime>
  <Words>6915</Words>
  <Application>Microsoft Office PowerPoint</Application>
  <PresentationFormat>On-screen Show (4:3)</PresentationFormat>
  <Paragraphs>1328</Paragraphs>
  <Slides>138</Slides>
  <Notes>74</Notes>
  <HiddenSlides>4</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1_Refined</vt:lpstr>
      <vt:lpstr>FHIR for Developers</vt:lpstr>
      <vt:lpstr>Introduction</vt:lpstr>
      <vt:lpstr>Who am I?</vt:lpstr>
      <vt:lpstr>Introduce ourselves</vt:lpstr>
      <vt:lpstr>Contents of this tutorial</vt:lpstr>
      <vt:lpstr>What perspective?</vt:lpstr>
      <vt:lpstr>Deconstructing FHIR</vt:lpstr>
      <vt:lpstr>Resources (review!)</vt:lpstr>
      <vt:lpstr>Composition versus reference</vt:lpstr>
      <vt:lpstr>Composition of a Resource</vt:lpstr>
      <vt:lpstr>Containment</vt:lpstr>
      <vt:lpstr>Resource Reference</vt:lpstr>
      <vt:lpstr>Resource Reference</vt:lpstr>
      <vt:lpstr>Network</vt:lpstr>
      <vt:lpstr>Resource Aggregate</vt:lpstr>
      <vt:lpstr>“Business” identifiers</vt:lpstr>
      <vt:lpstr>A Resource’s identity</vt:lpstr>
      <vt:lpstr>Resource metadata</vt:lpstr>
      <vt:lpstr>The FHIR Elements</vt:lpstr>
      <vt:lpstr>Start at the bottom: Primitives</vt:lpstr>
      <vt:lpstr>Derived primitives</vt:lpstr>
      <vt:lpstr>Derived primitives</vt:lpstr>
      <vt:lpstr>Level up:  Composite Datatypes</vt:lpstr>
      <vt:lpstr>Datatypes</vt:lpstr>
      <vt:lpstr>“Choice” properties</vt:lpstr>
      <vt:lpstr>Coded types</vt:lpstr>
      <vt:lpstr>Coded types</vt:lpstr>
      <vt:lpstr>PowerPoint Presentation</vt:lpstr>
      <vt:lpstr>PowerPoint Presentation</vt:lpstr>
      <vt:lpstr>PowerPoint Presentation</vt:lpstr>
      <vt:lpstr>Level up: resources</vt:lpstr>
      <vt:lpstr>References</vt:lpstr>
      <vt:lpstr>Extending a name</vt:lpstr>
      <vt:lpstr>Complex extensions</vt:lpstr>
      <vt:lpstr>Narrative</vt:lpstr>
      <vt:lpstr>The FHIR datamodel (simplified!)</vt:lpstr>
      <vt:lpstr>Resources in code</vt:lpstr>
      <vt:lpstr>Reference implementations</vt:lpstr>
      <vt:lpstr>Object Model</vt:lpstr>
      <vt:lpstr>Parsing/Serializing using C#</vt:lpstr>
      <vt:lpstr>REST service interface</vt:lpstr>
      <vt:lpstr>Paradigms</vt:lpstr>
      <vt:lpstr>REST?</vt:lpstr>
      <vt:lpstr>Just a quick GET</vt:lpstr>
      <vt:lpstr>A Resource’s REST identity</vt:lpstr>
      <vt:lpstr>One more look at the header</vt:lpstr>
      <vt:lpstr>For a specific version…</vt:lpstr>
      <vt:lpstr>Support for versions</vt:lpstr>
      <vt:lpstr>REST “representations”</vt:lpstr>
      <vt:lpstr>Question</vt:lpstr>
      <vt:lpstr>Remember conformance?</vt:lpstr>
      <vt:lpstr>Tag metadata</vt:lpstr>
      <vt:lpstr>Mapping (meta)data to HTTP</vt:lpstr>
      <vt:lpstr>REST in the spec</vt:lpstr>
      <vt:lpstr>Mapping to verbs</vt:lpstr>
      <vt:lpstr>To create a resource</vt:lpstr>
      <vt:lpstr>To update a resource</vt:lpstr>
      <vt:lpstr>Using PUT to create</vt:lpstr>
      <vt:lpstr>Version-aware updates</vt:lpstr>
      <vt:lpstr>What’s a ‘deleted’ Resource?</vt:lpstr>
      <vt:lpstr>Version history - deletions</vt:lpstr>
      <vt:lpstr>Version history - revival</vt:lpstr>
      <vt:lpstr>The Binary Endpoint</vt:lpstr>
      <vt:lpstr>Useful for Attachments</vt:lpstr>
      <vt:lpstr>Using FHIR Client in C#</vt:lpstr>
      <vt:lpstr>BUNDLES</vt:lpstr>
      <vt:lpstr>Communicating lists</vt:lpstr>
      <vt:lpstr>Bundles</vt:lpstr>
      <vt:lpstr>New reports in the mail</vt:lpstr>
      <vt:lpstr>An example Bundle</vt:lpstr>
      <vt:lpstr>Resource Entry</vt:lpstr>
      <vt:lpstr>Example: Keeping in sync</vt:lpstr>
      <vt:lpstr>Multiple versions of entries</vt:lpstr>
      <vt:lpstr>Atom Tombstones - Deletions</vt:lpstr>
      <vt:lpstr>Atom in JSON</vt:lpstr>
      <vt:lpstr>Json Atom - Example</vt:lpstr>
      <vt:lpstr>Bundles</vt:lpstr>
      <vt:lpstr>Bundles in C#</vt:lpstr>
      <vt:lpstr>Bundles in Java</vt:lpstr>
      <vt:lpstr>SEARCH FUNCTIONALITY</vt:lpstr>
      <vt:lpstr>Getting “all” patients</vt:lpstr>
      <vt:lpstr>Search (patient)</vt:lpstr>
      <vt:lpstr>Combining parameters</vt:lpstr>
      <vt:lpstr>Search (patient)</vt:lpstr>
      <vt:lpstr>Token</vt:lpstr>
      <vt:lpstr>Ok I get it…or not?</vt:lpstr>
      <vt:lpstr>Chained searches</vt:lpstr>
      <vt:lpstr>2 queries in 1</vt:lpstr>
      <vt:lpstr>More optimalizations</vt:lpstr>
      <vt:lpstr>Validation</vt:lpstr>
      <vt:lpstr>Tagging a Resource</vt:lpstr>
      <vt:lpstr>(Distributed) validation</vt:lpstr>
      <vt:lpstr>Validation</vt:lpstr>
      <vt:lpstr>Operation Outcome</vt:lpstr>
      <vt:lpstr>Beyond REST</vt:lpstr>
      <vt:lpstr>The Document resource</vt:lpstr>
      <vt:lpstr>Documents – are bundles</vt:lpstr>
      <vt:lpstr>Tag as “Document”</vt:lpstr>
      <vt:lpstr>Communicating documents</vt:lpstr>
      <vt:lpstr>Communicating documents</vt:lpstr>
      <vt:lpstr>MessageHeader Resource</vt:lpstr>
      <vt:lpstr>Messages – are bundles</vt:lpstr>
      <vt:lpstr>Tag as “Document”</vt:lpstr>
      <vt:lpstr>Sending messages</vt:lpstr>
      <vt:lpstr>INSIDE THE FHIR DISTRIBUTION</vt:lpstr>
      <vt:lpstr>Browsing the site</vt:lpstr>
      <vt:lpstr>The FHIR distribution</vt:lpstr>
      <vt:lpstr>In the FHIR SVN</vt:lpstr>
      <vt:lpstr>The FHIR SVN</vt:lpstr>
      <vt:lpstr>“Source” of FHIR</vt:lpstr>
      <vt:lpstr>“Source” of FHIR</vt:lpstr>
      <vt:lpstr>Publication process</vt:lpstr>
      <vt:lpstr>Generator writers!</vt:lpstr>
      <vt:lpstr>Building a fhir server</vt:lpstr>
      <vt:lpstr>Some possible uses</vt:lpstr>
      <vt:lpstr>Repository model</vt:lpstr>
      <vt:lpstr>Overview of a server</vt:lpstr>
      <vt:lpstr>From wire to store</vt:lpstr>
      <vt:lpstr>Briefest intro to JSON</vt:lpstr>
      <vt:lpstr>Xml and JSON are different</vt:lpstr>
      <vt:lpstr>Xml and Json in FHIR</vt:lpstr>
      <vt:lpstr>Xml and Json in FHIR</vt:lpstr>
      <vt:lpstr>Handling both</vt:lpstr>
      <vt:lpstr>Document-oriented store</vt:lpstr>
      <vt:lpstr>PowerPoint Presentation</vt:lpstr>
      <vt:lpstr>No (sql) transactions</vt:lpstr>
      <vt:lpstr>Batch: needs transactions</vt:lpstr>
      <vt:lpstr>Storing resources</vt:lpstr>
      <vt:lpstr>RDBMS: BLOB + Index</vt:lpstr>
      <vt:lpstr>PowerPoint Presentation</vt:lpstr>
      <vt:lpstr>Predictable search</vt:lpstr>
      <vt:lpstr>Types of parameters</vt:lpstr>
      <vt:lpstr>Partial/combined match</vt:lpstr>
      <vt:lpstr>Prepare your data!</vt:lpstr>
      <vt:lpstr>The end is near…</vt:lpstr>
      <vt:lpstr>Balloting plans</vt:lpstr>
      <vt:lpstr>Next Steps for you</vt:lpstr>
      <vt:lpstr>QUESTIONS?</vt:lpstr>
    </vt:vector>
  </TitlesOfParts>
  <Company>Stewardshop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Ross</dc:creator>
  <cp:lastModifiedBy>Image Creation</cp:lastModifiedBy>
  <cp:revision>517</cp:revision>
  <dcterms:created xsi:type="dcterms:W3CDTF">2008-01-21T06:12:12Z</dcterms:created>
  <dcterms:modified xsi:type="dcterms:W3CDTF">2016-01-21T18:03:45Z</dcterms:modified>
</cp:coreProperties>
</file>