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 id="2147483724" r:id="rId2"/>
    <p:sldMasterId id="2147483736" r:id="rId3"/>
  </p:sldMasterIdLst>
  <p:notesMasterIdLst>
    <p:notesMasterId r:id="rId104"/>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401" r:id="rId19"/>
    <p:sldId id="273" r:id="rId20"/>
    <p:sldId id="274" r:id="rId21"/>
    <p:sldId id="275" r:id="rId22"/>
    <p:sldId id="276" r:id="rId23"/>
    <p:sldId id="277" r:id="rId24"/>
    <p:sldId id="278" r:id="rId25"/>
    <p:sldId id="279" r:id="rId26"/>
    <p:sldId id="280" r:id="rId27"/>
    <p:sldId id="281" r:id="rId28"/>
    <p:sldId id="282" r:id="rId29"/>
    <p:sldId id="303"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302" r:id="rId10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Lucida Sans Unicode" pitchFamily="34" charset="0"/>
        <a:cs typeface="Lucida Sans Unicode" pitchFamily="34" charset="0"/>
      </a:defRPr>
    </a:lvl1pPr>
    <a:lvl2pPr marL="457200" algn="l" rtl="0" eaLnBrk="0" fontAlgn="base" hangingPunct="0">
      <a:spcBef>
        <a:spcPct val="0"/>
      </a:spcBef>
      <a:spcAft>
        <a:spcPct val="0"/>
      </a:spcAft>
      <a:defRPr sz="2400" kern="1200">
        <a:solidFill>
          <a:schemeClr val="tx1"/>
        </a:solidFill>
        <a:latin typeface="Times" pitchFamily="18" charset="0"/>
        <a:ea typeface="Lucida Sans Unicode" pitchFamily="34" charset="0"/>
        <a:cs typeface="Lucida Sans Unicode" pitchFamily="34" charset="0"/>
      </a:defRPr>
    </a:lvl2pPr>
    <a:lvl3pPr marL="914400" algn="l" rtl="0" eaLnBrk="0" fontAlgn="base" hangingPunct="0">
      <a:spcBef>
        <a:spcPct val="0"/>
      </a:spcBef>
      <a:spcAft>
        <a:spcPct val="0"/>
      </a:spcAft>
      <a:defRPr sz="2400" kern="1200">
        <a:solidFill>
          <a:schemeClr val="tx1"/>
        </a:solidFill>
        <a:latin typeface="Times" pitchFamily="18" charset="0"/>
        <a:ea typeface="Lucida Sans Unicode" pitchFamily="34" charset="0"/>
        <a:cs typeface="Lucida Sans Unicode" pitchFamily="34" charset="0"/>
      </a:defRPr>
    </a:lvl3pPr>
    <a:lvl4pPr marL="1371600" algn="l" rtl="0" eaLnBrk="0" fontAlgn="base" hangingPunct="0">
      <a:spcBef>
        <a:spcPct val="0"/>
      </a:spcBef>
      <a:spcAft>
        <a:spcPct val="0"/>
      </a:spcAft>
      <a:defRPr sz="2400" kern="1200">
        <a:solidFill>
          <a:schemeClr val="tx1"/>
        </a:solidFill>
        <a:latin typeface="Times" pitchFamily="18" charset="0"/>
        <a:ea typeface="Lucida Sans Unicode" pitchFamily="34" charset="0"/>
        <a:cs typeface="Lucida Sans Unicode" pitchFamily="34" charset="0"/>
      </a:defRPr>
    </a:lvl4pPr>
    <a:lvl5pPr marL="1828800" algn="l" rtl="0" eaLnBrk="0" fontAlgn="base" hangingPunct="0">
      <a:spcBef>
        <a:spcPct val="0"/>
      </a:spcBef>
      <a:spcAft>
        <a:spcPct val="0"/>
      </a:spcAft>
      <a:defRPr sz="2400" kern="1200">
        <a:solidFill>
          <a:schemeClr val="tx1"/>
        </a:solidFill>
        <a:latin typeface="Times" pitchFamily="18" charset="0"/>
        <a:ea typeface="Lucida Sans Unicode" pitchFamily="34" charset="0"/>
        <a:cs typeface="Lucida Sans Unicode" pitchFamily="34" charset="0"/>
      </a:defRPr>
    </a:lvl5pPr>
    <a:lvl6pPr marL="2286000" algn="l" defTabSz="914400" rtl="0" eaLnBrk="1" latinLnBrk="0" hangingPunct="1">
      <a:defRPr sz="2400" kern="1200">
        <a:solidFill>
          <a:schemeClr val="tx1"/>
        </a:solidFill>
        <a:latin typeface="Times" pitchFamily="18" charset="0"/>
        <a:ea typeface="Lucida Sans Unicode" pitchFamily="34" charset="0"/>
        <a:cs typeface="Lucida Sans Unicode" pitchFamily="34" charset="0"/>
      </a:defRPr>
    </a:lvl6pPr>
    <a:lvl7pPr marL="2743200" algn="l" defTabSz="914400" rtl="0" eaLnBrk="1" latinLnBrk="0" hangingPunct="1">
      <a:defRPr sz="2400" kern="1200">
        <a:solidFill>
          <a:schemeClr val="tx1"/>
        </a:solidFill>
        <a:latin typeface="Times" pitchFamily="18" charset="0"/>
        <a:ea typeface="Lucida Sans Unicode" pitchFamily="34" charset="0"/>
        <a:cs typeface="Lucida Sans Unicode" pitchFamily="34" charset="0"/>
      </a:defRPr>
    </a:lvl7pPr>
    <a:lvl8pPr marL="3200400" algn="l" defTabSz="914400" rtl="0" eaLnBrk="1" latinLnBrk="0" hangingPunct="1">
      <a:defRPr sz="2400" kern="1200">
        <a:solidFill>
          <a:schemeClr val="tx1"/>
        </a:solidFill>
        <a:latin typeface="Times" pitchFamily="18" charset="0"/>
        <a:ea typeface="Lucida Sans Unicode" pitchFamily="34" charset="0"/>
        <a:cs typeface="Lucida Sans Unicode" pitchFamily="34" charset="0"/>
      </a:defRPr>
    </a:lvl8pPr>
    <a:lvl9pPr marL="3657600" algn="l" defTabSz="914400" rtl="0" eaLnBrk="1" latinLnBrk="0" hangingPunct="1">
      <a:defRPr sz="2400" kern="1200">
        <a:solidFill>
          <a:schemeClr val="tx1"/>
        </a:solidFill>
        <a:latin typeface="Times" pitchFamily="18"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113" d="100"/>
          <a:sy n="113" d="100"/>
        </p:scale>
        <p:origin x="-2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5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 /><Relationship Id="rId21" Type="http://schemas.openxmlformats.org/officeDocument/2006/relationships/slide" Target="slides/slide18.xml" /><Relationship Id="rId42" Type="http://schemas.openxmlformats.org/officeDocument/2006/relationships/slide" Target="slides/slide39.xml" /><Relationship Id="rId47" Type="http://schemas.openxmlformats.org/officeDocument/2006/relationships/slide" Target="slides/slide44.xml" /><Relationship Id="rId63" Type="http://schemas.openxmlformats.org/officeDocument/2006/relationships/slide" Target="slides/slide60.xml" /><Relationship Id="rId68" Type="http://schemas.openxmlformats.org/officeDocument/2006/relationships/slide" Target="slides/slide65.xml" /><Relationship Id="rId84" Type="http://schemas.openxmlformats.org/officeDocument/2006/relationships/slide" Target="slides/slide81.xml" /><Relationship Id="rId89" Type="http://schemas.openxmlformats.org/officeDocument/2006/relationships/slide" Target="slides/slide86.xml" /><Relationship Id="rId7" Type="http://schemas.openxmlformats.org/officeDocument/2006/relationships/slide" Target="slides/slide4.xml" /><Relationship Id="rId71" Type="http://schemas.openxmlformats.org/officeDocument/2006/relationships/slide" Target="slides/slide68.xml" /><Relationship Id="rId92" Type="http://schemas.openxmlformats.org/officeDocument/2006/relationships/slide" Target="slides/slide89.xml" /><Relationship Id="rId2" Type="http://schemas.openxmlformats.org/officeDocument/2006/relationships/slideMaster" Target="slideMasters/slideMaster2.xml" /><Relationship Id="rId16" Type="http://schemas.openxmlformats.org/officeDocument/2006/relationships/slide" Target="slides/slide13.xml" /><Relationship Id="rId29" Type="http://schemas.openxmlformats.org/officeDocument/2006/relationships/slide" Target="slides/slide26.xml" /><Relationship Id="rId107" Type="http://schemas.openxmlformats.org/officeDocument/2006/relationships/theme" Target="theme/theme1.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slide" Target="slides/slide63.xml" /><Relationship Id="rId74" Type="http://schemas.openxmlformats.org/officeDocument/2006/relationships/slide" Target="slides/slide71.xml" /><Relationship Id="rId79" Type="http://schemas.openxmlformats.org/officeDocument/2006/relationships/slide" Target="slides/slide76.xml" /><Relationship Id="rId87" Type="http://schemas.openxmlformats.org/officeDocument/2006/relationships/slide" Target="slides/slide84.xml" /><Relationship Id="rId102" Type="http://schemas.openxmlformats.org/officeDocument/2006/relationships/slide" Target="slides/slide99.xml" /><Relationship Id="rId5" Type="http://schemas.openxmlformats.org/officeDocument/2006/relationships/slide" Target="slides/slide2.xml" /><Relationship Id="rId61" Type="http://schemas.openxmlformats.org/officeDocument/2006/relationships/slide" Target="slides/slide58.xml" /><Relationship Id="rId82" Type="http://schemas.openxmlformats.org/officeDocument/2006/relationships/slide" Target="slides/slide79.xml" /><Relationship Id="rId90" Type="http://schemas.openxmlformats.org/officeDocument/2006/relationships/slide" Target="slides/slide87.xml" /><Relationship Id="rId95" Type="http://schemas.openxmlformats.org/officeDocument/2006/relationships/slide" Target="slides/slide92.xml" /><Relationship Id="rId19" Type="http://schemas.openxmlformats.org/officeDocument/2006/relationships/slide" Target="slides/slide1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slide" Target="slides/slide61.xml" /><Relationship Id="rId69" Type="http://schemas.openxmlformats.org/officeDocument/2006/relationships/slide" Target="slides/slide66.xml" /><Relationship Id="rId77" Type="http://schemas.openxmlformats.org/officeDocument/2006/relationships/slide" Target="slides/slide74.xml" /><Relationship Id="rId100" Type="http://schemas.openxmlformats.org/officeDocument/2006/relationships/slide" Target="slides/slide97.xml" /><Relationship Id="rId105" Type="http://schemas.openxmlformats.org/officeDocument/2006/relationships/presProps" Target="presProps.xml"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slide" Target="slides/slide69.xml" /><Relationship Id="rId80" Type="http://schemas.openxmlformats.org/officeDocument/2006/relationships/slide" Target="slides/slide77.xml" /><Relationship Id="rId85" Type="http://schemas.openxmlformats.org/officeDocument/2006/relationships/slide" Target="slides/slide82.xml" /><Relationship Id="rId93" Type="http://schemas.openxmlformats.org/officeDocument/2006/relationships/slide" Target="slides/slide90.xml" /><Relationship Id="rId98" Type="http://schemas.openxmlformats.org/officeDocument/2006/relationships/slide" Target="slides/slide95.xml"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 Id="rId67" Type="http://schemas.openxmlformats.org/officeDocument/2006/relationships/slide" Target="slides/slide64.xml" /><Relationship Id="rId103" Type="http://schemas.openxmlformats.org/officeDocument/2006/relationships/slide" Target="slides/slide100.xml" /><Relationship Id="rId108" Type="http://schemas.openxmlformats.org/officeDocument/2006/relationships/tableStyles" Target="tableStyles.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slide" Target="slides/slide59.xml" /><Relationship Id="rId70" Type="http://schemas.openxmlformats.org/officeDocument/2006/relationships/slide" Target="slides/slide67.xml" /><Relationship Id="rId75" Type="http://schemas.openxmlformats.org/officeDocument/2006/relationships/slide" Target="slides/slide72.xml" /><Relationship Id="rId83" Type="http://schemas.openxmlformats.org/officeDocument/2006/relationships/slide" Target="slides/slide80.xml" /><Relationship Id="rId88" Type="http://schemas.openxmlformats.org/officeDocument/2006/relationships/slide" Target="slides/slide85.xml" /><Relationship Id="rId91" Type="http://schemas.openxmlformats.org/officeDocument/2006/relationships/slide" Target="slides/slide88.xml" /><Relationship Id="rId96" Type="http://schemas.openxmlformats.org/officeDocument/2006/relationships/slide" Target="slides/slide93.xml"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106" Type="http://schemas.openxmlformats.org/officeDocument/2006/relationships/viewProps" Target="viewProps.xml" /><Relationship Id="rId10" Type="http://schemas.openxmlformats.org/officeDocument/2006/relationships/slide" Target="slides/slide7.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slide" Target="slides/slide62.xml" /><Relationship Id="rId73" Type="http://schemas.openxmlformats.org/officeDocument/2006/relationships/slide" Target="slides/slide70.xml" /><Relationship Id="rId78" Type="http://schemas.openxmlformats.org/officeDocument/2006/relationships/slide" Target="slides/slide75.xml" /><Relationship Id="rId81" Type="http://schemas.openxmlformats.org/officeDocument/2006/relationships/slide" Target="slides/slide78.xml" /><Relationship Id="rId86" Type="http://schemas.openxmlformats.org/officeDocument/2006/relationships/slide" Target="slides/slide83.xml" /><Relationship Id="rId94" Type="http://schemas.openxmlformats.org/officeDocument/2006/relationships/slide" Target="slides/slide91.xml" /><Relationship Id="rId99" Type="http://schemas.openxmlformats.org/officeDocument/2006/relationships/slide" Target="slides/slide96.xml" /><Relationship Id="rId101" Type="http://schemas.openxmlformats.org/officeDocument/2006/relationships/slide" Target="slides/slide98.xml" /><Relationship Id="rId4" Type="http://schemas.openxmlformats.org/officeDocument/2006/relationships/slide" Target="slides/slide1.xml" /><Relationship Id="rId9" Type="http://schemas.openxmlformats.org/officeDocument/2006/relationships/slide" Target="slides/slide6.xml" /><Relationship Id="rId13" Type="http://schemas.openxmlformats.org/officeDocument/2006/relationships/slide" Target="slides/slide10.xml" /><Relationship Id="rId18" Type="http://schemas.openxmlformats.org/officeDocument/2006/relationships/slide" Target="slides/slide15.xml" /><Relationship Id="rId39" Type="http://schemas.openxmlformats.org/officeDocument/2006/relationships/slide" Target="slides/slide36.xml" /><Relationship Id="rId34" Type="http://schemas.openxmlformats.org/officeDocument/2006/relationships/slide" Target="slides/slide31.xml" /><Relationship Id="rId50" Type="http://schemas.openxmlformats.org/officeDocument/2006/relationships/slide" Target="slides/slide47.xml" /><Relationship Id="rId55" Type="http://schemas.openxmlformats.org/officeDocument/2006/relationships/slide" Target="slides/slide52.xml" /><Relationship Id="rId76" Type="http://schemas.openxmlformats.org/officeDocument/2006/relationships/slide" Target="slides/slide73.xml" /><Relationship Id="rId97" Type="http://schemas.openxmlformats.org/officeDocument/2006/relationships/slide" Target="slides/slide94.xml" /><Relationship Id="rId104" Type="http://schemas.openxmlformats.org/officeDocument/2006/relationships/notesMaster" Target="notesMasters/notesMaster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571012-BFBB-41AF-9E31-C0E7C084F6D5}" type="slidenum">
              <a:rPr lang="en-US" altLang="en-US"/>
              <a:pPr/>
              <a:t>‹#›</a:t>
            </a:fld>
            <a:endParaRPr lang="en-US" altLang="en-US"/>
          </a:p>
        </p:txBody>
      </p:sp>
    </p:spTree>
    <p:extLst>
      <p:ext uri="{BB962C8B-B14F-4D97-AF65-F5344CB8AC3E}">
        <p14:creationId xmlns:p14="http://schemas.microsoft.com/office/powerpoint/2010/main" val="1730962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8247A4F6-301D-48BC-9E37-A20A924CC3DA}" type="slidenum">
              <a:rPr lang="en-US" altLang="en-US" sz="1200"/>
              <a:pPr/>
              <a:t>1</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98FA1107-D417-4504-A6AA-837ABABF4CF8}" type="slidenum">
              <a:rPr lang="en-US" altLang="en-US" sz="1200"/>
              <a:pPr/>
              <a:t>10</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0432D87A-395B-4427-82B8-98F09447947A}" type="slidenum">
              <a:rPr lang="en-US" altLang="en-US" sz="1200"/>
              <a:pPr/>
              <a:t>11</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B2ACDE65-85DB-4652-ACC0-AC6295A984EA}" type="slidenum">
              <a:rPr lang="en-US" altLang="en-US" sz="1200"/>
              <a:pPr/>
              <a:t>12</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202D6B17-86B5-4472-89C0-541C069C6064}" type="slidenum">
              <a:rPr lang="en-US" altLang="en-US" sz="1200"/>
              <a:pPr/>
              <a:t>13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DEA07A5E-4180-44AF-B2FC-480292564DD7}" type="slidenum">
              <a:rPr lang="en-US" altLang="en-US" sz="1200"/>
              <a:pPr/>
              <a:t>14</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3BF65146-DCF5-4868-A485-939DA2D4E936}" type="slidenum">
              <a:rPr lang="en-US" altLang="en-US" sz="1200"/>
              <a:pPr/>
              <a:t>15</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35D65163-A4F6-4DE2-B54F-37872F6D3DD2}" type="slidenum">
              <a:rPr lang="en-US" altLang="en-US" sz="1200"/>
              <a:pPr/>
              <a:t>17</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55CB6C65-2ECF-48CE-A656-A329842ECFB1}" type="slidenum">
              <a:rPr lang="en-US" altLang="en-US" sz="1200"/>
              <a:pPr/>
              <a:t>18</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4AFD6264-0172-49C2-97E6-07AFDEA14E86}" type="slidenum">
              <a:rPr lang="en-US" altLang="en-US" sz="1200"/>
              <a:pPr/>
              <a:t>19</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A7FE11A9-9346-4803-A91B-4A577277F4C2}" type="slidenum">
              <a:rPr lang="en-US" altLang="en-US" sz="1200"/>
              <a:pPr/>
              <a:t>20</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7DA2B3BB-C1EF-46F4-A59D-E70B7EE9330D}" type="slidenum">
              <a:rPr lang="en-US" altLang="en-US" sz="120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D5924BF6-0985-450F-8890-F26C96664EF3}" type="slidenum">
              <a:rPr lang="en-US" altLang="en-US" sz="1200"/>
              <a:pPr/>
              <a:t>21</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0779A91E-BA04-44A7-98D1-4D667E8C5BB9}" type="slidenum">
              <a:rPr lang="en-US" altLang="en-US" sz="1200"/>
              <a:pPr/>
              <a:t>22</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063C2584-21BC-44C7-BFAE-A5D5D3E828DD}" type="slidenum">
              <a:rPr lang="en-US" altLang="en-US" sz="1200"/>
              <a:pPr/>
              <a:t>23</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5EBD9A59-711F-47D2-A76B-7B20F6FFC6FE}" type="slidenum">
              <a:rPr lang="en-US" altLang="en-US" sz="1200"/>
              <a:pPr/>
              <a:t>24</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65C4EE4D-D7FC-4145-83B6-AE617168D95A}" type="slidenum">
              <a:rPr lang="en-US" altLang="en-US" sz="1200"/>
              <a:pPr/>
              <a:t>25</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455BC317-3983-4CA0-B6AB-9CFE72F92B53}" type="slidenum">
              <a:rPr lang="en-US" altLang="en-US" sz="1200"/>
              <a:pPr/>
              <a:t>26</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D2B43E77-2EAB-462C-877E-D6E0F200D1BD}" type="slidenum">
              <a:rPr lang="en-US" altLang="en-US" sz="1200"/>
              <a:pPr/>
              <a:t>28</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50335ECD-BAFD-4DED-A978-DC98044D6735}" type="slidenum">
              <a:rPr lang="en-US" altLang="en-US" sz="1200"/>
              <a:pPr/>
              <a:t>29</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C93C5CB8-7F37-4B23-956F-A65D88BD4B9A}" type="slidenum">
              <a:rPr lang="en-US" altLang="en-US" sz="1200"/>
              <a:pPr/>
              <a:t>30</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DD6BA7A0-B53B-467F-B819-8F7302C27AF5}" type="slidenum">
              <a:rPr lang="en-US" altLang="en-US" sz="1200"/>
              <a:pPr/>
              <a:t>31</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AE39E3EF-37CD-40F6-B7B1-22BD8867AB6C}" type="slidenum">
              <a:rPr lang="en-US" altLang="en-US" sz="1200"/>
              <a:pPr/>
              <a:t>3</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4E73C470-B07F-444C-B32A-0DBEB735F576}" type="slidenum">
              <a:rPr lang="en-US" altLang="en-US" sz="1200"/>
              <a:pPr/>
              <a:t>32</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662862D9-1B3D-494F-8A90-707B41834990}" type="slidenum">
              <a:rPr lang="en-US" altLang="en-US" sz="1200"/>
              <a:pPr/>
              <a:t>33</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6654EA1E-A969-4416-B6F5-696B28356D70}" type="slidenum">
              <a:rPr lang="en-US" altLang="en-US" sz="1200"/>
              <a:pPr/>
              <a:t>34</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C604CDCF-C184-481F-BE69-BC7E48F5717C}" type="slidenum">
              <a:rPr lang="en-US" altLang="en-US" sz="1200"/>
              <a:pPr/>
              <a:t>35</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B53752E6-AE6C-467F-A3C9-0FCE7F4DEE0E}" type="slidenum">
              <a:rPr lang="en-US" altLang="en-US" sz="1200"/>
              <a:pPr/>
              <a:t>36</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7224198B-C1BD-4406-9D04-C337A7B80BBD}" type="slidenum">
              <a:rPr lang="en-US" altLang="en-US" sz="1200"/>
              <a:pPr/>
              <a:t>37</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C3067C9F-B31F-4755-BFC2-74701378F860}" type="slidenum">
              <a:rPr lang="en-US" altLang="en-US" sz="1200"/>
              <a:pPr/>
              <a:t>38</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9E58B803-23CC-481F-9E50-A76B16412752}" type="slidenum">
              <a:rPr lang="en-US" altLang="en-US" sz="1200"/>
              <a:pPr/>
              <a:t>39</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B71201BA-B2E0-4CFB-B5B9-93D9791D78DB}" type="slidenum">
              <a:rPr lang="en-US" altLang="en-US" sz="1200"/>
              <a:pPr/>
              <a:t>40</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AE375F83-5EED-47EA-A1EB-41A0974B2C27}" type="slidenum">
              <a:rPr lang="en-US" altLang="en-US" sz="1200"/>
              <a:pPr/>
              <a:t>41</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4F84CAC2-9C42-4072-9678-11790157A274}" type="slidenum">
              <a:rPr lang="en-US" altLang="en-US" sz="1200"/>
              <a:pPr/>
              <a:t>4</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7B96C085-41EC-46BA-A5F6-684F67265DB1}" type="slidenum">
              <a:rPr lang="en-US" altLang="en-US" sz="1200"/>
              <a:pPr/>
              <a:t>42</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F4067B8C-E6B7-4177-8296-BAFA92334F0D}" type="slidenum">
              <a:rPr lang="en-US" altLang="en-US" sz="1200"/>
              <a:pPr/>
              <a:t>43</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F3818B17-F2CB-4879-8EDF-23CE26162296}" type="slidenum">
              <a:rPr lang="en-US" altLang="en-US" sz="1200"/>
              <a:pPr/>
              <a:t>44</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22B644C2-45E3-4B91-9AC6-14F4868F9C1B}" type="slidenum">
              <a:rPr lang="en-US" altLang="en-US" sz="1200"/>
              <a:pPr/>
              <a:t>45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1353A2AF-14D2-422B-8741-C5599D60F6AE}" type="slidenum">
              <a:rPr lang="en-US" altLang="en-US" sz="1200"/>
              <a:pPr/>
              <a:t>46</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2C5DB-DBCC-48EF-878B-F3B8BBC93DE0}" type="slidenum">
              <a:rPr lang="en-US" altLang="en-US">
                <a:solidFill>
                  <a:prstClr val="black"/>
                </a:solidFill>
              </a:rPr>
              <a:pPr/>
              <a:t>47</a:t>
            </a:fld>
            <a:endParaRPr lang="en-US" altLang="en-US">
              <a:solidFill>
                <a:prstClr val="black"/>
              </a:solidFill>
            </a:endParaRPr>
          </a:p>
        </p:txBody>
      </p:sp>
      <p:sp>
        <p:nvSpPr>
          <p:cNvPr id="358402" name="Rectangle 2"/>
          <p:cNvSpPr>
            <a:spLocks noGrp="1" noRot="1" noChangeAspect="1" noChangeArrowheads="1" noTextEdit="1"/>
          </p:cNvSpPr>
          <p:nvPr>
            <p:ph type="sldImg"/>
          </p:nvPr>
        </p:nvSpPr>
        <p:spPr>
          <a:xfrm>
            <a:off x="1144588" y="687388"/>
            <a:ext cx="4568825" cy="3427412"/>
          </a:xfrm>
          <a:ln/>
        </p:spPr>
      </p:sp>
      <p:sp>
        <p:nvSpPr>
          <p:cNvPr id="358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94104-6AC5-485B-B487-760C88EA618B}" type="slidenum">
              <a:rPr lang="en-US" altLang="en-US">
                <a:solidFill>
                  <a:prstClr val="black"/>
                </a:solidFill>
              </a:rPr>
              <a:pPr/>
              <a:t>50</a:t>
            </a:fld>
            <a:endParaRPr lang="en-US" altLang="en-US">
              <a:solidFill>
                <a:prstClr val="black"/>
              </a:solidFill>
            </a:endParaRPr>
          </a:p>
        </p:txBody>
      </p:sp>
      <p:sp>
        <p:nvSpPr>
          <p:cNvPr id="681986" name="Rectangle 2"/>
          <p:cNvSpPr>
            <a:spLocks noGrp="1" noRot="1" noChangeAspect="1" noChangeArrowheads="1" noTextEdit="1"/>
          </p:cNvSpPr>
          <p:nvPr>
            <p:ph type="sldImg"/>
          </p:nvPr>
        </p:nvSpPr>
        <p:spPr>
          <a:xfrm>
            <a:off x="1144588" y="687388"/>
            <a:ext cx="4568825" cy="3427412"/>
          </a:xfrm>
          <a:ln/>
        </p:spPr>
      </p:sp>
      <p:sp>
        <p:nvSpPr>
          <p:cNvPr id="68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8B2AC-5193-445C-B83A-E28E42D657AD}" type="slidenum">
              <a:rPr lang="en-US" altLang="en-US">
                <a:solidFill>
                  <a:prstClr val="black"/>
                </a:solidFill>
              </a:rPr>
              <a:pPr/>
              <a:t>53</a:t>
            </a:fld>
            <a:endParaRPr lang="en-US" altLang="en-US">
              <a:solidFill>
                <a:prstClr val="black"/>
              </a:solidFill>
            </a:endParaRPr>
          </a:p>
        </p:txBody>
      </p:sp>
      <p:sp>
        <p:nvSpPr>
          <p:cNvPr id="749570" name="Rectangle 2"/>
          <p:cNvSpPr>
            <a:spLocks noGrp="1" noRot="1" noChangeAspect="1" noChangeArrowheads="1" noTextEdit="1"/>
          </p:cNvSpPr>
          <p:nvPr>
            <p:ph type="sldImg"/>
          </p:nvPr>
        </p:nvSpPr>
        <p:spPr>
          <a:xfrm>
            <a:off x="1144588" y="687388"/>
            <a:ext cx="4568825" cy="3427412"/>
          </a:xfrm>
          <a:ln/>
        </p:spPr>
      </p:sp>
      <p:sp>
        <p:nvSpPr>
          <p:cNvPr id="749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C5D68-AAEE-43B1-AD7B-4DDA9FBC7A68}" type="slidenum">
              <a:rPr lang="en-US" altLang="en-US">
                <a:solidFill>
                  <a:prstClr val="black"/>
                </a:solidFill>
              </a:rPr>
              <a:pPr/>
              <a:t>54</a:t>
            </a:fld>
            <a:endParaRPr lang="en-US" altLang="en-US">
              <a:solidFill>
                <a:prstClr val="black"/>
              </a:solidFill>
            </a:endParaRPr>
          </a:p>
        </p:txBody>
      </p:sp>
      <p:sp>
        <p:nvSpPr>
          <p:cNvPr id="611330" name="Rectangle 2"/>
          <p:cNvSpPr>
            <a:spLocks noGrp="1" noRot="1" noChangeAspect="1" noChangeArrowheads="1" noTextEdit="1"/>
          </p:cNvSpPr>
          <p:nvPr>
            <p:ph type="sldImg"/>
          </p:nvPr>
        </p:nvSpPr>
        <p:spPr>
          <a:xfrm>
            <a:off x="1144588" y="687388"/>
            <a:ext cx="4568825" cy="3427412"/>
          </a:xfrm>
          <a:ln/>
        </p:spPr>
      </p:sp>
      <p:sp>
        <p:nvSpPr>
          <p:cNvPr id="611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54A3E-58BD-47BE-BFD2-5041F42A9D56}" type="slidenum">
              <a:rPr lang="en-US" altLang="en-US">
                <a:solidFill>
                  <a:prstClr val="black"/>
                </a:solidFill>
              </a:rPr>
              <a:pPr/>
              <a:t>55</a:t>
            </a:fld>
            <a:endParaRPr lang="en-US" altLang="en-US">
              <a:solidFill>
                <a:prstClr val="black"/>
              </a:solidFill>
            </a:endParaRPr>
          </a:p>
        </p:txBody>
      </p:sp>
      <p:sp>
        <p:nvSpPr>
          <p:cNvPr id="612354" name="Rectangle 2"/>
          <p:cNvSpPr>
            <a:spLocks noGrp="1" noRot="1" noChangeAspect="1" noChangeArrowheads="1" noTextEdit="1"/>
          </p:cNvSpPr>
          <p:nvPr>
            <p:ph type="sldImg"/>
          </p:nvPr>
        </p:nvSpPr>
        <p:spPr>
          <a:xfrm>
            <a:off x="1144588" y="687388"/>
            <a:ext cx="4568825" cy="3427412"/>
          </a:xfrm>
          <a:ln/>
        </p:spPr>
      </p:sp>
      <p:sp>
        <p:nvSpPr>
          <p:cNvPr id="612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30010EC3-0738-4B95-B715-4E947F82A12F}" type="slidenum">
              <a:rPr lang="en-US" altLang="en-US" sz="1200"/>
              <a:pPr/>
              <a:t>5</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B80CA-F449-478E-AE04-405C36299559}" type="slidenum">
              <a:rPr lang="en-US" altLang="en-US">
                <a:solidFill>
                  <a:prstClr val="black"/>
                </a:solidFill>
              </a:rPr>
              <a:pPr/>
              <a:t>56</a:t>
            </a:fld>
            <a:endParaRPr lang="en-US" altLang="en-US">
              <a:solidFill>
                <a:prstClr val="black"/>
              </a:solidFill>
            </a:endParaRPr>
          </a:p>
        </p:txBody>
      </p:sp>
      <p:sp>
        <p:nvSpPr>
          <p:cNvPr id="613378" name="Rectangle 2"/>
          <p:cNvSpPr>
            <a:spLocks noGrp="1" noRot="1" noChangeAspect="1" noChangeArrowheads="1" noTextEdit="1"/>
          </p:cNvSpPr>
          <p:nvPr>
            <p:ph type="sldImg"/>
          </p:nvPr>
        </p:nvSpPr>
        <p:spPr>
          <a:xfrm>
            <a:off x="1144588" y="687388"/>
            <a:ext cx="4568825" cy="3427412"/>
          </a:xfrm>
          <a:ln/>
        </p:spPr>
      </p:sp>
      <p:sp>
        <p:nvSpPr>
          <p:cNvPr id="613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36236D-2980-4215-92D4-0EE406D5DCA8}" type="slidenum">
              <a:rPr lang="en-US" altLang="en-US">
                <a:solidFill>
                  <a:prstClr val="black"/>
                </a:solidFill>
              </a:rPr>
              <a:pPr/>
              <a:t>57</a:t>
            </a:fld>
            <a:endParaRPr lang="en-US" altLang="en-US">
              <a:solidFill>
                <a:prstClr val="black"/>
              </a:solidFill>
            </a:endParaRPr>
          </a:p>
        </p:txBody>
      </p:sp>
      <p:sp>
        <p:nvSpPr>
          <p:cNvPr id="614402" name="Rectangle 2"/>
          <p:cNvSpPr>
            <a:spLocks noGrp="1" noRot="1" noChangeAspect="1" noChangeArrowheads="1" noTextEdit="1"/>
          </p:cNvSpPr>
          <p:nvPr>
            <p:ph type="sldImg"/>
          </p:nvPr>
        </p:nvSpPr>
        <p:spPr>
          <a:xfrm>
            <a:off x="1144588" y="687388"/>
            <a:ext cx="4568825" cy="3427412"/>
          </a:xfrm>
          <a:ln/>
        </p:spPr>
      </p:sp>
      <p:sp>
        <p:nvSpPr>
          <p:cNvPr id="614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94104-6AC5-485B-B487-760C88EA618B}" type="slidenum">
              <a:rPr lang="en-US" altLang="en-US">
                <a:solidFill>
                  <a:prstClr val="black"/>
                </a:solidFill>
              </a:rPr>
              <a:pPr/>
              <a:t>58</a:t>
            </a:fld>
            <a:endParaRPr lang="en-US" altLang="en-US">
              <a:solidFill>
                <a:prstClr val="black"/>
              </a:solidFill>
            </a:endParaRPr>
          </a:p>
        </p:txBody>
      </p:sp>
      <p:sp>
        <p:nvSpPr>
          <p:cNvPr id="681986" name="Rectangle 2"/>
          <p:cNvSpPr>
            <a:spLocks noGrp="1" noRot="1" noChangeAspect="1" noChangeArrowheads="1" noTextEdit="1"/>
          </p:cNvSpPr>
          <p:nvPr>
            <p:ph type="sldImg"/>
          </p:nvPr>
        </p:nvSpPr>
        <p:spPr>
          <a:xfrm>
            <a:off x="1144588" y="687388"/>
            <a:ext cx="4568825" cy="3427412"/>
          </a:xfrm>
          <a:ln/>
        </p:spPr>
      </p:sp>
      <p:sp>
        <p:nvSpPr>
          <p:cNvPr id="681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3B12E-C1B6-4854-9225-3E98DF75CB86}" type="slidenum">
              <a:rPr lang="en-US" altLang="en-US">
                <a:solidFill>
                  <a:prstClr val="black"/>
                </a:solidFill>
              </a:rPr>
              <a:pPr/>
              <a:t>59</a:t>
            </a:fld>
            <a:endParaRPr lang="en-US" altLang="en-US">
              <a:solidFill>
                <a:prstClr val="black"/>
              </a:solidFill>
            </a:endParaRPr>
          </a:p>
        </p:txBody>
      </p:sp>
      <p:sp>
        <p:nvSpPr>
          <p:cNvPr id="684034" name="Rectangle 2"/>
          <p:cNvSpPr>
            <a:spLocks noGrp="1" noRot="1" noChangeAspect="1" noChangeArrowheads="1" noTextEdit="1"/>
          </p:cNvSpPr>
          <p:nvPr>
            <p:ph type="sldImg"/>
          </p:nvPr>
        </p:nvSpPr>
        <p:spPr>
          <a:xfrm>
            <a:off x="1144588" y="687388"/>
            <a:ext cx="4568825" cy="3427412"/>
          </a:xfrm>
          <a:ln/>
        </p:spPr>
      </p:sp>
      <p:sp>
        <p:nvSpPr>
          <p:cNvPr id="684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79531-3B3F-4969-9C05-1AB9DAC06E1D}" type="slidenum">
              <a:rPr lang="en-US" altLang="en-US">
                <a:solidFill>
                  <a:prstClr val="black"/>
                </a:solidFill>
              </a:rPr>
              <a:pPr/>
              <a:t>60</a:t>
            </a:fld>
            <a:endParaRPr lang="en-US" altLang="en-US">
              <a:solidFill>
                <a:prstClr val="black"/>
              </a:solidFill>
            </a:endParaRPr>
          </a:p>
        </p:txBody>
      </p:sp>
      <p:sp>
        <p:nvSpPr>
          <p:cNvPr id="686082" name="Rectangle 2"/>
          <p:cNvSpPr>
            <a:spLocks noGrp="1" noRot="1" noChangeAspect="1" noChangeArrowheads="1" noTextEdit="1"/>
          </p:cNvSpPr>
          <p:nvPr>
            <p:ph type="sldImg"/>
          </p:nvPr>
        </p:nvSpPr>
        <p:spPr>
          <a:xfrm>
            <a:off x="1144588" y="687388"/>
            <a:ext cx="4568825" cy="3427412"/>
          </a:xfrm>
          <a:ln/>
        </p:spPr>
      </p:sp>
      <p:sp>
        <p:nvSpPr>
          <p:cNvPr id="68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0C55E-0899-4F7D-BA8C-F9EE7394E360}" type="slidenum">
              <a:rPr lang="en-US" altLang="en-US">
                <a:solidFill>
                  <a:prstClr val="black"/>
                </a:solidFill>
              </a:rPr>
              <a:pPr/>
              <a:t>61</a:t>
            </a:fld>
            <a:endParaRPr lang="en-US" altLang="en-US">
              <a:solidFill>
                <a:prstClr val="black"/>
              </a:solidFill>
            </a:endParaRPr>
          </a:p>
        </p:txBody>
      </p:sp>
      <p:sp>
        <p:nvSpPr>
          <p:cNvPr id="688130" name="Rectangle 2"/>
          <p:cNvSpPr>
            <a:spLocks noGrp="1" noRot="1" noChangeAspect="1" noChangeArrowheads="1" noTextEdit="1"/>
          </p:cNvSpPr>
          <p:nvPr>
            <p:ph type="sldImg"/>
          </p:nvPr>
        </p:nvSpPr>
        <p:spPr>
          <a:xfrm>
            <a:off x="1144588" y="687388"/>
            <a:ext cx="4568825" cy="3427412"/>
          </a:xfrm>
          <a:ln/>
        </p:spPr>
      </p:sp>
      <p:sp>
        <p:nvSpPr>
          <p:cNvPr id="68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4EDD5-866F-402F-9222-2EDDCDFA96E4}" type="slidenum">
              <a:rPr lang="en-US" altLang="en-US">
                <a:solidFill>
                  <a:prstClr val="black"/>
                </a:solidFill>
              </a:rPr>
              <a:pPr/>
              <a:t>62</a:t>
            </a:fld>
            <a:endParaRPr lang="en-US" altLang="en-US">
              <a:solidFill>
                <a:prstClr val="black"/>
              </a:solidFill>
            </a:endParaRPr>
          </a:p>
        </p:txBody>
      </p:sp>
      <p:sp>
        <p:nvSpPr>
          <p:cNvPr id="690178" name="Rectangle 2"/>
          <p:cNvSpPr>
            <a:spLocks noGrp="1" noRot="1" noChangeAspect="1" noChangeArrowheads="1" noTextEdit="1"/>
          </p:cNvSpPr>
          <p:nvPr>
            <p:ph type="sldImg"/>
          </p:nvPr>
        </p:nvSpPr>
        <p:spPr>
          <a:xfrm>
            <a:off x="1144588" y="687388"/>
            <a:ext cx="4568825" cy="3427412"/>
          </a:xfrm>
          <a:ln/>
        </p:spPr>
      </p:sp>
      <p:sp>
        <p:nvSpPr>
          <p:cNvPr id="690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76E5C-E64E-4460-BBCE-B007844ADF63}" type="slidenum">
              <a:rPr lang="en-US" altLang="en-US">
                <a:solidFill>
                  <a:prstClr val="black"/>
                </a:solidFill>
              </a:rPr>
              <a:pPr/>
              <a:t>63</a:t>
            </a:fld>
            <a:endParaRPr lang="en-US" altLang="en-US">
              <a:solidFill>
                <a:prstClr val="black"/>
              </a:solidFill>
            </a:endParaRPr>
          </a:p>
        </p:txBody>
      </p:sp>
      <p:sp>
        <p:nvSpPr>
          <p:cNvPr id="692226" name="Rectangle 2"/>
          <p:cNvSpPr>
            <a:spLocks noGrp="1" noRot="1" noChangeAspect="1" noChangeArrowheads="1" noTextEdit="1"/>
          </p:cNvSpPr>
          <p:nvPr>
            <p:ph type="sldImg"/>
          </p:nvPr>
        </p:nvSpPr>
        <p:spPr>
          <a:xfrm>
            <a:off x="1144588" y="687388"/>
            <a:ext cx="4568825" cy="3427412"/>
          </a:xfrm>
          <a:ln/>
        </p:spPr>
      </p:sp>
      <p:sp>
        <p:nvSpPr>
          <p:cNvPr id="692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14CFA478-C6DE-455F-8B46-40E887E2FB5B}" type="slidenum">
              <a:rPr lang="en-US" altLang="en-US" sz="1200"/>
              <a:pPr/>
              <a:t>100</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FCE90BFE-46BD-4185-97BC-60401211DE1A}" type="slidenum">
              <a:rPr lang="en-US" altLang="en-US" sz="1200"/>
              <a:pPr/>
              <a:t>6</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890DF586-13D1-4DAC-BA33-EA035B6EBB14}" type="slidenum">
              <a:rPr lang="en-US" altLang="en-US" sz="1200"/>
              <a:pPr/>
              <a:t>7</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B370F4C2-F29B-4C35-9716-A6C3A99B09DB}" type="slidenum">
              <a:rPr lang="en-US" altLang="en-US" sz="1200"/>
              <a:pPr/>
              <a:t>8</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Lucida Sans Unicode" pitchFamily="34" charset="0"/>
                <a:cs typeface="Lucida Sans Unicode" pitchFamily="34" charset="0"/>
              </a:defRPr>
            </a:lvl1pPr>
            <a:lvl2pPr marL="742950" indent="-285750">
              <a:defRPr sz="2400">
                <a:solidFill>
                  <a:schemeClr val="tx1"/>
                </a:solidFill>
                <a:latin typeface="Times" pitchFamily="18" charset="0"/>
                <a:ea typeface="Lucida Sans Unicode" pitchFamily="34" charset="0"/>
                <a:cs typeface="Lucida Sans Unicode" pitchFamily="34" charset="0"/>
              </a:defRPr>
            </a:lvl2pPr>
            <a:lvl3pPr marL="1143000" indent="-228600">
              <a:defRPr sz="2400">
                <a:solidFill>
                  <a:schemeClr val="tx1"/>
                </a:solidFill>
                <a:latin typeface="Times" pitchFamily="18" charset="0"/>
                <a:ea typeface="Lucida Sans Unicode" pitchFamily="34" charset="0"/>
                <a:cs typeface="Lucida Sans Unicode" pitchFamily="34" charset="0"/>
              </a:defRPr>
            </a:lvl3pPr>
            <a:lvl4pPr marL="1600200" indent="-228600">
              <a:defRPr sz="2400">
                <a:solidFill>
                  <a:schemeClr val="tx1"/>
                </a:solidFill>
                <a:latin typeface="Times" pitchFamily="18" charset="0"/>
                <a:ea typeface="Lucida Sans Unicode" pitchFamily="34" charset="0"/>
                <a:cs typeface="Lucida Sans Unicode" pitchFamily="34" charset="0"/>
              </a:defRPr>
            </a:lvl4pPr>
            <a:lvl5pPr marL="2057400" indent="-228600">
              <a:defRPr sz="2400">
                <a:solidFill>
                  <a:schemeClr val="tx1"/>
                </a:solidFill>
                <a:latin typeface="Times" pitchFamily="18" charset="0"/>
                <a:ea typeface="Lucida Sans Unicode" pitchFamily="34" charset="0"/>
                <a:cs typeface="Lucida Sans Unicode" pitchFamily="34" charset="0"/>
              </a:defRPr>
            </a:lvl5pPr>
            <a:lvl6pPr marL="25146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6pPr>
            <a:lvl7pPr marL="29718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7pPr>
            <a:lvl8pPr marL="34290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8pPr>
            <a:lvl9pPr marL="3886200" indent="-228600" eaLnBrk="0" fontAlgn="base" hangingPunct="0">
              <a:spcBef>
                <a:spcPct val="0"/>
              </a:spcBef>
              <a:spcAft>
                <a:spcPct val="0"/>
              </a:spcAft>
              <a:defRPr sz="2400">
                <a:solidFill>
                  <a:schemeClr val="tx1"/>
                </a:solidFill>
                <a:latin typeface="Times" pitchFamily="18" charset="0"/>
                <a:ea typeface="Lucida Sans Unicode" pitchFamily="34" charset="0"/>
                <a:cs typeface="Lucida Sans Unicode" pitchFamily="34" charset="0"/>
              </a:defRPr>
            </a:lvl9pPr>
          </a:lstStyle>
          <a:p>
            <a:fld id="{EFCE9032-92A4-4E78-A439-8D24BD74B54A}" type="slidenum">
              <a:rPr lang="en-US" altLang="en-US" sz="1200"/>
              <a:pPr/>
              <a:t>9</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073775" y="6564313"/>
            <a:ext cx="15589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1pPr>
            <a:lvl2pPr marL="742950" indent="-28575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2pPr>
            <a:lvl3pPr marL="1143000" indent="-22860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3pPr>
            <a:lvl4pPr marL="1600200" indent="-22860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4pPr>
            <a:lvl5pPr marL="2057400" indent="-228600">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Lucida Sans Unicode" panose="020B0602030504020204" pitchFamily="34" charset="0"/>
                <a:cs typeface="Lucida Sans Unicode" panose="020B0602030504020204" pitchFamily="34" charset="0"/>
              </a:defRPr>
            </a:lvl9pPr>
          </a:lstStyle>
          <a:p>
            <a:pPr algn="r">
              <a:defRPr/>
            </a:pPr>
            <a:r>
              <a:rPr lang="en-US" altLang="en-US" sz="1200">
                <a:latin typeface="Courier" pitchFamily="49" charset="0"/>
              </a:rPr>
              <a:t>ISBN </a:t>
            </a:r>
            <a:r>
              <a:rPr lang="en-US" altLang="en-US" sz="1200"/>
              <a:t>0-321-49362-1</a:t>
            </a: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11625" y="25400"/>
            <a:ext cx="5032375"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ctrTitle"/>
          </p:nvPr>
        </p:nvSpPr>
        <p:spPr>
          <a:xfrm>
            <a:off x="381000" y="1371600"/>
            <a:ext cx="3657600" cy="1143000"/>
          </a:xfrm>
        </p:spPr>
        <p:txBody>
          <a:bodyPr/>
          <a:lstStyle>
            <a:lvl1pPr>
              <a:defRPr b="1">
                <a:solidFill>
                  <a:schemeClr val="accent2"/>
                </a:solidFill>
              </a:defRPr>
            </a:lvl1pPr>
          </a:lstStyle>
          <a:p>
            <a:r>
              <a:rPr lang="en-US"/>
              <a:t>Click to edit Master title style</a:t>
            </a:r>
          </a:p>
        </p:txBody>
      </p:sp>
      <p:sp>
        <p:nvSpPr>
          <p:cNvPr id="58371" name="Rectangle 3"/>
          <p:cNvSpPr>
            <a:spLocks noGrp="1" noChangeArrowheads="1"/>
          </p:cNvSpPr>
          <p:nvPr>
            <p:ph type="subTitle" idx="1"/>
          </p:nvPr>
        </p:nvSpPr>
        <p:spPr>
          <a:xfrm>
            <a:off x="381000" y="3276600"/>
            <a:ext cx="3657600" cy="1752600"/>
          </a:xfrm>
        </p:spPr>
        <p:txBody>
          <a:bodyPr/>
          <a:lstStyle>
            <a:lvl1pPr marL="0" indent="0">
              <a:buFontTx/>
              <a:buNone/>
              <a:defRPr>
                <a:solidFill>
                  <a:srgbClr val="CC3300"/>
                </a:solidFill>
              </a:defRPr>
            </a:lvl1pPr>
          </a:lstStyle>
          <a:p>
            <a:r>
              <a:rPr lang="en-US"/>
              <a:t>Click to edit Master subtitle style</a:t>
            </a:r>
          </a:p>
        </p:txBody>
      </p:sp>
    </p:spTree>
    <p:extLst>
      <p:ext uri="{BB962C8B-B14F-4D97-AF65-F5344CB8AC3E}">
        <p14:creationId xmlns:p14="http://schemas.microsoft.com/office/powerpoint/2010/main" val="366307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5" name="Rectangle 5"/>
          <p:cNvSpPr>
            <a:spLocks noGrp="1" noChangeArrowheads="1"/>
          </p:cNvSpPr>
          <p:nvPr>
            <p:ph type="sldNum" sz="quarter" idx="11"/>
          </p:nvPr>
        </p:nvSpPr>
        <p:spPr>
          <a:ln/>
        </p:spPr>
        <p:txBody>
          <a:bodyPr/>
          <a:lstStyle>
            <a:lvl1pPr>
              <a:defRPr/>
            </a:lvl1pPr>
          </a:lstStyle>
          <a:p>
            <a:r>
              <a:rPr lang="en-US" altLang="en-US"/>
              <a:t>1-</a:t>
            </a:r>
            <a:fld id="{CF5EC7B1-EB11-4E84-96B6-07632AA40153}" type="slidenum">
              <a:rPr lang="en-US" altLang="en-US"/>
              <a:pPr/>
              <a:t>‹#›</a:t>
            </a:fld>
            <a:endParaRPr lang="en-US" altLang="en-US"/>
          </a:p>
        </p:txBody>
      </p:sp>
    </p:spTree>
    <p:extLst>
      <p:ext uri="{BB962C8B-B14F-4D97-AF65-F5344CB8AC3E}">
        <p14:creationId xmlns:p14="http://schemas.microsoft.com/office/powerpoint/2010/main" val="310124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81000"/>
            <a:ext cx="20383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59626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5" name="Rectangle 5"/>
          <p:cNvSpPr>
            <a:spLocks noGrp="1" noChangeArrowheads="1"/>
          </p:cNvSpPr>
          <p:nvPr>
            <p:ph type="sldNum" sz="quarter" idx="11"/>
          </p:nvPr>
        </p:nvSpPr>
        <p:spPr>
          <a:ln/>
        </p:spPr>
        <p:txBody>
          <a:bodyPr/>
          <a:lstStyle>
            <a:lvl1pPr>
              <a:defRPr/>
            </a:lvl1pPr>
          </a:lstStyle>
          <a:p>
            <a:r>
              <a:rPr lang="en-US" altLang="en-US"/>
              <a:t>1-</a:t>
            </a:r>
            <a:fld id="{BFBA4C5C-AA2F-4778-B060-98E9A28B058C}" type="slidenum">
              <a:rPr lang="en-US" altLang="en-US"/>
              <a:pPr/>
              <a:t>‹#›</a:t>
            </a:fld>
            <a:endParaRPr lang="en-US" altLang="en-US"/>
          </a:p>
        </p:txBody>
      </p:sp>
    </p:spTree>
    <p:extLst>
      <p:ext uri="{BB962C8B-B14F-4D97-AF65-F5344CB8AC3E}">
        <p14:creationId xmlns:p14="http://schemas.microsoft.com/office/powerpoint/2010/main" val="385741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339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284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1953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43000"/>
            <a:ext cx="3962400" cy="532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143000"/>
            <a:ext cx="3962400" cy="532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44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161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054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117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8505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5" name="Rectangle 5"/>
          <p:cNvSpPr>
            <a:spLocks noGrp="1" noChangeArrowheads="1"/>
          </p:cNvSpPr>
          <p:nvPr>
            <p:ph type="sldNum" sz="quarter" idx="11"/>
          </p:nvPr>
        </p:nvSpPr>
        <p:spPr>
          <a:ln/>
        </p:spPr>
        <p:txBody>
          <a:bodyPr/>
          <a:lstStyle>
            <a:lvl1pPr>
              <a:defRPr/>
            </a:lvl1pPr>
          </a:lstStyle>
          <a:p>
            <a:r>
              <a:rPr lang="en-US" altLang="en-US"/>
              <a:t>1-</a:t>
            </a:r>
            <a:fld id="{86515596-0E38-4023-A28A-79AE2E8C653F}" type="slidenum">
              <a:rPr lang="en-US" altLang="en-US"/>
              <a:pPr/>
              <a:t>‹#›</a:t>
            </a:fld>
            <a:endParaRPr lang="en-US" altLang="en-US"/>
          </a:p>
        </p:txBody>
      </p:sp>
    </p:spTree>
    <p:extLst>
      <p:ext uri="{BB962C8B-B14F-4D97-AF65-F5344CB8AC3E}">
        <p14:creationId xmlns:p14="http://schemas.microsoft.com/office/powerpoint/2010/main" val="139775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4426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567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0"/>
            <a:ext cx="2019300" cy="6467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0"/>
            <a:ext cx="5905500" cy="6467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92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7843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355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0343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43000"/>
            <a:ext cx="3962400" cy="532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143000"/>
            <a:ext cx="3962400" cy="532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68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30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8866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65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5" name="Rectangle 5"/>
          <p:cNvSpPr>
            <a:spLocks noGrp="1" noChangeArrowheads="1"/>
          </p:cNvSpPr>
          <p:nvPr>
            <p:ph type="sldNum" sz="quarter" idx="11"/>
          </p:nvPr>
        </p:nvSpPr>
        <p:spPr>
          <a:ln/>
        </p:spPr>
        <p:txBody>
          <a:bodyPr/>
          <a:lstStyle>
            <a:lvl1pPr>
              <a:defRPr/>
            </a:lvl1pPr>
          </a:lstStyle>
          <a:p>
            <a:r>
              <a:rPr lang="en-US" altLang="en-US"/>
              <a:t>1-</a:t>
            </a:r>
            <a:fld id="{65362585-21F9-4FAC-A64A-BCDD2029B7E2}" type="slidenum">
              <a:rPr lang="en-US" altLang="en-US"/>
              <a:pPr/>
              <a:t>‹#›</a:t>
            </a:fld>
            <a:endParaRPr lang="en-US" altLang="en-US"/>
          </a:p>
        </p:txBody>
      </p:sp>
    </p:spTree>
    <p:extLst>
      <p:ext uri="{BB962C8B-B14F-4D97-AF65-F5344CB8AC3E}">
        <p14:creationId xmlns:p14="http://schemas.microsoft.com/office/powerpoint/2010/main" val="142210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308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5610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822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0"/>
            <a:ext cx="2019300" cy="6467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0"/>
            <a:ext cx="5905500" cy="6467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133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6002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6" name="Rectangle 5"/>
          <p:cNvSpPr>
            <a:spLocks noGrp="1" noChangeArrowheads="1"/>
          </p:cNvSpPr>
          <p:nvPr>
            <p:ph type="sldNum" sz="quarter" idx="11"/>
          </p:nvPr>
        </p:nvSpPr>
        <p:spPr>
          <a:ln/>
        </p:spPr>
        <p:txBody>
          <a:bodyPr/>
          <a:lstStyle>
            <a:lvl1pPr>
              <a:defRPr/>
            </a:lvl1pPr>
          </a:lstStyle>
          <a:p>
            <a:r>
              <a:rPr lang="en-US" altLang="en-US"/>
              <a:t>1-</a:t>
            </a:r>
            <a:fld id="{E20EED5B-18F2-4ED6-BCF6-2BBD4C308D35}" type="slidenum">
              <a:rPr lang="en-US" altLang="en-US"/>
              <a:pPr/>
              <a:t>‹#›</a:t>
            </a:fld>
            <a:endParaRPr lang="en-US" altLang="en-US"/>
          </a:p>
        </p:txBody>
      </p:sp>
    </p:spTree>
    <p:extLst>
      <p:ext uri="{BB962C8B-B14F-4D97-AF65-F5344CB8AC3E}">
        <p14:creationId xmlns:p14="http://schemas.microsoft.com/office/powerpoint/2010/main" val="342922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8" name="Rectangle 5"/>
          <p:cNvSpPr>
            <a:spLocks noGrp="1" noChangeArrowheads="1"/>
          </p:cNvSpPr>
          <p:nvPr>
            <p:ph type="sldNum" sz="quarter" idx="11"/>
          </p:nvPr>
        </p:nvSpPr>
        <p:spPr>
          <a:ln/>
        </p:spPr>
        <p:txBody>
          <a:bodyPr/>
          <a:lstStyle>
            <a:lvl1pPr>
              <a:defRPr/>
            </a:lvl1pPr>
          </a:lstStyle>
          <a:p>
            <a:r>
              <a:rPr lang="en-US" altLang="en-US"/>
              <a:t>1-</a:t>
            </a:r>
            <a:fld id="{EFC6687F-97A8-4111-BC51-072F5DE87FE5}" type="slidenum">
              <a:rPr lang="en-US" altLang="en-US"/>
              <a:pPr/>
              <a:t>‹#›</a:t>
            </a:fld>
            <a:endParaRPr lang="en-US" altLang="en-US"/>
          </a:p>
        </p:txBody>
      </p:sp>
    </p:spTree>
    <p:extLst>
      <p:ext uri="{BB962C8B-B14F-4D97-AF65-F5344CB8AC3E}">
        <p14:creationId xmlns:p14="http://schemas.microsoft.com/office/powerpoint/2010/main" val="42775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4" name="Rectangle 5"/>
          <p:cNvSpPr>
            <a:spLocks noGrp="1" noChangeArrowheads="1"/>
          </p:cNvSpPr>
          <p:nvPr>
            <p:ph type="sldNum" sz="quarter" idx="11"/>
          </p:nvPr>
        </p:nvSpPr>
        <p:spPr>
          <a:ln/>
        </p:spPr>
        <p:txBody>
          <a:bodyPr/>
          <a:lstStyle>
            <a:lvl1pPr>
              <a:defRPr/>
            </a:lvl1pPr>
          </a:lstStyle>
          <a:p>
            <a:r>
              <a:rPr lang="en-US" altLang="en-US"/>
              <a:t>1-</a:t>
            </a:r>
            <a:fld id="{B726D9BA-E694-402C-8266-CDC74D476447}" type="slidenum">
              <a:rPr lang="en-US" altLang="en-US"/>
              <a:pPr/>
              <a:t>‹#›</a:t>
            </a:fld>
            <a:endParaRPr lang="en-US" altLang="en-US"/>
          </a:p>
        </p:txBody>
      </p:sp>
    </p:spTree>
    <p:extLst>
      <p:ext uri="{BB962C8B-B14F-4D97-AF65-F5344CB8AC3E}">
        <p14:creationId xmlns:p14="http://schemas.microsoft.com/office/powerpoint/2010/main" val="294411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3" name="Rectangle 5"/>
          <p:cNvSpPr>
            <a:spLocks noGrp="1" noChangeArrowheads="1"/>
          </p:cNvSpPr>
          <p:nvPr>
            <p:ph type="sldNum" sz="quarter" idx="11"/>
          </p:nvPr>
        </p:nvSpPr>
        <p:spPr>
          <a:ln/>
        </p:spPr>
        <p:txBody>
          <a:bodyPr/>
          <a:lstStyle>
            <a:lvl1pPr>
              <a:defRPr/>
            </a:lvl1pPr>
          </a:lstStyle>
          <a:p>
            <a:r>
              <a:rPr lang="en-US" altLang="en-US"/>
              <a:t>1-</a:t>
            </a:r>
            <a:fld id="{14D808CC-E9D5-42A2-A2DD-5A9FFD732551}" type="slidenum">
              <a:rPr lang="en-US" altLang="en-US"/>
              <a:pPr/>
              <a:t>‹#›</a:t>
            </a:fld>
            <a:endParaRPr lang="en-US" altLang="en-US"/>
          </a:p>
        </p:txBody>
      </p:sp>
    </p:spTree>
    <p:extLst>
      <p:ext uri="{BB962C8B-B14F-4D97-AF65-F5344CB8AC3E}">
        <p14:creationId xmlns:p14="http://schemas.microsoft.com/office/powerpoint/2010/main" val="346804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6" name="Rectangle 5"/>
          <p:cNvSpPr>
            <a:spLocks noGrp="1" noChangeArrowheads="1"/>
          </p:cNvSpPr>
          <p:nvPr>
            <p:ph type="sldNum" sz="quarter" idx="11"/>
          </p:nvPr>
        </p:nvSpPr>
        <p:spPr>
          <a:ln/>
        </p:spPr>
        <p:txBody>
          <a:bodyPr/>
          <a:lstStyle>
            <a:lvl1pPr>
              <a:defRPr/>
            </a:lvl1pPr>
          </a:lstStyle>
          <a:p>
            <a:r>
              <a:rPr lang="en-US" altLang="en-US"/>
              <a:t>1-</a:t>
            </a:r>
            <a:fld id="{F25ADA9F-71EE-45C4-8E4A-3414D803DCF4}" type="slidenum">
              <a:rPr lang="en-US" altLang="en-US"/>
              <a:pPr/>
              <a:t>‹#›</a:t>
            </a:fld>
            <a:endParaRPr lang="en-US" altLang="en-US"/>
          </a:p>
        </p:txBody>
      </p:sp>
    </p:spTree>
    <p:extLst>
      <p:ext uri="{BB962C8B-B14F-4D97-AF65-F5344CB8AC3E}">
        <p14:creationId xmlns:p14="http://schemas.microsoft.com/office/powerpoint/2010/main" val="13268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Copyright © 2015 Pearson. All rights reserved.</a:t>
            </a:r>
          </a:p>
        </p:txBody>
      </p:sp>
      <p:sp>
        <p:nvSpPr>
          <p:cNvPr id="6" name="Rectangle 5"/>
          <p:cNvSpPr>
            <a:spLocks noGrp="1" noChangeArrowheads="1"/>
          </p:cNvSpPr>
          <p:nvPr>
            <p:ph type="sldNum" sz="quarter" idx="11"/>
          </p:nvPr>
        </p:nvSpPr>
        <p:spPr>
          <a:ln/>
        </p:spPr>
        <p:txBody>
          <a:bodyPr/>
          <a:lstStyle>
            <a:lvl1pPr>
              <a:defRPr/>
            </a:lvl1pPr>
          </a:lstStyle>
          <a:p>
            <a:r>
              <a:rPr lang="en-US" altLang="en-US"/>
              <a:t>1-</a:t>
            </a:r>
            <a:fld id="{50895857-24BC-4D99-BE79-79DCE76203D2}" type="slidenum">
              <a:rPr lang="en-US" altLang="en-US"/>
              <a:pPr/>
              <a:t>‹#›</a:t>
            </a:fld>
            <a:endParaRPr lang="en-US" altLang="en-US"/>
          </a:p>
        </p:txBody>
      </p:sp>
    </p:spTree>
    <p:extLst>
      <p:ext uri="{BB962C8B-B14F-4D97-AF65-F5344CB8AC3E}">
        <p14:creationId xmlns:p14="http://schemas.microsoft.com/office/powerpoint/2010/main" val="386218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vmlDrawing" Target="../drawings/vmlDrawing1.v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image" Target="../media/image2.png"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oleObject" Target="../embeddings/oleObject1.bin"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vmlDrawing" Target="../drawings/vmlDrawing2.v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5" Type="http://schemas.openxmlformats.org/officeDocument/2006/relationships/image" Target="../media/image2.png"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oleObject" Target="../embeddings/oleObject2.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810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ftr" sz="quarter" idx="3"/>
          </p:nvPr>
        </p:nvSpPr>
        <p:spPr bwMode="auto">
          <a:xfrm>
            <a:off x="685800" y="6248400"/>
            <a:ext cx="4191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Arial" charset="0"/>
                <a:ea typeface="+mn-ea"/>
                <a:cs typeface="+mn-cs"/>
              </a:defRPr>
            </a:lvl1pPr>
          </a:lstStyle>
          <a:p>
            <a:pPr>
              <a:defRPr/>
            </a:pPr>
            <a:r>
              <a:rPr lang="en-US"/>
              <a:t>Copyright © 2015 Pearson. All rights reserved.</a:t>
            </a:r>
          </a:p>
        </p:txBody>
      </p:sp>
      <p:sp>
        <p:nvSpPr>
          <p:cNvPr id="57349" name="Rectangle 5"/>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Arial" charset="0"/>
              </a:defRPr>
            </a:lvl1pPr>
          </a:lstStyle>
          <a:p>
            <a:r>
              <a:rPr lang="en-US" altLang="en-US"/>
              <a:t>1-</a:t>
            </a:r>
            <a:fld id="{B112D152-567A-4073-A8B5-F409DEA7A8AF}" type="slidenum">
              <a:rPr lang="en-US" altLang="en-US"/>
              <a:pPr/>
              <a:t>‹#›</a:t>
            </a:fld>
            <a:endParaRPr lang="en-US" altLang="en-US"/>
          </a:p>
        </p:txBody>
      </p:sp>
      <p:sp>
        <p:nvSpPr>
          <p:cNvPr id="1030" name="Line 6"/>
          <p:cNvSpPr>
            <a:spLocks noChangeShapeType="1"/>
          </p:cNvSpPr>
          <p:nvPr/>
        </p:nvSpPr>
        <p:spPr bwMode="auto">
          <a:xfrm>
            <a:off x="609600" y="152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7"/>
          <p:cNvSpPr>
            <a:spLocks noChangeShapeType="1"/>
          </p:cNvSpPr>
          <p:nvPr/>
        </p:nvSpPr>
        <p:spPr bwMode="auto">
          <a:xfrm>
            <a:off x="609600" y="1219200"/>
            <a:ext cx="815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rtl="0" eaLnBrk="0" fontAlgn="base" hangingPunct="0">
        <a:spcBef>
          <a:spcPct val="0"/>
        </a:spcBef>
        <a:spcAft>
          <a:spcPct val="0"/>
        </a:spcAft>
        <a:defRPr sz="3600">
          <a:solidFill>
            <a:srgbClr val="666699"/>
          </a:solidFill>
          <a:latin typeface="+mj-lt"/>
          <a:ea typeface="+mj-ea"/>
          <a:cs typeface="+mj-cs"/>
        </a:defRPr>
      </a:lvl1pPr>
      <a:lvl2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2pPr>
      <a:lvl3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3pPr>
      <a:lvl4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4pPr>
      <a:lvl5pPr algn="l" rtl="0" eaLnBrk="0" fontAlgn="base" hangingPunct="0">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5pPr>
      <a:lvl6pPr marL="4572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6pPr>
      <a:lvl7pPr marL="9144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7pPr>
      <a:lvl8pPr marL="13716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8pPr>
      <a:lvl9pPr marL="1828800" algn="l" rtl="0" fontAlgn="base">
        <a:spcBef>
          <a:spcPct val="0"/>
        </a:spcBef>
        <a:spcAft>
          <a:spcPct val="0"/>
        </a:spcAft>
        <a:defRPr sz="3600">
          <a:solidFill>
            <a:srgbClr val="666699"/>
          </a:solidFill>
          <a:latin typeface="Lucida Sans Unicode" pitchFamily="34" charset="0"/>
          <a:ea typeface="Lucida Sans Unicode" pitchFamily="34" charset="0"/>
          <a:cs typeface="Lucida Sans Unicode" pitchFamily="34"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ea typeface="+mn-ea"/>
          <a:cs typeface="+mn-cs"/>
        </a:defRPr>
      </a:lvl2pPr>
      <a:lvl3pPr marL="1143000" indent="-228600" algn="l" rtl="0" eaLnBrk="0" fontAlgn="base" hangingPunct="0">
        <a:spcBef>
          <a:spcPct val="20000"/>
        </a:spcBef>
        <a:spcAft>
          <a:spcPct val="0"/>
        </a:spcAft>
        <a:buChar char="•"/>
        <a:defRPr sz="2100">
          <a:solidFill>
            <a:srgbClr val="666699"/>
          </a:solidFill>
          <a:latin typeface="+mn-lt"/>
          <a:ea typeface="+mn-ea"/>
          <a:cs typeface="+mn-cs"/>
        </a:defRPr>
      </a:lvl3pPr>
      <a:lvl4pPr marL="1600200" indent="-228600" algn="l" rtl="0" eaLnBrk="0" fontAlgn="base" hangingPunct="0">
        <a:spcBef>
          <a:spcPct val="20000"/>
        </a:spcBef>
        <a:spcAft>
          <a:spcPct val="0"/>
        </a:spcAft>
        <a:buChar char="–"/>
        <a:defRPr>
          <a:solidFill>
            <a:schemeClr val="accent2"/>
          </a:solidFill>
          <a:latin typeface="+mn-lt"/>
          <a:ea typeface="+mn-ea"/>
          <a:cs typeface="+mn-cs"/>
        </a:defRPr>
      </a:lvl4pPr>
      <a:lvl5pPr marL="2057400" indent="-228600" algn="l" rtl="0" eaLnBrk="0" fontAlgn="base" hangingPunct="0">
        <a:spcBef>
          <a:spcPct val="20000"/>
        </a:spcBef>
        <a:spcAft>
          <a:spcPct val="0"/>
        </a:spcAft>
        <a:buChar char="»"/>
        <a:defRPr>
          <a:solidFill>
            <a:srgbClr val="666699"/>
          </a:solidFill>
          <a:latin typeface="+mn-lt"/>
          <a:ea typeface="+mn-ea"/>
          <a:cs typeface="+mn-cs"/>
        </a:defRPr>
      </a:lvl5pPr>
      <a:lvl6pPr marL="2514600" indent="-228600" algn="l" rtl="0" fontAlgn="base">
        <a:spcBef>
          <a:spcPct val="20000"/>
        </a:spcBef>
        <a:spcAft>
          <a:spcPct val="0"/>
        </a:spcAft>
        <a:buChar char="»"/>
        <a:defRPr>
          <a:solidFill>
            <a:srgbClr val="666699"/>
          </a:solidFill>
          <a:latin typeface="+mn-lt"/>
          <a:ea typeface="+mn-ea"/>
          <a:cs typeface="+mn-cs"/>
        </a:defRPr>
      </a:lvl6pPr>
      <a:lvl7pPr marL="2971800" indent="-228600" algn="l" rtl="0" fontAlgn="base">
        <a:spcBef>
          <a:spcPct val="20000"/>
        </a:spcBef>
        <a:spcAft>
          <a:spcPct val="0"/>
        </a:spcAft>
        <a:buChar char="»"/>
        <a:defRPr>
          <a:solidFill>
            <a:srgbClr val="666699"/>
          </a:solidFill>
          <a:latin typeface="+mn-lt"/>
          <a:ea typeface="+mn-ea"/>
          <a:cs typeface="+mn-cs"/>
        </a:defRPr>
      </a:lvl7pPr>
      <a:lvl8pPr marL="3429000" indent="-228600" algn="l" rtl="0" fontAlgn="base">
        <a:spcBef>
          <a:spcPct val="20000"/>
        </a:spcBef>
        <a:spcAft>
          <a:spcPct val="0"/>
        </a:spcAft>
        <a:buChar char="»"/>
        <a:defRPr>
          <a:solidFill>
            <a:srgbClr val="666699"/>
          </a:solidFill>
          <a:latin typeface="+mn-lt"/>
          <a:ea typeface="+mn-ea"/>
          <a:cs typeface="+mn-cs"/>
        </a:defRPr>
      </a:lvl8pPr>
      <a:lvl9pPr marL="3886200" indent="-228600" algn="l" rtl="0" fontAlgn="base">
        <a:spcBef>
          <a:spcPct val="20000"/>
        </a:spcBef>
        <a:spcAft>
          <a:spcPct val="0"/>
        </a:spcAft>
        <a:buChar char="»"/>
        <a:defRPr>
          <a:solidFill>
            <a:srgbClr val="66669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96963" y="1052513"/>
            <a:ext cx="8047037" cy="77787"/>
          </a:xfrm>
          <a:prstGeom prst="rect">
            <a:avLst/>
          </a:prstGeom>
          <a:gradFill rotWithShape="0">
            <a:gsLst>
              <a:gs pos="0">
                <a:srgbClr val="FF3300"/>
              </a:gs>
              <a:gs pos="100000">
                <a:srgbClr val="A5002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b="1">
              <a:solidFill>
                <a:srgbClr val="000000"/>
              </a:solidFill>
              <a:latin typeface="Times New Roman" panose="02020603050405020304" pitchFamily="18" charset="0"/>
              <a:ea typeface="+mn-ea"/>
              <a:cs typeface="+mn-cs"/>
            </a:endParaRPr>
          </a:p>
        </p:txBody>
      </p:sp>
      <p:sp>
        <p:nvSpPr>
          <p:cNvPr id="1027" name="Rectangle 3"/>
          <p:cNvSpPr>
            <a:spLocks noGrp="1" noChangeArrowheads="1"/>
          </p:cNvSpPr>
          <p:nvPr>
            <p:ph type="title"/>
          </p:nvPr>
        </p:nvSpPr>
        <p:spPr bwMode="auto">
          <a:xfrm>
            <a:off x="1081088" y="0"/>
            <a:ext cx="8062912"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ChangeArrowheads="1"/>
          </p:cNvSpPr>
          <p:nvPr/>
        </p:nvSpPr>
        <p:spPr bwMode="auto">
          <a:xfrm rot="10800000" flipH="1" flipV="1">
            <a:off x="0" y="0"/>
            <a:ext cx="1117600" cy="6858000"/>
          </a:xfrm>
          <a:prstGeom prst="rect">
            <a:avLst/>
          </a:prstGeom>
          <a:gradFill rotWithShape="0">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algn="ctr">
              <a:lnSpc>
                <a:spcPct val="120000"/>
              </a:lnSpc>
            </a:pPr>
            <a:endParaRPr lang="en-US" altLang="en-US" sz="2000" b="1">
              <a:solidFill>
                <a:srgbClr val="FFFFFF"/>
              </a:solidFill>
              <a:latin typeface="Times New Roman" panose="02020603050405020304" pitchFamily="18" charset="0"/>
              <a:ea typeface="+mn-ea"/>
              <a:cs typeface="+mn-cs"/>
            </a:endParaRPr>
          </a:p>
        </p:txBody>
      </p:sp>
      <p:sp>
        <p:nvSpPr>
          <p:cNvPr id="1029" name="Rectangle 5"/>
          <p:cNvSpPr>
            <a:spLocks noChangeArrowheads="1"/>
          </p:cNvSpPr>
          <p:nvPr/>
        </p:nvSpPr>
        <p:spPr bwMode="auto">
          <a:xfrm>
            <a:off x="8091488" y="6635750"/>
            <a:ext cx="1052512" cy="22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algn="l" defTabSz="857250" eaLnBrk="0" hangingPunct="0">
              <a:defRPr sz="2400">
                <a:solidFill>
                  <a:schemeClr val="tx1"/>
                </a:solidFill>
                <a:latin typeface="Times New Roman" panose="02020603050405020304" pitchFamily="18" charset="0"/>
              </a:defRPr>
            </a:lvl1pPr>
            <a:lvl2pPr marL="428625" algn="l" defTabSz="857250" eaLnBrk="0" hangingPunct="0">
              <a:defRPr sz="2400">
                <a:solidFill>
                  <a:schemeClr val="tx1"/>
                </a:solidFill>
                <a:latin typeface="Times New Roman" panose="02020603050405020304" pitchFamily="18" charset="0"/>
              </a:defRPr>
            </a:lvl2pPr>
            <a:lvl3pPr marL="857250" algn="l" defTabSz="857250" eaLnBrk="0" hangingPunct="0">
              <a:defRPr sz="2400">
                <a:solidFill>
                  <a:schemeClr val="tx1"/>
                </a:solidFill>
                <a:latin typeface="Times New Roman" panose="02020603050405020304" pitchFamily="18" charset="0"/>
              </a:defRPr>
            </a:lvl3pPr>
            <a:lvl4pPr marL="1285875" algn="l" defTabSz="857250" eaLnBrk="0" hangingPunct="0">
              <a:defRPr sz="2400">
                <a:solidFill>
                  <a:schemeClr val="tx1"/>
                </a:solidFill>
                <a:latin typeface="Times New Roman" panose="02020603050405020304" pitchFamily="18" charset="0"/>
              </a:defRPr>
            </a:lvl4pPr>
            <a:lvl5pPr marL="1714500" algn="l" defTabSz="857250" eaLnBrk="0" hangingPunct="0">
              <a:defRPr sz="2400">
                <a:solidFill>
                  <a:schemeClr val="tx1"/>
                </a:solidFill>
                <a:latin typeface="Times New Roman" panose="02020603050405020304" pitchFamily="18" charset="0"/>
              </a:defRPr>
            </a:lvl5pPr>
            <a:lvl6pPr marL="2171700" defTabSz="857250" eaLnBrk="0" fontAlgn="base" hangingPunct="0">
              <a:spcBef>
                <a:spcPct val="0"/>
              </a:spcBef>
              <a:spcAft>
                <a:spcPct val="0"/>
              </a:spcAft>
              <a:defRPr sz="2400">
                <a:solidFill>
                  <a:schemeClr val="tx1"/>
                </a:solidFill>
                <a:latin typeface="Times New Roman" panose="02020603050405020304" pitchFamily="18" charset="0"/>
              </a:defRPr>
            </a:lvl6pPr>
            <a:lvl7pPr marL="2628900" defTabSz="857250" eaLnBrk="0" fontAlgn="base" hangingPunct="0">
              <a:spcBef>
                <a:spcPct val="0"/>
              </a:spcBef>
              <a:spcAft>
                <a:spcPct val="0"/>
              </a:spcAft>
              <a:defRPr sz="2400">
                <a:solidFill>
                  <a:schemeClr val="tx1"/>
                </a:solidFill>
                <a:latin typeface="Times New Roman" panose="02020603050405020304" pitchFamily="18" charset="0"/>
              </a:defRPr>
            </a:lvl7pPr>
            <a:lvl8pPr marL="3086100" defTabSz="857250" eaLnBrk="0" fontAlgn="base" hangingPunct="0">
              <a:spcBef>
                <a:spcPct val="0"/>
              </a:spcBef>
              <a:spcAft>
                <a:spcPct val="0"/>
              </a:spcAft>
              <a:defRPr sz="2400">
                <a:solidFill>
                  <a:schemeClr val="tx1"/>
                </a:solidFill>
                <a:latin typeface="Times New Roman" panose="02020603050405020304" pitchFamily="18" charset="0"/>
              </a:defRPr>
            </a:lvl8pPr>
            <a:lvl9pPr marL="3543300" defTabSz="8572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900" dirty="0" err="1">
                <a:solidFill>
                  <a:srgbClr val="000000"/>
                </a:solidFill>
                <a:ea typeface="+mn-ea"/>
                <a:cs typeface="+mn-cs"/>
              </a:rPr>
              <a:t>lexanalysis</a:t>
            </a:r>
            <a:r>
              <a:rPr lang="en-US" altLang="en-US" sz="900" dirty="0">
                <a:solidFill>
                  <a:srgbClr val="000000"/>
                </a:solidFill>
                <a:ea typeface="+mn-ea"/>
                <a:cs typeface="+mn-cs"/>
              </a:rPr>
              <a:t>.</a:t>
            </a:r>
            <a:fld id="{243497C9-753F-4148-9053-480BB416F754}" type="slidenum">
              <a:rPr lang="en-US" altLang="en-US" sz="900" smtClean="0">
                <a:solidFill>
                  <a:srgbClr val="000000"/>
                </a:solidFill>
                <a:ea typeface="+mn-ea"/>
                <a:cs typeface="+mn-cs"/>
              </a:rPr>
              <a:pPr/>
              <a:t>‹#›</a:t>
            </a:fld>
            <a:endParaRPr lang="en-US" altLang="en-US" sz="900" dirty="0">
              <a:solidFill>
                <a:srgbClr val="000000"/>
              </a:solidFill>
              <a:ea typeface="+mn-ea"/>
              <a:cs typeface="+mn-cs"/>
            </a:endParaRPr>
          </a:p>
        </p:txBody>
      </p:sp>
      <p:sp>
        <p:nvSpPr>
          <p:cNvPr id="1033" name="Rectangle 9"/>
          <p:cNvSpPr>
            <a:spLocks noGrp="1" noChangeArrowheads="1"/>
          </p:cNvSpPr>
          <p:nvPr>
            <p:ph type="body" idx="1"/>
          </p:nvPr>
        </p:nvSpPr>
        <p:spPr bwMode="auto">
          <a:xfrm>
            <a:off x="1066800" y="1143000"/>
            <a:ext cx="8077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 Asd Gasd Glak Fdas Af Lkajds Laksdjf Hasldkf Asdkj H</a:t>
            </a:r>
          </a:p>
          <a:p>
            <a:pPr lvl="1"/>
            <a:r>
              <a:rPr lang="en-US" altLang="en-US"/>
              <a:t>Second Level Asdf Ias;df Has;dlf As;df Asd Fasdf Asdf Asd  Af Sdfs  Fdsasdf Sa</a:t>
            </a:r>
          </a:p>
          <a:p>
            <a:pPr lvl="2"/>
            <a:r>
              <a:rPr lang="en-US" altLang="en-US"/>
              <a:t>Third Level</a:t>
            </a:r>
          </a:p>
          <a:p>
            <a:pPr lvl="3"/>
            <a:r>
              <a:rPr lang="en-US" altLang="en-US"/>
              <a:t>Fourth Level</a:t>
            </a:r>
          </a:p>
          <a:p>
            <a:pPr lvl="4"/>
            <a:r>
              <a:rPr lang="en-US" altLang="en-US"/>
              <a:t>Fifth Level</a:t>
            </a:r>
          </a:p>
        </p:txBody>
      </p:sp>
      <p:graphicFrame>
        <p:nvGraphicFramePr>
          <p:cNvPr id="1034" name="Object 10"/>
          <p:cNvGraphicFramePr>
            <a:graphicFrameLocks noChangeAspect="1"/>
          </p:cNvGraphicFramePr>
          <p:nvPr/>
        </p:nvGraphicFramePr>
        <p:xfrm>
          <a:off x="0" y="0"/>
          <a:ext cx="1066800" cy="1905000"/>
        </p:xfrm>
        <a:graphic>
          <a:graphicData uri="http://schemas.openxmlformats.org/presentationml/2006/ole">
            <mc:AlternateContent xmlns:mc="http://schemas.openxmlformats.org/markup-compatibility/2006">
              <mc:Choice xmlns:v="urn:schemas-microsoft-com:vml" Requires="v">
                <p:oleObj spid="_x0000_s1025" name="Photo Editor Photo" r:id="rId14" imgW="0" imgH="0" progId="MSPhotoEd.3">
                  <p:embed/>
                </p:oleObj>
              </mc:Choice>
              <mc:Fallback>
                <p:oleObj name="Photo Editor Photo" r:id="rId14" imgW="0" imgH="0" progId="MSPhotoEd.3">
                  <p:embed/>
                  <p:pic>
                    <p:nvPicPr>
                      <p:cNvPr id="103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Text Box 12"/>
          <p:cNvSpPr txBox="1">
            <a:spLocks noChangeArrowheads="1"/>
          </p:cNvSpPr>
          <p:nvPr/>
        </p:nvSpPr>
        <p:spPr bwMode="auto">
          <a:xfrm>
            <a:off x="-44450" y="1981200"/>
            <a:ext cx="118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000" b="1" dirty="0">
                <a:solidFill>
                  <a:srgbClr val="000000"/>
                </a:solidFill>
                <a:latin typeface="Times New Roman" panose="02020603050405020304" pitchFamily="18" charset="0"/>
                <a:ea typeface="+mn-ea"/>
                <a:cs typeface="+mn-cs"/>
              </a:rPr>
              <a:t>CSE4102</a:t>
            </a:r>
            <a:endParaRPr lang="en-US" altLang="en-US" sz="2800" b="1" dirty="0">
              <a:solidFill>
                <a:srgbClr val="000000"/>
              </a:solidFill>
              <a:latin typeface="Monospac821 BT" pitchFamily="49" charset="0"/>
              <a:ea typeface="+mn-ea"/>
              <a:cs typeface="+mn-cs"/>
            </a:endParaRPr>
          </a:p>
        </p:txBody>
      </p:sp>
    </p:spTree>
    <p:extLst>
      <p:ext uri="{BB962C8B-B14F-4D97-AF65-F5344CB8AC3E}">
        <p14:creationId xmlns:p14="http://schemas.microsoft.com/office/powerpoint/2010/main" val="58722240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lnSpc>
          <a:spcPct val="80000"/>
        </a:lnSpc>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2pPr>
      <a:lvl3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3pPr>
      <a:lvl4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4pPr>
      <a:lvl5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5pPr>
      <a:lvl6pPr marL="4572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6pPr>
      <a:lvl7pPr marL="9144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7pPr>
      <a:lvl8pPr marL="13716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8pPr>
      <a:lvl9pPr marL="18288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9pPr>
    </p:titleStyle>
    <p:bodyStyle>
      <a:lvl1pPr marL="523875" indent="-523875" algn="l" rtl="0" fontAlgn="base">
        <a:lnSpc>
          <a:spcPct val="89000"/>
        </a:lnSpc>
        <a:spcBef>
          <a:spcPct val="10000"/>
        </a:spcBef>
        <a:spcAft>
          <a:spcPct val="0"/>
        </a:spcAft>
        <a:buClr>
          <a:srgbClr val="FF3300"/>
        </a:buClr>
        <a:buSzPct val="75000"/>
        <a:buFont typeface="Wingdings" panose="05000000000000000000" pitchFamily="2" charset="2"/>
        <a:buChar char="m"/>
        <a:tabLst>
          <a:tab pos="1025525" algn="l"/>
        </a:tabLst>
        <a:defRPr sz="2800" kern="1200">
          <a:solidFill>
            <a:schemeClr val="tx1"/>
          </a:solidFill>
          <a:effectLst>
            <a:outerShdw blurRad="38100" dist="38100" dir="2700000" algn="tl">
              <a:srgbClr val="C0C0C0"/>
            </a:outerShdw>
          </a:effectLst>
          <a:latin typeface="+mn-lt"/>
          <a:ea typeface="+mn-ea"/>
          <a:cs typeface="+mn-cs"/>
        </a:defRPr>
      </a:lvl1pPr>
      <a:lvl2pPr marL="1025525" indent="-387350" algn="l" rtl="0" fontAlgn="base">
        <a:lnSpc>
          <a:spcPct val="80000"/>
        </a:lnSpc>
        <a:spcBef>
          <a:spcPct val="20000"/>
        </a:spcBef>
        <a:spcAft>
          <a:spcPct val="0"/>
        </a:spcAft>
        <a:buSzPct val="69000"/>
        <a:buFont typeface="Wingdings" panose="05000000000000000000" pitchFamily="2" charset="2"/>
        <a:buChar char="q"/>
        <a:tabLst>
          <a:tab pos="1025525" algn="l"/>
        </a:tabLst>
        <a:defRPr sz="2800" kern="1200">
          <a:solidFill>
            <a:schemeClr val="accent2"/>
          </a:solidFill>
          <a:latin typeface="+mn-lt"/>
          <a:ea typeface="+mn-ea"/>
          <a:cs typeface="+mn-cs"/>
        </a:defRPr>
      </a:lvl2pPr>
      <a:lvl3pPr marL="1477963" indent="-338138" algn="l" rtl="0" fontAlgn="base">
        <a:spcBef>
          <a:spcPct val="20000"/>
        </a:spcBef>
        <a:spcAft>
          <a:spcPct val="0"/>
        </a:spcAft>
        <a:buFont typeface="Wingdings" panose="05000000000000000000" pitchFamily="2" charset="2"/>
        <a:buChar char="Ø"/>
        <a:tabLst>
          <a:tab pos="1025525" algn="l"/>
        </a:tabLst>
        <a:defRPr sz="2400" kern="1200">
          <a:solidFill>
            <a:srgbClr val="FF3300"/>
          </a:solidFill>
          <a:latin typeface="+mn-lt"/>
          <a:ea typeface="+mn-ea"/>
          <a:cs typeface="+mn-cs"/>
        </a:defRPr>
      </a:lvl3pPr>
      <a:lvl4pPr marL="1820863" indent="-228600" algn="l" rtl="0" fontAlgn="base">
        <a:spcBef>
          <a:spcPct val="20000"/>
        </a:spcBef>
        <a:spcAft>
          <a:spcPct val="0"/>
        </a:spcAft>
        <a:buChar char="–"/>
        <a:tabLst>
          <a:tab pos="1025525" algn="l"/>
        </a:tabLst>
        <a:defRPr sz="2000" kern="1200">
          <a:solidFill>
            <a:schemeClr val="tx1"/>
          </a:solidFill>
          <a:latin typeface="+mn-lt"/>
          <a:ea typeface="+mn-ea"/>
          <a:cs typeface="+mn-cs"/>
        </a:defRPr>
      </a:lvl4pPr>
      <a:lvl5pPr marL="2163763" indent="-228600" algn="l" rtl="0" fontAlgn="base">
        <a:spcBef>
          <a:spcPct val="20000"/>
        </a:spcBef>
        <a:spcAft>
          <a:spcPct val="0"/>
        </a:spcAft>
        <a:buChar char="»"/>
        <a:tabLst>
          <a:tab pos="1025525"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081088" y="0"/>
            <a:ext cx="8062912"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ChangeArrowheads="1"/>
          </p:cNvSpPr>
          <p:nvPr/>
        </p:nvSpPr>
        <p:spPr bwMode="auto">
          <a:xfrm rot="10800000" flipH="1" flipV="1">
            <a:off x="0" y="0"/>
            <a:ext cx="1117600" cy="6858000"/>
          </a:xfrm>
          <a:prstGeom prst="rect">
            <a:avLst/>
          </a:prstGeom>
          <a:gradFill rotWithShape="0">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algn="ctr">
              <a:lnSpc>
                <a:spcPct val="120000"/>
              </a:lnSpc>
            </a:pPr>
            <a:endParaRPr lang="en-US" altLang="en-US" sz="2000" b="1">
              <a:solidFill>
                <a:srgbClr val="FFFFFF"/>
              </a:solidFill>
              <a:latin typeface="Times New Roman" panose="02020603050405020304" pitchFamily="18" charset="0"/>
              <a:ea typeface="+mn-ea"/>
              <a:cs typeface="+mn-cs"/>
            </a:endParaRPr>
          </a:p>
        </p:txBody>
      </p:sp>
      <p:sp>
        <p:nvSpPr>
          <p:cNvPr id="1029" name="Rectangle 5"/>
          <p:cNvSpPr>
            <a:spLocks noChangeArrowheads="1"/>
          </p:cNvSpPr>
          <p:nvPr/>
        </p:nvSpPr>
        <p:spPr bwMode="auto">
          <a:xfrm>
            <a:off x="8091488" y="6635750"/>
            <a:ext cx="1052512" cy="22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312" tIns="42862" rIns="87312" bIns="42862">
            <a:spAutoFit/>
          </a:bodyPr>
          <a:lstStyle>
            <a:lvl1pPr defTabSz="857250" eaLnBrk="0" hangingPunct="0">
              <a:defRPr sz="2400">
                <a:solidFill>
                  <a:schemeClr val="tx1"/>
                </a:solidFill>
                <a:latin typeface="Times New Roman" panose="02020603050405020304" pitchFamily="18" charset="0"/>
              </a:defRPr>
            </a:lvl1pPr>
            <a:lvl2pPr marL="428625" defTabSz="857250" eaLnBrk="0" hangingPunct="0">
              <a:defRPr sz="2400">
                <a:solidFill>
                  <a:schemeClr val="tx1"/>
                </a:solidFill>
                <a:latin typeface="Times New Roman" panose="02020603050405020304" pitchFamily="18" charset="0"/>
              </a:defRPr>
            </a:lvl2pPr>
            <a:lvl3pPr marL="857250" defTabSz="857250" eaLnBrk="0" hangingPunct="0">
              <a:defRPr sz="2400">
                <a:solidFill>
                  <a:schemeClr val="tx1"/>
                </a:solidFill>
                <a:latin typeface="Times New Roman" panose="02020603050405020304" pitchFamily="18" charset="0"/>
              </a:defRPr>
            </a:lvl3pPr>
            <a:lvl4pPr marL="1285875" defTabSz="857250" eaLnBrk="0" hangingPunct="0">
              <a:defRPr sz="2400">
                <a:solidFill>
                  <a:schemeClr val="tx1"/>
                </a:solidFill>
                <a:latin typeface="Times New Roman" panose="02020603050405020304" pitchFamily="18" charset="0"/>
              </a:defRPr>
            </a:lvl4pPr>
            <a:lvl5pPr marL="1714500" defTabSz="857250" eaLnBrk="0" hangingPunct="0">
              <a:defRPr sz="2400">
                <a:solidFill>
                  <a:schemeClr val="tx1"/>
                </a:solidFill>
                <a:latin typeface="Times New Roman" panose="02020603050405020304" pitchFamily="18" charset="0"/>
              </a:defRPr>
            </a:lvl5pPr>
            <a:lvl6pPr marL="2171700" defTabSz="857250" eaLnBrk="0" fontAlgn="base" hangingPunct="0">
              <a:spcBef>
                <a:spcPct val="0"/>
              </a:spcBef>
              <a:spcAft>
                <a:spcPct val="0"/>
              </a:spcAft>
              <a:defRPr sz="2400">
                <a:solidFill>
                  <a:schemeClr val="tx1"/>
                </a:solidFill>
                <a:latin typeface="Times New Roman" panose="02020603050405020304" pitchFamily="18" charset="0"/>
              </a:defRPr>
            </a:lvl6pPr>
            <a:lvl7pPr marL="2628900" defTabSz="857250" eaLnBrk="0" fontAlgn="base" hangingPunct="0">
              <a:spcBef>
                <a:spcPct val="0"/>
              </a:spcBef>
              <a:spcAft>
                <a:spcPct val="0"/>
              </a:spcAft>
              <a:defRPr sz="2400">
                <a:solidFill>
                  <a:schemeClr val="tx1"/>
                </a:solidFill>
                <a:latin typeface="Times New Roman" panose="02020603050405020304" pitchFamily="18" charset="0"/>
              </a:defRPr>
            </a:lvl7pPr>
            <a:lvl8pPr marL="3086100" defTabSz="857250" eaLnBrk="0" fontAlgn="base" hangingPunct="0">
              <a:spcBef>
                <a:spcPct val="0"/>
              </a:spcBef>
              <a:spcAft>
                <a:spcPct val="0"/>
              </a:spcAft>
              <a:defRPr sz="2400">
                <a:solidFill>
                  <a:schemeClr val="tx1"/>
                </a:solidFill>
                <a:latin typeface="Times New Roman" panose="02020603050405020304" pitchFamily="18" charset="0"/>
              </a:defRPr>
            </a:lvl8pPr>
            <a:lvl9pPr marL="3543300" defTabSz="85725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900" dirty="0">
                <a:solidFill>
                  <a:srgbClr val="000000"/>
                </a:solidFill>
                <a:ea typeface="+mn-ea"/>
                <a:cs typeface="+mn-cs"/>
              </a:rPr>
              <a:t>parsing.</a:t>
            </a:r>
            <a:fld id="{453C0654-4A0C-478B-8598-BCF00A3576A8}" type="slidenum">
              <a:rPr lang="en-US" altLang="en-US" sz="900" smtClean="0">
                <a:solidFill>
                  <a:srgbClr val="000000"/>
                </a:solidFill>
                <a:ea typeface="+mn-ea"/>
                <a:cs typeface="+mn-cs"/>
              </a:rPr>
              <a:pPr algn="r"/>
              <a:t>‹#›</a:t>
            </a:fld>
            <a:endParaRPr lang="en-US" altLang="en-US" sz="900" dirty="0">
              <a:solidFill>
                <a:srgbClr val="000000"/>
              </a:solidFill>
              <a:ea typeface="+mn-ea"/>
              <a:cs typeface="+mn-cs"/>
            </a:endParaRPr>
          </a:p>
        </p:txBody>
      </p:sp>
      <p:sp>
        <p:nvSpPr>
          <p:cNvPr id="1033" name="Rectangle 9"/>
          <p:cNvSpPr>
            <a:spLocks noGrp="1" noChangeArrowheads="1"/>
          </p:cNvSpPr>
          <p:nvPr>
            <p:ph type="body" idx="1"/>
          </p:nvPr>
        </p:nvSpPr>
        <p:spPr bwMode="auto">
          <a:xfrm>
            <a:off x="1066800" y="1143000"/>
            <a:ext cx="80772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 Asd Gasd Glak Fdas Af Lkajds Laksdjf Hasldkf Asdkj H</a:t>
            </a:r>
          </a:p>
          <a:p>
            <a:pPr lvl="1"/>
            <a:r>
              <a:rPr lang="en-US" altLang="en-US"/>
              <a:t>Second Level Asdf Ias;df Has;dlf As;df Asd Fasdf Asdf Asd  Af Sdfs  Fdsasdf Sa</a:t>
            </a:r>
          </a:p>
          <a:p>
            <a:pPr lvl="2"/>
            <a:r>
              <a:rPr lang="en-US" altLang="en-US"/>
              <a:t>Third Level</a:t>
            </a:r>
          </a:p>
          <a:p>
            <a:pPr lvl="3"/>
            <a:r>
              <a:rPr lang="en-US" altLang="en-US"/>
              <a:t>Fourth Level</a:t>
            </a:r>
          </a:p>
          <a:p>
            <a:pPr lvl="4"/>
            <a:r>
              <a:rPr lang="en-US" altLang="en-US"/>
              <a:t>Fifth Level</a:t>
            </a:r>
          </a:p>
        </p:txBody>
      </p:sp>
      <p:graphicFrame>
        <p:nvGraphicFramePr>
          <p:cNvPr id="1034" name="Object 10"/>
          <p:cNvGraphicFramePr>
            <a:graphicFrameLocks noChangeAspect="1"/>
          </p:cNvGraphicFramePr>
          <p:nvPr/>
        </p:nvGraphicFramePr>
        <p:xfrm>
          <a:off x="0" y="0"/>
          <a:ext cx="1066800" cy="1905000"/>
        </p:xfrm>
        <a:graphic>
          <a:graphicData uri="http://schemas.openxmlformats.org/presentationml/2006/ole">
            <mc:AlternateContent xmlns:mc="http://schemas.openxmlformats.org/markup-compatibility/2006">
              <mc:Choice xmlns:v="urn:schemas-microsoft-com:vml" Requires="v">
                <p:oleObj spid="_x0000_s2049" name="Photo Editor Photo" r:id="rId14" imgW="0" imgH="0" progId="MSPhotoEd.3">
                  <p:embed/>
                </p:oleObj>
              </mc:Choice>
              <mc:Fallback>
                <p:oleObj name="Photo Editor Photo" r:id="rId14" imgW="0" imgH="0" progId="MSPhotoEd.3">
                  <p:embed/>
                  <p:pic>
                    <p:nvPicPr>
                      <p:cNvPr id="103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Text Box 12"/>
          <p:cNvSpPr txBox="1">
            <a:spLocks noChangeArrowheads="1"/>
          </p:cNvSpPr>
          <p:nvPr/>
        </p:nvSpPr>
        <p:spPr bwMode="auto">
          <a:xfrm>
            <a:off x="-49607" y="1981200"/>
            <a:ext cx="11977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000" b="1" dirty="0">
                <a:solidFill>
                  <a:srgbClr val="000000"/>
                </a:solidFill>
                <a:latin typeface="Times New Roman" panose="02020603050405020304" pitchFamily="18" charset="0"/>
                <a:ea typeface="+mn-ea"/>
                <a:cs typeface="+mn-cs"/>
              </a:rPr>
              <a:t>CSE4102</a:t>
            </a:r>
            <a:endParaRPr lang="en-US" altLang="en-US" sz="2800" b="1" dirty="0">
              <a:solidFill>
                <a:srgbClr val="000000"/>
              </a:solidFill>
              <a:latin typeface="Monospac821 BT" pitchFamily="49" charset="0"/>
              <a:ea typeface="+mn-ea"/>
              <a:cs typeface="+mn-cs"/>
            </a:endParaRPr>
          </a:p>
        </p:txBody>
      </p:sp>
    </p:spTree>
    <p:extLst>
      <p:ext uri="{BB962C8B-B14F-4D97-AF65-F5344CB8AC3E}">
        <p14:creationId xmlns:p14="http://schemas.microsoft.com/office/powerpoint/2010/main" val="210804920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lnSpc>
          <a:spcPct val="80000"/>
        </a:lnSpc>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2pPr>
      <a:lvl3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3pPr>
      <a:lvl4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4pPr>
      <a:lvl5pPr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5pPr>
      <a:lvl6pPr marL="4572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6pPr>
      <a:lvl7pPr marL="9144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7pPr>
      <a:lvl8pPr marL="13716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8pPr>
      <a:lvl9pPr marL="1828800" algn="ctr" rtl="0" fontAlgn="base">
        <a:lnSpc>
          <a:spcPct val="80000"/>
        </a:lnSpc>
        <a:spcBef>
          <a:spcPct val="0"/>
        </a:spcBef>
        <a:spcAft>
          <a:spcPct val="0"/>
        </a:spcAft>
        <a:defRPr sz="3600">
          <a:solidFill>
            <a:schemeClr val="tx2"/>
          </a:solidFill>
          <a:effectLst>
            <a:outerShdw blurRad="38100" dist="38100" dir="2700000" algn="tl">
              <a:srgbClr val="C0C0C0"/>
            </a:outerShdw>
          </a:effectLst>
          <a:latin typeface="Times New Roman" panose="02020603050405020304" pitchFamily="18" charset="0"/>
        </a:defRPr>
      </a:lvl9pPr>
    </p:titleStyle>
    <p:bodyStyle>
      <a:lvl1pPr marL="523875" indent="-523875" algn="l" rtl="0" fontAlgn="base">
        <a:lnSpc>
          <a:spcPct val="89000"/>
        </a:lnSpc>
        <a:spcBef>
          <a:spcPct val="10000"/>
        </a:spcBef>
        <a:spcAft>
          <a:spcPct val="0"/>
        </a:spcAft>
        <a:buClr>
          <a:srgbClr val="FF3300"/>
        </a:buClr>
        <a:buSzPct val="75000"/>
        <a:buFont typeface="Wingdings" panose="05000000000000000000" pitchFamily="2" charset="2"/>
        <a:buChar char="m"/>
        <a:tabLst>
          <a:tab pos="1025525" algn="l"/>
        </a:tabLst>
        <a:defRPr sz="2800" kern="1200">
          <a:solidFill>
            <a:schemeClr val="tx1"/>
          </a:solidFill>
          <a:effectLst>
            <a:outerShdw blurRad="38100" dist="38100" dir="2700000" algn="tl">
              <a:srgbClr val="C0C0C0"/>
            </a:outerShdw>
          </a:effectLst>
          <a:latin typeface="+mn-lt"/>
          <a:ea typeface="+mn-ea"/>
          <a:cs typeface="+mn-cs"/>
        </a:defRPr>
      </a:lvl1pPr>
      <a:lvl2pPr marL="1025525" indent="-387350" algn="l" rtl="0" fontAlgn="base">
        <a:lnSpc>
          <a:spcPct val="80000"/>
        </a:lnSpc>
        <a:spcBef>
          <a:spcPct val="20000"/>
        </a:spcBef>
        <a:spcAft>
          <a:spcPct val="0"/>
        </a:spcAft>
        <a:buSzPct val="69000"/>
        <a:buFont typeface="Wingdings" panose="05000000000000000000" pitchFamily="2" charset="2"/>
        <a:buChar char="q"/>
        <a:tabLst>
          <a:tab pos="1025525" algn="l"/>
        </a:tabLst>
        <a:defRPr sz="2800" kern="1200">
          <a:solidFill>
            <a:schemeClr val="accent2"/>
          </a:solidFill>
          <a:latin typeface="+mn-lt"/>
          <a:ea typeface="+mn-ea"/>
          <a:cs typeface="+mn-cs"/>
        </a:defRPr>
      </a:lvl2pPr>
      <a:lvl3pPr marL="1477963" indent="-338138" algn="l" rtl="0" fontAlgn="base">
        <a:spcBef>
          <a:spcPct val="20000"/>
        </a:spcBef>
        <a:spcAft>
          <a:spcPct val="0"/>
        </a:spcAft>
        <a:buFont typeface="Wingdings" panose="05000000000000000000" pitchFamily="2" charset="2"/>
        <a:buChar char="Ø"/>
        <a:tabLst>
          <a:tab pos="1025525" algn="l"/>
        </a:tabLst>
        <a:defRPr sz="2400" kern="1200">
          <a:solidFill>
            <a:srgbClr val="FF3300"/>
          </a:solidFill>
          <a:latin typeface="+mn-lt"/>
          <a:ea typeface="+mn-ea"/>
          <a:cs typeface="+mn-cs"/>
        </a:defRPr>
      </a:lvl3pPr>
      <a:lvl4pPr marL="1820863" indent="-228600" algn="l" rtl="0" fontAlgn="base">
        <a:spcBef>
          <a:spcPct val="20000"/>
        </a:spcBef>
        <a:spcAft>
          <a:spcPct val="0"/>
        </a:spcAft>
        <a:buChar char="–"/>
        <a:tabLst>
          <a:tab pos="1025525" algn="l"/>
        </a:tabLst>
        <a:defRPr sz="2000" kern="1200">
          <a:solidFill>
            <a:schemeClr val="tx1"/>
          </a:solidFill>
          <a:latin typeface="+mn-lt"/>
          <a:ea typeface="+mn-ea"/>
          <a:cs typeface="+mn-cs"/>
        </a:defRPr>
      </a:lvl4pPr>
      <a:lvl5pPr marL="2163763" indent="-228600" algn="l" rtl="0" fontAlgn="base">
        <a:spcBef>
          <a:spcPct val="20000"/>
        </a:spcBef>
        <a:spcAft>
          <a:spcPct val="0"/>
        </a:spcAft>
        <a:buChar char="»"/>
        <a:tabLst>
          <a:tab pos="1025525"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3.xml"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0.xml" /><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3.xml"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8.xml" /></Relationships>
</file>

<file path=ppt/slides/_rels/slide4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4.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8.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5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4.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8.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4.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8.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4.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8.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8.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8.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8.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8.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8.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8.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6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8.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8.xml" /><Relationship Id="rId4" Type="http://schemas.openxmlformats.org/officeDocument/2006/relationships/image" Target="../media/image15.png" /></Relationships>
</file>

<file path=ppt/slides/_rels/slide7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28.xml" /><Relationship Id="rId4" Type="http://schemas.openxmlformats.org/officeDocument/2006/relationships/image" Target="../media/image17.png" /></Relationships>
</file>

<file path=ppt/slides/_rels/slide7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8.xml" /><Relationship Id="rId4" Type="http://schemas.openxmlformats.org/officeDocument/2006/relationships/image" Target="../media/image19.png" /></Relationships>
</file>

<file path=ppt/slides/_rels/slide7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28.xml" /><Relationship Id="rId4" Type="http://schemas.openxmlformats.org/officeDocument/2006/relationships/image" Target="../media/image8.png"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7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4.xml" /></Relationships>
</file>

<file path=ppt/slides/_rels/slide7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4.xml" /></Relationships>
</file>

<file path=ppt/slides/_rels/slide7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4.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4.xml" /></Relationships>
</file>

<file path=ppt/slides/_rels/slide8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4.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4.xml.rels><?xml version="1.0" encoding="UTF-8" standalone="yes"?>
<Relationships xmlns="http://schemas.openxmlformats.org/package/2006/relationships"><Relationship Id="rId2" Type="http://schemas.openxmlformats.org/officeDocument/2006/relationships/image" Target="../media/image21.wmf" /><Relationship Id="rId1" Type="http://schemas.openxmlformats.org/officeDocument/2006/relationships/slideLayout" Target="../slideLayouts/slideLayout28.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1.xml.rels><?xml version="1.0" encoding="UTF-8" standalone="yes"?>
<Relationships xmlns="http://schemas.openxmlformats.org/package/2006/relationships"><Relationship Id="rId2" Type="http://schemas.openxmlformats.org/officeDocument/2006/relationships/image" Target="../media/image22.wmf" /><Relationship Id="rId1" Type="http://schemas.openxmlformats.org/officeDocument/2006/relationships/slideLayout" Target="../slideLayouts/slideLayout24.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3.xml.rels><?xml version="1.0" encoding="UTF-8" standalone="yes"?>
<Relationships xmlns="http://schemas.openxmlformats.org/package/2006/relationships"><Relationship Id="rId3" Type="http://schemas.openxmlformats.org/officeDocument/2006/relationships/image" Target="../media/image24.wmf" /><Relationship Id="rId2" Type="http://schemas.openxmlformats.org/officeDocument/2006/relationships/image" Target="../media/image23.png" /><Relationship Id="rId1" Type="http://schemas.openxmlformats.org/officeDocument/2006/relationships/slideLayout" Target="../slideLayouts/slideLayout28.xml" /></Relationships>
</file>

<file path=ppt/slides/_rels/slide94.xml.rels><?xml version="1.0" encoding="UTF-8" standalone="yes"?>
<Relationships xmlns="http://schemas.openxmlformats.org/package/2006/relationships"><Relationship Id="rId2" Type="http://schemas.openxmlformats.org/officeDocument/2006/relationships/image" Target="../media/image25.wmf" /><Relationship Id="rId1" Type="http://schemas.openxmlformats.org/officeDocument/2006/relationships/slideLayout" Target="../slideLayouts/slideLayout28.xml" /></Relationships>
</file>

<file path=ppt/slides/_rels/slide95.xml.rels><?xml version="1.0" encoding="UTF-8" standalone="yes"?>
<Relationships xmlns="http://schemas.openxmlformats.org/package/2006/relationships"><Relationship Id="rId2" Type="http://schemas.openxmlformats.org/officeDocument/2006/relationships/image" Target="../media/image25.wmf" /><Relationship Id="rId1" Type="http://schemas.openxmlformats.org/officeDocument/2006/relationships/slideLayout" Target="../slideLayouts/slideLayout28.xml" /></Relationships>
</file>

<file path=ppt/slides/_rels/slide96.xml.rels><?xml version="1.0" encoding="UTF-8" standalone="yes"?>
<Relationships xmlns="http://schemas.openxmlformats.org/package/2006/relationships"><Relationship Id="rId2" Type="http://schemas.openxmlformats.org/officeDocument/2006/relationships/image" Target="../media/image25.wmf" /><Relationship Id="rId1" Type="http://schemas.openxmlformats.org/officeDocument/2006/relationships/slideLayout" Target="../slideLayouts/slideLayout28.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99.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en-US" altLang="en-US"/>
              <a:t>Chapter 4</a:t>
            </a:r>
          </a:p>
        </p:txBody>
      </p:sp>
      <p:sp>
        <p:nvSpPr>
          <p:cNvPr id="4099" name="Rectangle 5"/>
          <p:cNvSpPr>
            <a:spLocks noGrp="1" noChangeArrowheads="1"/>
          </p:cNvSpPr>
          <p:nvPr>
            <p:ph type="subTitle" idx="1"/>
          </p:nvPr>
        </p:nvSpPr>
        <p:spPr/>
        <p:txBody>
          <a:bodyPr/>
          <a:lstStyle/>
          <a:p>
            <a:pPr eaLnBrk="1" hangingPunct="1"/>
            <a:r>
              <a:rPr lang="en-US" altLang="en-US"/>
              <a:t>Lexical and Syntax Analysis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1D59D416-CFFB-4E44-850C-616E4A1B035A}" type="slidenum">
              <a:rPr lang="en-US" altLang="en-US" sz="1000">
                <a:solidFill>
                  <a:schemeClr val="tx1"/>
                </a:solidFill>
                <a:latin typeface="Arial" charset="0"/>
              </a:rPr>
              <a:pPr>
                <a:spcBef>
                  <a:spcPct val="0"/>
                </a:spcBef>
                <a:buFontTx/>
                <a:buNone/>
              </a:pPr>
              <a:t>10</a:t>
            </a:fld>
            <a:endParaRPr lang="en-US" altLang="en-US" sz="1000">
              <a:solidFill>
                <a:schemeClr val="tx1"/>
              </a:solidFill>
              <a:latin typeface="Arial" charset="0"/>
            </a:endParaRPr>
          </a:p>
        </p:txBody>
      </p:sp>
      <p:sp>
        <p:nvSpPr>
          <p:cNvPr id="22532" name="Rectangle 2"/>
          <p:cNvSpPr>
            <a:spLocks noGrp="1" noChangeArrowheads="1"/>
          </p:cNvSpPr>
          <p:nvPr>
            <p:ph type="title"/>
          </p:nvPr>
        </p:nvSpPr>
        <p:spPr/>
        <p:txBody>
          <a:bodyPr/>
          <a:lstStyle/>
          <a:p>
            <a:pPr eaLnBrk="1" hangingPunct="1"/>
            <a:r>
              <a:rPr lang="en-US" altLang="en-US"/>
              <a:t>Lexical Analysis </a:t>
            </a:r>
            <a:r>
              <a:rPr lang="en-US" altLang="en-US" sz="2800"/>
              <a:t>(continued)</a:t>
            </a:r>
            <a:endParaRPr lang="en-US" altLang="en-US"/>
          </a:p>
        </p:txBody>
      </p:sp>
      <p:sp>
        <p:nvSpPr>
          <p:cNvPr id="22533" name="Rectangle 3"/>
          <p:cNvSpPr>
            <a:spLocks noGrp="1" noChangeArrowheads="1"/>
          </p:cNvSpPr>
          <p:nvPr>
            <p:ph type="body" idx="1"/>
          </p:nvPr>
        </p:nvSpPr>
        <p:spPr/>
        <p:txBody>
          <a:bodyPr/>
          <a:lstStyle/>
          <a:p>
            <a:pPr eaLnBrk="1" hangingPunct="1"/>
            <a:r>
              <a:rPr lang="en-US" altLang="en-US"/>
              <a:t>In many cases, transitions can be combined to simplify the state diagram</a:t>
            </a:r>
          </a:p>
          <a:p>
            <a:pPr lvl="1" eaLnBrk="1" hangingPunct="1"/>
            <a:r>
              <a:rPr lang="en-US" altLang="en-US"/>
              <a:t>When recognizing an identifier, all uppercase and lowercase letters are equivalent</a:t>
            </a:r>
          </a:p>
          <a:p>
            <a:pPr lvl="2" eaLnBrk="1" hangingPunct="1"/>
            <a:r>
              <a:rPr lang="en-US" altLang="en-US"/>
              <a:t>Use a character class that includes all letters</a:t>
            </a:r>
          </a:p>
          <a:p>
            <a:pPr lvl="1" eaLnBrk="1" hangingPunct="1"/>
            <a:r>
              <a:rPr lang="en-US" altLang="en-US"/>
              <a:t>When recognizing an integer literal, all digits are equivalent - use a digit class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952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C4E53F2-889C-4319-8E5F-231E0CB85E71}" type="slidenum">
              <a:rPr lang="en-US" altLang="en-US" sz="1000">
                <a:solidFill>
                  <a:schemeClr val="tx1"/>
                </a:solidFill>
                <a:latin typeface="Arial" charset="0"/>
              </a:rPr>
              <a:pPr>
                <a:spcBef>
                  <a:spcPct val="0"/>
                </a:spcBef>
                <a:buFontTx/>
                <a:buNone/>
              </a:pPr>
              <a:t>100</a:t>
            </a:fld>
            <a:endParaRPr lang="en-US" altLang="en-US" sz="1000">
              <a:solidFill>
                <a:schemeClr val="tx1"/>
              </a:solidFill>
              <a:latin typeface="Arial" charset="0"/>
            </a:endParaRPr>
          </a:p>
        </p:txBody>
      </p:sp>
      <p:sp>
        <p:nvSpPr>
          <p:cNvPr id="95236" name="Rectangle 2"/>
          <p:cNvSpPr>
            <a:spLocks noGrp="1" noChangeArrowheads="1"/>
          </p:cNvSpPr>
          <p:nvPr>
            <p:ph type="title"/>
          </p:nvPr>
        </p:nvSpPr>
        <p:spPr/>
        <p:txBody>
          <a:bodyPr/>
          <a:lstStyle/>
          <a:p>
            <a:pPr eaLnBrk="1" hangingPunct="1"/>
            <a:r>
              <a:rPr lang="en-US" altLang="en-US"/>
              <a:t>Summary</a:t>
            </a:r>
          </a:p>
        </p:txBody>
      </p:sp>
      <p:sp>
        <p:nvSpPr>
          <p:cNvPr id="95237" name="Rectangle 3"/>
          <p:cNvSpPr>
            <a:spLocks noGrp="1" noChangeArrowheads="1"/>
          </p:cNvSpPr>
          <p:nvPr>
            <p:ph type="body" idx="1"/>
          </p:nvPr>
        </p:nvSpPr>
        <p:spPr/>
        <p:txBody>
          <a:bodyPr/>
          <a:lstStyle/>
          <a:p>
            <a:pPr eaLnBrk="1" hangingPunct="1">
              <a:lnSpc>
                <a:spcPct val="90000"/>
              </a:lnSpc>
            </a:pPr>
            <a:r>
              <a:rPr lang="en-US" altLang="en-US" sz="2400"/>
              <a:t>Syntax analysis is a common part of language implementation</a:t>
            </a:r>
          </a:p>
          <a:p>
            <a:pPr eaLnBrk="1" hangingPunct="1">
              <a:lnSpc>
                <a:spcPct val="90000"/>
              </a:lnSpc>
            </a:pPr>
            <a:r>
              <a:rPr lang="en-US" altLang="en-US" sz="2400"/>
              <a:t>A lexical analyzer is a pattern matcher that isolates small-scale parts of a program</a:t>
            </a:r>
          </a:p>
          <a:p>
            <a:pPr lvl="1" eaLnBrk="1" hangingPunct="1">
              <a:lnSpc>
                <a:spcPct val="90000"/>
              </a:lnSpc>
            </a:pPr>
            <a:r>
              <a:rPr lang="en-US" altLang="en-US" sz="2000"/>
              <a:t>Detects syntax errors</a:t>
            </a:r>
          </a:p>
          <a:p>
            <a:pPr lvl="1" eaLnBrk="1" hangingPunct="1">
              <a:lnSpc>
                <a:spcPct val="90000"/>
              </a:lnSpc>
            </a:pPr>
            <a:r>
              <a:rPr lang="en-US" altLang="en-US" sz="2000"/>
              <a:t>Produces a parse tree</a:t>
            </a:r>
          </a:p>
          <a:p>
            <a:pPr eaLnBrk="1" hangingPunct="1">
              <a:lnSpc>
                <a:spcPct val="90000"/>
              </a:lnSpc>
            </a:pPr>
            <a:r>
              <a:rPr lang="en-US" altLang="en-US" sz="2400"/>
              <a:t>A recursive-descent parser is an LL parser</a:t>
            </a:r>
          </a:p>
          <a:p>
            <a:pPr lvl="1" eaLnBrk="1" hangingPunct="1">
              <a:lnSpc>
                <a:spcPct val="90000"/>
              </a:lnSpc>
            </a:pPr>
            <a:r>
              <a:rPr lang="en-US" altLang="en-US" sz="2000"/>
              <a:t>EBNF</a:t>
            </a:r>
          </a:p>
          <a:p>
            <a:pPr eaLnBrk="1" hangingPunct="1">
              <a:lnSpc>
                <a:spcPct val="90000"/>
              </a:lnSpc>
            </a:pPr>
            <a:r>
              <a:rPr lang="en-US" altLang="en-US" sz="2400"/>
              <a:t>Parsing problem for bottom-up parsers: find the substring of current sentential form</a:t>
            </a:r>
          </a:p>
          <a:p>
            <a:pPr eaLnBrk="1" hangingPunct="1">
              <a:lnSpc>
                <a:spcPct val="90000"/>
              </a:lnSpc>
            </a:pPr>
            <a:r>
              <a:rPr lang="en-US" altLang="en-US" sz="2400"/>
              <a:t>The LR family of shift-reduce parsers is the most common bottom-up parsing approach</a:t>
            </a:r>
          </a:p>
          <a:p>
            <a:pPr eaLnBrk="1" hangingPunct="1">
              <a:lnSpc>
                <a:spcPct val="90000"/>
              </a:lnSpc>
            </a:pP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7AFED660-6B92-4A98-8B5E-0A91A8FF7662}" type="slidenum">
              <a:rPr lang="en-US" altLang="en-US" sz="1000">
                <a:solidFill>
                  <a:schemeClr val="tx1"/>
                </a:solidFill>
                <a:latin typeface="Arial" charset="0"/>
              </a:rPr>
              <a:pPr>
                <a:spcBef>
                  <a:spcPct val="0"/>
                </a:spcBef>
                <a:buFontTx/>
                <a:buNone/>
              </a:pPr>
              <a:t>11</a:t>
            </a:fld>
            <a:endParaRPr lang="en-US" altLang="en-US" sz="1000">
              <a:solidFill>
                <a:schemeClr val="tx1"/>
              </a:solidFill>
              <a:latin typeface="Arial" charset="0"/>
            </a:endParaRPr>
          </a:p>
        </p:txBody>
      </p:sp>
      <p:sp>
        <p:nvSpPr>
          <p:cNvPr id="24580" name="Rectangle 2"/>
          <p:cNvSpPr>
            <a:spLocks noGrp="1" noChangeArrowheads="1"/>
          </p:cNvSpPr>
          <p:nvPr>
            <p:ph type="title"/>
          </p:nvPr>
        </p:nvSpPr>
        <p:spPr/>
        <p:txBody>
          <a:bodyPr/>
          <a:lstStyle/>
          <a:p>
            <a:pPr eaLnBrk="1" hangingPunct="1"/>
            <a:r>
              <a:rPr lang="en-US" altLang="en-US"/>
              <a:t>Lexical Analysis </a:t>
            </a:r>
            <a:r>
              <a:rPr lang="en-US" altLang="en-US" sz="2800"/>
              <a:t>(continued)</a:t>
            </a:r>
          </a:p>
        </p:txBody>
      </p:sp>
      <p:sp>
        <p:nvSpPr>
          <p:cNvPr id="24581" name="Rectangle 3"/>
          <p:cNvSpPr>
            <a:spLocks noGrp="1" noChangeArrowheads="1"/>
          </p:cNvSpPr>
          <p:nvPr>
            <p:ph type="body" idx="1"/>
          </p:nvPr>
        </p:nvSpPr>
        <p:spPr/>
        <p:txBody>
          <a:bodyPr/>
          <a:lstStyle/>
          <a:p>
            <a:pPr eaLnBrk="1" hangingPunct="1"/>
            <a:r>
              <a:rPr lang="en-US" altLang="en-US"/>
              <a:t>Reserved words and identifiers can be recognized together (rather than having a part of the diagram for each reserved word)</a:t>
            </a:r>
          </a:p>
          <a:p>
            <a:pPr lvl="1" eaLnBrk="1" hangingPunct="1"/>
            <a:r>
              <a:rPr lang="en-US" altLang="en-US"/>
              <a:t>Use a table lookup to determine whether a possible identifier is in fact a reserved word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4DE36D37-A3FE-419B-A189-21C35082F7ED}" type="slidenum">
              <a:rPr lang="en-US" altLang="en-US" sz="1000">
                <a:solidFill>
                  <a:schemeClr val="tx1"/>
                </a:solidFill>
                <a:latin typeface="Arial" charset="0"/>
              </a:rPr>
              <a:pPr>
                <a:spcBef>
                  <a:spcPct val="0"/>
                </a:spcBef>
                <a:buFontTx/>
                <a:buNone/>
              </a:pPr>
              <a:t>12</a:t>
            </a:fld>
            <a:endParaRPr lang="en-US" altLang="en-US" sz="1000">
              <a:solidFill>
                <a:schemeClr val="tx1"/>
              </a:solidFill>
              <a:latin typeface="Arial" charset="0"/>
            </a:endParaRPr>
          </a:p>
        </p:txBody>
      </p:sp>
      <p:sp>
        <p:nvSpPr>
          <p:cNvPr id="26628" name="Rectangle 2"/>
          <p:cNvSpPr>
            <a:spLocks noGrp="1" noChangeArrowheads="1"/>
          </p:cNvSpPr>
          <p:nvPr>
            <p:ph type="title"/>
          </p:nvPr>
        </p:nvSpPr>
        <p:spPr/>
        <p:txBody>
          <a:bodyPr/>
          <a:lstStyle/>
          <a:p>
            <a:pPr eaLnBrk="1" hangingPunct="1"/>
            <a:r>
              <a:rPr lang="en-US" altLang="en-US"/>
              <a:t>Lexical Analysis </a:t>
            </a:r>
            <a:r>
              <a:rPr lang="en-US" altLang="en-US" sz="2800"/>
              <a:t>(continued)</a:t>
            </a:r>
            <a:endParaRPr lang="en-US" altLang="en-US"/>
          </a:p>
        </p:txBody>
      </p:sp>
      <p:sp>
        <p:nvSpPr>
          <p:cNvPr id="26629" name="Rectangle 3"/>
          <p:cNvSpPr>
            <a:spLocks noGrp="1" noChangeArrowheads="1"/>
          </p:cNvSpPr>
          <p:nvPr>
            <p:ph type="body" idx="1"/>
          </p:nvPr>
        </p:nvSpPr>
        <p:spPr/>
        <p:txBody>
          <a:bodyPr/>
          <a:lstStyle/>
          <a:p>
            <a:pPr eaLnBrk="1" hangingPunct="1"/>
            <a:r>
              <a:rPr lang="en-US" altLang="en-US"/>
              <a:t>Convenient utility subprograms:</a:t>
            </a:r>
          </a:p>
          <a:p>
            <a:pPr lvl="1" eaLnBrk="1" hangingPunct="1"/>
            <a:r>
              <a:rPr lang="en-US" altLang="en-US" b="1">
                <a:latin typeface="Courier New" pitchFamily="49" charset="0"/>
              </a:rPr>
              <a:t>getChar</a:t>
            </a:r>
            <a:r>
              <a:rPr lang="en-US" altLang="en-US"/>
              <a:t> - gets the next character of input, puts it in </a:t>
            </a:r>
            <a:r>
              <a:rPr lang="en-US" altLang="en-US" b="1">
                <a:latin typeface="Courier New" pitchFamily="49" charset="0"/>
              </a:rPr>
              <a:t>nextChar</a:t>
            </a:r>
            <a:r>
              <a:rPr lang="en-US" altLang="en-US"/>
              <a:t>, determines its class and puts the class in </a:t>
            </a:r>
            <a:r>
              <a:rPr lang="en-US" altLang="en-US" b="1">
                <a:latin typeface="Courier New" pitchFamily="49" charset="0"/>
              </a:rPr>
              <a:t>charClass</a:t>
            </a:r>
          </a:p>
          <a:p>
            <a:pPr lvl="1" eaLnBrk="1" hangingPunct="1"/>
            <a:r>
              <a:rPr lang="en-US" altLang="en-US" b="1">
                <a:latin typeface="Courier New" pitchFamily="49" charset="0"/>
              </a:rPr>
              <a:t>addChar</a:t>
            </a:r>
            <a:r>
              <a:rPr lang="en-US" altLang="en-US"/>
              <a:t> - puts the character from </a:t>
            </a:r>
            <a:r>
              <a:rPr lang="en-US" altLang="en-US" b="1">
                <a:latin typeface="Courier New" pitchFamily="49" charset="0"/>
              </a:rPr>
              <a:t>nextChar</a:t>
            </a:r>
            <a:r>
              <a:rPr lang="en-US" altLang="en-US"/>
              <a:t> into the place the lexeme is being accumulated, </a:t>
            </a:r>
            <a:r>
              <a:rPr lang="en-US" altLang="en-US" b="1">
                <a:latin typeface="Courier New" pitchFamily="49" charset="0"/>
              </a:rPr>
              <a:t>lexeme</a:t>
            </a:r>
          </a:p>
          <a:p>
            <a:pPr lvl="1" eaLnBrk="1" hangingPunct="1"/>
            <a:r>
              <a:rPr lang="en-US" altLang="en-US" b="1">
                <a:latin typeface="Courier New" pitchFamily="49" charset="0"/>
                <a:cs typeface="Courier New" pitchFamily="49" charset="0"/>
              </a:rPr>
              <a:t>lookup</a:t>
            </a:r>
            <a:r>
              <a:rPr lang="en-US" altLang="en-US"/>
              <a:t> - determines whether the string in </a:t>
            </a:r>
            <a:r>
              <a:rPr lang="en-US" altLang="en-US" b="1">
                <a:latin typeface="Courier New" pitchFamily="49" charset="0"/>
              </a:rPr>
              <a:t>lexeme</a:t>
            </a:r>
            <a:r>
              <a:rPr lang="en-US" altLang="en-US"/>
              <a:t> is a reserved word (returns a code)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93DF470B-0767-48FD-B2C9-138690727518}" type="slidenum">
              <a:rPr lang="en-US" altLang="en-US" sz="1000">
                <a:solidFill>
                  <a:schemeClr val="tx1"/>
                </a:solidFill>
                <a:latin typeface="Arial" charset="0"/>
              </a:rPr>
              <a:pPr>
                <a:spcBef>
                  <a:spcPct val="0"/>
                </a:spcBef>
                <a:buFontTx/>
                <a:buNone/>
              </a:pPr>
              <a:t>13</a:t>
            </a:fld>
            <a:endParaRPr lang="en-US" altLang="en-US" sz="1000">
              <a:solidFill>
                <a:schemeClr val="tx1"/>
              </a:solidFill>
              <a:latin typeface="Arial" charset="0"/>
            </a:endParaRPr>
          </a:p>
        </p:txBody>
      </p:sp>
      <p:sp>
        <p:nvSpPr>
          <p:cNvPr id="28676" name="Rectangle 3"/>
          <p:cNvSpPr>
            <a:spLocks noGrp="1" noChangeArrowheads="1"/>
          </p:cNvSpPr>
          <p:nvPr>
            <p:ph type="title"/>
          </p:nvPr>
        </p:nvSpPr>
        <p:spPr/>
        <p:txBody>
          <a:bodyPr/>
          <a:lstStyle/>
          <a:p>
            <a:pPr eaLnBrk="1" hangingPunct="1"/>
            <a:r>
              <a:rPr lang="en-US" altLang="en-US"/>
              <a:t>State Diagram</a:t>
            </a: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609725"/>
            <a:ext cx="75819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83C1288-7A07-4DB0-A895-0CC73FB99DBF}" type="slidenum">
              <a:rPr lang="en-US" altLang="en-US" sz="1000">
                <a:solidFill>
                  <a:schemeClr val="tx1"/>
                </a:solidFill>
                <a:latin typeface="Arial" charset="0"/>
              </a:rPr>
              <a:pPr>
                <a:spcBef>
                  <a:spcPct val="0"/>
                </a:spcBef>
                <a:buFontTx/>
                <a:buNone/>
              </a:pPr>
              <a:t>14</a:t>
            </a:fld>
            <a:endParaRPr lang="en-US" altLang="en-US" sz="1000">
              <a:solidFill>
                <a:schemeClr val="tx1"/>
              </a:solidFill>
              <a:latin typeface="Arial" charset="0"/>
            </a:endParaRPr>
          </a:p>
        </p:txBody>
      </p:sp>
      <p:sp>
        <p:nvSpPr>
          <p:cNvPr id="30724" name="Rectangle 2"/>
          <p:cNvSpPr>
            <a:spLocks noGrp="1" noChangeArrowheads="1"/>
          </p:cNvSpPr>
          <p:nvPr>
            <p:ph type="title"/>
          </p:nvPr>
        </p:nvSpPr>
        <p:spPr/>
        <p:txBody>
          <a:bodyPr/>
          <a:lstStyle/>
          <a:p>
            <a:pPr eaLnBrk="1" hangingPunct="1"/>
            <a:r>
              <a:rPr lang="en-US" altLang="en-US"/>
              <a:t>Lexical Analyzer</a:t>
            </a:r>
          </a:p>
        </p:txBody>
      </p:sp>
      <p:sp>
        <p:nvSpPr>
          <p:cNvPr id="30725" name="Rectangle 3"/>
          <p:cNvSpPr>
            <a:spLocks noGrp="1" noChangeArrowheads="1"/>
          </p:cNvSpPr>
          <p:nvPr>
            <p:ph type="body" idx="1"/>
          </p:nvPr>
        </p:nvSpPr>
        <p:spPr>
          <a:xfrm>
            <a:off x="533400" y="1752600"/>
            <a:ext cx="7772400" cy="4572000"/>
          </a:xfrm>
        </p:spPr>
        <p:txBody>
          <a:bodyPr/>
          <a:lstStyle/>
          <a:p>
            <a:pPr eaLnBrk="1" hangingPunct="1">
              <a:lnSpc>
                <a:spcPct val="90000"/>
              </a:lnSpc>
              <a:buFontTx/>
              <a:buNone/>
            </a:pPr>
            <a:r>
              <a:rPr lang="en-US" altLang="en-US" sz="2400"/>
              <a:t>Implementation: </a:t>
            </a:r>
          </a:p>
          <a:p>
            <a:pPr eaLnBrk="1" hangingPunct="1">
              <a:lnSpc>
                <a:spcPct val="90000"/>
              </a:lnSpc>
              <a:buFontTx/>
              <a:buNone/>
            </a:pPr>
            <a:r>
              <a:rPr lang="en-US" altLang="en-US" sz="2400"/>
              <a:t>  </a:t>
            </a:r>
            <a:r>
              <a:rPr lang="en-US" altLang="en-US" sz="2400">
                <a:sym typeface="Wingdings" pitchFamily="2" charset="2"/>
              </a:rPr>
              <a:t> SHOW </a:t>
            </a:r>
            <a:r>
              <a:rPr lang="en-US" altLang="en-US" sz="1800">
                <a:latin typeface="Courier New" pitchFamily="49" charset="0"/>
                <a:cs typeface="Courier New" pitchFamily="49" charset="0"/>
                <a:sym typeface="Wingdings" pitchFamily="2" charset="2"/>
              </a:rPr>
              <a:t>front.c</a:t>
            </a:r>
            <a:r>
              <a:rPr lang="en-US" altLang="en-US" sz="2400">
                <a:sym typeface="Wingdings" pitchFamily="2" charset="2"/>
              </a:rPr>
              <a:t> (pp. 172-177)</a:t>
            </a:r>
          </a:p>
          <a:p>
            <a:pPr eaLnBrk="1" hangingPunct="1">
              <a:lnSpc>
                <a:spcPct val="90000"/>
              </a:lnSpc>
              <a:buFontTx/>
              <a:buNone/>
            </a:pPr>
            <a:endParaRPr lang="en-US" altLang="en-US" sz="2400">
              <a:sym typeface="Wingdings" pitchFamily="2" charset="2"/>
            </a:endParaRPr>
          </a:p>
          <a:p>
            <a:pPr eaLnBrk="1" hangingPunct="1">
              <a:buFontTx/>
              <a:buNone/>
            </a:pPr>
            <a:r>
              <a:rPr lang="en-US" altLang="en-US" sz="2400"/>
              <a:t> - Following is the output of the lexical analyzer of</a:t>
            </a:r>
          </a:p>
          <a:p>
            <a:pPr eaLnBrk="1" hangingPunct="1">
              <a:buFontTx/>
              <a:buNone/>
            </a:pPr>
            <a:r>
              <a:rPr lang="en-US" altLang="en-US" sz="2400"/>
              <a:t>   </a:t>
            </a:r>
            <a:r>
              <a:rPr lang="en-US" altLang="en-US" sz="1800">
                <a:latin typeface="Courier New" pitchFamily="49" charset="0"/>
                <a:cs typeface="Courier New" pitchFamily="49" charset="0"/>
              </a:rPr>
              <a:t>front.c</a:t>
            </a:r>
            <a:r>
              <a:rPr lang="en-US" altLang="en-US" sz="2400"/>
              <a:t> when used on </a:t>
            </a:r>
            <a:r>
              <a:rPr lang="en-US" altLang="en-US" sz="1800">
                <a:latin typeface="Courier New" pitchFamily="49" charset="0"/>
                <a:cs typeface="Courier New" pitchFamily="49" charset="0"/>
              </a:rPr>
              <a:t>(sum + 47) / total</a:t>
            </a:r>
          </a:p>
          <a:p>
            <a:pPr eaLnBrk="1" hangingPunct="1">
              <a:buFontTx/>
              <a:buNone/>
            </a:pPr>
            <a:endParaRPr lang="en-US" altLang="en-US" sz="2400"/>
          </a:p>
          <a:p>
            <a:pPr eaLnBrk="1" hangingPunct="1">
              <a:buFontTx/>
              <a:buNone/>
            </a:pPr>
            <a:r>
              <a:rPr lang="en-US" altLang="en-US" sz="1200">
                <a:latin typeface="Courier New" pitchFamily="49" charset="0"/>
                <a:cs typeface="Courier New" pitchFamily="49" charset="0"/>
              </a:rPr>
              <a:t>Next token is: 25 Next lexeme is (</a:t>
            </a:r>
          </a:p>
          <a:p>
            <a:pPr eaLnBrk="1" hangingPunct="1">
              <a:buFontTx/>
              <a:buNone/>
            </a:pPr>
            <a:r>
              <a:rPr lang="en-US" altLang="en-US" sz="1200">
                <a:latin typeface="Courier New" pitchFamily="49" charset="0"/>
                <a:cs typeface="Courier New" pitchFamily="49" charset="0"/>
              </a:rPr>
              <a:t>Next token is: 11 Next lexeme is sum</a:t>
            </a:r>
          </a:p>
          <a:p>
            <a:pPr eaLnBrk="1" hangingPunct="1">
              <a:buFontTx/>
              <a:buNone/>
            </a:pPr>
            <a:r>
              <a:rPr lang="en-US" altLang="en-US" sz="1200">
                <a:latin typeface="Courier New" pitchFamily="49" charset="0"/>
                <a:cs typeface="Courier New" pitchFamily="49" charset="0"/>
              </a:rPr>
              <a:t>Next token is: 21 Next lexeme is +</a:t>
            </a:r>
          </a:p>
          <a:p>
            <a:pPr eaLnBrk="1" hangingPunct="1">
              <a:buFontTx/>
              <a:buNone/>
            </a:pPr>
            <a:r>
              <a:rPr lang="en-US" altLang="en-US" sz="1200">
                <a:latin typeface="Courier New" pitchFamily="49" charset="0"/>
                <a:cs typeface="Courier New" pitchFamily="49" charset="0"/>
              </a:rPr>
              <a:t>Next token is: 10 Next lexeme is 47</a:t>
            </a:r>
          </a:p>
          <a:p>
            <a:pPr eaLnBrk="1" hangingPunct="1">
              <a:buFontTx/>
              <a:buNone/>
            </a:pPr>
            <a:r>
              <a:rPr lang="en-US" altLang="en-US" sz="1200">
                <a:latin typeface="Courier New" pitchFamily="49" charset="0"/>
                <a:cs typeface="Courier New" pitchFamily="49" charset="0"/>
              </a:rPr>
              <a:t>Next token is: 26 Next lexeme is )</a:t>
            </a:r>
          </a:p>
          <a:p>
            <a:pPr eaLnBrk="1" hangingPunct="1">
              <a:buFontTx/>
              <a:buNone/>
            </a:pPr>
            <a:r>
              <a:rPr lang="en-US" altLang="en-US" sz="1200">
                <a:latin typeface="Courier New" pitchFamily="49" charset="0"/>
                <a:cs typeface="Courier New" pitchFamily="49" charset="0"/>
              </a:rPr>
              <a:t>Next token is: 24 Next lexeme is /</a:t>
            </a:r>
          </a:p>
          <a:p>
            <a:pPr eaLnBrk="1" hangingPunct="1">
              <a:buFontTx/>
              <a:buNone/>
            </a:pPr>
            <a:r>
              <a:rPr lang="en-US" altLang="en-US" sz="1200">
                <a:latin typeface="Courier New" pitchFamily="49" charset="0"/>
                <a:cs typeface="Courier New" pitchFamily="49" charset="0"/>
              </a:rPr>
              <a:t>Next token is: 11 Next lexeme is total</a:t>
            </a:r>
          </a:p>
          <a:p>
            <a:pPr eaLnBrk="1" hangingPunct="1">
              <a:buFontTx/>
              <a:buNone/>
            </a:pPr>
            <a:r>
              <a:rPr lang="en-US" altLang="en-US" sz="1200">
                <a:latin typeface="Courier New" pitchFamily="49" charset="0"/>
                <a:cs typeface="Courier New" pitchFamily="49" charset="0"/>
              </a:rPr>
              <a:t>Next token is: -1 Next lexeme is EOF</a:t>
            </a:r>
            <a:endParaRPr lang="en-US" altLang="en-US" sz="1200">
              <a:latin typeface="Courier New" pitchFamily="49" charset="0"/>
              <a:cs typeface="Courier New" pitchFamily="49" charset="0"/>
              <a:sym typeface="Wingdings" pitchFamily="2"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8EC3C213-6B06-4E84-929E-F04ABAD99CBA}" type="slidenum">
              <a:rPr lang="en-US" altLang="en-US" sz="1000">
                <a:solidFill>
                  <a:schemeClr val="tx1"/>
                </a:solidFill>
                <a:latin typeface="Arial" charset="0"/>
              </a:rPr>
              <a:pPr>
                <a:spcBef>
                  <a:spcPct val="0"/>
                </a:spcBef>
                <a:buFontTx/>
                <a:buNone/>
              </a:pPr>
              <a:t>15</a:t>
            </a:fld>
            <a:endParaRPr lang="en-US" altLang="en-US" sz="1000">
              <a:solidFill>
                <a:schemeClr val="tx1"/>
              </a:solidFill>
              <a:latin typeface="Arial" charset="0"/>
            </a:endParaRPr>
          </a:p>
        </p:txBody>
      </p:sp>
      <p:sp>
        <p:nvSpPr>
          <p:cNvPr id="32772" name="Rectangle 2"/>
          <p:cNvSpPr>
            <a:spLocks noGrp="1" noChangeArrowheads="1"/>
          </p:cNvSpPr>
          <p:nvPr>
            <p:ph type="title"/>
          </p:nvPr>
        </p:nvSpPr>
        <p:spPr/>
        <p:txBody>
          <a:bodyPr/>
          <a:lstStyle/>
          <a:p>
            <a:pPr eaLnBrk="1" hangingPunct="1"/>
            <a:r>
              <a:rPr lang="en-US" altLang="en-US"/>
              <a:t>The Parsing Problem</a:t>
            </a:r>
          </a:p>
        </p:txBody>
      </p:sp>
      <p:sp>
        <p:nvSpPr>
          <p:cNvPr id="32773" name="Rectangle 3"/>
          <p:cNvSpPr>
            <a:spLocks noGrp="1" noChangeArrowheads="1"/>
          </p:cNvSpPr>
          <p:nvPr>
            <p:ph type="body" idx="1"/>
          </p:nvPr>
        </p:nvSpPr>
        <p:spPr/>
        <p:txBody>
          <a:bodyPr/>
          <a:lstStyle/>
          <a:p>
            <a:pPr eaLnBrk="1" hangingPunct="1"/>
            <a:r>
              <a:rPr lang="en-US" altLang="en-US"/>
              <a:t>Goals of the parser, given an input program:</a:t>
            </a:r>
          </a:p>
          <a:p>
            <a:pPr lvl="1" eaLnBrk="1" hangingPunct="1"/>
            <a:r>
              <a:rPr lang="en-US" altLang="en-US"/>
              <a:t>Find all syntax errors; for each, produce an appropriate diagnostic message and recover quickly</a:t>
            </a:r>
          </a:p>
          <a:p>
            <a:pPr lvl="1" eaLnBrk="1" hangingPunct="1"/>
            <a:r>
              <a:rPr lang="en-US" altLang="en-US"/>
              <a:t>Produce the parse tree, or at least a trace of the parse tree, for the 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D2CF-E007-124A-AC12-65C9458BC7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9D758F-545B-774E-907A-E4AE8CF4233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2DF4358-6851-3A4D-9B21-7142A5C9A063}"/>
              </a:ext>
            </a:extLst>
          </p:cNvPr>
          <p:cNvSpPr>
            <a:spLocks noGrp="1"/>
          </p:cNvSpPr>
          <p:nvPr>
            <p:ph type="ftr" sz="quarter" idx="10"/>
          </p:nvPr>
        </p:nvSpPr>
        <p:spPr/>
        <p:txBody>
          <a:bodyPr/>
          <a:lstStyle/>
          <a:p>
            <a:pPr>
              <a:defRPr/>
            </a:pPr>
            <a:r>
              <a:rPr lang="en-US"/>
              <a:t>Copyright © 2015 Pearson. All rights reserved.</a:t>
            </a:r>
          </a:p>
        </p:txBody>
      </p:sp>
      <p:sp>
        <p:nvSpPr>
          <p:cNvPr id="5" name="Slide Number Placeholder 4">
            <a:extLst>
              <a:ext uri="{FF2B5EF4-FFF2-40B4-BE49-F238E27FC236}">
                <a16:creationId xmlns:a16="http://schemas.microsoft.com/office/drawing/2014/main" id="{F883113E-E9A4-C846-BC22-D3CA37C5EBD3}"/>
              </a:ext>
            </a:extLst>
          </p:cNvPr>
          <p:cNvSpPr>
            <a:spLocks noGrp="1"/>
          </p:cNvSpPr>
          <p:nvPr>
            <p:ph type="sldNum" sz="quarter" idx="11"/>
          </p:nvPr>
        </p:nvSpPr>
        <p:spPr/>
        <p:txBody>
          <a:bodyPr/>
          <a:lstStyle/>
          <a:p>
            <a:r>
              <a:rPr lang="en-US" altLang="en-US"/>
              <a:t>1-</a:t>
            </a:r>
            <a:fld id="{86515596-0E38-4023-A28A-79AE2E8C653F}" type="slidenum">
              <a:rPr lang="en-US" altLang="en-US" smtClean="0"/>
              <a:pPr/>
              <a:t>16</a:t>
            </a:fld>
            <a:endParaRPr lang="en-US" altLang="en-US"/>
          </a:p>
        </p:txBody>
      </p:sp>
    </p:spTree>
    <p:extLst>
      <p:ext uri="{BB962C8B-B14F-4D97-AF65-F5344CB8AC3E}">
        <p14:creationId xmlns:p14="http://schemas.microsoft.com/office/powerpoint/2010/main" val="59700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B444CA29-06EA-4A69-9034-EB476547CF7A}" type="slidenum">
              <a:rPr lang="en-US" altLang="en-US" sz="1000">
                <a:solidFill>
                  <a:schemeClr val="tx1"/>
                </a:solidFill>
                <a:latin typeface="Arial" charset="0"/>
              </a:rPr>
              <a:pPr>
                <a:spcBef>
                  <a:spcPct val="0"/>
                </a:spcBef>
                <a:buFontTx/>
                <a:buNone/>
              </a:pPr>
              <a:t>17</a:t>
            </a:fld>
            <a:endParaRPr lang="en-US" altLang="en-US" sz="1000">
              <a:solidFill>
                <a:schemeClr val="tx1"/>
              </a:solidFill>
              <a:latin typeface="Arial" charset="0"/>
            </a:endParaRPr>
          </a:p>
        </p:txBody>
      </p:sp>
      <p:sp>
        <p:nvSpPr>
          <p:cNvPr id="34820" name="Rectangle 2"/>
          <p:cNvSpPr>
            <a:spLocks noGrp="1" noChangeArrowheads="1"/>
          </p:cNvSpPr>
          <p:nvPr>
            <p:ph type="title"/>
          </p:nvPr>
        </p:nvSpPr>
        <p:spPr/>
        <p:txBody>
          <a:bodyPr/>
          <a:lstStyle/>
          <a:p>
            <a:pPr eaLnBrk="1" hangingPunct="1"/>
            <a:r>
              <a:rPr lang="en-US" altLang="en-US"/>
              <a:t>The Parsing Problem </a:t>
            </a:r>
            <a:r>
              <a:rPr lang="en-US" altLang="en-US" sz="2800"/>
              <a:t>(continued)</a:t>
            </a:r>
            <a:endParaRPr lang="en-US" altLang="en-US"/>
          </a:p>
        </p:txBody>
      </p:sp>
      <p:sp>
        <p:nvSpPr>
          <p:cNvPr id="34821" name="Rectangle 3"/>
          <p:cNvSpPr>
            <a:spLocks noGrp="1" noChangeArrowheads="1"/>
          </p:cNvSpPr>
          <p:nvPr>
            <p:ph type="body" idx="1"/>
          </p:nvPr>
        </p:nvSpPr>
        <p:spPr/>
        <p:txBody>
          <a:bodyPr/>
          <a:lstStyle/>
          <a:p>
            <a:pPr eaLnBrk="1" hangingPunct="1"/>
            <a:r>
              <a:rPr lang="en-US" altLang="en-US"/>
              <a:t>Two categories of parsers</a:t>
            </a:r>
          </a:p>
          <a:p>
            <a:pPr lvl="1" eaLnBrk="1" hangingPunct="1"/>
            <a:r>
              <a:rPr lang="en-US" altLang="en-US" i="1"/>
              <a:t>Top down</a:t>
            </a:r>
            <a:r>
              <a:rPr lang="en-US" altLang="en-US"/>
              <a:t> - produce the parse tree, beginning at the root</a:t>
            </a:r>
          </a:p>
          <a:p>
            <a:pPr lvl="2" eaLnBrk="1" hangingPunct="1"/>
            <a:r>
              <a:rPr lang="en-US" altLang="en-US"/>
              <a:t>Order is that of a leftmost derivation</a:t>
            </a:r>
          </a:p>
          <a:p>
            <a:pPr lvl="2" eaLnBrk="1" hangingPunct="1"/>
            <a:r>
              <a:rPr lang="en-US" altLang="en-US"/>
              <a:t>Traces or builds the parse tree in preorder</a:t>
            </a:r>
          </a:p>
          <a:p>
            <a:pPr lvl="1" eaLnBrk="1" hangingPunct="1"/>
            <a:r>
              <a:rPr lang="en-US" altLang="en-US" i="1"/>
              <a:t>Bottom up</a:t>
            </a:r>
            <a:r>
              <a:rPr lang="en-US" altLang="en-US"/>
              <a:t> - produce the parse tree, beginning at the leaves</a:t>
            </a:r>
          </a:p>
          <a:p>
            <a:pPr lvl="2" eaLnBrk="1" hangingPunct="1"/>
            <a:r>
              <a:rPr lang="en-US" altLang="en-US"/>
              <a:t>Order is that of the reverse of a rightmost derivation</a:t>
            </a:r>
          </a:p>
          <a:p>
            <a:pPr eaLnBrk="1" hangingPunct="1"/>
            <a:r>
              <a:rPr lang="en-US" altLang="en-US"/>
              <a:t>Useful parsers look only one token ahead in the input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F84FB5F2-9AB8-4B02-8D4D-07C8F4C71DB2}" type="slidenum">
              <a:rPr lang="en-US" altLang="en-US" sz="1000">
                <a:solidFill>
                  <a:schemeClr val="tx1"/>
                </a:solidFill>
                <a:latin typeface="Arial" charset="0"/>
              </a:rPr>
              <a:pPr>
                <a:spcBef>
                  <a:spcPct val="0"/>
                </a:spcBef>
                <a:buFontTx/>
                <a:buNone/>
              </a:pPr>
              <a:t>18</a:t>
            </a:fld>
            <a:endParaRPr lang="en-US" altLang="en-US" sz="1000">
              <a:solidFill>
                <a:schemeClr val="tx1"/>
              </a:solidFill>
              <a:latin typeface="Arial" charset="0"/>
            </a:endParaRPr>
          </a:p>
        </p:txBody>
      </p:sp>
      <p:sp>
        <p:nvSpPr>
          <p:cNvPr id="36868" name="Rectangle 2"/>
          <p:cNvSpPr>
            <a:spLocks noGrp="1" noChangeArrowheads="1"/>
          </p:cNvSpPr>
          <p:nvPr>
            <p:ph type="title"/>
          </p:nvPr>
        </p:nvSpPr>
        <p:spPr/>
        <p:txBody>
          <a:bodyPr/>
          <a:lstStyle/>
          <a:p>
            <a:pPr eaLnBrk="1" hangingPunct="1"/>
            <a:r>
              <a:rPr lang="en-US" altLang="en-US"/>
              <a:t>The Parsing Problem </a:t>
            </a:r>
            <a:r>
              <a:rPr lang="en-US" altLang="en-US" sz="2800"/>
              <a:t>(continued)</a:t>
            </a:r>
            <a:endParaRPr lang="en-US" altLang="en-US"/>
          </a:p>
        </p:txBody>
      </p:sp>
      <p:sp>
        <p:nvSpPr>
          <p:cNvPr id="36869" name="Rectangle 3"/>
          <p:cNvSpPr>
            <a:spLocks noGrp="1" noChangeArrowheads="1"/>
          </p:cNvSpPr>
          <p:nvPr>
            <p:ph type="body" idx="1"/>
          </p:nvPr>
        </p:nvSpPr>
        <p:spPr/>
        <p:txBody>
          <a:bodyPr/>
          <a:lstStyle/>
          <a:p>
            <a:pPr eaLnBrk="1" hangingPunct="1"/>
            <a:r>
              <a:rPr lang="en-US" altLang="en-US"/>
              <a:t>Top-down Parsers</a:t>
            </a:r>
          </a:p>
          <a:p>
            <a:pPr lvl="1" eaLnBrk="1" hangingPunct="1"/>
            <a:r>
              <a:rPr lang="en-US" altLang="en-US"/>
              <a:t>Given a sentential form, xA</a:t>
            </a:r>
            <a:r>
              <a:rPr lang="en-US" altLang="en-US">
                <a:sym typeface="Symbol" pitchFamily="18" charset="2"/>
              </a:rPr>
              <a:t></a:t>
            </a:r>
            <a:r>
              <a:rPr lang="en-US" altLang="en-US"/>
              <a:t> , the parser must choose the correct A-rule to get the next sentential form in the leftmost derivation, using only the first token produced by A</a:t>
            </a:r>
          </a:p>
          <a:p>
            <a:pPr eaLnBrk="1" hangingPunct="1"/>
            <a:r>
              <a:rPr lang="en-US" altLang="en-US"/>
              <a:t>The most common top-down parsing algorithms:</a:t>
            </a:r>
          </a:p>
          <a:p>
            <a:pPr lvl="1" eaLnBrk="1" hangingPunct="1"/>
            <a:r>
              <a:rPr lang="en-US" altLang="en-US"/>
              <a:t>Recursive descent - a coded implementation</a:t>
            </a:r>
          </a:p>
          <a:p>
            <a:pPr lvl="1" eaLnBrk="1" hangingPunct="1"/>
            <a:r>
              <a:rPr lang="en-US" altLang="en-US"/>
              <a:t>LL parsers - table driven implementation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25570ECE-4C3C-49B2-8D15-3D4BB1EBCC2A}" type="slidenum">
              <a:rPr lang="en-US" altLang="en-US" sz="1000">
                <a:solidFill>
                  <a:schemeClr val="tx1"/>
                </a:solidFill>
                <a:latin typeface="Arial" charset="0"/>
              </a:rPr>
              <a:pPr>
                <a:spcBef>
                  <a:spcPct val="0"/>
                </a:spcBef>
                <a:buFontTx/>
                <a:buNone/>
              </a:pPr>
              <a:t>19</a:t>
            </a:fld>
            <a:endParaRPr lang="en-US" altLang="en-US" sz="1000">
              <a:solidFill>
                <a:schemeClr val="tx1"/>
              </a:solidFill>
              <a:latin typeface="Arial" charset="0"/>
            </a:endParaRPr>
          </a:p>
        </p:txBody>
      </p:sp>
      <p:sp>
        <p:nvSpPr>
          <p:cNvPr id="38916" name="Rectangle 2"/>
          <p:cNvSpPr>
            <a:spLocks noGrp="1" noChangeArrowheads="1"/>
          </p:cNvSpPr>
          <p:nvPr>
            <p:ph type="title"/>
          </p:nvPr>
        </p:nvSpPr>
        <p:spPr/>
        <p:txBody>
          <a:bodyPr/>
          <a:lstStyle/>
          <a:p>
            <a:pPr eaLnBrk="1" hangingPunct="1"/>
            <a:r>
              <a:rPr lang="en-US" altLang="en-US"/>
              <a:t>The Parsing Problem </a:t>
            </a:r>
            <a:r>
              <a:rPr lang="en-US" altLang="en-US" sz="2800"/>
              <a:t>(continued)</a:t>
            </a:r>
            <a:endParaRPr lang="en-US" altLang="en-US"/>
          </a:p>
        </p:txBody>
      </p:sp>
      <p:sp>
        <p:nvSpPr>
          <p:cNvPr id="38917" name="Rectangle 3"/>
          <p:cNvSpPr>
            <a:spLocks noGrp="1" noChangeArrowheads="1"/>
          </p:cNvSpPr>
          <p:nvPr>
            <p:ph type="body" idx="1"/>
          </p:nvPr>
        </p:nvSpPr>
        <p:spPr/>
        <p:txBody>
          <a:bodyPr/>
          <a:lstStyle/>
          <a:p>
            <a:pPr eaLnBrk="1" hangingPunct="1"/>
            <a:r>
              <a:rPr lang="en-US" altLang="en-US"/>
              <a:t>Bottom-up parsers</a:t>
            </a:r>
          </a:p>
          <a:p>
            <a:pPr lvl="1" eaLnBrk="1" hangingPunct="1"/>
            <a:r>
              <a:rPr lang="en-US" altLang="en-US"/>
              <a:t>Given a right sentential form, </a:t>
            </a:r>
            <a:r>
              <a:rPr lang="en-US" altLang="en-US">
                <a:sym typeface="Symbol" pitchFamily="18" charset="2"/>
              </a:rPr>
              <a:t>, determine what substring of  is the right-hand side of the rule in the grammar that must be reduced to produce the previous sentential form in the right derivation</a:t>
            </a:r>
          </a:p>
          <a:p>
            <a:pPr lvl="1" eaLnBrk="1" hangingPunct="1"/>
            <a:r>
              <a:rPr lang="en-US" altLang="en-US">
                <a:sym typeface="Symbol" pitchFamily="18" charset="2"/>
              </a:rPr>
              <a:t>The most common bottom-up parsing algorithms are in the LR family</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61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A8CBCB3-9B00-46DE-A64E-370F83315A9C}" type="slidenum">
              <a:rPr lang="en-US" altLang="en-US" sz="1000">
                <a:solidFill>
                  <a:schemeClr val="tx1"/>
                </a:solidFill>
                <a:latin typeface="Arial" charset="0"/>
              </a:rPr>
              <a:pPr>
                <a:spcBef>
                  <a:spcPct val="0"/>
                </a:spcBef>
                <a:buFontTx/>
                <a:buNone/>
              </a:pPr>
              <a:t>2</a:t>
            </a:fld>
            <a:endParaRPr lang="en-US" altLang="en-US" sz="1000">
              <a:solidFill>
                <a:schemeClr val="tx1"/>
              </a:solidFill>
              <a:latin typeface="Arial" charset="0"/>
            </a:endParaRPr>
          </a:p>
        </p:txBody>
      </p:sp>
      <p:sp>
        <p:nvSpPr>
          <p:cNvPr id="6148" name="Rectangle 2"/>
          <p:cNvSpPr>
            <a:spLocks noGrp="1" noChangeArrowheads="1"/>
          </p:cNvSpPr>
          <p:nvPr>
            <p:ph type="title"/>
          </p:nvPr>
        </p:nvSpPr>
        <p:spPr/>
        <p:txBody>
          <a:bodyPr/>
          <a:lstStyle/>
          <a:p>
            <a:pPr eaLnBrk="1" hangingPunct="1"/>
            <a:r>
              <a:rPr lang="en-US" altLang="en-US"/>
              <a:t>Chapter 4 Topics</a:t>
            </a:r>
          </a:p>
        </p:txBody>
      </p:sp>
      <p:sp>
        <p:nvSpPr>
          <p:cNvPr id="6149" name="Rectangle 3"/>
          <p:cNvSpPr>
            <a:spLocks noGrp="1" noChangeArrowheads="1"/>
          </p:cNvSpPr>
          <p:nvPr>
            <p:ph type="body" idx="1"/>
          </p:nvPr>
        </p:nvSpPr>
        <p:spPr/>
        <p:txBody>
          <a:bodyPr/>
          <a:lstStyle/>
          <a:p>
            <a:pPr marL="533400" indent="-533400" eaLnBrk="1" hangingPunct="1"/>
            <a:r>
              <a:rPr lang="en-US" altLang="en-US" dirty="0"/>
              <a:t>Introduction</a:t>
            </a:r>
          </a:p>
          <a:p>
            <a:pPr marL="533400" indent="-533400" eaLnBrk="1" hangingPunct="1"/>
            <a:r>
              <a:rPr lang="en-US" altLang="en-US" dirty="0"/>
              <a:t>Lexical Analysis</a:t>
            </a:r>
          </a:p>
          <a:p>
            <a:pPr marL="533400" indent="-533400" eaLnBrk="1" hangingPunct="1"/>
            <a:r>
              <a:rPr lang="en-US" altLang="en-US" dirty="0"/>
              <a:t>The Parsing Problem</a:t>
            </a:r>
          </a:p>
          <a:p>
            <a:pPr marL="533400" indent="-533400" eaLnBrk="1" hangingPunct="1"/>
            <a:r>
              <a:rPr lang="en-US" altLang="en-US" dirty="0"/>
              <a:t>Recursive-Descent Parsing</a:t>
            </a:r>
          </a:p>
          <a:p>
            <a:pPr marL="533400" indent="-533400" eaLnBrk="1" hangingPunct="1"/>
            <a:r>
              <a:rPr lang="en-US" altLang="en-US" dirty="0"/>
              <a:t>Bottom-Up Parsing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2F5229E9-135B-47AA-B029-87D60A308F8B}" type="slidenum">
              <a:rPr lang="en-US" altLang="en-US" sz="1000">
                <a:solidFill>
                  <a:schemeClr val="tx1"/>
                </a:solidFill>
                <a:latin typeface="Arial" charset="0"/>
              </a:rPr>
              <a:pPr>
                <a:spcBef>
                  <a:spcPct val="0"/>
                </a:spcBef>
                <a:buFontTx/>
                <a:buNone/>
              </a:pPr>
              <a:t>20</a:t>
            </a:fld>
            <a:endParaRPr lang="en-US" altLang="en-US" sz="1000">
              <a:solidFill>
                <a:schemeClr val="tx1"/>
              </a:solidFill>
              <a:latin typeface="Arial" charset="0"/>
            </a:endParaRPr>
          </a:p>
        </p:txBody>
      </p:sp>
      <p:sp>
        <p:nvSpPr>
          <p:cNvPr id="40964" name="Rectangle 2"/>
          <p:cNvSpPr>
            <a:spLocks noGrp="1" noChangeArrowheads="1"/>
          </p:cNvSpPr>
          <p:nvPr>
            <p:ph type="title"/>
          </p:nvPr>
        </p:nvSpPr>
        <p:spPr/>
        <p:txBody>
          <a:bodyPr/>
          <a:lstStyle/>
          <a:p>
            <a:pPr eaLnBrk="1" hangingPunct="1"/>
            <a:r>
              <a:rPr lang="en-US" altLang="en-US"/>
              <a:t>The Parsing Problem </a:t>
            </a:r>
            <a:r>
              <a:rPr lang="en-US" altLang="en-US" sz="2800"/>
              <a:t>(continued)</a:t>
            </a:r>
            <a:endParaRPr lang="en-US" altLang="en-US"/>
          </a:p>
        </p:txBody>
      </p:sp>
      <p:sp>
        <p:nvSpPr>
          <p:cNvPr id="40965" name="Rectangle 3"/>
          <p:cNvSpPr>
            <a:spLocks noGrp="1" noChangeArrowheads="1"/>
          </p:cNvSpPr>
          <p:nvPr>
            <p:ph type="body" idx="1"/>
          </p:nvPr>
        </p:nvSpPr>
        <p:spPr/>
        <p:txBody>
          <a:bodyPr/>
          <a:lstStyle/>
          <a:p>
            <a:pPr eaLnBrk="1" hangingPunct="1"/>
            <a:r>
              <a:rPr lang="en-US" altLang="en-US">
                <a:sym typeface="Symbol" pitchFamily="18" charset="2"/>
              </a:rPr>
              <a:t>The Complexity of Parsing</a:t>
            </a:r>
          </a:p>
          <a:p>
            <a:pPr lvl="1" eaLnBrk="1" hangingPunct="1"/>
            <a:r>
              <a:rPr lang="en-US" altLang="en-US">
                <a:sym typeface="Symbol" pitchFamily="18" charset="2"/>
              </a:rPr>
              <a:t>Parsers that work for any unambiguous grammar are complex and inefficient ( O(n</a:t>
            </a:r>
            <a:r>
              <a:rPr lang="en-US" altLang="en-US" baseline="30000">
                <a:sym typeface="Symbol" pitchFamily="18" charset="2"/>
              </a:rPr>
              <a:t>3</a:t>
            </a:r>
            <a:r>
              <a:rPr lang="en-US" altLang="en-US">
                <a:sym typeface="Symbol" pitchFamily="18" charset="2"/>
              </a:rPr>
              <a:t>), where n is the length of the input )</a:t>
            </a:r>
          </a:p>
          <a:p>
            <a:pPr lvl="1" eaLnBrk="1" hangingPunct="1"/>
            <a:r>
              <a:rPr lang="en-US" altLang="en-US">
                <a:sym typeface="Symbol" pitchFamily="18" charset="2"/>
              </a:rPr>
              <a:t>Compilers use parsers that only work for a subset of all unambiguous grammars, but do it in linear time ( O(n), where n is the length of the input )</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AE60087A-9F7A-4A78-ADB7-A4E9CCFDCA8B}" type="slidenum">
              <a:rPr lang="en-US" altLang="en-US" sz="1000">
                <a:solidFill>
                  <a:schemeClr val="tx1"/>
                </a:solidFill>
                <a:latin typeface="Arial" charset="0"/>
              </a:rPr>
              <a:pPr>
                <a:spcBef>
                  <a:spcPct val="0"/>
                </a:spcBef>
                <a:buFontTx/>
                <a:buNone/>
              </a:pPr>
              <a:t>21</a:t>
            </a:fld>
            <a:endParaRPr lang="en-US" altLang="en-US" sz="1000">
              <a:solidFill>
                <a:schemeClr val="tx1"/>
              </a:solidFill>
              <a:latin typeface="Arial" charset="0"/>
            </a:endParaRPr>
          </a:p>
        </p:txBody>
      </p:sp>
      <p:sp>
        <p:nvSpPr>
          <p:cNvPr id="43012" name="Rectangle 2"/>
          <p:cNvSpPr>
            <a:spLocks noGrp="1" noChangeArrowheads="1"/>
          </p:cNvSpPr>
          <p:nvPr>
            <p:ph type="title"/>
          </p:nvPr>
        </p:nvSpPr>
        <p:spPr/>
        <p:txBody>
          <a:bodyPr/>
          <a:lstStyle/>
          <a:p>
            <a:pPr eaLnBrk="1" hangingPunct="1"/>
            <a:r>
              <a:rPr lang="en-US" altLang="en-US"/>
              <a:t>Recursive-Descent Parsing</a:t>
            </a:r>
          </a:p>
        </p:txBody>
      </p:sp>
      <p:sp>
        <p:nvSpPr>
          <p:cNvPr id="43013" name="Rectangle 3"/>
          <p:cNvSpPr>
            <a:spLocks noGrp="1" noChangeArrowheads="1"/>
          </p:cNvSpPr>
          <p:nvPr>
            <p:ph type="body" idx="1"/>
          </p:nvPr>
        </p:nvSpPr>
        <p:spPr/>
        <p:txBody>
          <a:bodyPr/>
          <a:lstStyle/>
          <a:p>
            <a:pPr eaLnBrk="1" hangingPunct="1"/>
            <a:r>
              <a:rPr lang="en-US" altLang="en-US"/>
              <a:t>There is a subprogram for each nonterminal in the grammar, which can parse sentences that can be generated by that nonterminal</a:t>
            </a:r>
          </a:p>
          <a:p>
            <a:pPr eaLnBrk="1" hangingPunct="1"/>
            <a:r>
              <a:rPr lang="en-US" altLang="en-US"/>
              <a:t>EBNF is ideally suited for being the basis for a recursive-descent parser, because EBNF  minimizes the number of nonterminals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C56BE9F6-62DB-4B2A-A04C-428328E51177}" type="slidenum">
              <a:rPr lang="en-US" altLang="en-US" sz="1000">
                <a:solidFill>
                  <a:schemeClr val="tx1"/>
                </a:solidFill>
                <a:latin typeface="Arial" charset="0"/>
              </a:rPr>
              <a:pPr>
                <a:spcBef>
                  <a:spcPct val="0"/>
                </a:spcBef>
                <a:buFontTx/>
                <a:buNone/>
              </a:pPr>
              <a:t>22</a:t>
            </a:fld>
            <a:endParaRPr lang="en-US" altLang="en-US" sz="1000">
              <a:solidFill>
                <a:schemeClr val="tx1"/>
              </a:solidFill>
              <a:latin typeface="Arial" charset="0"/>
            </a:endParaRPr>
          </a:p>
        </p:txBody>
      </p:sp>
      <p:sp>
        <p:nvSpPr>
          <p:cNvPr id="45060"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5061" name="Rectangle 3"/>
          <p:cNvSpPr>
            <a:spLocks noGrp="1" noChangeArrowheads="1"/>
          </p:cNvSpPr>
          <p:nvPr>
            <p:ph type="body" idx="1"/>
          </p:nvPr>
        </p:nvSpPr>
        <p:spPr/>
        <p:txBody>
          <a:bodyPr/>
          <a:lstStyle/>
          <a:p>
            <a:pPr eaLnBrk="1" hangingPunct="1"/>
            <a:r>
              <a:rPr lang="en-US" altLang="en-US"/>
              <a:t>A grammar for simple expressions:</a:t>
            </a:r>
          </a:p>
          <a:p>
            <a:pPr eaLnBrk="1" hangingPunct="1">
              <a:buFontTx/>
              <a:buNone/>
            </a:pPr>
            <a:endParaRPr lang="en-US" altLang="en-US"/>
          </a:p>
          <a:p>
            <a:pPr eaLnBrk="1" hangingPunct="1">
              <a:buFontTx/>
              <a:buNone/>
            </a:pPr>
            <a:r>
              <a:rPr lang="en-US" altLang="en-US" sz="2000" b="1">
                <a:latin typeface="Courier New" pitchFamily="49" charset="0"/>
              </a:rPr>
              <a:t>&lt;expr&gt; </a:t>
            </a:r>
            <a:r>
              <a:rPr lang="en-US" altLang="en-US" sz="2000" b="1">
                <a:latin typeface="Courier New" pitchFamily="49" charset="0"/>
                <a:sym typeface="Symbol" pitchFamily="18" charset="2"/>
              </a:rPr>
              <a:t></a:t>
            </a:r>
            <a:r>
              <a:rPr lang="en-US" altLang="en-US" sz="2000" b="1">
                <a:latin typeface="Courier New" pitchFamily="49" charset="0"/>
              </a:rPr>
              <a:t> &lt;term&gt; {(+ | -) &lt;term&gt;}</a:t>
            </a:r>
          </a:p>
          <a:p>
            <a:pPr eaLnBrk="1" hangingPunct="1">
              <a:buFontTx/>
              <a:buNone/>
            </a:pPr>
            <a:r>
              <a:rPr lang="en-US" altLang="en-US" sz="2000" b="1">
                <a:latin typeface="Courier New" pitchFamily="49" charset="0"/>
              </a:rPr>
              <a:t>&lt;term&gt; </a:t>
            </a:r>
            <a:r>
              <a:rPr lang="en-US" altLang="en-US" sz="2000" b="1">
                <a:latin typeface="Courier New" pitchFamily="49" charset="0"/>
                <a:sym typeface="Symbol" pitchFamily="18" charset="2"/>
              </a:rPr>
              <a:t></a:t>
            </a:r>
            <a:r>
              <a:rPr lang="en-US" altLang="en-US" sz="2000" b="1">
                <a:latin typeface="Courier New" pitchFamily="49" charset="0"/>
              </a:rPr>
              <a:t> &lt;factor&gt; {(* | /) &lt;factor&gt;}</a:t>
            </a:r>
          </a:p>
          <a:p>
            <a:pPr eaLnBrk="1" hangingPunct="1">
              <a:buFontTx/>
              <a:buNone/>
            </a:pPr>
            <a:r>
              <a:rPr lang="en-US" altLang="en-US" sz="2000" b="1">
                <a:latin typeface="Courier New" pitchFamily="49" charset="0"/>
              </a:rPr>
              <a:t>&lt;factor&gt; </a:t>
            </a:r>
            <a:r>
              <a:rPr lang="en-US" altLang="en-US" sz="2000" b="1">
                <a:latin typeface="Courier New" pitchFamily="49" charset="0"/>
                <a:sym typeface="Symbol" pitchFamily="18" charset="2"/>
              </a:rPr>
              <a:t></a:t>
            </a:r>
            <a:r>
              <a:rPr lang="en-US" altLang="en-US" sz="2000" b="1">
                <a:latin typeface="Courier New" pitchFamily="49" charset="0"/>
              </a:rPr>
              <a:t> id | int_constant | ( &lt;expr&gt;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67E03B5D-16DD-415E-A6B4-4E049FE44B7B}" type="slidenum">
              <a:rPr lang="en-US" altLang="en-US" sz="1000">
                <a:solidFill>
                  <a:schemeClr val="tx1"/>
                </a:solidFill>
                <a:latin typeface="Arial" charset="0"/>
              </a:rPr>
              <a:pPr>
                <a:spcBef>
                  <a:spcPct val="0"/>
                </a:spcBef>
                <a:buFontTx/>
                <a:buNone/>
              </a:pPr>
              <a:t>23</a:t>
            </a:fld>
            <a:endParaRPr lang="en-US" altLang="en-US" sz="1000">
              <a:solidFill>
                <a:schemeClr val="tx1"/>
              </a:solidFill>
              <a:latin typeface="Arial" charset="0"/>
            </a:endParaRPr>
          </a:p>
        </p:txBody>
      </p:sp>
      <p:sp>
        <p:nvSpPr>
          <p:cNvPr id="47108"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7109" name="Rectangle 3"/>
          <p:cNvSpPr>
            <a:spLocks noGrp="1" noChangeArrowheads="1"/>
          </p:cNvSpPr>
          <p:nvPr>
            <p:ph type="body" idx="1"/>
          </p:nvPr>
        </p:nvSpPr>
        <p:spPr/>
        <p:txBody>
          <a:bodyPr/>
          <a:lstStyle/>
          <a:p>
            <a:pPr eaLnBrk="1" hangingPunct="1"/>
            <a:r>
              <a:rPr lang="en-US" altLang="en-US"/>
              <a:t>Assume we have a lexical analyzer named </a:t>
            </a:r>
            <a:r>
              <a:rPr lang="en-US" altLang="en-US">
                <a:latin typeface="Courier New" pitchFamily="49" charset="0"/>
              </a:rPr>
              <a:t>lex</a:t>
            </a:r>
            <a:r>
              <a:rPr lang="en-US" altLang="en-US"/>
              <a:t>, which puts the next token code in </a:t>
            </a:r>
            <a:r>
              <a:rPr lang="en-US" altLang="en-US">
                <a:latin typeface="Courier New" pitchFamily="49" charset="0"/>
              </a:rPr>
              <a:t>nextToken</a:t>
            </a:r>
          </a:p>
          <a:p>
            <a:pPr eaLnBrk="1" hangingPunct="1"/>
            <a:r>
              <a:rPr lang="en-US" altLang="en-US"/>
              <a:t>The coding process when there is only one RHS:</a:t>
            </a:r>
          </a:p>
          <a:p>
            <a:pPr lvl="1" eaLnBrk="1" hangingPunct="1"/>
            <a:r>
              <a:rPr lang="en-US" altLang="en-US"/>
              <a:t>For each terminal symbol in the RHS, compare it with the next input token; if they match, continue, else there is an error</a:t>
            </a:r>
          </a:p>
          <a:p>
            <a:pPr lvl="1" eaLnBrk="1" hangingPunct="1"/>
            <a:r>
              <a:rPr lang="en-US" altLang="en-US"/>
              <a:t>For each nonterminal symbol in the RHS, call its associated parsing subprogram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D838DB33-B3DD-4C67-A27F-388E51FDAEAA}" type="slidenum">
              <a:rPr lang="en-US" altLang="en-US" sz="1000">
                <a:solidFill>
                  <a:schemeClr val="tx1"/>
                </a:solidFill>
                <a:latin typeface="Arial" charset="0"/>
              </a:rPr>
              <a:pPr>
                <a:spcBef>
                  <a:spcPct val="0"/>
                </a:spcBef>
                <a:buFontTx/>
                <a:buNone/>
              </a:pPr>
              <a:t>24</a:t>
            </a:fld>
            <a:endParaRPr lang="en-US" altLang="en-US" sz="1000">
              <a:solidFill>
                <a:schemeClr val="tx1"/>
              </a:solidFill>
              <a:latin typeface="Arial" charset="0"/>
            </a:endParaRPr>
          </a:p>
        </p:txBody>
      </p:sp>
      <p:sp>
        <p:nvSpPr>
          <p:cNvPr id="49156"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49157" name="Rectangle 3"/>
          <p:cNvSpPr>
            <a:spLocks noGrp="1" noChangeArrowheads="1"/>
          </p:cNvSpPr>
          <p:nvPr>
            <p:ph type="body" idx="1"/>
          </p:nvPr>
        </p:nvSpPr>
        <p:spPr/>
        <p:txBody>
          <a:bodyPr/>
          <a:lstStyle/>
          <a:p>
            <a:pPr>
              <a:lnSpc>
                <a:spcPct val="98000"/>
              </a:lnSpc>
              <a:spcBef>
                <a:spcPct val="0"/>
              </a:spcBef>
              <a:buFontTx/>
              <a:buNone/>
            </a:pPr>
            <a:r>
              <a:rPr lang="en-US" altLang="en-US" sz="1200" b="1">
                <a:latin typeface="Courier New" pitchFamily="49" charset="0"/>
                <a:cs typeface="Courier New" pitchFamily="49" charset="0"/>
              </a:rPr>
              <a:t>/* Function expr </a:t>
            </a:r>
          </a:p>
          <a:p>
            <a:pPr>
              <a:lnSpc>
                <a:spcPct val="90000"/>
              </a:lnSpc>
              <a:spcBef>
                <a:spcPct val="0"/>
              </a:spcBef>
              <a:buFontTx/>
              <a:buNone/>
            </a:pPr>
            <a:r>
              <a:rPr lang="en-US" altLang="en-US" sz="1200" b="1">
                <a:latin typeface="Courier New" pitchFamily="49" charset="0"/>
                <a:cs typeface="Courier New" pitchFamily="49" charset="0"/>
              </a:rPr>
              <a:t>   Parses strings in the language</a:t>
            </a:r>
          </a:p>
          <a:p>
            <a:pPr>
              <a:lnSpc>
                <a:spcPct val="90000"/>
              </a:lnSpc>
              <a:spcBef>
                <a:spcPct val="0"/>
              </a:spcBef>
              <a:buFontTx/>
              <a:buNone/>
            </a:pPr>
            <a:r>
              <a:rPr lang="en-US" altLang="en-US" sz="1200" b="1">
                <a:latin typeface="Courier New" pitchFamily="49" charset="0"/>
                <a:cs typeface="Courier New" pitchFamily="49" charset="0"/>
              </a:rPr>
              <a:t>   generated by the rule:</a:t>
            </a:r>
          </a:p>
          <a:p>
            <a:pPr>
              <a:lnSpc>
                <a:spcPct val="90000"/>
              </a:lnSpc>
              <a:spcBef>
                <a:spcPct val="0"/>
              </a:spcBef>
              <a:buFontTx/>
              <a:buNone/>
            </a:pPr>
            <a:r>
              <a:rPr lang="en-US" altLang="en-US" sz="1200" b="1">
                <a:latin typeface="Courier New" pitchFamily="49" charset="0"/>
                <a:cs typeface="Courier New" pitchFamily="49" charset="0"/>
              </a:rPr>
              <a:t>   &lt;expr&gt; → &lt;term&gt; {(+ | -) &lt;term&gt;}</a:t>
            </a:r>
          </a:p>
          <a:p>
            <a:pPr>
              <a:lnSpc>
                <a:spcPct val="90000"/>
              </a:lnSpc>
              <a:spcBef>
                <a:spcPct val="0"/>
              </a:spcBef>
              <a:buFontTx/>
              <a:buNone/>
            </a:pPr>
            <a:r>
              <a:rPr lang="en-US" altLang="en-US" sz="1200" b="1">
                <a:latin typeface="Courier New" pitchFamily="49" charset="0"/>
                <a:cs typeface="Courier New" pitchFamily="49" charset="0"/>
              </a:rPr>
              <a:t> */</a:t>
            </a:r>
          </a:p>
          <a:p>
            <a:pPr>
              <a:lnSpc>
                <a:spcPct val="90000"/>
              </a:lnSpc>
              <a:spcBef>
                <a:spcPct val="0"/>
              </a:spcBef>
              <a:buFontTx/>
              <a:buNone/>
            </a:pPr>
            <a:endParaRPr lang="en-US" altLang="en-US" sz="1200" b="1">
              <a:latin typeface="Courier New" pitchFamily="49" charset="0"/>
              <a:cs typeface="Courier New" pitchFamily="49" charset="0"/>
            </a:endParaRPr>
          </a:p>
          <a:p>
            <a:pPr>
              <a:lnSpc>
                <a:spcPct val="90000"/>
              </a:lnSpc>
              <a:spcBef>
                <a:spcPct val="0"/>
              </a:spcBef>
              <a:buFontTx/>
              <a:buNone/>
            </a:pPr>
            <a:r>
              <a:rPr lang="en-US" altLang="en-US" sz="1200" b="1">
                <a:latin typeface="Courier New" pitchFamily="49" charset="0"/>
                <a:cs typeface="Courier New" pitchFamily="49" charset="0"/>
              </a:rPr>
              <a:t>void expr() {</a:t>
            </a:r>
          </a:p>
          <a:p>
            <a:pPr>
              <a:lnSpc>
                <a:spcPct val="90000"/>
              </a:lnSpc>
              <a:spcBef>
                <a:spcPct val="0"/>
              </a:spcBef>
              <a:buFontTx/>
              <a:buNone/>
            </a:pPr>
            <a:endParaRPr lang="en-US" altLang="en-US" sz="1200" b="1">
              <a:latin typeface="Courier New" pitchFamily="49" charset="0"/>
              <a:cs typeface="Courier New" pitchFamily="49" charset="0"/>
            </a:endParaRPr>
          </a:p>
          <a:p>
            <a:pPr>
              <a:lnSpc>
                <a:spcPct val="90000"/>
              </a:lnSpc>
              <a:spcBef>
                <a:spcPct val="0"/>
              </a:spcBef>
              <a:buFontTx/>
              <a:buNone/>
            </a:pPr>
            <a:r>
              <a:rPr lang="en-US" altLang="en-US" sz="1200" b="1">
                <a:latin typeface="Courier New" pitchFamily="49" charset="0"/>
                <a:cs typeface="Courier New" pitchFamily="49" charset="0"/>
              </a:rPr>
              <a:t>/* Parse the first term */</a:t>
            </a:r>
          </a:p>
          <a:p>
            <a:pPr>
              <a:lnSpc>
                <a:spcPct val="90000"/>
              </a:lnSpc>
              <a:spcBef>
                <a:spcPct val="0"/>
              </a:spcBef>
              <a:buFontTx/>
              <a:buNone/>
            </a:pPr>
            <a:r>
              <a:rPr lang="en-US" altLang="en-US" sz="1200" b="1">
                <a:latin typeface="Courier New" pitchFamily="49" charset="0"/>
                <a:cs typeface="Courier New" pitchFamily="49" charset="0"/>
              </a:rPr>
              <a:t> </a:t>
            </a:r>
          </a:p>
          <a:p>
            <a:pPr>
              <a:lnSpc>
                <a:spcPct val="90000"/>
              </a:lnSpc>
              <a:spcBef>
                <a:spcPct val="0"/>
              </a:spcBef>
              <a:buFontTx/>
              <a:buNone/>
            </a:pPr>
            <a:r>
              <a:rPr lang="en-US" altLang="en-US" sz="1200" b="1">
                <a:latin typeface="Courier New" pitchFamily="49" charset="0"/>
                <a:cs typeface="Courier New" pitchFamily="49" charset="0"/>
              </a:rPr>
              <a:t>  term();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As long as the next token is + or -, call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lex to get the next token and parse the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next term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while (nextToken == ADD_OP ||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nextToken == SUB_OP){</a:t>
            </a:r>
          </a:p>
          <a:p>
            <a:pPr eaLnBrk="1" hangingPunct="1">
              <a:lnSpc>
                <a:spcPct val="90000"/>
              </a:lnSpc>
              <a:buFontTx/>
              <a:buNone/>
            </a:pPr>
            <a:r>
              <a:rPr lang="en-US" altLang="en-US" sz="1200" b="1">
                <a:solidFill>
                  <a:srgbClr val="333399"/>
                </a:solidFill>
                <a:latin typeface="Courier New" pitchFamily="49" charset="0"/>
                <a:cs typeface="Courier New" pitchFamily="49" charset="0"/>
              </a:rPr>
              <a:t>    lex();</a:t>
            </a:r>
          </a:p>
          <a:p>
            <a:pPr eaLnBrk="1" hangingPunct="1">
              <a:lnSpc>
                <a:spcPct val="90000"/>
              </a:lnSpc>
              <a:buFontTx/>
              <a:buNone/>
            </a:pPr>
            <a:r>
              <a:rPr lang="en-US" altLang="en-US" sz="1200" b="1">
                <a:solidFill>
                  <a:srgbClr val="333399"/>
                </a:solidFill>
                <a:latin typeface="Courier New" pitchFamily="49" charset="0"/>
                <a:cs typeface="Courier New" pitchFamily="49" charset="0"/>
              </a:rPr>
              <a:t>    term();  </a:t>
            </a:r>
          </a:p>
          <a:p>
            <a:pPr eaLnBrk="1" hangingPunct="1">
              <a:lnSpc>
                <a:spcPct val="90000"/>
              </a:lnSpc>
              <a:buFontTx/>
              <a:buNone/>
            </a:pPr>
            <a:r>
              <a:rPr lang="en-US" altLang="en-US" sz="1200" b="1">
                <a:solidFill>
                  <a:srgbClr val="333399"/>
                </a:solidFill>
                <a:latin typeface="Courier New" pitchFamily="49" charset="0"/>
                <a:cs typeface="Courier New" pitchFamily="49" charset="0"/>
              </a:rPr>
              <a:t>  }</a:t>
            </a:r>
          </a:p>
          <a:p>
            <a:pPr eaLnBrk="1" hangingPunct="1">
              <a:lnSpc>
                <a:spcPct val="90000"/>
              </a:lnSpc>
              <a:buFontTx/>
              <a:buNone/>
            </a:pPr>
            <a:r>
              <a:rPr lang="en-US" altLang="en-US" sz="1200" b="1">
                <a:solidFill>
                  <a:srgbClr val="333399"/>
                </a:solidFill>
                <a:latin typeface="Courier New" pitchFamily="49" charset="0"/>
                <a:cs typeface="Courier New" pitchFamily="49" charset="0"/>
              </a:rPr>
              <a:t>}</a:t>
            </a:r>
            <a:endParaRPr lang="en-US" altLang="en-US" sz="1200" b="1">
              <a:latin typeface="Courier New" pitchFamily="49" charset="0"/>
              <a:cs typeface="Courier New" pitchFamily="49"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78F416A3-7D83-451F-8F56-35F15EBBC67B}" type="slidenum">
              <a:rPr lang="en-US" altLang="en-US" sz="1000">
                <a:solidFill>
                  <a:schemeClr val="tx1"/>
                </a:solidFill>
                <a:latin typeface="Arial" charset="0"/>
              </a:rPr>
              <a:pPr>
                <a:spcBef>
                  <a:spcPct val="0"/>
                </a:spcBef>
                <a:buFontTx/>
                <a:buNone/>
              </a:pPr>
              <a:t>25</a:t>
            </a:fld>
            <a:endParaRPr lang="en-US" altLang="en-US" sz="1000">
              <a:solidFill>
                <a:schemeClr val="tx1"/>
              </a:solidFill>
              <a:latin typeface="Arial" charset="0"/>
            </a:endParaRPr>
          </a:p>
        </p:txBody>
      </p:sp>
      <p:sp>
        <p:nvSpPr>
          <p:cNvPr id="51204"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1205" name="Rectangle 3"/>
          <p:cNvSpPr>
            <a:spLocks noGrp="1" noChangeArrowheads="1"/>
          </p:cNvSpPr>
          <p:nvPr>
            <p:ph type="body" idx="1"/>
          </p:nvPr>
        </p:nvSpPr>
        <p:spPr/>
        <p:txBody>
          <a:bodyPr/>
          <a:lstStyle/>
          <a:p>
            <a:pPr eaLnBrk="1" hangingPunct="1">
              <a:lnSpc>
                <a:spcPct val="90000"/>
              </a:lnSpc>
              <a:buFontTx/>
              <a:buNone/>
            </a:pPr>
            <a:endParaRPr lang="en-US" altLang="en-US" sz="1800">
              <a:latin typeface="Courier New" pitchFamily="49" charset="0"/>
              <a:cs typeface="Courier New" pitchFamily="49" charset="0"/>
            </a:endParaRPr>
          </a:p>
          <a:p>
            <a:pPr eaLnBrk="1" hangingPunct="1">
              <a:lnSpc>
                <a:spcPct val="90000"/>
              </a:lnSpc>
            </a:pPr>
            <a:r>
              <a:rPr lang="en-US" altLang="en-US" sz="2400"/>
              <a:t>This particular routine does not detect errors</a:t>
            </a:r>
          </a:p>
          <a:p>
            <a:pPr eaLnBrk="1" hangingPunct="1">
              <a:lnSpc>
                <a:spcPct val="90000"/>
              </a:lnSpc>
            </a:pPr>
            <a:r>
              <a:rPr lang="en-US" altLang="en-US" sz="2400"/>
              <a:t>Convention: Every parsing routine leaves the next token in </a:t>
            </a:r>
            <a:r>
              <a:rPr lang="en-US" altLang="en-US" sz="2400" b="1">
                <a:latin typeface="Courier New" pitchFamily="49" charset="0"/>
              </a:rPr>
              <a:t>nextToken</a:t>
            </a:r>
          </a:p>
          <a:p>
            <a:pPr eaLnBrk="1" hangingPunct="1">
              <a:lnSpc>
                <a:spcPct val="90000"/>
              </a:lnSpc>
            </a:pPr>
            <a:endParaRPr lang="en-US"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481CD992-89A3-44A7-8164-39E862AC9FA7}" type="slidenum">
              <a:rPr lang="en-US" altLang="en-US" sz="1000">
                <a:solidFill>
                  <a:schemeClr val="tx1"/>
                </a:solidFill>
                <a:latin typeface="Arial" charset="0"/>
              </a:rPr>
              <a:pPr>
                <a:spcBef>
                  <a:spcPct val="0"/>
                </a:spcBef>
                <a:buFontTx/>
                <a:buNone/>
              </a:pPr>
              <a:t>26</a:t>
            </a:fld>
            <a:endParaRPr lang="en-US" altLang="en-US" sz="1000">
              <a:solidFill>
                <a:schemeClr val="tx1"/>
              </a:solidFill>
              <a:latin typeface="Arial" charset="0"/>
            </a:endParaRPr>
          </a:p>
        </p:txBody>
      </p:sp>
      <p:sp>
        <p:nvSpPr>
          <p:cNvPr id="53252"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3253" name="Rectangle 3"/>
          <p:cNvSpPr>
            <a:spLocks noGrp="1" noChangeArrowheads="1"/>
          </p:cNvSpPr>
          <p:nvPr>
            <p:ph type="body" idx="1"/>
          </p:nvPr>
        </p:nvSpPr>
        <p:spPr/>
        <p:txBody>
          <a:bodyPr/>
          <a:lstStyle/>
          <a:p>
            <a:pPr eaLnBrk="1" hangingPunct="1"/>
            <a:r>
              <a:rPr lang="en-US" altLang="en-US"/>
              <a:t>A nonterminal that has more than one RHS requires an initial process to determine which RHS it is to parse</a:t>
            </a:r>
          </a:p>
          <a:p>
            <a:pPr lvl="1" eaLnBrk="1" hangingPunct="1"/>
            <a:r>
              <a:rPr lang="en-US" altLang="en-US"/>
              <a:t>The correct RHS is chosen on the basis of the next token of input (the lookahead)</a:t>
            </a:r>
          </a:p>
          <a:p>
            <a:pPr lvl="1" eaLnBrk="1" hangingPunct="1"/>
            <a:r>
              <a:rPr lang="en-US" altLang="en-US"/>
              <a:t>The next token is compared with the first token that can be generated by each RHS until a match is found</a:t>
            </a:r>
          </a:p>
          <a:p>
            <a:pPr lvl="1" eaLnBrk="1" hangingPunct="1"/>
            <a:r>
              <a:rPr lang="en-US" altLang="en-US"/>
              <a:t>If no match is found, it is a syntax error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a:t>Recursive-Descent Parsing </a:t>
            </a:r>
            <a:r>
              <a:rPr lang="en-US" altLang="en-US" sz="2400"/>
              <a:t>(continued)</a:t>
            </a:r>
          </a:p>
        </p:txBody>
      </p:sp>
      <p:sp>
        <p:nvSpPr>
          <p:cNvPr id="55299" name="Content Placeholder 2"/>
          <p:cNvSpPr>
            <a:spLocks noGrp="1"/>
          </p:cNvSpPr>
          <p:nvPr>
            <p:ph idx="1"/>
          </p:nvPr>
        </p:nvSpPr>
        <p:spPr/>
        <p:txBody>
          <a:bodyPr/>
          <a:lstStyle/>
          <a:p>
            <a:pPr eaLnBrk="1" hangingPunct="1">
              <a:buFontTx/>
              <a:buNone/>
            </a:pPr>
            <a:r>
              <a:rPr lang="en-US" altLang="en-US" sz="1200" b="1">
                <a:latin typeface="Courier New" pitchFamily="49" charset="0"/>
                <a:cs typeface="Courier New" pitchFamily="49" charset="0"/>
              </a:rPr>
              <a:t>/* term</a:t>
            </a:r>
          </a:p>
          <a:p>
            <a:pPr eaLnBrk="1" hangingPunct="1">
              <a:buFontTx/>
              <a:buNone/>
            </a:pPr>
            <a:r>
              <a:rPr lang="en-US" altLang="en-US" sz="1200" b="1">
                <a:latin typeface="Courier New" pitchFamily="49" charset="0"/>
                <a:cs typeface="Courier New" pitchFamily="49" charset="0"/>
              </a:rPr>
              <a:t>Parses strings in the language generated by the rule:</a:t>
            </a:r>
          </a:p>
          <a:p>
            <a:pPr eaLnBrk="1" hangingPunct="1">
              <a:buFontTx/>
              <a:buNone/>
            </a:pPr>
            <a:r>
              <a:rPr lang="en-US" altLang="en-US" sz="1200" b="1">
                <a:latin typeface="Courier New" pitchFamily="49" charset="0"/>
                <a:cs typeface="Courier New" pitchFamily="49" charset="0"/>
              </a:rPr>
              <a:t>&lt;term&gt; -&gt; &lt;factor&gt; {(* | /) &lt;factor&gt;)</a:t>
            </a:r>
          </a:p>
          <a:p>
            <a:pPr eaLnBrk="1" hangingPunct="1">
              <a:buFontTx/>
              <a:buNone/>
            </a:pPr>
            <a:r>
              <a:rPr lang="en-US" altLang="en-US" sz="1200" b="1">
                <a:latin typeface="Courier New" pitchFamily="49" charset="0"/>
                <a:cs typeface="Courier New" pitchFamily="49" charset="0"/>
              </a:rPr>
              <a:t>*/</a:t>
            </a:r>
          </a:p>
          <a:p>
            <a:pPr eaLnBrk="1" hangingPunct="1">
              <a:buFontTx/>
              <a:buNone/>
            </a:pPr>
            <a:r>
              <a:rPr lang="en-US" altLang="en-US" sz="1200" b="1">
                <a:latin typeface="Courier New" pitchFamily="49" charset="0"/>
                <a:cs typeface="Courier New" pitchFamily="49" charset="0"/>
              </a:rPr>
              <a:t>void term() {</a:t>
            </a:r>
          </a:p>
          <a:p>
            <a:pPr eaLnBrk="1" hangingPunct="1">
              <a:buFontTx/>
              <a:buNone/>
            </a:pPr>
            <a:endParaRPr lang="en-US" altLang="en-US" sz="1200" b="1">
              <a:latin typeface="Courier New" pitchFamily="49" charset="0"/>
              <a:cs typeface="Courier New" pitchFamily="49" charset="0"/>
            </a:endParaRPr>
          </a:p>
          <a:p>
            <a:pPr eaLnBrk="1" hangingPunct="1">
              <a:buFontTx/>
              <a:buNone/>
            </a:pPr>
            <a:r>
              <a:rPr lang="en-US" altLang="en-US" sz="1200" b="1">
                <a:latin typeface="Courier New" pitchFamily="49" charset="0"/>
                <a:cs typeface="Courier New" pitchFamily="49" charset="0"/>
              </a:rPr>
              <a:t>/* Parse the first factor */</a:t>
            </a:r>
          </a:p>
          <a:p>
            <a:pPr eaLnBrk="1" hangingPunct="1">
              <a:buFontTx/>
              <a:buNone/>
            </a:pPr>
            <a:r>
              <a:rPr lang="en-US" altLang="en-US" sz="1200" b="1">
                <a:latin typeface="Courier New" pitchFamily="49" charset="0"/>
                <a:cs typeface="Courier New" pitchFamily="49" charset="0"/>
              </a:rPr>
              <a:t>  factor();</a:t>
            </a:r>
          </a:p>
          <a:p>
            <a:pPr eaLnBrk="1" hangingPunct="1">
              <a:buFontTx/>
              <a:buNone/>
            </a:pPr>
            <a:endParaRPr lang="en-US" altLang="en-US" sz="1200" b="1">
              <a:latin typeface="Courier New" pitchFamily="49" charset="0"/>
              <a:cs typeface="Courier New" pitchFamily="49" charset="0"/>
            </a:endParaRPr>
          </a:p>
          <a:p>
            <a:pPr eaLnBrk="1" hangingPunct="1">
              <a:buFontTx/>
              <a:buNone/>
            </a:pPr>
            <a:r>
              <a:rPr lang="en-US" altLang="en-US" sz="1200" b="1">
                <a:latin typeface="Courier New" pitchFamily="49" charset="0"/>
                <a:cs typeface="Courier New" pitchFamily="49" charset="0"/>
              </a:rPr>
              <a:t>/* As long as the next token is * or /,</a:t>
            </a:r>
          </a:p>
          <a:p>
            <a:pPr eaLnBrk="1" hangingPunct="1">
              <a:buFontTx/>
              <a:buNone/>
            </a:pPr>
            <a:r>
              <a:rPr lang="en-US" altLang="en-US" sz="1200" b="1">
                <a:latin typeface="Courier New" pitchFamily="49" charset="0"/>
                <a:cs typeface="Courier New" pitchFamily="49" charset="0"/>
              </a:rPr>
              <a:t>   next token and parse the next factor */</a:t>
            </a:r>
          </a:p>
          <a:p>
            <a:pPr eaLnBrk="1" hangingPunct="1">
              <a:buFontTx/>
              <a:buNone/>
            </a:pPr>
            <a:r>
              <a:rPr lang="en-US" altLang="en-US" sz="1200" b="1">
                <a:latin typeface="Courier New" pitchFamily="49" charset="0"/>
                <a:cs typeface="Courier New" pitchFamily="49" charset="0"/>
              </a:rPr>
              <a:t>  while (nextToken == MULT_OP || nextToken == DIV_OP) {</a:t>
            </a:r>
          </a:p>
          <a:p>
            <a:pPr eaLnBrk="1" hangingPunct="1">
              <a:buFontTx/>
              <a:buNone/>
            </a:pPr>
            <a:r>
              <a:rPr lang="en-US" altLang="en-US" sz="1200" b="1">
                <a:latin typeface="Courier New" pitchFamily="49" charset="0"/>
                <a:cs typeface="Courier New" pitchFamily="49" charset="0"/>
              </a:rPr>
              <a:t>    lex();</a:t>
            </a:r>
          </a:p>
          <a:p>
            <a:pPr eaLnBrk="1" hangingPunct="1">
              <a:buFontTx/>
              <a:buNone/>
            </a:pPr>
            <a:r>
              <a:rPr lang="en-US" altLang="en-US" sz="1200" b="1">
                <a:latin typeface="Courier New" pitchFamily="49" charset="0"/>
                <a:cs typeface="Courier New" pitchFamily="49" charset="0"/>
              </a:rPr>
              <a:t>    factor();</a:t>
            </a:r>
          </a:p>
          <a:p>
            <a:pPr eaLnBrk="1" hangingPunct="1">
              <a:buFontTx/>
              <a:buNone/>
            </a:pPr>
            <a:r>
              <a:rPr lang="en-US" altLang="en-US" sz="1200" b="1">
                <a:latin typeface="Courier New" pitchFamily="49" charset="0"/>
                <a:cs typeface="Courier New" pitchFamily="49" charset="0"/>
              </a:rPr>
              <a:t>  }</a:t>
            </a:r>
          </a:p>
          <a:p>
            <a:pPr eaLnBrk="1" hangingPunct="1">
              <a:buFontTx/>
              <a:buNone/>
            </a:pPr>
            <a:r>
              <a:rPr lang="en-US" altLang="en-US" sz="1200" b="1">
                <a:latin typeface="Courier New" pitchFamily="49" charset="0"/>
                <a:cs typeface="Courier New" pitchFamily="49" charset="0"/>
              </a:rPr>
              <a:t>} /* End of function term */</a:t>
            </a:r>
          </a:p>
        </p:txBody>
      </p:sp>
      <p:sp>
        <p:nvSpPr>
          <p:cNvPr id="553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553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DC7A2ED3-71B2-46B7-A1AD-35C1B992FA4C}" type="slidenum">
              <a:rPr lang="en-US" altLang="en-US" sz="1000">
                <a:solidFill>
                  <a:schemeClr val="tx1"/>
                </a:solidFill>
                <a:latin typeface="Arial" charset="0"/>
              </a:rPr>
              <a:pPr>
                <a:spcBef>
                  <a:spcPct val="0"/>
                </a:spcBef>
                <a:buFontTx/>
                <a:buNone/>
              </a:pPr>
              <a:t>27</a:t>
            </a:fld>
            <a:endParaRPr lang="en-US" altLang="en-US" sz="1000">
              <a:solidFill>
                <a:schemeClr val="tx1"/>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59BF6772-9ABD-42A6-B2C4-A1F6921030C5}" type="slidenum">
              <a:rPr lang="en-US" altLang="en-US" sz="1000">
                <a:solidFill>
                  <a:schemeClr val="tx1"/>
                </a:solidFill>
                <a:latin typeface="Arial" charset="0"/>
              </a:rPr>
              <a:pPr>
                <a:spcBef>
                  <a:spcPct val="0"/>
                </a:spcBef>
                <a:buFontTx/>
                <a:buNone/>
              </a:pPr>
              <a:t>28</a:t>
            </a:fld>
            <a:endParaRPr lang="en-US" altLang="en-US" sz="1000">
              <a:solidFill>
                <a:schemeClr val="tx1"/>
              </a:solidFill>
              <a:latin typeface="Arial" charset="0"/>
            </a:endParaRPr>
          </a:p>
        </p:txBody>
      </p:sp>
      <p:sp>
        <p:nvSpPr>
          <p:cNvPr id="56324"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6325" name="Rectangle 3"/>
          <p:cNvSpPr>
            <a:spLocks noGrp="1" noChangeArrowheads="1"/>
          </p:cNvSpPr>
          <p:nvPr>
            <p:ph type="body" idx="1"/>
          </p:nvPr>
        </p:nvSpPr>
        <p:spPr/>
        <p:txBody>
          <a:bodyPr/>
          <a:lstStyle/>
          <a:p>
            <a:pPr>
              <a:spcBef>
                <a:spcPct val="0"/>
              </a:spcBef>
              <a:buFontTx/>
              <a:buNone/>
            </a:pPr>
            <a:r>
              <a:rPr lang="en-US" altLang="en-US" sz="1200" b="1">
                <a:latin typeface="Courier New" pitchFamily="49" charset="0"/>
                <a:cs typeface="Courier New" pitchFamily="49" charset="0"/>
              </a:rPr>
              <a:t>/* Function factor</a:t>
            </a:r>
          </a:p>
          <a:p>
            <a:pPr>
              <a:spcBef>
                <a:spcPct val="0"/>
              </a:spcBef>
              <a:buFontTx/>
              <a:buNone/>
            </a:pPr>
            <a:r>
              <a:rPr lang="en-US" altLang="en-US" sz="1200" b="1">
                <a:latin typeface="Courier New" pitchFamily="49" charset="0"/>
                <a:cs typeface="Courier New" pitchFamily="49" charset="0"/>
              </a:rPr>
              <a:t>   Parses strings in the language</a:t>
            </a:r>
          </a:p>
          <a:p>
            <a:pPr>
              <a:spcBef>
                <a:spcPct val="0"/>
              </a:spcBef>
              <a:buFontTx/>
              <a:buNone/>
            </a:pPr>
            <a:r>
              <a:rPr lang="en-US" altLang="en-US" sz="1200" b="1">
                <a:latin typeface="Courier New" pitchFamily="49" charset="0"/>
                <a:cs typeface="Courier New" pitchFamily="49" charset="0"/>
              </a:rPr>
              <a:t>   generated by the rule: </a:t>
            </a:r>
          </a:p>
          <a:p>
            <a:pPr>
              <a:spcBef>
                <a:spcPct val="0"/>
              </a:spcBef>
              <a:buFontTx/>
              <a:buNone/>
            </a:pPr>
            <a:r>
              <a:rPr lang="en-US" altLang="en-US" sz="1200" b="1">
                <a:latin typeface="Courier New" pitchFamily="49" charset="0"/>
                <a:cs typeface="Courier New" pitchFamily="49" charset="0"/>
              </a:rPr>
              <a:t>   &lt;factor&gt; -&gt; id  |  (&lt;expr&gt;)  */</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void factor() {</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 Determine which RHS */</a:t>
            </a:r>
          </a:p>
          <a:p>
            <a:pPr>
              <a:spcBef>
                <a:spcPct val="0"/>
              </a:spcBef>
              <a:buFontTx/>
              <a:buNone/>
            </a:pPr>
            <a:r>
              <a:rPr lang="en-US" altLang="en-US" sz="1200" b="1">
                <a:latin typeface="Courier New" pitchFamily="49" charset="0"/>
                <a:cs typeface="Courier New" pitchFamily="49" charset="0"/>
              </a:rPr>
              <a:t>   if (nextToken) == ID_CODE || nextToken == INT_CODE)</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 For the RHS id, just call lex */</a:t>
            </a:r>
          </a:p>
          <a:p>
            <a:pPr>
              <a:spcBef>
                <a:spcPct val="0"/>
              </a:spcBef>
              <a:buFontTx/>
              <a:buNone/>
            </a:pPr>
            <a:r>
              <a:rPr lang="en-US" altLang="en-US" sz="1200" b="1">
                <a:latin typeface="Courier New" pitchFamily="49" charset="0"/>
                <a:cs typeface="Courier New" pitchFamily="49" charset="0"/>
              </a:rPr>
              <a:t>     lex();</a:t>
            </a:r>
          </a:p>
          <a:p>
            <a:pPr>
              <a:spcBef>
                <a:spcPct val="0"/>
              </a:spcBef>
              <a:buFontTx/>
              <a:buNone/>
            </a:pPr>
            <a:endParaRPr lang="en-US" altLang="en-US" sz="1200" b="1">
              <a:latin typeface="Courier New" pitchFamily="49" charset="0"/>
              <a:cs typeface="Courier New" pitchFamily="49" charset="0"/>
            </a:endParaRPr>
          </a:p>
          <a:p>
            <a:pPr>
              <a:lnSpc>
                <a:spcPct val="90000"/>
              </a:lnSpc>
              <a:spcBef>
                <a:spcPct val="0"/>
              </a:spcBef>
              <a:buFontTx/>
              <a:buNone/>
            </a:pPr>
            <a:r>
              <a:rPr lang="en-US" altLang="en-US" sz="1200" b="1">
                <a:latin typeface="Courier New" pitchFamily="49" charset="0"/>
              </a:rPr>
              <a:t>/* If the RHS is (&lt;expr&gt;) </a:t>
            </a:r>
            <a:r>
              <a:rPr lang="en-US" altLang="en-US" sz="1200" b="1"/>
              <a:t>–</a:t>
            </a:r>
            <a:r>
              <a:rPr lang="en-US" altLang="en-US" sz="1200" b="1">
                <a:latin typeface="Courier New" pitchFamily="49" charset="0"/>
              </a:rPr>
              <a:t> call lex to pass over the left parenthesis, </a:t>
            </a:r>
          </a:p>
          <a:p>
            <a:pPr>
              <a:lnSpc>
                <a:spcPct val="90000"/>
              </a:lnSpc>
              <a:spcBef>
                <a:spcPct val="0"/>
              </a:spcBef>
              <a:buFontTx/>
              <a:buNone/>
            </a:pPr>
            <a:r>
              <a:rPr lang="en-US" altLang="en-US" sz="1200" b="1">
                <a:latin typeface="Courier New" pitchFamily="49" charset="0"/>
              </a:rPr>
              <a:t>   call expr, and check for the right parenthesis */</a:t>
            </a:r>
          </a:p>
          <a:p>
            <a:pPr>
              <a:lnSpc>
                <a:spcPct val="90000"/>
              </a:lnSpc>
              <a:spcBef>
                <a:spcPct val="0"/>
              </a:spcBef>
              <a:buFontTx/>
              <a:buNone/>
            </a:pPr>
            <a:r>
              <a:rPr lang="en-US" altLang="en-US" sz="1200" b="1"/>
              <a:t> </a:t>
            </a:r>
            <a:r>
              <a:rPr lang="en-US" altLang="en-US" sz="1200" b="1">
                <a:latin typeface="Courier New" pitchFamily="49" charset="0"/>
              </a:rPr>
              <a:t> </a:t>
            </a:r>
            <a:r>
              <a:rPr lang="en-US" altLang="en-US" sz="1200" b="1"/>
              <a:t>  </a:t>
            </a:r>
            <a:r>
              <a:rPr lang="en-US" altLang="en-US" sz="1200" b="1">
                <a:latin typeface="Courier New" pitchFamily="49" charset="0"/>
              </a:rPr>
              <a:t>else if (nextToken == LP_CODE) {</a:t>
            </a:r>
          </a:p>
          <a:p>
            <a:pPr>
              <a:lnSpc>
                <a:spcPct val="90000"/>
              </a:lnSpc>
              <a:spcBef>
                <a:spcPct val="0"/>
              </a:spcBef>
              <a:buFontTx/>
              <a:buNone/>
            </a:pPr>
            <a:r>
              <a:rPr lang="en-US" altLang="en-US" sz="1200" b="1"/>
              <a:t> </a:t>
            </a:r>
            <a:r>
              <a:rPr lang="en-US" altLang="en-US" sz="1200" b="1">
                <a:latin typeface="Courier New" pitchFamily="49" charset="0"/>
              </a:rPr>
              <a:t> </a:t>
            </a:r>
            <a:r>
              <a:rPr lang="en-US" altLang="en-US" sz="1200" b="1"/>
              <a:t>    </a:t>
            </a:r>
            <a:r>
              <a:rPr lang="en-US" altLang="en-US" sz="1200" b="1">
                <a:latin typeface="Courier New" pitchFamily="49" charset="0"/>
              </a:rPr>
              <a:t>lex();</a:t>
            </a:r>
          </a:p>
          <a:p>
            <a:pPr>
              <a:lnSpc>
                <a:spcPct val="90000"/>
              </a:lnSpc>
              <a:spcBef>
                <a:spcPct val="0"/>
              </a:spcBef>
              <a:buFontTx/>
              <a:buNone/>
            </a:pPr>
            <a:r>
              <a:rPr lang="en-US" altLang="en-US" sz="1200" b="1">
                <a:latin typeface="Courier New" pitchFamily="49" charset="0"/>
              </a:rPr>
              <a:t>      expr();</a:t>
            </a:r>
          </a:p>
          <a:p>
            <a:pPr>
              <a:lnSpc>
                <a:spcPct val="90000"/>
              </a:lnSpc>
              <a:spcBef>
                <a:spcPct val="0"/>
              </a:spcBef>
              <a:buFontTx/>
              <a:buNone/>
            </a:pPr>
            <a:r>
              <a:rPr lang="en-US" altLang="en-US" sz="1200" b="1"/>
              <a:t> </a:t>
            </a:r>
            <a:r>
              <a:rPr lang="en-US" altLang="en-US" sz="1200" b="1">
                <a:latin typeface="Courier New" pitchFamily="49" charset="0"/>
              </a:rPr>
              <a:t> </a:t>
            </a:r>
            <a:r>
              <a:rPr lang="en-US" altLang="en-US" sz="1200" b="1"/>
              <a:t> </a:t>
            </a:r>
            <a:r>
              <a:rPr lang="en-US" altLang="en-US" sz="1200" b="1">
                <a:latin typeface="Courier New" pitchFamily="49" charset="0"/>
              </a:rPr>
              <a:t>   if (nextToken == RP_CODE)</a:t>
            </a:r>
          </a:p>
          <a:p>
            <a:pPr>
              <a:lnSpc>
                <a:spcPct val="90000"/>
              </a:lnSpc>
              <a:spcBef>
                <a:spcPct val="0"/>
              </a:spcBef>
              <a:buFontTx/>
              <a:buNone/>
            </a:pPr>
            <a:r>
              <a:rPr lang="en-US" altLang="en-US" sz="1200" b="1">
                <a:latin typeface="Courier New" pitchFamily="49" charset="0"/>
              </a:rPr>
              <a:t>        lex();</a:t>
            </a:r>
          </a:p>
          <a:p>
            <a:pPr>
              <a:lnSpc>
                <a:spcPct val="90000"/>
              </a:lnSpc>
              <a:spcBef>
                <a:spcPct val="0"/>
              </a:spcBef>
              <a:buFontTx/>
              <a:buNone/>
            </a:pPr>
            <a:r>
              <a:rPr lang="en-US" altLang="en-US" sz="1200" b="1">
                <a:latin typeface="Courier New" pitchFamily="49" charset="0"/>
              </a:rPr>
              <a:t>      else</a:t>
            </a:r>
          </a:p>
          <a:p>
            <a:pPr>
              <a:lnSpc>
                <a:spcPct val="90000"/>
              </a:lnSpc>
              <a:spcBef>
                <a:spcPct val="0"/>
              </a:spcBef>
              <a:buFontTx/>
              <a:buNone/>
            </a:pPr>
            <a:r>
              <a:rPr lang="en-US" altLang="en-US" sz="1200" b="1">
                <a:latin typeface="Courier New" pitchFamily="49" charset="0"/>
              </a:rPr>
              <a:t>        error();</a:t>
            </a:r>
          </a:p>
          <a:p>
            <a:pPr>
              <a:lnSpc>
                <a:spcPct val="90000"/>
              </a:lnSpc>
              <a:spcBef>
                <a:spcPct val="0"/>
              </a:spcBef>
              <a:buFontTx/>
              <a:buNone/>
            </a:pPr>
            <a:r>
              <a:rPr lang="en-US" altLang="en-US" sz="1200" b="1">
                <a:latin typeface="Courier New" pitchFamily="49" charset="0"/>
              </a:rPr>
              <a:t>    }  /* End of else if (nextToken == ...  */</a:t>
            </a:r>
          </a:p>
          <a:p>
            <a:pPr>
              <a:lnSpc>
                <a:spcPct val="90000"/>
              </a:lnSpc>
              <a:spcBef>
                <a:spcPct val="0"/>
              </a:spcBef>
              <a:buFontTx/>
              <a:buNone/>
            </a:pPr>
            <a:endParaRPr lang="en-US" altLang="en-US" sz="1200" b="1">
              <a:latin typeface="Courier New" pitchFamily="49" charset="0"/>
            </a:endParaRPr>
          </a:p>
          <a:p>
            <a:pPr>
              <a:lnSpc>
                <a:spcPct val="90000"/>
              </a:lnSpc>
              <a:spcBef>
                <a:spcPct val="0"/>
              </a:spcBef>
              <a:buFontTx/>
              <a:buNone/>
            </a:pPr>
            <a:r>
              <a:rPr lang="en-US" altLang="en-US" sz="1200" b="1">
                <a:latin typeface="Courier New" pitchFamily="49" charset="0"/>
              </a:rPr>
              <a:t>   else error(); /* Neither RHS matches */</a:t>
            </a:r>
          </a:p>
          <a:p>
            <a:pPr>
              <a:lnSpc>
                <a:spcPct val="90000"/>
              </a:lnSpc>
              <a:spcBef>
                <a:spcPct val="0"/>
              </a:spcBef>
              <a:buFontTx/>
              <a:buNone/>
            </a:pPr>
            <a:r>
              <a:rPr lang="en-US" altLang="en-US" sz="1200" b="1">
                <a:latin typeface="Courier New" pitchFamily="49" charset="0"/>
              </a:rPr>
              <a:t>}</a:t>
            </a:r>
            <a:endParaRPr lang="en-US" altLang="en-US" sz="2400" b="1">
              <a:latin typeface="Courier New" pitchFamily="49" charset="0"/>
            </a:endParaRPr>
          </a:p>
          <a:p>
            <a:pPr>
              <a:spcBef>
                <a:spcPct val="0"/>
              </a:spcBef>
              <a:buFontTx/>
              <a:buNone/>
            </a:pPr>
            <a:endParaRPr lang="en-US" altLang="en-US" sz="1200" b="1">
              <a:latin typeface="Courier New" pitchFamily="49" charset="0"/>
              <a:cs typeface="Courier New" pitchFamily="49"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5FC1C632-12DB-4575-98E6-B050664A4912}" type="slidenum">
              <a:rPr lang="en-US" altLang="en-US" sz="1000">
                <a:solidFill>
                  <a:schemeClr val="tx1"/>
                </a:solidFill>
                <a:latin typeface="Arial" charset="0"/>
              </a:rPr>
              <a:pPr>
                <a:spcBef>
                  <a:spcPct val="0"/>
                </a:spcBef>
                <a:buFontTx/>
                <a:buNone/>
              </a:pPr>
              <a:t>29</a:t>
            </a:fld>
            <a:endParaRPr lang="en-US" altLang="en-US" sz="1000">
              <a:solidFill>
                <a:schemeClr val="tx1"/>
              </a:solidFill>
              <a:latin typeface="Arial" charset="0"/>
            </a:endParaRPr>
          </a:p>
        </p:txBody>
      </p:sp>
      <p:sp>
        <p:nvSpPr>
          <p:cNvPr id="58372"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58373" name="Rectangle 3"/>
          <p:cNvSpPr>
            <a:spLocks noGrp="1" noChangeArrowheads="1"/>
          </p:cNvSpPr>
          <p:nvPr>
            <p:ph type="body" idx="1"/>
          </p:nvPr>
        </p:nvSpPr>
        <p:spPr>
          <a:xfrm>
            <a:off x="609600" y="1295400"/>
            <a:ext cx="8153400" cy="4953000"/>
          </a:xfrm>
        </p:spPr>
        <p:txBody>
          <a:bodyPr/>
          <a:lstStyle/>
          <a:p>
            <a:pPr eaLnBrk="1" hangingPunct="1">
              <a:buFontTx/>
              <a:buNone/>
            </a:pPr>
            <a:r>
              <a:rPr lang="en-US" altLang="en-US" sz="1200" b="1">
                <a:latin typeface="Courier New" pitchFamily="49" charset="0"/>
                <a:cs typeface="Courier New" pitchFamily="49" charset="0"/>
              </a:rPr>
              <a:t> </a:t>
            </a:r>
            <a:r>
              <a:rPr lang="en-US" altLang="en-US" sz="1800" b="1">
                <a:cs typeface="Courier New" pitchFamily="49" charset="0"/>
              </a:rPr>
              <a:t>- Trace of the lexical and syntax analyzers on </a:t>
            </a:r>
            <a:r>
              <a:rPr lang="en-US" altLang="en-US" sz="1200">
                <a:latin typeface="Courier New" pitchFamily="49" charset="0"/>
                <a:cs typeface="Courier New" pitchFamily="49" charset="0"/>
              </a:rPr>
              <a:t>(sum + 47) / total </a:t>
            </a:r>
          </a:p>
          <a:p>
            <a:pPr eaLnBrk="1" hangingPunct="1">
              <a:buFontTx/>
              <a:buNone/>
            </a:pPr>
            <a:endParaRPr lang="en-US" altLang="en-US" sz="1200" b="1">
              <a:latin typeface="Courier New" pitchFamily="49" charset="0"/>
              <a:cs typeface="Courier New" pitchFamily="49" charset="0"/>
            </a:endParaRPr>
          </a:p>
          <a:p>
            <a:pPr eaLnBrk="1" hangingPunct="1">
              <a:buFontTx/>
              <a:buNone/>
            </a:pPr>
            <a:r>
              <a:rPr lang="en-US" altLang="en-US" sz="1200" b="1">
                <a:latin typeface="Courier New" pitchFamily="49" charset="0"/>
                <a:cs typeface="Courier New" pitchFamily="49" charset="0"/>
              </a:rPr>
              <a:t>Next token is: 25 Next lexeme is (	Next token is: 11 Next lexeme is total</a:t>
            </a:r>
          </a:p>
          <a:p>
            <a:pPr eaLnBrk="1" hangingPunct="1">
              <a:buFontTx/>
              <a:buNone/>
            </a:pPr>
            <a:r>
              <a:rPr lang="en-US" altLang="en-US" sz="1200" b="1">
                <a:latin typeface="Courier New" pitchFamily="49" charset="0"/>
                <a:cs typeface="Courier New" pitchFamily="49" charset="0"/>
              </a:rPr>
              <a:t>Enter &lt;expr&gt;			Enter &lt;factor&gt; 			</a:t>
            </a:r>
          </a:p>
          <a:p>
            <a:pPr eaLnBrk="1" hangingPunct="1">
              <a:buFontTx/>
              <a:buNone/>
            </a:pPr>
            <a:r>
              <a:rPr lang="en-US" altLang="en-US" sz="1200" b="1">
                <a:latin typeface="Courier New" pitchFamily="49" charset="0"/>
                <a:cs typeface="Courier New" pitchFamily="49" charset="0"/>
              </a:rPr>
              <a:t>Enter &lt;term&gt;			Next token is: -1 Next lexeme is EOF</a:t>
            </a:r>
          </a:p>
          <a:p>
            <a:pPr eaLnBrk="1" hangingPunct="1">
              <a:buFontTx/>
              <a:buNone/>
            </a:pPr>
            <a:r>
              <a:rPr lang="en-US" altLang="en-US" sz="1200" b="1">
                <a:latin typeface="Courier New" pitchFamily="49" charset="0"/>
                <a:cs typeface="Courier New" pitchFamily="49" charset="0"/>
              </a:rPr>
              <a:t>Enter &lt;factor&gt;			Exit &lt;factor&gt;</a:t>
            </a:r>
          </a:p>
          <a:p>
            <a:pPr eaLnBrk="1" hangingPunct="1">
              <a:buFontTx/>
              <a:buNone/>
            </a:pPr>
            <a:r>
              <a:rPr lang="en-US" altLang="en-US" sz="1200" b="1">
                <a:latin typeface="Courier New" pitchFamily="49" charset="0"/>
                <a:cs typeface="Courier New" pitchFamily="49" charset="0"/>
              </a:rPr>
              <a:t>Next token is: 11 Next lexeme is sum	Exit &lt;term&gt;</a:t>
            </a:r>
          </a:p>
          <a:p>
            <a:pPr eaLnBrk="1" hangingPunct="1">
              <a:buFontTx/>
              <a:buNone/>
            </a:pPr>
            <a:r>
              <a:rPr lang="en-US" altLang="en-US" sz="1200" b="1">
                <a:latin typeface="Courier New" pitchFamily="49" charset="0"/>
                <a:cs typeface="Courier New" pitchFamily="49" charset="0"/>
              </a:rPr>
              <a:t>Enter &lt;expr&gt;			Exit &lt;expr&gt;</a:t>
            </a:r>
          </a:p>
          <a:p>
            <a:pPr eaLnBrk="1" hangingPunct="1">
              <a:buFontTx/>
              <a:buNone/>
            </a:pPr>
            <a:r>
              <a:rPr lang="en-US" altLang="en-US" sz="1200" b="1">
                <a:latin typeface="Courier New" pitchFamily="49" charset="0"/>
                <a:cs typeface="Courier New" pitchFamily="49" charset="0"/>
              </a:rPr>
              <a:t>Enter &lt;term&gt;</a:t>
            </a:r>
          </a:p>
          <a:p>
            <a:pPr eaLnBrk="1" hangingPunct="1">
              <a:buFontTx/>
              <a:buNone/>
            </a:pPr>
            <a:r>
              <a:rPr lang="en-US" altLang="en-US" sz="1200" b="1">
                <a:latin typeface="Courier New" pitchFamily="49" charset="0"/>
                <a:cs typeface="Courier New" pitchFamily="49" charset="0"/>
              </a:rPr>
              <a:t>Enter &lt;factor&gt;</a:t>
            </a:r>
          </a:p>
          <a:p>
            <a:pPr eaLnBrk="1" hangingPunct="1">
              <a:buFontTx/>
              <a:buNone/>
            </a:pPr>
            <a:r>
              <a:rPr lang="en-US" altLang="en-US" sz="1200" b="1">
                <a:latin typeface="Courier New" pitchFamily="49" charset="0"/>
                <a:cs typeface="Courier New" pitchFamily="49" charset="0"/>
              </a:rPr>
              <a:t>Next token is: 21 Next lexeme is +</a:t>
            </a:r>
          </a:p>
          <a:p>
            <a:pPr eaLnBrk="1" hangingPunct="1">
              <a:buFontTx/>
              <a:buNone/>
            </a:pPr>
            <a:r>
              <a:rPr lang="en-US" altLang="en-US" sz="1200" b="1">
                <a:latin typeface="Courier New" pitchFamily="49" charset="0"/>
                <a:cs typeface="Courier New" pitchFamily="49" charset="0"/>
              </a:rPr>
              <a:t>Exit &lt;factor&gt;</a:t>
            </a:r>
          </a:p>
          <a:p>
            <a:pPr eaLnBrk="1" hangingPunct="1">
              <a:buFontTx/>
              <a:buNone/>
            </a:pPr>
            <a:r>
              <a:rPr lang="en-US" altLang="en-US" sz="1200" b="1">
                <a:latin typeface="Courier New" pitchFamily="49" charset="0"/>
                <a:cs typeface="Courier New" pitchFamily="49" charset="0"/>
              </a:rPr>
              <a:t>Exit &lt;term&gt;</a:t>
            </a:r>
          </a:p>
          <a:p>
            <a:pPr eaLnBrk="1" hangingPunct="1">
              <a:buFontTx/>
              <a:buNone/>
            </a:pPr>
            <a:r>
              <a:rPr lang="en-US" altLang="en-US" sz="1200" b="1">
                <a:latin typeface="Courier New" pitchFamily="49" charset="0"/>
                <a:cs typeface="Courier New" pitchFamily="49" charset="0"/>
              </a:rPr>
              <a:t>Next token is: 10 Next lexeme is 47</a:t>
            </a:r>
          </a:p>
          <a:p>
            <a:pPr eaLnBrk="1" hangingPunct="1">
              <a:buFontTx/>
              <a:buNone/>
            </a:pPr>
            <a:r>
              <a:rPr lang="en-US" altLang="en-US" sz="1200" b="1">
                <a:latin typeface="Courier New" pitchFamily="49" charset="0"/>
                <a:cs typeface="Courier New" pitchFamily="49" charset="0"/>
              </a:rPr>
              <a:t>Enter &lt;term&gt;</a:t>
            </a:r>
          </a:p>
          <a:p>
            <a:pPr eaLnBrk="1" hangingPunct="1">
              <a:buFontTx/>
              <a:buNone/>
            </a:pPr>
            <a:r>
              <a:rPr lang="en-US" altLang="en-US" sz="1200" b="1">
                <a:latin typeface="Courier New" pitchFamily="49" charset="0"/>
                <a:cs typeface="Courier New" pitchFamily="49" charset="0"/>
              </a:rPr>
              <a:t>Enter &lt;factor&gt;</a:t>
            </a:r>
          </a:p>
          <a:p>
            <a:pPr eaLnBrk="1" hangingPunct="1">
              <a:buFontTx/>
              <a:buNone/>
            </a:pPr>
            <a:r>
              <a:rPr lang="en-US" altLang="en-US" sz="1200" b="1">
                <a:latin typeface="Courier New" pitchFamily="49" charset="0"/>
                <a:cs typeface="Courier New" pitchFamily="49" charset="0"/>
              </a:rPr>
              <a:t>Next token is: 26 Next lexeme is )</a:t>
            </a:r>
          </a:p>
          <a:p>
            <a:pPr eaLnBrk="1" hangingPunct="1">
              <a:buFontTx/>
              <a:buNone/>
            </a:pPr>
            <a:r>
              <a:rPr lang="en-US" altLang="en-US" sz="1200" b="1">
                <a:latin typeface="Courier New" pitchFamily="49" charset="0"/>
                <a:cs typeface="Courier New" pitchFamily="49" charset="0"/>
              </a:rPr>
              <a:t>Exit &lt;factor&gt;</a:t>
            </a:r>
          </a:p>
          <a:p>
            <a:pPr eaLnBrk="1" hangingPunct="1">
              <a:buFontTx/>
              <a:buNone/>
            </a:pPr>
            <a:r>
              <a:rPr lang="en-US" altLang="en-US" sz="1200" b="1">
                <a:latin typeface="Courier New" pitchFamily="49" charset="0"/>
                <a:cs typeface="Courier New" pitchFamily="49" charset="0"/>
              </a:rPr>
              <a:t>Exit &lt;term&gt;</a:t>
            </a:r>
          </a:p>
          <a:p>
            <a:pPr eaLnBrk="1" hangingPunct="1">
              <a:buFontTx/>
              <a:buNone/>
            </a:pPr>
            <a:r>
              <a:rPr lang="en-US" altLang="en-US" sz="1200" b="1">
                <a:latin typeface="Courier New" pitchFamily="49" charset="0"/>
                <a:cs typeface="Courier New" pitchFamily="49" charset="0"/>
              </a:rPr>
              <a:t>Exit &lt;expr&gt;</a:t>
            </a:r>
          </a:p>
          <a:p>
            <a:pPr eaLnBrk="1" hangingPunct="1">
              <a:buFontTx/>
              <a:buNone/>
            </a:pPr>
            <a:r>
              <a:rPr lang="en-US" altLang="en-US" sz="1200" b="1">
                <a:latin typeface="Courier New" pitchFamily="49" charset="0"/>
                <a:cs typeface="Courier New" pitchFamily="49" charset="0"/>
              </a:rPr>
              <a:t>Next token is: 24 Next lexeme is /</a:t>
            </a:r>
          </a:p>
          <a:p>
            <a:pPr eaLnBrk="1" hangingPunct="1">
              <a:buFontTx/>
              <a:buNone/>
            </a:pPr>
            <a:r>
              <a:rPr lang="en-US" altLang="en-US" sz="1200" b="1">
                <a:latin typeface="Courier New" pitchFamily="49" charset="0"/>
                <a:cs typeface="Courier New" pitchFamily="49" charset="0"/>
              </a:rPr>
              <a:t>Exit &lt;factor&gt;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81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9C6807F9-A317-403C-8925-FA608EA231F6}" type="slidenum">
              <a:rPr lang="en-US" altLang="en-US" sz="1000">
                <a:solidFill>
                  <a:schemeClr val="tx1"/>
                </a:solidFill>
                <a:latin typeface="Arial" charset="0"/>
              </a:rPr>
              <a:pPr>
                <a:spcBef>
                  <a:spcPct val="0"/>
                </a:spcBef>
                <a:buFontTx/>
                <a:buNone/>
              </a:pPr>
              <a:t>3</a:t>
            </a:fld>
            <a:endParaRPr lang="en-US" altLang="en-US" sz="1000">
              <a:solidFill>
                <a:schemeClr val="tx1"/>
              </a:solidFill>
              <a:latin typeface="Arial" charset="0"/>
            </a:endParaRPr>
          </a:p>
        </p:txBody>
      </p:sp>
      <p:sp>
        <p:nvSpPr>
          <p:cNvPr id="8196" name="Rectangle 2"/>
          <p:cNvSpPr>
            <a:spLocks noGrp="1" noChangeArrowheads="1"/>
          </p:cNvSpPr>
          <p:nvPr>
            <p:ph type="title"/>
          </p:nvPr>
        </p:nvSpPr>
        <p:spPr/>
        <p:txBody>
          <a:bodyPr/>
          <a:lstStyle/>
          <a:p>
            <a:pPr eaLnBrk="1" hangingPunct="1"/>
            <a:r>
              <a:rPr lang="en-US" altLang="en-US"/>
              <a:t>Introduction</a:t>
            </a:r>
          </a:p>
        </p:txBody>
      </p:sp>
      <p:sp>
        <p:nvSpPr>
          <p:cNvPr id="8197" name="Rectangle 3"/>
          <p:cNvSpPr>
            <a:spLocks noGrp="1" noChangeArrowheads="1"/>
          </p:cNvSpPr>
          <p:nvPr>
            <p:ph type="body" idx="1"/>
          </p:nvPr>
        </p:nvSpPr>
        <p:spPr/>
        <p:txBody>
          <a:bodyPr/>
          <a:lstStyle/>
          <a:p>
            <a:pPr eaLnBrk="1" hangingPunct="1"/>
            <a:r>
              <a:rPr lang="en-US" altLang="en-US"/>
              <a:t>Language implementation systems must analyze source code, regardless of the specific implementation approach</a:t>
            </a:r>
          </a:p>
          <a:p>
            <a:pPr eaLnBrk="1" hangingPunct="1"/>
            <a:r>
              <a:rPr lang="en-US" altLang="en-US"/>
              <a:t>Nearly all syntax analysis is based on a formal description of the syntax of the source language (BNF)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28636AB7-CBFC-4636-ACF2-B3633E6DDC7F}" type="slidenum">
              <a:rPr lang="en-US" altLang="en-US" sz="1000">
                <a:solidFill>
                  <a:schemeClr val="tx1"/>
                </a:solidFill>
                <a:latin typeface="Arial" charset="0"/>
              </a:rPr>
              <a:pPr>
                <a:spcBef>
                  <a:spcPct val="0"/>
                </a:spcBef>
                <a:buFontTx/>
                <a:buNone/>
              </a:pPr>
              <a:t>30</a:t>
            </a:fld>
            <a:endParaRPr lang="en-US" altLang="en-US" sz="1000">
              <a:solidFill>
                <a:schemeClr val="tx1"/>
              </a:solidFill>
              <a:latin typeface="Arial" charset="0"/>
            </a:endParaRPr>
          </a:p>
        </p:txBody>
      </p:sp>
      <p:sp>
        <p:nvSpPr>
          <p:cNvPr id="60420" name="Rectangle 4"/>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60421" name="Rectangle 5"/>
          <p:cNvSpPr>
            <a:spLocks noGrp="1" noChangeArrowheads="1"/>
          </p:cNvSpPr>
          <p:nvPr>
            <p:ph type="body" idx="1"/>
          </p:nvPr>
        </p:nvSpPr>
        <p:spPr>
          <a:xfrm>
            <a:off x="457200" y="1371600"/>
            <a:ext cx="8153400" cy="4876800"/>
          </a:xfrm>
        </p:spPr>
        <p:txBody>
          <a:bodyPr/>
          <a:lstStyle/>
          <a:p>
            <a:pPr marL="533400" indent="-533400" eaLnBrk="1" hangingPunct="1"/>
            <a:r>
              <a:rPr lang="en-US" altLang="en-US"/>
              <a:t>The LL Grammar Class</a:t>
            </a:r>
          </a:p>
          <a:p>
            <a:pPr marL="914400" lvl="1" indent="-457200" eaLnBrk="1" hangingPunct="1"/>
            <a:r>
              <a:rPr lang="en-US" altLang="en-US"/>
              <a:t>The Left Recursion Problem</a:t>
            </a:r>
          </a:p>
          <a:p>
            <a:pPr marL="1314450" lvl="2" indent="-400050" eaLnBrk="1" hangingPunct="1"/>
            <a:r>
              <a:rPr lang="en-US" altLang="en-US"/>
              <a:t>If a grammar has left recursion, either direct or indirect, it cannot be the basis for a top-down parser</a:t>
            </a:r>
          </a:p>
          <a:p>
            <a:pPr marL="1714500" lvl="3" indent="-342900" eaLnBrk="1" hangingPunct="1"/>
            <a:r>
              <a:rPr lang="en-US" altLang="en-US"/>
              <a:t>A grammar can be modified to remove direct left recursion as follows:</a:t>
            </a:r>
          </a:p>
          <a:p>
            <a:pPr marL="1714500" lvl="3" indent="-342900" eaLnBrk="1" hangingPunct="1">
              <a:buFontTx/>
              <a:buNone/>
            </a:pPr>
            <a:r>
              <a:rPr lang="en-US" altLang="en-US"/>
              <a:t>For each nonterminal, A, </a:t>
            </a:r>
          </a:p>
          <a:p>
            <a:pPr marL="1714500" lvl="3" indent="-342900" eaLnBrk="1" hangingPunct="1">
              <a:buFontTx/>
              <a:buAutoNum type="arabicPeriod"/>
            </a:pPr>
            <a:r>
              <a:rPr lang="en-US" altLang="en-US"/>
              <a:t>Group the A-rules as A </a:t>
            </a:r>
            <a:r>
              <a:rPr lang="en-US" altLang="en-US">
                <a:latin typeface="Courier New" pitchFamily="49" charset="0"/>
              </a:rPr>
              <a:t>→</a:t>
            </a:r>
            <a:r>
              <a:rPr lang="en-US" altLang="en-US"/>
              <a:t> A</a:t>
            </a:r>
            <a:r>
              <a:rPr lang="el-GR" altLang="en-US"/>
              <a:t>α</a:t>
            </a:r>
            <a:r>
              <a:rPr lang="en-US" altLang="en-US" baseline="-25000"/>
              <a:t>1</a:t>
            </a:r>
            <a:r>
              <a:rPr lang="en-US" altLang="en-US"/>
              <a:t> | … | A</a:t>
            </a:r>
            <a:r>
              <a:rPr lang="el-GR" altLang="en-US"/>
              <a:t>α</a:t>
            </a:r>
            <a:r>
              <a:rPr lang="en-US" altLang="en-US" baseline="-25000"/>
              <a:t>m</a:t>
            </a:r>
            <a:r>
              <a:rPr lang="en-US" altLang="en-US"/>
              <a:t> |  </a:t>
            </a:r>
            <a:r>
              <a:rPr lang="el-GR" altLang="en-US"/>
              <a:t>β</a:t>
            </a:r>
            <a:r>
              <a:rPr lang="en-US" altLang="en-US" baseline="-25000"/>
              <a:t>1</a:t>
            </a:r>
            <a:r>
              <a:rPr lang="en-US" altLang="en-US"/>
              <a:t> | </a:t>
            </a:r>
            <a:r>
              <a:rPr lang="el-GR" altLang="en-US"/>
              <a:t>β</a:t>
            </a:r>
            <a:r>
              <a:rPr lang="en-US" altLang="en-US" baseline="-25000"/>
              <a:t>2</a:t>
            </a:r>
            <a:r>
              <a:rPr lang="en-US" altLang="en-US"/>
              <a:t> | … | </a:t>
            </a:r>
            <a:r>
              <a:rPr lang="el-GR" altLang="en-US"/>
              <a:t>β</a:t>
            </a:r>
            <a:r>
              <a:rPr lang="en-US" altLang="en-US" baseline="-25000"/>
              <a:t>n</a:t>
            </a:r>
          </a:p>
          <a:p>
            <a:pPr marL="1714500" lvl="3" indent="-342900" eaLnBrk="1" hangingPunct="1">
              <a:buFontTx/>
              <a:buNone/>
            </a:pPr>
            <a:r>
              <a:rPr lang="en-US" altLang="en-US"/>
              <a:t>     where none of the </a:t>
            </a:r>
            <a:r>
              <a:rPr lang="el-GR" altLang="en-US"/>
              <a:t>β</a:t>
            </a:r>
            <a:r>
              <a:rPr lang="en-US" altLang="en-US"/>
              <a:t>‘s begins with A</a:t>
            </a:r>
          </a:p>
          <a:p>
            <a:pPr marL="1714500" lvl="3" indent="-342900" eaLnBrk="1" hangingPunct="1">
              <a:buFontTx/>
              <a:buNone/>
            </a:pPr>
            <a:r>
              <a:rPr lang="en-US" altLang="en-US"/>
              <a:t>2. Replace the original A-rules with</a:t>
            </a:r>
          </a:p>
          <a:p>
            <a:pPr marL="1714500" lvl="3" indent="-342900" eaLnBrk="1" hangingPunct="1">
              <a:buFontTx/>
              <a:buNone/>
            </a:pPr>
            <a:r>
              <a:rPr lang="en-US" altLang="en-US"/>
              <a:t>      A </a:t>
            </a:r>
            <a:r>
              <a:rPr lang="en-US" altLang="en-US">
                <a:latin typeface="Courier New" pitchFamily="49" charset="0"/>
              </a:rPr>
              <a:t>→</a:t>
            </a:r>
            <a:r>
              <a:rPr lang="en-US" altLang="en-US"/>
              <a:t> </a:t>
            </a:r>
            <a:r>
              <a:rPr lang="el-GR" altLang="en-US"/>
              <a:t>β</a:t>
            </a:r>
            <a:r>
              <a:rPr lang="en-US" altLang="en-US" baseline="-25000"/>
              <a:t>1</a:t>
            </a:r>
            <a:r>
              <a:rPr lang="en-US" altLang="en-US"/>
              <a:t>A’ | </a:t>
            </a:r>
            <a:r>
              <a:rPr lang="el-GR" altLang="en-US"/>
              <a:t>β</a:t>
            </a:r>
            <a:r>
              <a:rPr lang="en-US" altLang="en-US" baseline="-25000"/>
              <a:t>2</a:t>
            </a:r>
            <a:r>
              <a:rPr lang="en-US" altLang="en-US"/>
              <a:t>A’ | … | </a:t>
            </a:r>
            <a:r>
              <a:rPr lang="el-GR" altLang="en-US"/>
              <a:t>β</a:t>
            </a:r>
            <a:r>
              <a:rPr lang="en-US" altLang="en-US" baseline="-25000"/>
              <a:t>n</a:t>
            </a:r>
            <a:r>
              <a:rPr lang="en-US" altLang="en-US"/>
              <a:t>A’</a:t>
            </a:r>
          </a:p>
          <a:p>
            <a:pPr marL="1714500" lvl="3" indent="-342900" eaLnBrk="1" hangingPunct="1">
              <a:buFontTx/>
              <a:buNone/>
            </a:pPr>
            <a:r>
              <a:rPr lang="en-US" altLang="en-US"/>
              <a:t>      A’ </a:t>
            </a:r>
            <a:r>
              <a:rPr lang="en-US" altLang="en-US">
                <a:latin typeface="Courier New" pitchFamily="49" charset="0"/>
              </a:rPr>
              <a:t>→</a:t>
            </a:r>
            <a:r>
              <a:rPr lang="en-US" altLang="en-US"/>
              <a:t> </a:t>
            </a:r>
            <a:r>
              <a:rPr lang="el-GR" altLang="en-US"/>
              <a:t>α</a:t>
            </a:r>
            <a:r>
              <a:rPr lang="en-US" altLang="en-US" baseline="-25000"/>
              <a:t>1</a:t>
            </a:r>
            <a:r>
              <a:rPr lang="en-US" altLang="en-US"/>
              <a:t>A’ | </a:t>
            </a:r>
            <a:r>
              <a:rPr lang="el-GR" altLang="en-US"/>
              <a:t>α</a:t>
            </a:r>
            <a:r>
              <a:rPr lang="en-US" altLang="en-US" baseline="-25000"/>
              <a:t>2</a:t>
            </a:r>
            <a:r>
              <a:rPr lang="en-US" altLang="en-US"/>
              <a:t>A’ | … | </a:t>
            </a:r>
            <a:r>
              <a:rPr lang="el-GR" altLang="en-US"/>
              <a:t>α</a:t>
            </a:r>
            <a:r>
              <a:rPr lang="en-US" altLang="en-US" baseline="-25000"/>
              <a:t>m</a:t>
            </a:r>
            <a:r>
              <a:rPr lang="en-US" altLang="en-US"/>
              <a:t>A’ |  </a:t>
            </a:r>
            <a:r>
              <a:rPr lang="el-GR" altLang="en-US"/>
              <a:t>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624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C9D9007F-A552-4F3A-ACCA-768FBD6841C5}" type="slidenum">
              <a:rPr lang="en-US" altLang="en-US" sz="1000">
                <a:solidFill>
                  <a:schemeClr val="tx1"/>
                </a:solidFill>
                <a:latin typeface="Arial" charset="0"/>
              </a:rPr>
              <a:pPr>
                <a:spcBef>
                  <a:spcPct val="0"/>
                </a:spcBef>
                <a:buFontTx/>
                <a:buNone/>
              </a:pPr>
              <a:t>31</a:t>
            </a:fld>
            <a:endParaRPr lang="en-US" altLang="en-US" sz="1000">
              <a:solidFill>
                <a:schemeClr val="tx1"/>
              </a:solidFill>
              <a:latin typeface="Arial" charset="0"/>
            </a:endParaRPr>
          </a:p>
        </p:txBody>
      </p:sp>
      <p:sp>
        <p:nvSpPr>
          <p:cNvPr id="62468"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62469" name="Rectangle 3"/>
          <p:cNvSpPr>
            <a:spLocks noGrp="1" noChangeArrowheads="1"/>
          </p:cNvSpPr>
          <p:nvPr>
            <p:ph type="body" idx="1"/>
          </p:nvPr>
        </p:nvSpPr>
        <p:spPr/>
        <p:txBody>
          <a:bodyPr/>
          <a:lstStyle/>
          <a:p>
            <a:pPr eaLnBrk="1" hangingPunct="1"/>
            <a:r>
              <a:rPr lang="en-US" altLang="en-US"/>
              <a:t>The other characteristic of grammars that disallows top-down parsing is the lack of pairwise disjointness</a:t>
            </a:r>
          </a:p>
          <a:p>
            <a:pPr lvl="1" eaLnBrk="1" hangingPunct="1"/>
            <a:r>
              <a:rPr lang="en-US" altLang="en-US"/>
              <a:t>The inability to determine the correct RHS on the basis of one token of lookahead</a:t>
            </a:r>
          </a:p>
          <a:p>
            <a:pPr lvl="1" eaLnBrk="1" hangingPunct="1"/>
            <a:r>
              <a:rPr lang="en-US" altLang="en-US"/>
              <a:t>Def: FIRST(</a:t>
            </a:r>
            <a:r>
              <a:rPr lang="en-US" altLang="en-US">
                <a:sym typeface="Symbol" pitchFamily="18" charset="2"/>
              </a:rPr>
              <a:t>) = {a |  =&gt;* a }</a:t>
            </a:r>
          </a:p>
          <a:p>
            <a:pPr eaLnBrk="1" hangingPunct="1">
              <a:buFontTx/>
              <a:buNone/>
            </a:pPr>
            <a:r>
              <a:rPr lang="en-US" altLang="en-US">
                <a:sym typeface="Symbol" pitchFamily="18" charset="2"/>
              </a:rPr>
              <a:t>             (If  =&gt;* ,  is in FIRST())</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0FA33AA0-7E8C-4438-89CC-06FD7B11C19B}" type="slidenum">
              <a:rPr lang="en-US" altLang="en-US" sz="1000">
                <a:solidFill>
                  <a:schemeClr val="tx1"/>
                </a:solidFill>
                <a:latin typeface="Arial" charset="0"/>
              </a:rPr>
              <a:pPr>
                <a:spcBef>
                  <a:spcPct val="0"/>
                </a:spcBef>
                <a:buFontTx/>
                <a:buNone/>
              </a:pPr>
              <a:t>32</a:t>
            </a:fld>
            <a:endParaRPr lang="en-US" altLang="en-US" sz="1000">
              <a:solidFill>
                <a:schemeClr val="tx1"/>
              </a:solidFill>
              <a:latin typeface="Arial" charset="0"/>
            </a:endParaRPr>
          </a:p>
        </p:txBody>
      </p:sp>
      <p:sp>
        <p:nvSpPr>
          <p:cNvPr id="64516"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64517" name="Rectangle 3"/>
          <p:cNvSpPr>
            <a:spLocks noGrp="1" noChangeArrowheads="1"/>
          </p:cNvSpPr>
          <p:nvPr>
            <p:ph type="body" idx="1"/>
          </p:nvPr>
        </p:nvSpPr>
        <p:spPr/>
        <p:txBody>
          <a:bodyPr/>
          <a:lstStyle/>
          <a:p>
            <a:pPr eaLnBrk="1" hangingPunct="1"/>
            <a:r>
              <a:rPr lang="en-US" altLang="en-US">
                <a:sym typeface="Symbol" pitchFamily="18" charset="2"/>
              </a:rPr>
              <a:t>Pairwise Disjointness Test:</a:t>
            </a:r>
          </a:p>
          <a:p>
            <a:pPr lvl="1" eaLnBrk="1" hangingPunct="1"/>
            <a:r>
              <a:rPr lang="en-US" altLang="en-US">
                <a:sym typeface="Symbol" pitchFamily="18" charset="2"/>
              </a:rPr>
              <a:t>For each nonterminal, A, in the grammar that has more than one RHS, for each pair of rules, A  </a:t>
            </a:r>
            <a:r>
              <a:rPr lang="en-US" altLang="en-US" baseline="-25000">
                <a:sym typeface="Symbol" pitchFamily="18" charset="2"/>
              </a:rPr>
              <a:t>i</a:t>
            </a:r>
            <a:r>
              <a:rPr lang="en-US" altLang="en-US">
                <a:sym typeface="Symbol" pitchFamily="18" charset="2"/>
              </a:rPr>
              <a:t> and A  </a:t>
            </a:r>
            <a:r>
              <a:rPr lang="en-US" altLang="en-US" baseline="-25000">
                <a:sym typeface="Symbol" pitchFamily="18" charset="2"/>
              </a:rPr>
              <a:t>j</a:t>
            </a:r>
            <a:r>
              <a:rPr lang="en-US" altLang="en-US">
                <a:sym typeface="Symbol" pitchFamily="18" charset="2"/>
              </a:rPr>
              <a:t>, it must be true that </a:t>
            </a:r>
          </a:p>
          <a:p>
            <a:pPr eaLnBrk="1" hangingPunct="1">
              <a:buFontTx/>
              <a:buNone/>
            </a:pPr>
            <a:r>
              <a:rPr lang="en-US" altLang="en-US">
                <a:sym typeface="Symbol" pitchFamily="18" charset="2"/>
              </a:rPr>
              <a:t>         FIRST(</a:t>
            </a:r>
            <a:r>
              <a:rPr lang="en-US" altLang="en-US" baseline="-25000">
                <a:sym typeface="Symbol" pitchFamily="18" charset="2"/>
              </a:rPr>
              <a:t>i</a:t>
            </a:r>
            <a:r>
              <a:rPr lang="en-US" altLang="en-US">
                <a:sym typeface="Symbol" pitchFamily="18" charset="2"/>
              </a:rPr>
              <a:t>) ⋂ FIRST(</a:t>
            </a:r>
            <a:r>
              <a:rPr lang="en-US" altLang="en-US" baseline="-25000">
                <a:sym typeface="Symbol" pitchFamily="18" charset="2"/>
              </a:rPr>
              <a:t>j</a:t>
            </a:r>
            <a:r>
              <a:rPr lang="en-US" altLang="en-US">
                <a:sym typeface="Symbol" pitchFamily="18" charset="2"/>
              </a:rPr>
              <a:t>) = </a:t>
            </a:r>
          </a:p>
          <a:p>
            <a:pPr eaLnBrk="1" hangingPunct="1"/>
            <a:r>
              <a:rPr lang="en-US" altLang="en-US">
                <a:sym typeface="Symbol" pitchFamily="18" charset="2"/>
              </a:rPr>
              <a:t>Example:</a:t>
            </a:r>
          </a:p>
          <a:p>
            <a:pPr eaLnBrk="1" hangingPunct="1">
              <a:buFontTx/>
              <a:buNone/>
            </a:pPr>
            <a:r>
              <a:rPr lang="en-US" altLang="en-US">
                <a:sym typeface="Symbol" pitchFamily="18" charset="2"/>
              </a:rPr>
              <a:t>       A  a  |  bB  |  cAb</a:t>
            </a:r>
          </a:p>
          <a:p>
            <a:pPr eaLnBrk="1" hangingPunct="1">
              <a:buFontTx/>
              <a:buNone/>
            </a:pPr>
            <a:r>
              <a:rPr lang="en-US" altLang="en-US">
                <a:sym typeface="Symbol" pitchFamily="18" charset="2"/>
              </a:rPr>
              <a:t>       A  a  |  aB</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871515B-3FB3-467D-BC75-C37AF524DAFE}" type="slidenum">
              <a:rPr lang="en-US" altLang="en-US" sz="1000">
                <a:solidFill>
                  <a:schemeClr val="tx1"/>
                </a:solidFill>
                <a:latin typeface="Arial" charset="0"/>
              </a:rPr>
              <a:pPr>
                <a:spcBef>
                  <a:spcPct val="0"/>
                </a:spcBef>
                <a:buFontTx/>
                <a:buNone/>
              </a:pPr>
              <a:t>33</a:t>
            </a:fld>
            <a:endParaRPr lang="en-US" altLang="en-US" sz="1000">
              <a:solidFill>
                <a:schemeClr val="tx1"/>
              </a:solidFill>
              <a:latin typeface="Arial" charset="0"/>
            </a:endParaRPr>
          </a:p>
        </p:txBody>
      </p:sp>
      <p:sp>
        <p:nvSpPr>
          <p:cNvPr id="66564" name="Rectangle 2"/>
          <p:cNvSpPr>
            <a:spLocks noGrp="1" noChangeArrowheads="1"/>
          </p:cNvSpPr>
          <p:nvPr>
            <p:ph type="title"/>
          </p:nvPr>
        </p:nvSpPr>
        <p:spPr/>
        <p:txBody>
          <a:bodyPr/>
          <a:lstStyle/>
          <a:p>
            <a:pPr eaLnBrk="1" hangingPunct="1"/>
            <a:r>
              <a:rPr lang="en-US" altLang="en-US"/>
              <a:t>Recursive-Descent Parsing </a:t>
            </a:r>
            <a:r>
              <a:rPr lang="en-US" altLang="en-US" sz="2400"/>
              <a:t>(continued)</a:t>
            </a:r>
          </a:p>
        </p:txBody>
      </p:sp>
      <p:sp>
        <p:nvSpPr>
          <p:cNvPr id="66565" name="Rectangle 3"/>
          <p:cNvSpPr>
            <a:spLocks noGrp="1" noChangeArrowheads="1"/>
          </p:cNvSpPr>
          <p:nvPr>
            <p:ph type="body" idx="1"/>
          </p:nvPr>
        </p:nvSpPr>
        <p:spPr/>
        <p:txBody>
          <a:bodyPr/>
          <a:lstStyle/>
          <a:p>
            <a:pPr eaLnBrk="1" hangingPunct="1"/>
            <a:r>
              <a:rPr lang="en-US" altLang="en-US" sz="2400">
                <a:sym typeface="Symbol" pitchFamily="18" charset="2"/>
              </a:rPr>
              <a:t>Left factoring can resolve the problem</a:t>
            </a:r>
          </a:p>
          <a:p>
            <a:pPr eaLnBrk="1" hangingPunct="1">
              <a:buFontTx/>
              <a:buNone/>
            </a:pPr>
            <a:r>
              <a:rPr lang="en-US" altLang="en-US" sz="2400">
                <a:sym typeface="Symbol" pitchFamily="18" charset="2"/>
              </a:rPr>
              <a:t>	Replace</a:t>
            </a:r>
          </a:p>
          <a:p>
            <a:pPr eaLnBrk="1" hangingPunct="1">
              <a:buFontTx/>
              <a:buNone/>
            </a:pPr>
            <a:r>
              <a:rPr lang="en-US" altLang="en-US" sz="2400">
                <a:sym typeface="Symbol" pitchFamily="18" charset="2"/>
              </a:rPr>
              <a:t> &lt;variable&gt;  identifier  |  identifier [&lt;expression&gt;]</a:t>
            </a:r>
          </a:p>
          <a:p>
            <a:pPr eaLnBrk="1" hangingPunct="1">
              <a:buFontTx/>
              <a:buNone/>
            </a:pPr>
            <a:r>
              <a:rPr lang="en-US" altLang="en-US" sz="2400">
                <a:sym typeface="Symbol" pitchFamily="18" charset="2"/>
              </a:rPr>
              <a:t>    with</a:t>
            </a:r>
          </a:p>
          <a:p>
            <a:pPr eaLnBrk="1" hangingPunct="1">
              <a:buFontTx/>
              <a:buNone/>
            </a:pPr>
            <a:r>
              <a:rPr lang="en-US" altLang="en-US" sz="2400">
                <a:sym typeface="Symbol" pitchFamily="18" charset="2"/>
              </a:rPr>
              <a:t> &lt;variable&gt;  identifier &lt;new&gt;</a:t>
            </a:r>
          </a:p>
          <a:p>
            <a:pPr eaLnBrk="1" hangingPunct="1">
              <a:buFontTx/>
              <a:buNone/>
            </a:pPr>
            <a:r>
              <a:rPr lang="en-US" altLang="en-US" sz="2400">
                <a:sym typeface="Symbol" pitchFamily="18" charset="2"/>
              </a:rPr>
              <a:t> &lt;new&gt;     |  [&lt;expression&gt;]</a:t>
            </a:r>
          </a:p>
          <a:p>
            <a:pPr eaLnBrk="1" hangingPunct="1">
              <a:buFontTx/>
              <a:buNone/>
            </a:pPr>
            <a:r>
              <a:rPr lang="en-US" altLang="en-US" sz="2400">
                <a:sym typeface="Symbol" pitchFamily="18" charset="2"/>
              </a:rPr>
              <a:t>    or</a:t>
            </a:r>
          </a:p>
          <a:p>
            <a:pPr eaLnBrk="1" hangingPunct="1">
              <a:buFontTx/>
              <a:buNone/>
            </a:pPr>
            <a:r>
              <a:rPr lang="en-US" altLang="en-US" sz="2400">
                <a:sym typeface="Symbol" pitchFamily="18" charset="2"/>
              </a:rPr>
              <a:t> &lt;variable&gt;  identifier [[&lt;expression&gt;]]</a:t>
            </a:r>
          </a:p>
          <a:p>
            <a:pPr eaLnBrk="1" hangingPunct="1">
              <a:buFontTx/>
              <a:buNone/>
            </a:pPr>
            <a:r>
              <a:rPr lang="en-US" altLang="en-US" sz="2400">
                <a:sym typeface="Symbol" pitchFamily="18" charset="2"/>
              </a:rPr>
              <a:t>  (the outer brackets are metasymbols of EBNF)</a:t>
            </a: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686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A86DD09D-1B17-481E-A048-96F2189F9610}" type="slidenum">
              <a:rPr lang="en-US" altLang="en-US" sz="1000">
                <a:solidFill>
                  <a:schemeClr val="tx1"/>
                </a:solidFill>
                <a:latin typeface="Arial" charset="0"/>
              </a:rPr>
              <a:pPr>
                <a:spcBef>
                  <a:spcPct val="0"/>
                </a:spcBef>
                <a:buFontTx/>
                <a:buNone/>
              </a:pPr>
              <a:t>34</a:t>
            </a:fld>
            <a:endParaRPr lang="en-US" altLang="en-US" sz="1000">
              <a:solidFill>
                <a:schemeClr val="tx1"/>
              </a:solidFill>
              <a:latin typeface="Arial" charset="0"/>
            </a:endParaRPr>
          </a:p>
        </p:txBody>
      </p:sp>
      <p:sp>
        <p:nvSpPr>
          <p:cNvPr id="68612" name="Rectangle 2"/>
          <p:cNvSpPr>
            <a:spLocks noGrp="1" noChangeArrowheads="1"/>
          </p:cNvSpPr>
          <p:nvPr>
            <p:ph type="title"/>
          </p:nvPr>
        </p:nvSpPr>
        <p:spPr/>
        <p:txBody>
          <a:bodyPr/>
          <a:lstStyle/>
          <a:p>
            <a:pPr eaLnBrk="1" hangingPunct="1"/>
            <a:r>
              <a:rPr lang="en-US" altLang="en-US">
                <a:sym typeface="Symbol" pitchFamily="18" charset="2"/>
              </a:rPr>
              <a:t>Bottom-up Parsing</a:t>
            </a:r>
          </a:p>
        </p:txBody>
      </p:sp>
      <p:sp>
        <p:nvSpPr>
          <p:cNvPr id="68613" name="Rectangle 3"/>
          <p:cNvSpPr>
            <a:spLocks noGrp="1" noChangeArrowheads="1"/>
          </p:cNvSpPr>
          <p:nvPr>
            <p:ph type="body" idx="1"/>
          </p:nvPr>
        </p:nvSpPr>
        <p:spPr/>
        <p:txBody>
          <a:bodyPr/>
          <a:lstStyle/>
          <a:p>
            <a:pPr eaLnBrk="1" hangingPunct="1"/>
            <a:r>
              <a:rPr lang="en-US" altLang="en-US">
                <a:sym typeface="Symbol" pitchFamily="18" charset="2"/>
              </a:rPr>
              <a:t>The parsing problem is finding the correct RHS in a right-sentential form to reduce to get the previous right-sentential form in the derivation</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706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F849BE2D-76E7-49D0-BCFE-4AD3E8F78AA0}" type="slidenum">
              <a:rPr lang="en-US" altLang="en-US" sz="1000">
                <a:solidFill>
                  <a:schemeClr val="tx1"/>
                </a:solidFill>
                <a:latin typeface="Arial" charset="0"/>
              </a:rPr>
              <a:pPr>
                <a:spcBef>
                  <a:spcPct val="0"/>
                </a:spcBef>
                <a:buFontTx/>
                <a:buNone/>
              </a:pPr>
              <a:t>35</a:t>
            </a:fld>
            <a:endParaRPr lang="en-US" altLang="en-US" sz="1000">
              <a:solidFill>
                <a:schemeClr val="tx1"/>
              </a:solidFill>
              <a:latin typeface="Arial" charset="0"/>
            </a:endParaRPr>
          </a:p>
        </p:txBody>
      </p:sp>
      <p:sp>
        <p:nvSpPr>
          <p:cNvPr id="70660"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70661" name="Rectangle 3"/>
          <p:cNvSpPr>
            <a:spLocks noGrp="1" noChangeArrowheads="1"/>
          </p:cNvSpPr>
          <p:nvPr>
            <p:ph type="body" idx="1"/>
          </p:nvPr>
        </p:nvSpPr>
        <p:spPr>
          <a:xfrm>
            <a:off x="609600" y="1524000"/>
            <a:ext cx="8305800" cy="4572000"/>
          </a:xfrm>
        </p:spPr>
        <p:txBody>
          <a:bodyPr/>
          <a:lstStyle/>
          <a:p>
            <a:pPr marL="0" indent="0" eaLnBrk="1" hangingPunct="1"/>
            <a:r>
              <a:rPr lang="en-US" altLang="en-US" sz="2400"/>
              <a:t>Intuition about handles:</a:t>
            </a:r>
          </a:p>
          <a:p>
            <a:pPr lvl="1" eaLnBrk="1" hangingPunct="1"/>
            <a:r>
              <a:rPr lang="en-US" altLang="en-US"/>
              <a:t>Def: </a:t>
            </a:r>
            <a:r>
              <a:rPr lang="en-US" altLang="en-US">
                <a:sym typeface="Symbol" pitchFamily="18" charset="2"/>
              </a:rPr>
              <a:t></a:t>
            </a:r>
            <a:r>
              <a:rPr lang="en-US" altLang="en-US"/>
              <a:t> is the </a:t>
            </a:r>
            <a:r>
              <a:rPr lang="en-US" altLang="en-US" i="1"/>
              <a:t>handle</a:t>
            </a:r>
            <a:r>
              <a:rPr lang="en-US" altLang="en-US"/>
              <a:t> of the right sentential form</a:t>
            </a:r>
            <a:r>
              <a:rPr lang="en-US" altLang="en-US" sz="2000"/>
              <a:t> </a:t>
            </a:r>
          </a:p>
          <a:p>
            <a:pPr marL="0" indent="0" eaLnBrk="1" hangingPunct="1">
              <a:buFontTx/>
              <a:buNone/>
            </a:pPr>
            <a:r>
              <a:rPr lang="en-US" altLang="en-US" sz="2400"/>
              <a:t>        </a:t>
            </a:r>
            <a:r>
              <a:rPr lang="en-US" altLang="en-US" sz="2400">
                <a:sym typeface="Symbol" pitchFamily="18" charset="2"/>
              </a:rPr>
              <a:t> </a:t>
            </a:r>
            <a:r>
              <a:rPr lang="en-US" altLang="en-US" sz="2400"/>
              <a:t>= </a:t>
            </a:r>
            <a:r>
              <a:rPr lang="en-US" altLang="en-US" sz="2400">
                <a:sym typeface="Symbol" pitchFamily="18" charset="2"/>
              </a:rPr>
              <a:t></a:t>
            </a:r>
            <a:r>
              <a:rPr lang="en-US" altLang="en-US" sz="2400"/>
              <a:t>w if and only if S =&gt;*</a:t>
            </a:r>
            <a:r>
              <a:rPr lang="en-US" altLang="en-US" sz="2400" baseline="-25000"/>
              <a:t>rm</a:t>
            </a:r>
            <a:r>
              <a:rPr lang="en-US" altLang="en-US" sz="2400"/>
              <a:t> </a:t>
            </a:r>
            <a:r>
              <a:rPr lang="en-US" altLang="en-US" sz="2400">
                <a:sym typeface="Symbol" pitchFamily="18" charset="2"/>
              </a:rPr>
              <a:t></a:t>
            </a:r>
            <a:r>
              <a:rPr lang="en-US" altLang="en-US" sz="2400"/>
              <a:t>Aw =&gt;</a:t>
            </a:r>
            <a:r>
              <a:rPr lang="en-US" altLang="en-US" sz="2400" baseline="-25000"/>
              <a:t>rm</a:t>
            </a:r>
            <a:r>
              <a:rPr lang="en-US" altLang="en-US" sz="2400"/>
              <a:t> </a:t>
            </a:r>
            <a:r>
              <a:rPr lang="en-US" altLang="en-US" sz="2400">
                <a:sym typeface="Symbol" pitchFamily="18" charset="2"/>
              </a:rPr>
              <a:t></a:t>
            </a:r>
            <a:r>
              <a:rPr lang="en-US" altLang="en-US" sz="2400"/>
              <a:t>w</a:t>
            </a:r>
          </a:p>
          <a:p>
            <a:pPr marL="0" indent="0" eaLnBrk="1" hangingPunct="1">
              <a:buFontTx/>
              <a:buNone/>
            </a:pPr>
            <a:endParaRPr lang="en-US" altLang="en-US" baseline="-25000"/>
          </a:p>
          <a:p>
            <a:pPr lvl="1" eaLnBrk="1" hangingPunct="1"/>
            <a:r>
              <a:rPr lang="en-US" altLang="en-US"/>
              <a:t>Def: </a:t>
            </a:r>
            <a:r>
              <a:rPr lang="en-US" altLang="en-US">
                <a:sym typeface="Symbol" pitchFamily="18" charset="2"/>
              </a:rPr>
              <a:t></a:t>
            </a:r>
            <a:r>
              <a:rPr lang="en-US" altLang="en-US"/>
              <a:t> is a </a:t>
            </a:r>
            <a:r>
              <a:rPr lang="en-US" altLang="en-US" i="1"/>
              <a:t>phrase</a:t>
            </a:r>
            <a:r>
              <a:rPr lang="en-US" altLang="en-US"/>
              <a:t> of the right sentential form</a:t>
            </a:r>
            <a:r>
              <a:rPr lang="en-US" altLang="en-US" sz="2000"/>
              <a:t> </a:t>
            </a:r>
          </a:p>
          <a:p>
            <a:pPr marL="0" indent="0" eaLnBrk="1" hangingPunct="1">
              <a:buFontTx/>
              <a:buNone/>
            </a:pPr>
            <a:r>
              <a:rPr lang="en-US" altLang="en-US" sz="2400"/>
              <a:t>        </a:t>
            </a:r>
            <a:r>
              <a:rPr lang="en-US" altLang="en-US" sz="2400">
                <a:sym typeface="Symbol" pitchFamily="18" charset="2"/>
              </a:rPr>
              <a:t>  </a:t>
            </a:r>
            <a:r>
              <a:rPr lang="en-US" altLang="en-US" sz="2400"/>
              <a:t>if and only if S =&gt;* </a:t>
            </a:r>
            <a:r>
              <a:rPr lang="en-US" altLang="en-US" sz="2400">
                <a:sym typeface="Symbol" pitchFamily="18" charset="2"/>
              </a:rPr>
              <a:t>  </a:t>
            </a:r>
            <a:r>
              <a:rPr lang="en-US" altLang="en-US" sz="2400"/>
              <a:t>= </a:t>
            </a:r>
            <a:r>
              <a:rPr lang="en-US" altLang="en-US" sz="2400">
                <a:sym typeface="Symbol" pitchFamily="18" charset="2"/>
              </a:rPr>
              <a:t></a:t>
            </a:r>
            <a:r>
              <a:rPr lang="en-US" altLang="en-US" sz="2400" baseline="-25000">
                <a:sym typeface="Symbol" pitchFamily="18" charset="2"/>
              </a:rPr>
              <a:t>1</a:t>
            </a:r>
            <a:r>
              <a:rPr lang="en-US" altLang="en-US" sz="2400">
                <a:sym typeface="Symbol" pitchFamily="18" charset="2"/>
              </a:rPr>
              <a:t>A</a:t>
            </a:r>
            <a:r>
              <a:rPr lang="en-US" altLang="en-US" sz="2400" baseline="-25000">
                <a:sym typeface="Symbol" pitchFamily="18" charset="2"/>
              </a:rPr>
              <a:t>2</a:t>
            </a:r>
            <a:r>
              <a:rPr lang="en-US" altLang="en-US" sz="2400">
                <a:sym typeface="Symbol" pitchFamily="18" charset="2"/>
              </a:rPr>
              <a:t> =&gt;+ </a:t>
            </a:r>
            <a:r>
              <a:rPr lang="en-US" altLang="en-US" sz="2400" baseline="-25000">
                <a:sym typeface="Symbol" pitchFamily="18" charset="2"/>
              </a:rPr>
              <a:t>1</a:t>
            </a:r>
            <a:r>
              <a:rPr lang="en-US" altLang="en-US" sz="2400">
                <a:sym typeface="Symbol" pitchFamily="18" charset="2"/>
              </a:rPr>
              <a:t></a:t>
            </a:r>
            <a:r>
              <a:rPr lang="en-US" altLang="en-US" sz="2400" baseline="-25000">
                <a:sym typeface="Symbol" pitchFamily="18" charset="2"/>
              </a:rPr>
              <a:t>2</a:t>
            </a:r>
          </a:p>
          <a:p>
            <a:pPr marL="0" indent="0" eaLnBrk="1" hangingPunct="1">
              <a:buFontTx/>
              <a:buNone/>
            </a:pPr>
            <a:endParaRPr lang="en-US" altLang="en-US" sz="2400" baseline="-25000">
              <a:sym typeface="Symbol" pitchFamily="18" charset="2"/>
            </a:endParaRPr>
          </a:p>
          <a:p>
            <a:pPr lvl="1" eaLnBrk="1" hangingPunct="1"/>
            <a:r>
              <a:rPr lang="en-US" altLang="en-US"/>
              <a:t>Def: </a:t>
            </a:r>
            <a:r>
              <a:rPr lang="en-US" altLang="en-US">
                <a:sym typeface="Symbol" pitchFamily="18" charset="2"/>
              </a:rPr>
              <a:t></a:t>
            </a:r>
            <a:r>
              <a:rPr lang="en-US" altLang="en-US"/>
              <a:t> is a </a:t>
            </a:r>
            <a:r>
              <a:rPr lang="en-US" altLang="en-US" i="1"/>
              <a:t>simple phrase</a:t>
            </a:r>
            <a:r>
              <a:rPr lang="en-US" altLang="en-US"/>
              <a:t> of the right sentential form </a:t>
            </a:r>
            <a:r>
              <a:rPr lang="en-US" altLang="en-US">
                <a:sym typeface="Symbol" pitchFamily="18" charset="2"/>
              </a:rPr>
              <a:t>  </a:t>
            </a:r>
            <a:r>
              <a:rPr lang="en-US" altLang="en-US"/>
              <a:t>if and only if S =&gt;* </a:t>
            </a:r>
            <a:r>
              <a:rPr lang="en-US" altLang="en-US">
                <a:sym typeface="Symbol" pitchFamily="18" charset="2"/>
              </a:rPr>
              <a:t>  </a:t>
            </a:r>
            <a:r>
              <a:rPr lang="en-US" altLang="en-US"/>
              <a:t>= </a:t>
            </a:r>
            <a:r>
              <a:rPr lang="en-US" altLang="en-US">
                <a:sym typeface="Symbol" pitchFamily="18" charset="2"/>
              </a:rPr>
              <a:t></a:t>
            </a:r>
            <a:r>
              <a:rPr lang="en-US" altLang="en-US" baseline="-25000">
                <a:sym typeface="Symbol" pitchFamily="18" charset="2"/>
              </a:rPr>
              <a:t>1</a:t>
            </a:r>
            <a:r>
              <a:rPr lang="en-US" altLang="en-US">
                <a:sym typeface="Symbol" pitchFamily="18" charset="2"/>
              </a:rPr>
              <a:t>A</a:t>
            </a:r>
            <a:r>
              <a:rPr lang="en-US" altLang="en-US" baseline="-25000">
                <a:sym typeface="Symbol" pitchFamily="18" charset="2"/>
              </a:rPr>
              <a:t>2</a:t>
            </a:r>
            <a:r>
              <a:rPr lang="en-US" altLang="en-US">
                <a:sym typeface="Symbol" pitchFamily="18" charset="2"/>
              </a:rPr>
              <a:t> =&gt; </a:t>
            </a:r>
            <a:r>
              <a:rPr lang="en-US" altLang="en-US" baseline="-25000">
                <a:sym typeface="Symbol" pitchFamily="18" charset="2"/>
              </a:rPr>
              <a:t>1</a:t>
            </a:r>
            <a:r>
              <a:rPr lang="en-US" altLang="en-US">
                <a:sym typeface="Symbol" pitchFamily="18" charset="2"/>
              </a:rPr>
              <a:t></a:t>
            </a:r>
            <a:r>
              <a:rPr lang="en-US" altLang="en-US" baseline="-25000">
                <a:sym typeface="Symbol" pitchFamily="18" charset="2"/>
              </a:rPr>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727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7A05B90-04E0-469F-8E68-965800719BC3}" type="slidenum">
              <a:rPr lang="en-US" altLang="en-US" sz="1000">
                <a:solidFill>
                  <a:schemeClr val="tx1"/>
                </a:solidFill>
                <a:latin typeface="Arial" charset="0"/>
              </a:rPr>
              <a:pPr>
                <a:spcBef>
                  <a:spcPct val="0"/>
                </a:spcBef>
                <a:buFontTx/>
                <a:buNone/>
              </a:pPr>
              <a:t>36</a:t>
            </a:fld>
            <a:endParaRPr lang="en-US" altLang="en-US" sz="1000">
              <a:solidFill>
                <a:schemeClr val="tx1"/>
              </a:solidFill>
              <a:latin typeface="Arial" charset="0"/>
            </a:endParaRPr>
          </a:p>
        </p:txBody>
      </p:sp>
      <p:sp>
        <p:nvSpPr>
          <p:cNvPr id="72708"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72709" name="Rectangle 3"/>
          <p:cNvSpPr>
            <a:spLocks noGrp="1" noChangeArrowheads="1"/>
          </p:cNvSpPr>
          <p:nvPr>
            <p:ph type="body" idx="1"/>
          </p:nvPr>
        </p:nvSpPr>
        <p:spPr/>
        <p:txBody>
          <a:bodyPr/>
          <a:lstStyle/>
          <a:p>
            <a:pPr eaLnBrk="1" hangingPunct="1"/>
            <a:r>
              <a:rPr lang="en-US" altLang="en-US"/>
              <a:t>Intuition about handles (continued):</a:t>
            </a:r>
          </a:p>
          <a:p>
            <a:pPr lvl="1" eaLnBrk="1" hangingPunct="1"/>
            <a:r>
              <a:rPr lang="en-US" altLang="en-US">
                <a:sym typeface="Symbol" pitchFamily="18" charset="2"/>
              </a:rPr>
              <a:t>The handle of a right sentential form is its leftmost simple phrase</a:t>
            </a:r>
          </a:p>
          <a:p>
            <a:pPr lvl="1" eaLnBrk="1" hangingPunct="1"/>
            <a:r>
              <a:rPr lang="en-US" altLang="en-US">
                <a:sym typeface="Symbol" pitchFamily="18" charset="2"/>
              </a:rPr>
              <a:t>Given a parse tree, it is now easy to find the handle</a:t>
            </a:r>
          </a:p>
          <a:p>
            <a:pPr lvl="1" eaLnBrk="1" hangingPunct="1"/>
            <a:r>
              <a:rPr lang="en-US" altLang="en-US">
                <a:sym typeface="Symbol" pitchFamily="18" charset="2"/>
              </a:rPr>
              <a:t>Parsing can be thought of as handle pruning</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747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8196617-FE0F-4E61-B98F-5EE969C749DA}" type="slidenum">
              <a:rPr lang="en-US" altLang="en-US" sz="1000">
                <a:solidFill>
                  <a:schemeClr val="tx1"/>
                </a:solidFill>
                <a:latin typeface="Arial" charset="0"/>
              </a:rPr>
              <a:pPr>
                <a:spcBef>
                  <a:spcPct val="0"/>
                </a:spcBef>
                <a:buFontTx/>
                <a:buNone/>
              </a:pPr>
              <a:t>37</a:t>
            </a:fld>
            <a:endParaRPr lang="en-US" altLang="en-US" sz="1000">
              <a:solidFill>
                <a:schemeClr val="tx1"/>
              </a:solidFill>
              <a:latin typeface="Arial" charset="0"/>
            </a:endParaRPr>
          </a:p>
        </p:txBody>
      </p:sp>
      <p:sp>
        <p:nvSpPr>
          <p:cNvPr id="74756"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74757" name="Rectangle 3"/>
          <p:cNvSpPr>
            <a:spLocks noGrp="1" noChangeArrowheads="1"/>
          </p:cNvSpPr>
          <p:nvPr>
            <p:ph type="body" idx="1"/>
          </p:nvPr>
        </p:nvSpPr>
        <p:spPr/>
        <p:txBody>
          <a:bodyPr/>
          <a:lstStyle/>
          <a:p>
            <a:pPr eaLnBrk="1" hangingPunct="1"/>
            <a:r>
              <a:rPr lang="en-US" altLang="en-US">
                <a:sym typeface="Symbol" pitchFamily="18" charset="2"/>
              </a:rPr>
              <a:t>Shift-Reduce Algorithms</a:t>
            </a:r>
          </a:p>
          <a:p>
            <a:pPr lvl="1" eaLnBrk="1" hangingPunct="1"/>
            <a:r>
              <a:rPr lang="en-US" altLang="en-US">
                <a:sym typeface="Symbol" pitchFamily="18" charset="2"/>
              </a:rPr>
              <a:t>Reduce is the action of replacing the handle on the top of the parse stack with its corresponding LHS</a:t>
            </a:r>
          </a:p>
          <a:p>
            <a:pPr lvl="1" eaLnBrk="1" hangingPunct="1"/>
            <a:r>
              <a:rPr lang="en-US" altLang="en-US">
                <a:sym typeface="Symbol" pitchFamily="18" charset="2"/>
              </a:rPr>
              <a:t>Shift is the action of moving the next token to the top of the parse stack</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768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914481D8-A50C-4271-A7F3-B3806DC541A8}" type="slidenum">
              <a:rPr lang="en-US" altLang="en-US" sz="1000">
                <a:solidFill>
                  <a:schemeClr val="tx1"/>
                </a:solidFill>
                <a:latin typeface="Arial" charset="0"/>
              </a:rPr>
              <a:pPr>
                <a:spcBef>
                  <a:spcPct val="0"/>
                </a:spcBef>
                <a:buFontTx/>
                <a:buNone/>
              </a:pPr>
              <a:t>38</a:t>
            </a:fld>
            <a:endParaRPr lang="en-US" altLang="en-US" sz="1000">
              <a:solidFill>
                <a:schemeClr val="tx1"/>
              </a:solidFill>
              <a:latin typeface="Arial" charset="0"/>
            </a:endParaRPr>
          </a:p>
        </p:txBody>
      </p:sp>
      <p:sp>
        <p:nvSpPr>
          <p:cNvPr id="76804"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76805" name="Rectangle 3"/>
          <p:cNvSpPr>
            <a:spLocks noGrp="1" noChangeArrowheads="1"/>
          </p:cNvSpPr>
          <p:nvPr>
            <p:ph type="body" idx="1"/>
          </p:nvPr>
        </p:nvSpPr>
        <p:spPr/>
        <p:txBody>
          <a:bodyPr/>
          <a:lstStyle/>
          <a:p>
            <a:pPr eaLnBrk="1" hangingPunct="1"/>
            <a:r>
              <a:rPr lang="en-US" altLang="en-US"/>
              <a:t>Advantages of LR parsers:</a:t>
            </a:r>
          </a:p>
          <a:p>
            <a:pPr lvl="1" eaLnBrk="1" hangingPunct="1"/>
            <a:r>
              <a:rPr lang="en-US" altLang="en-US"/>
              <a:t>They will work for nearly all grammars that describe programming languages.</a:t>
            </a:r>
          </a:p>
          <a:p>
            <a:pPr lvl="1" eaLnBrk="1" hangingPunct="1"/>
            <a:r>
              <a:rPr lang="en-US" altLang="en-US"/>
              <a:t>They work on a larger class of grammars than other bottom-up algorithms, but are as efficient as any other bottom-up parser.</a:t>
            </a:r>
          </a:p>
          <a:p>
            <a:pPr lvl="1" eaLnBrk="1" hangingPunct="1"/>
            <a:r>
              <a:rPr lang="en-US" altLang="en-US"/>
              <a:t>They can detect syntax errors as soon as it is possible.</a:t>
            </a:r>
          </a:p>
          <a:p>
            <a:pPr lvl="1" eaLnBrk="1" hangingPunct="1"/>
            <a:r>
              <a:rPr lang="en-US" altLang="en-US"/>
              <a:t>The LR class of grammars is a superset of the  class parsable by LL parsers.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788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CDB315D0-E2BE-4FEC-9274-3EE31804D4BB}" type="slidenum">
              <a:rPr lang="en-US" altLang="en-US" sz="1000">
                <a:solidFill>
                  <a:schemeClr val="tx1"/>
                </a:solidFill>
                <a:latin typeface="Arial" charset="0"/>
              </a:rPr>
              <a:pPr>
                <a:spcBef>
                  <a:spcPct val="0"/>
                </a:spcBef>
                <a:buFontTx/>
                <a:buNone/>
              </a:pPr>
              <a:t>39</a:t>
            </a:fld>
            <a:endParaRPr lang="en-US" altLang="en-US" sz="1000">
              <a:solidFill>
                <a:schemeClr val="tx1"/>
              </a:solidFill>
              <a:latin typeface="Arial" charset="0"/>
            </a:endParaRPr>
          </a:p>
        </p:txBody>
      </p:sp>
      <p:sp>
        <p:nvSpPr>
          <p:cNvPr id="78852"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78853" name="Rectangle 3"/>
          <p:cNvSpPr>
            <a:spLocks noGrp="1" noChangeArrowheads="1"/>
          </p:cNvSpPr>
          <p:nvPr>
            <p:ph type="body" idx="1"/>
          </p:nvPr>
        </p:nvSpPr>
        <p:spPr/>
        <p:txBody>
          <a:bodyPr/>
          <a:lstStyle/>
          <a:p>
            <a:pPr eaLnBrk="1" hangingPunct="1"/>
            <a:r>
              <a:rPr lang="en-US" altLang="en-US"/>
              <a:t>LR parsers must be constructed with a tool</a:t>
            </a:r>
          </a:p>
          <a:p>
            <a:pPr eaLnBrk="1" hangingPunct="1"/>
            <a:r>
              <a:rPr lang="en-US" altLang="en-US"/>
              <a:t>Knuth’s insight: A bottom-up parser could use the entire history of the parse, up to the current point, to make parsing decisions</a:t>
            </a:r>
          </a:p>
          <a:p>
            <a:pPr lvl="1" eaLnBrk="1" hangingPunct="1"/>
            <a:r>
              <a:rPr lang="en-US" altLang="en-US"/>
              <a:t>There are only a finite and relatively small number of different parse situations that could have occurred, so the history could be stored in a parser state, on the parse stack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4143A405-2042-4D7E-AAFC-55F113B40D4C}" type="slidenum">
              <a:rPr lang="en-US" altLang="en-US" sz="1000">
                <a:solidFill>
                  <a:schemeClr val="tx1"/>
                </a:solidFill>
                <a:latin typeface="Arial" charset="0"/>
              </a:rPr>
              <a:pPr>
                <a:spcBef>
                  <a:spcPct val="0"/>
                </a:spcBef>
                <a:buFontTx/>
                <a:buNone/>
              </a:pPr>
              <a:t>4</a:t>
            </a:fld>
            <a:endParaRPr lang="en-US" altLang="en-US" sz="1000">
              <a:solidFill>
                <a:schemeClr val="tx1"/>
              </a:solidFill>
              <a:latin typeface="Arial" charset="0"/>
            </a:endParaRPr>
          </a:p>
        </p:txBody>
      </p:sp>
      <p:sp>
        <p:nvSpPr>
          <p:cNvPr id="10244" name="Rectangle 2"/>
          <p:cNvSpPr>
            <a:spLocks noGrp="1" noChangeArrowheads="1"/>
          </p:cNvSpPr>
          <p:nvPr>
            <p:ph type="title"/>
          </p:nvPr>
        </p:nvSpPr>
        <p:spPr/>
        <p:txBody>
          <a:bodyPr/>
          <a:lstStyle/>
          <a:p>
            <a:pPr eaLnBrk="1" hangingPunct="1"/>
            <a:r>
              <a:rPr lang="en-US" altLang="en-US"/>
              <a:t>Syntax Analysis</a:t>
            </a:r>
          </a:p>
        </p:txBody>
      </p:sp>
      <p:sp>
        <p:nvSpPr>
          <p:cNvPr id="10245" name="Rectangle 3"/>
          <p:cNvSpPr>
            <a:spLocks noGrp="1" noChangeArrowheads="1"/>
          </p:cNvSpPr>
          <p:nvPr>
            <p:ph type="body" idx="1"/>
          </p:nvPr>
        </p:nvSpPr>
        <p:spPr/>
        <p:txBody>
          <a:bodyPr/>
          <a:lstStyle/>
          <a:p>
            <a:pPr eaLnBrk="1" hangingPunct="1"/>
            <a:r>
              <a:rPr lang="en-US" altLang="en-US"/>
              <a:t>The syntax analysis portion of a language processor nearly always consists of two parts:</a:t>
            </a:r>
          </a:p>
          <a:p>
            <a:pPr lvl="1" eaLnBrk="1" hangingPunct="1"/>
            <a:r>
              <a:rPr lang="en-US" altLang="en-US"/>
              <a:t>A low-level part called a </a:t>
            </a:r>
            <a:r>
              <a:rPr lang="en-US" altLang="en-US" i="1"/>
              <a:t>lexical analyzer</a:t>
            </a:r>
            <a:r>
              <a:rPr lang="en-US" altLang="en-US"/>
              <a:t> (mathematically, a finite automaton based on a regular grammar)</a:t>
            </a:r>
          </a:p>
          <a:p>
            <a:pPr lvl="1" eaLnBrk="1" hangingPunct="1"/>
            <a:r>
              <a:rPr lang="en-US" altLang="en-US"/>
              <a:t>A high-level part called a </a:t>
            </a:r>
            <a:r>
              <a:rPr lang="en-US" altLang="en-US" i="1"/>
              <a:t>syntax analyzer</a:t>
            </a:r>
            <a:r>
              <a:rPr lang="en-US" altLang="en-US"/>
              <a:t>, or parser (mathematically, a push-down automaton based on a context-free grammar, or BNF)</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808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932867DA-1835-41C9-A1C5-598FA4CC3C4C}" type="slidenum">
              <a:rPr lang="en-US" altLang="en-US" sz="1000">
                <a:solidFill>
                  <a:schemeClr val="tx1"/>
                </a:solidFill>
                <a:latin typeface="Arial" charset="0"/>
              </a:rPr>
              <a:pPr>
                <a:spcBef>
                  <a:spcPct val="0"/>
                </a:spcBef>
                <a:buFontTx/>
                <a:buNone/>
              </a:pPr>
              <a:t>40</a:t>
            </a:fld>
            <a:endParaRPr lang="en-US" altLang="en-US" sz="1000">
              <a:solidFill>
                <a:schemeClr val="tx1"/>
              </a:solidFill>
              <a:latin typeface="Arial" charset="0"/>
            </a:endParaRPr>
          </a:p>
        </p:txBody>
      </p:sp>
      <p:sp>
        <p:nvSpPr>
          <p:cNvPr id="80900"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p>
        </p:txBody>
      </p:sp>
      <p:sp>
        <p:nvSpPr>
          <p:cNvPr id="80901" name="Rectangle 3"/>
          <p:cNvSpPr>
            <a:spLocks noGrp="1" noChangeArrowheads="1"/>
          </p:cNvSpPr>
          <p:nvPr>
            <p:ph type="body" idx="1"/>
          </p:nvPr>
        </p:nvSpPr>
        <p:spPr/>
        <p:txBody>
          <a:bodyPr/>
          <a:lstStyle/>
          <a:p>
            <a:pPr eaLnBrk="1" hangingPunct="1"/>
            <a:r>
              <a:rPr lang="en-US" altLang="en-US"/>
              <a:t>An LR configuration stores the state of an LR parser</a:t>
            </a:r>
          </a:p>
          <a:p>
            <a:pPr eaLnBrk="1" hangingPunct="1"/>
            <a:endParaRPr lang="en-US" altLang="en-US"/>
          </a:p>
          <a:p>
            <a:pPr eaLnBrk="1" hangingPunct="1">
              <a:buFontTx/>
              <a:buNone/>
            </a:pPr>
            <a:r>
              <a:rPr lang="en-US" altLang="en-US"/>
              <a:t>(S</a:t>
            </a:r>
            <a:r>
              <a:rPr lang="en-US" altLang="en-US" baseline="-25000"/>
              <a:t>0</a:t>
            </a:r>
            <a:r>
              <a:rPr lang="en-US" altLang="en-US"/>
              <a:t>X</a:t>
            </a:r>
            <a:r>
              <a:rPr lang="en-US" altLang="en-US" baseline="-25000"/>
              <a:t>1</a:t>
            </a:r>
            <a:r>
              <a:rPr lang="en-US" altLang="en-US"/>
              <a:t>S</a:t>
            </a:r>
            <a:r>
              <a:rPr lang="en-US" altLang="en-US" baseline="-25000"/>
              <a:t>1</a:t>
            </a:r>
            <a:r>
              <a:rPr lang="en-US" altLang="en-US"/>
              <a:t>X</a:t>
            </a:r>
            <a:r>
              <a:rPr lang="en-US" altLang="en-US" baseline="-25000"/>
              <a:t>2</a:t>
            </a:r>
            <a:r>
              <a:rPr lang="en-US" altLang="en-US"/>
              <a:t>S</a:t>
            </a:r>
            <a:r>
              <a:rPr lang="en-US" altLang="en-US" baseline="-25000"/>
              <a:t>2</a:t>
            </a:r>
            <a:r>
              <a:rPr lang="en-US" altLang="en-US"/>
              <a:t>…X</a:t>
            </a:r>
            <a:r>
              <a:rPr lang="en-US" altLang="en-US" baseline="-25000"/>
              <a:t>m</a:t>
            </a:r>
            <a:r>
              <a:rPr lang="en-US" altLang="en-US"/>
              <a:t>S</a:t>
            </a:r>
            <a:r>
              <a:rPr lang="en-US" altLang="en-US" baseline="-25000"/>
              <a:t>m</a:t>
            </a:r>
            <a:r>
              <a:rPr lang="en-US" altLang="en-US"/>
              <a:t>, a</a:t>
            </a:r>
            <a:r>
              <a:rPr lang="en-US" altLang="en-US" baseline="-25000"/>
              <a:t>i</a:t>
            </a:r>
            <a:r>
              <a:rPr lang="en-US" altLang="en-US"/>
              <a:t>a</a:t>
            </a:r>
            <a:r>
              <a:rPr lang="en-US" altLang="en-US" baseline="-25000"/>
              <a:t>i+1</a:t>
            </a:r>
            <a:r>
              <a:rPr lang="en-US" altLang="en-US"/>
              <a:t>…a</a:t>
            </a:r>
            <a:r>
              <a:rPr lang="en-US" altLang="en-US" baseline="-25000"/>
              <a:t>n</a:t>
            </a:r>
            <a:r>
              <a:rPr lang="en-US" altLang="en-US"/>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829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86CFB9AB-3468-4CD6-BEFB-EA6B195C68BB}" type="slidenum">
              <a:rPr lang="en-US" altLang="en-US" sz="1000">
                <a:solidFill>
                  <a:schemeClr val="tx1"/>
                </a:solidFill>
                <a:latin typeface="Arial" charset="0"/>
              </a:rPr>
              <a:pPr>
                <a:spcBef>
                  <a:spcPct val="0"/>
                </a:spcBef>
                <a:buFontTx/>
                <a:buNone/>
              </a:pPr>
              <a:t>41</a:t>
            </a:fld>
            <a:endParaRPr lang="en-US" altLang="en-US" sz="1000">
              <a:solidFill>
                <a:schemeClr val="tx1"/>
              </a:solidFill>
              <a:latin typeface="Arial" charset="0"/>
            </a:endParaRPr>
          </a:p>
        </p:txBody>
      </p:sp>
      <p:sp>
        <p:nvSpPr>
          <p:cNvPr id="82948"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82949" name="Rectangle 3"/>
          <p:cNvSpPr>
            <a:spLocks noGrp="1" noChangeArrowheads="1"/>
          </p:cNvSpPr>
          <p:nvPr>
            <p:ph type="body" idx="1"/>
          </p:nvPr>
        </p:nvSpPr>
        <p:spPr>
          <a:xfrm>
            <a:off x="609600" y="1447800"/>
            <a:ext cx="7772400" cy="4800600"/>
          </a:xfrm>
        </p:spPr>
        <p:txBody>
          <a:bodyPr/>
          <a:lstStyle/>
          <a:p>
            <a:pPr eaLnBrk="1" hangingPunct="1"/>
            <a:r>
              <a:rPr lang="en-US" altLang="en-US"/>
              <a:t>LR parsers are table driven, where the table has two components, an ACTION table and a GOTO  table</a:t>
            </a:r>
          </a:p>
          <a:p>
            <a:pPr lvl="1" eaLnBrk="1" hangingPunct="1"/>
            <a:r>
              <a:rPr lang="en-US" altLang="en-US"/>
              <a:t>The ACTION table specifies the action of the parser, given the parser state and the next token</a:t>
            </a:r>
          </a:p>
          <a:p>
            <a:pPr lvl="2" eaLnBrk="1" hangingPunct="1"/>
            <a:r>
              <a:rPr lang="en-US" altLang="en-US"/>
              <a:t>Rows are state names; columns are terminals</a:t>
            </a:r>
          </a:p>
          <a:p>
            <a:pPr lvl="1" eaLnBrk="1" hangingPunct="1"/>
            <a:r>
              <a:rPr lang="en-US" altLang="en-US"/>
              <a:t>The GOTO table specifies which state to put on top of the parse stack after a reduction action is done</a:t>
            </a:r>
          </a:p>
          <a:p>
            <a:pPr lvl="2" eaLnBrk="1" hangingPunct="1"/>
            <a:r>
              <a:rPr lang="en-US" altLang="en-US"/>
              <a:t>Rows are state names; columns are nonterminals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84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A3B87CF0-0586-4E56-B948-85953305AD34}" type="slidenum">
              <a:rPr lang="en-US" altLang="en-US" sz="1000">
                <a:solidFill>
                  <a:schemeClr val="tx1"/>
                </a:solidFill>
                <a:latin typeface="Arial" charset="0"/>
              </a:rPr>
              <a:pPr>
                <a:spcBef>
                  <a:spcPct val="0"/>
                </a:spcBef>
                <a:buFontTx/>
                <a:buNone/>
              </a:pPr>
              <a:t>42</a:t>
            </a:fld>
            <a:endParaRPr lang="en-US" altLang="en-US" sz="1000">
              <a:solidFill>
                <a:schemeClr val="tx1"/>
              </a:solidFill>
              <a:latin typeface="Arial" charset="0"/>
            </a:endParaRPr>
          </a:p>
        </p:txBody>
      </p:sp>
      <p:sp>
        <p:nvSpPr>
          <p:cNvPr id="84996" name="Rectangle 3"/>
          <p:cNvSpPr>
            <a:spLocks noGrp="1" noChangeArrowheads="1"/>
          </p:cNvSpPr>
          <p:nvPr>
            <p:ph type="title"/>
          </p:nvPr>
        </p:nvSpPr>
        <p:spPr/>
        <p:txBody>
          <a:bodyPr/>
          <a:lstStyle/>
          <a:p>
            <a:pPr eaLnBrk="1" hangingPunct="1"/>
            <a:r>
              <a:rPr lang="en-US" altLang="en-US"/>
              <a:t>Structure of An LR Parser</a:t>
            </a:r>
          </a:p>
        </p:txBody>
      </p:sp>
      <p:pic>
        <p:nvPicPr>
          <p:cNvPr id="849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6962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870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BA332728-83ED-43FF-825D-C93FE479F0B2}" type="slidenum">
              <a:rPr lang="en-US" altLang="en-US" sz="1000">
                <a:solidFill>
                  <a:schemeClr val="tx1"/>
                </a:solidFill>
                <a:latin typeface="Arial" charset="0"/>
              </a:rPr>
              <a:pPr>
                <a:spcBef>
                  <a:spcPct val="0"/>
                </a:spcBef>
                <a:buFontTx/>
                <a:buNone/>
              </a:pPr>
              <a:t>43</a:t>
            </a:fld>
            <a:endParaRPr lang="en-US" altLang="en-US" sz="1000">
              <a:solidFill>
                <a:schemeClr val="tx1"/>
              </a:solidFill>
              <a:latin typeface="Arial" charset="0"/>
            </a:endParaRPr>
          </a:p>
        </p:txBody>
      </p:sp>
      <p:sp>
        <p:nvSpPr>
          <p:cNvPr id="87044"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87045" name="Rectangle 3"/>
          <p:cNvSpPr>
            <a:spLocks noGrp="1" noChangeArrowheads="1"/>
          </p:cNvSpPr>
          <p:nvPr>
            <p:ph type="body" idx="1"/>
          </p:nvPr>
        </p:nvSpPr>
        <p:spPr>
          <a:xfrm>
            <a:off x="685800" y="1295400"/>
            <a:ext cx="8153400" cy="4953000"/>
          </a:xfrm>
        </p:spPr>
        <p:txBody>
          <a:bodyPr/>
          <a:lstStyle/>
          <a:p>
            <a:pPr eaLnBrk="1" hangingPunct="1"/>
            <a:r>
              <a:rPr lang="en-US" altLang="en-US"/>
              <a:t>Initial configuration: (S</a:t>
            </a:r>
            <a:r>
              <a:rPr lang="en-US" altLang="en-US" baseline="-25000"/>
              <a:t>0</a:t>
            </a:r>
            <a:r>
              <a:rPr lang="en-US" altLang="en-US"/>
              <a:t>, a</a:t>
            </a:r>
            <a:r>
              <a:rPr lang="en-US" altLang="en-US" baseline="-25000"/>
              <a:t>1</a:t>
            </a:r>
            <a:r>
              <a:rPr lang="en-US" altLang="en-US"/>
              <a:t>…a</a:t>
            </a:r>
            <a:r>
              <a:rPr lang="en-US" altLang="en-US" baseline="-25000"/>
              <a:t>n</a:t>
            </a:r>
            <a:r>
              <a:rPr lang="en-US" altLang="en-US"/>
              <a:t>$)</a:t>
            </a:r>
          </a:p>
          <a:p>
            <a:pPr eaLnBrk="1" hangingPunct="1"/>
            <a:r>
              <a:rPr lang="en-US" altLang="en-US"/>
              <a:t>Parser actions:</a:t>
            </a:r>
          </a:p>
          <a:p>
            <a:pPr lvl="1" eaLnBrk="1" hangingPunct="1"/>
            <a:r>
              <a:rPr lang="en-US" altLang="en-US"/>
              <a:t>For a Shift, the next symbol of input is pushed onto the stack, along with the state symbol that is part of the Shift specification in the Action table</a:t>
            </a:r>
          </a:p>
          <a:p>
            <a:pPr lvl="1" eaLnBrk="1" hangingPunct="1"/>
            <a:r>
              <a:rPr lang="en-US" altLang="en-US"/>
              <a:t>For a Reduce, remove the handle from the stack, along with its state symbols. Push the LHS of the rule. Push the state symbol from the GOTO table, using the state symbol just below the new LHS in the stack and the LHS of the new rule as the row and column into the GOTO table</a:t>
            </a:r>
          </a:p>
          <a:p>
            <a:pPr lvl="1" eaLnBrk="1" hangingPunct="1">
              <a:buFontTx/>
              <a:buNone/>
            </a:pPr>
            <a:endParaRPr lang="en-US" altLang="en-US" sz="25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890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8EB22197-3ADE-4982-AC87-B3933B67F8EB}" type="slidenum">
              <a:rPr lang="en-US" altLang="en-US" sz="1000">
                <a:solidFill>
                  <a:schemeClr val="tx1"/>
                </a:solidFill>
                <a:latin typeface="Arial" charset="0"/>
              </a:rPr>
              <a:pPr>
                <a:spcBef>
                  <a:spcPct val="0"/>
                </a:spcBef>
                <a:buFontTx/>
                <a:buNone/>
              </a:pPr>
              <a:t>44</a:t>
            </a:fld>
            <a:endParaRPr lang="en-US" altLang="en-US" sz="1000">
              <a:solidFill>
                <a:schemeClr val="tx1"/>
              </a:solidFill>
              <a:latin typeface="Arial" charset="0"/>
            </a:endParaRPr>
          </a:p>
        </p:txBody>
      </p:sp>
      <p:sp>
        <p:nvSpPr>
          <p:cNvPr id="89092"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p>
        </p:txBody>
      </p:sp>
      <p:sp>
        <p:nvSpPr>
          <p:cNvPr id="89093" name="Rectangle 3"/>
          <p:cNvSpPr>
            <a:spLocks noGrp="1" noChangeArrowheads="1"/>
          </p:cNvSpPr>
          <p:nvPr>
            <p:ph type="body" idx="1"/>
          </p:nvPr>
        </p:nvSpPr>
        <p:spPr/>
        <p:txBody>
          <a:bodyPr/>
          <a:lstStyle/>
          <a:p>
            <a:pPr eaLnBrk="1" hangingPunct="1"/>
            <a:r>
              <a:rPr lang="en-US" altLang="en-US"/>
              <a:t>Parser actions (continued):</a:t>
            </a:r>
          </a:p>
          <a:p>
            <a:pPr lvl="1" eaLnBrk="1" hangingPunct="1"/>
            <a:r>
              <a:rPr lang="en-US" altLang="en-US"/>
              <a:t>For an Accept, the parse is complete and no errors were found.</a:t>
            </a:r>
          </a:p>
          <a:p>
            <a:pPr lvl="1" eaLnBrk="1" hangingPunct="1"/>
            <a:r>
              <a:rPr lang="en-US" altLang="en-US"/>
              <a:t>For an Error, the parser calls an error-handling routine.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8F829597-94A0-4566-A5DA-FC3C561317CF}" type="slidenum">
              <a:rPr lang="en-US" altLang="en-US" sz="1000">
                <a:solidFill>
                  <a:schemeClr val="tx1"/>
                </a:solidFill>
                <a:latin typeface="Arial" charset="0"/>
              </a:rPr>
              <a:pPr>
                <a:spcBef>
                  <a:spcPct val="0"/>
                </a:spcBef>
                <a:buFontTx/>
                <a:buNone/>
              </a:pPr>
              <a:t>45</a:t>
            </a:fld>
            <a:endParaRPr lang="en-US" altLang="en-US" sz="1000">
              <a:solidFill>
                <a:schemeClr val="tx1"/>
              </a:solidFill>
              <a:latin typeface="Arial" charset="0"/>
            </a:endParaRPr>
          </a:p>
        </p:txBody>
      </p:sp>
      <p:sp>
        <p:nvSpPr>
          <p:cNvPr id="91140" name="Rectangle 3"/>
          <p:cNvSpPr>
            <a:spLocks noGrp="1" noChangeArrowheads="1"/>
          </p:cNvSpPr>
          <p:nvPr>
            <p:ph type="title"/>
          </p:nvPr>
        </p:nvSpPr>
        <p:spPr/>
        <p:txBody>
          <a:bodyPr/>
          <a:lstStyle/>
          <a:p>
            <a:pPr eaLnBrk="1" hangingPunct="1"/>
            <a:r>
              <a:rPr lang="en-US" altLang="en-US"/>
              <a:t>LR Parsing Table</a:t>
            </a:r>
          </a:p>
        </p:txBody>
      </p:sp>
      <p:pic>
        <p:nvPicPr>
          <p:cNvPr id="9114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35100"/>
            <a:ext cx="61722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931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EDB774E-983F-40E6-8442-AAC8E92EC172}" type="slidenum">
              <a:rPr lang="en-US" altLang="en-US" sz="1000">
                <a:solidFill>
                  <a:schemeClr val="tx1"/>
                </a:solidFill>
                <a:latin typeface="Arial" charset="0"/>
              </a:rPr>
              <a:pPr>
                <a:spcBef>
                  <a:spcPct val="0"/>
                </a:spcBef>
                <a:buFontTx/>
                <a:buNone/>
              </a:pPr>
              <a:t>46</a:t>
            </a:fld>
            <a:endParaRPr lang="en-US" altLang="en-US" sz="1000">
              <a:solidFill>
                <a:schemeClr val="tx1"/>
              </a:solidFill>
              <a:latin typeface="Arial" charset="0"/>
            </a:endParaRPr>
          </a:p>
        </p:txBody>
      </p:sp>
      <p:sp>
        <p:nvSpPr>
          <p:cNvPr id="93188" name="Rectangle 2"/>
          <p:cNvSpPr>
            <a:spLocks noGrp="1" noChangeArrowheads="1"/>
          </p:cNvSpPr>
          <p:nvPr>
            <p:ph type="title"/>
          </p:nvPr>
        </p:nvSpPr>
        <p:spPr/>
        <p:txBody>
          <a:bodyPr/>
          <a:lstStyle/>
          <a:p>
            <a:pPr eaLnBrk="1" hangingPunct="1"/>
            <a:r>
              <a:rPr lang="en-US" altLang="en-US">
                <a:sym typeface="Symbol" pitchFamily="18" charset="2"/>
              </a:rPr>
              <a:t>Bottom-up Parsing</a:t>
            </a:r>
            <a:r>
              <a:rPr lang="en-US" altLang="en-US"/>
              <a:t> </a:t>
            </a:r>
            <a:r>
              <a:rPr lang="en-US" altLang="en-US" sz="2800"/>
              <a:t>(continued)</a:t>
            </a:r>
            <a:endParaRPr lang="en-US" altLang="en-US"/>
          </a:p>
        </p:txBody>
      </p:sp>
      <p:sp>
        <p:nvSpPr>
          <p:cNvPr id="93189" name="Rectangle 3"/>
          <p:cNvSpPr>
            <a:spLocks noGrp="1" noChangeArrowheads="1"/>
          </p:cNvSpPr>
          <p:nvPr>
            <p:ph type="body" idx="1"/>
          </p:nvPr>
        </p:nvSpPr>
        <p:spPr/>
        <p:txBody>
          <a:bodyPr/>
          <a:lstStyle/>
          <a:p>
            <a:pPr eaLnBrk="1" hangingPunct="1"/>
            <a:r>
              <a:rPr lang="en-US" altLang="en-US"/>
              <a:t>A parser table can be generated from a given grammar with a tool, e.g., </a:t>
            </a:r>
            <a:r>
              <a:rPr lang="en-US" altLang="en-US" b="1">
                <a:latin typeface="Courier New" pitchFamily="49" charset="0"/>
              </a:rPr>
              <a:t>yacc</a:t>
            </a:r>
            <a:r>
              <a:rPr lang="en-US" altLang="en-US"/>
              <a:t> or </a:t>
            </a:r>
            <a:r>
              <a:rPr lang="en-US" altLang="en-US" b="1">
                <a:latin typeface="Courier New" pitchFamily="49" charset="0"/>
              </a:rPr>
              <a:t>bison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altLang="en-US" b="1" dirty="0"/>
              <a:t>Parsing</a:t>
            </a:r>
            <a:endParaRPr lang="en-US" altLang="en-US" dirty="0"/>
          </a:p>
        </p:txBody>
      </p:sp>
      <p:sp>
        <p:nvSpPr>
          <p:cNvPr id="318475" name="Rectangle 11"/>
          <p:cNvSpPr>
            <a:spLocks noChangeArrowheads="1"/>
          </p:cNvSpPr>
          <p:nvPr/>
        </p:nvSpPr>
        <p:spPr bwMode="auto">
          <a:xfrm>
            <a:off x="1143000" y="3276600"/>
            <a:ext cx="807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1" hangingPunct="1"/>
            <a:r>
              <a:rPr lang="en-US" altLang="en-US" b="1" dirty="0">
                <a:solidFill>
                  <a:srgbClr val="000000"/>
                </a:solidFill>
                <a:latin typeface="Times New Roman" panose="02020603050405020304" pitchFamily="18" charset="0"/>
                <a:ea typeface="+mn-ea"/>
                <a:cs typeface="+mn-cs"/>
              </a:rPr>
              <a:t>Prof. Steven A. </a:t>
            </a:r>
            <a:r>
              <a:rPr lang="en-US" altLang="en-US" b="1" dirty="0" err="1">
                <a:solidFill>
                  <a:srgbClr val="000000"/>
                </a:solidFill>
                <a:latin typeface="Times New Roman" panose="02020603050405020304" pitchFamily="18" charset="0"/>
                <a:ea typeface="+mn-ea"/>
                <a:cs typeface="+mn-cs"/>
              </a:rPr>
              <a:t>Demurjian</a:t>
            </a:r>
            <a:endParaRPr lang="en-US" altLang="en-US" dirty="0">
              <a:solidFill>
                <a:srgbClr val="000000"/>
              </a:solidFill>
              <a:latin typeface="Times New Roman" panose="02020603050405020304" pitchFamily="18" charset="0"/>
              <a:ea typeface="+mn-ea"/>
              <a:cs typeface="+mn-cs"/>
            </a:endParaRPr>
          </a:p>
          <a:p>
            <a:pPr algn="ctr" eaLnBrk="1" hangingPunct="1"/>
            <a:r>
              <a:rPr lang="en-US" altLang="en-US" dirty="0">
                <a:solidFill>
                  <a:srgbClr val="000000"/>
                </a:solidFill>
                <a:latin typeface="Times New Roman" panose="02020603050405020304" pitchFamily="18" charset="0"/>
                <a:ea typeface="+mn-ea"/>
                <a:cs typeface="+mn-cs"/>
              </a:rPr>
              <a:t>Computer Science &amp; Engineering Department</a:t>
            </a:r>
          </a:p>
          <a:p>
            <a:pPr algn="ctr" eaLnBrk="1" hangingPunct="1"/>
            <a:r>
              <a:rPr lang="en-US" altLang="en-US" dirty="0">
                <a:solidFill>
                  <a:srgbClr val="000000"/>
                </a:solidFill>
                <a:latin typeface="Times New Roman" panose="02020603050405020304" pitchFamily="18" charset="0"/>
                <a:ea typeface="+mn-ea"/>
                <a:cs typeface="+mn-cs"/>
              </a:rPr>
              <a:t>The University of Connecticut</a:t>
            </a:r>
          </a:p>
          <a:p>
            <a:pPr algn="ctr" eaLnBrk="1" hangingPunct="1"/>
            <a:r>
              <a:rPr lang="en-US" altLang="en-US" dirty="0">
                <a:solidFill>
                  <a:srgbClr val="000000"/>
                </a:solidFill>
                <a:latin typeface="Times New Roman" panose="02020603050405020304" pitchFamily="18" charset="0"/>
                <a:ea typeface="+mn-ea"/>
                <a:cs typeface="+mn-cs"/>
              </a:rPr>
              <a:t>371 Fairfield Way, Unit 2155</a:t>
            </a:r>
          </a:p>
          <a:p>
            <a:pPr algn="ctr" eaLnBrk="1" hangingPunct="1"/>
            <a:r>
              <a:rPr lang="en-US" altLang="en-US" dirty="0">
                <a:solidFill>
                  <a:srgbClr val="000000"/>
                </a:solidFill>
                <a:latin typeface="Times New Roman" panose="02020603050405020304" pitchFamily="18" charset="0"/>
                <a:ea typeface="+mn-ea"/>
                <a:cs typeface="+mn-cs"/>
              </a:rPr>
              <a:t>Storrs, CT 06269-3155</a:t>
            </a:r>
          </a:p>
        </p:txBody>
      </p:sp>
      <p:sp>
        <p:nvSpPr>
          <p:cNvPr id="318476" name="Text Box 12"/>
          <p:cNvSpPr txBox="1">
            <a:spLocks noChangeArrowheads="1"/>
          </p:cNvSpPr>
          <p:nvPr/>
        </p:nvSpPr>
        <p:spPr bwMode="auto">
          <a:xfrm>
            <a:off x="1828800" y="5181600"/>
            <a:ext cx="6705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800" b="1">
                <a:solidFill>
                  <a:srgbClr val="000000"/>
                </a:solidFill>
                <a:latin typeface="Courier New" panose="02070309020205020404" pitchFamily="49" charset="0"/>
                <a:ea typeface="+mn-ea"/>
                <a:cs typeface="+mn-cs"/>
              </a:rPr>
              <a:t>steve@engr.uconn.edu</a:t>
            </a:r>
          </a:p>
          <a:p>
            <a:pPr algn="ctr" eaLnBrk="1" hangingPunct="1"/>
            <a:r>
              <a:rPr lang="en-US" altLang="en-US" sz="1800" b="1">
                <a:solidFill>
                  <a:srgbClr val="000000"/>
                </a:solidFill>
                <a:latin typeface="Courier New" panose="02070309020205020404" pitchFamily="49" charset="0"/>
                <a:ea typeface="+mn-ea"/>
                <a:cs typeface="+mn-cs"/>
              </a:rPr>
              <a:t>http://www.engr.uconn.edu/~steve</a:t>
            </a:r>
          </a:p>
          <a:p>
            <a:pPr algn="ctr" eaLnBrk="1" hangingPunct="1"/>
            <a:r>
              <a:rPr lang="en-US" altLang="en-US" sz="1800" b="1">
                <a:solidFill>
                  <a:srgbClr val="000000"/>
                </a:solidFill>
                <a:latin typeface="Courier New" panose="02070309020205020404" pitchFamily="49" charset="0"/>
                <a:ea typeface="+mn-ea"/>
                <a:cs typeface="+mn-cs"/>
              </a:rPr>
              <a:t>(860) 486 - 4818</a:t>
            </a:r>
          </a:p>
        </p:txBody>
      </p:sp>
      <p:sp>
        <p:nvSpPr>
          <p:cNvPr id="2" name="Rectangle 1"/>
          <p:cNvSpPr/>
          <p:nvPr/>
        </p:nvSpPr>
        <p:spPr>
          <a:xfrm>
            <a:off x="2895600" y="1636322"/>
            <a:ext cx="4572000" cy="1200329"/>
          </a:xfrm>
          <a:prstGeom prst="rect">
            <a:avLst/>
          </a:prstGeom>
        </p:spPr>
        <p:txBody>
          <a:bodyPr>
            <a:spAutoFit/>
          </a:bodyPr>
          <a:lstStyle/>
          <a:p>
            <a:pPr eaLnBrk="1" hangingPunct="1"/>
            <a:r>
              <a:rPr lang="en-US" altLang="en-US" b="1" dirty="0">
                <a:solidFill>
                  <a:srgbClr val="000000"/>
                </a:solidFill>
                <a:latin typeface="Times New Roman" panose="02020603050405020304" pitchFamily="18" charset="0"/>
                <a:ea typeface="+mn-ea"/>
                <a:cs typeface="+mn-cs"/>
              </a:rPr>
              <a:t>From: Chapter 3 of </a:t>
            </a:r>
            <a:r>
              <a:rPr lang="en-US" altLang="en-US" b="1" i="1" dirty="0">
                <a:solidFill>
                  <a:srgbClr val="000000"/>
                </a:solidFill>
                <a:latin typeface="Times New Roman" panose="02020603050405020304" pitchFamily="18" charset="0"/>
                <a:ea typeface="+mn-ea"/>
                <a:cs typeface="+mn-cs"/>
              </a:rPr>
              <a:t>Compilers: Principles, Techniques and Tools</a:t>
            </a:r>
            <a:r>
              <a:rPr lang="en-US" altLang="en-US" b="1" dirty="0">
                <a:solidFill>
                  <a:srgbClr val="000000"/>
                </a:solidFill>
                <a:latin typeface="Times New Roman" panose="02020603050405020304" pitchFamily="18" charset="0"/>
                <a:ea typeface="+mn-ea"/>
                <a:cs typeface="+mn-cs"/>
              </a:rPr>
              <a:t>, </a:t>
            </a:r>
            <a:r>
              <a:rPr lang="en-US" altLang="en-US" b="1" dirty="0" err="1">
                <a:solidFill>
                  <a:srgbClr val="000000"/>
                </a:solidFill>
                <a:latin typeface="Times New Roman" panose="02020603050405020304" pitchFamily="18" charset="0"/>
                <a:ea typeface="+mn-ea"/>
                <a:cs typeface="+mn-cs"/>
              </a:rPr>
              <a:t>Aho</a:t>
            </a:r>
            <a:r>
              <a:rPr lang="en-US" altLang="en-US" b="1" dirty="0">
                <a:solidFill>
                  <a:srgbClr val="000000"/>
                </a:solidFill>
                <a:latin typeface="Times New Roman" panose="02020603050405020304" pitchFamily="18" charset="0"/>
                <a:ea typeface="+mn-ea"/>
                <a:cs typeface="+mn-cs"/>
              </a:rPr>
              <a:t>, et al., Addison-Wesley</a:t>
            </a:r>
          </a:p>
        </p:txBody>
      </p:sp>
    </p:spTree>
    <p:extLst>
      <p:ext uri="{BB962C8B-B14F-4D97-AF65-F5344CB8AC3E}">
        <p14:creationId xmlns:p14="http://schemas.microsoft.com/office/powerpoint/2010/main" val="9330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3" name="Rectangle 13"/>
          <p:cNvSpPr>
            <a:spLocks noGrp="1" noChangeArrowheads="1"/>
          </p:cNvSpPr>
          <p:nvPr>
            <p:ph type="body" idx="1"/>
          </p:nvPr>
        </p:nvSpPr>
        <p:spPr>
          <a:xfrm>
            <a:off x="1066800" y="1143000"/>
            <a:ext cx="8077200" cy="3267075"/>
          </a:xfrm>
        </p:spPr>
        <p:txBody>
          <a:bodyPr/>
          <a:lstStyle/>
          <a:p>
            <a:r>
              <a:rPr lang="en-US" altLang="en-US" dirty="0"/>
              <a:t>Use a sliding window over input to </a:t>
            </a:r>
            <a:r>
              <a:rPr lang="en-US" altLang="en-US" dirty="0" err="1"/>
              <a:t>Lookahead</a:t>
            </a:r>
            <a:endParaRPr lang="en-US" altLang="en-US" dirty="0"/>
          </a:p>
          <a:p>
            <a:pPr marL="0" indent="0">
              <a:buNone/>
            </a:pPr>
            <a:endParaRPr lang="en-US" altLang="en-US" dirty="0"/>
          </a:p>
          <a:p>
            <a:pPr marL="0" indent="0">
              <a:buNone/>
            </a:pPr>
            <a:endParaRPr lang="en-US" altLang="en-US" dirty="0"/>
          </a:p>
          <a:p>
            <a:endParaRPr lang="en-US" altLang="en-US" dirty="0"/>
          </a:p>
          <a:p>
            <a:r>
              <a:rPr lang="en-US" altLang="en-US" dirty="0"/>
              <a:t>Benefit</a:t>
            </a:r>
          </a:p>
          <a:p>
            <a:pPr lvl="1"/>
            <a:r>
              <a:rPr lang="en-US" altLang="en-US" dirty="0"/>
              <a:t>Reveal the input </a:t>
            </a:r>
          </a:p>
          <a:p>
            <a:pPr lvl="2"/>
            <a:r>
              <a:rPr lang="en-US" altLang="en-US" dirty="0"/>
              <a:t>Slowly</a:t>
            </a:r>
          </a:p>
          <a:p>
            <a:pPr lvl="2"/>
            <a:r>
              <a:rPr lang="en-US" altLang="en-US" dirty="0"/>
              <a:t>A little bit at a time</a:t>
            </a:r>
          </a:p>
          <a:p>
            <a:pPr lvl="3"/>
            <a:r>
              <a:rPr lang="en-US" altLang="en-US" dirty="0"/>
              <a:t>1 token at a time</a:t>
            </a:r>
          </a:p>
          <a:p>
            <a:pPr lvl="3"/>
            <a:r>
              <a:rPr lang="en-US" altLang="en-US" dirty="0"/>
              <a:t>Maybe 2 at a time ?</a:t>
            </a:r>
          </a:p>
          <a:p>
            <a:pPr lvl="2"/>
            <a:r>
              <a:rPr lang="en-US" altLang="en-US" dirty="0"/>
              <a:t>But systematically</a:t>
            </a:r>
          </a:p>
          <a:p>
            <a:pPr lvl="3"/>
            <a:r>
              <a:rPr lang="en-US" altLang="en-US" dirty="0"/>
              <a:t>Left to Right</a:t>
            </a:r>
          </a:p>
          <a:p>
            <a:r>
              <a:rPr lang="en-US" altLang="en-US" dirty="0"/>
              <a:t>What kind of derivation can use tokens in this way?</a:t>
            </a:r>
          </a:p>
        </p:txBody>
      </p:sp>
      <p:sp>
        <p:nvSpPr>
          <p:cNvPr id="778252" name="Rectangle 12"/>
          <p:cNvSpPr>
            <a:spLocks noGrp="1" noChangeArrowheads="1"/>
          </p:cNvSpPr>
          <p:nvPr>
            <p:ph type="title"/>
          </p:nvPr>
        </p:nvSpPr>
        <p:spPr>
          <a:xfrm>
            <a:off x="1081088" y="0"/>
            <a:ext cx="8062912" cy="990600"/>
          </a:xfrm>
        </p:spPr>
        <p:txBody>
          <a:bodyPr/>
          <a:lstStyle/>
          <a:p>
            <a:r>
              <a:rPr lang="en-US" altLang="en-US" dirty="0"/>
              <a:t>Basic Intuition</a:t>
            </a:r>
          </a:p>
        </p:txBody>
      </p:sp>
      <p:pic>
        <p:nvPicPr>
          <p:cNvPr id="77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8" y="2133600"/>
            <a:ext cx="772636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8245" name="Rectangle 5"/>
          <p:cNvSpPr>
            <a:spLocks/>
          </p:cNvSpPr>
          <p:nvPr/>
        </p:nvSpPr>
        <p:spPr bwMode="auto">
          <a:xfrm>
            <a:off x="1143000" y="1752600"/>
            <a:ext cx="12112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defTabSz="822325" eaLnBrk="0" hangingPunct="0">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1pPr>
            <a:lvl2pPr marL="411163" defTabSz="822325" eaLnBrk="0" hangingPunct="0">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2pPr>
            <a:lvl3pPr marL="822325" defTabSz="822325" eaLnBrk="0" hangingPunct="0">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3pPr>
            <a:lvl4pPr marL="1235075" defTabSz="822325" eaLnBrk="0" hangingPunct="0">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4pPr>
            <a:lvl5pPr marL="1646238" defTabSz="822325" eaLnBrk="0" hangingPunct="0">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Times New Roman" panose="02020603050405020304" pitchFamily="18" charset="0"/>
              </a:defRPr>
            </a:lvl9pPr>
          </a:lstStyle>
          <a:p>
            <a:pPr eaLnBrk="1" hangingPunct="1"/>
            <a:r>
              <a:rPr lang="en-US" altLang="en-US" sz="1800">
                <a:solidFill>
                  <a:srgbClr val="000000"/>
                </a:solidFill>
                <a:latin typeface="Arial" panose="020B0604020202020204" pitchFamily="34" charset="0"/>
                <a:ea typeface="+mn-ea"/>
                <a:cs typeface="Arial" panose="020B0604020202020204" pitchFamily="34" charset="0"/>
                <a:sym typeface="Arial" panose="020B0604020202020204" pitchFamily="34" charset="0"/>
              </a:rPr>
              <a:t>The Input</a:t>
            </a:r>
          </a:p>
        </p:txBody>
      </p:sp>
      <p:sp>
        <p:nvSpPr>
          <p:cNvPr id="778259" name="Rectangle 19"/>
          <p:cNvSpPr>
            <a:spLocks noChangeArrowheads="1"/>
          </p:cNvSpPr>
          <p:nvPr/>
        </p:nvSpPr>
        <p:spPr bwMode="auto">
          <a:xfrm>
            <a:off x="1295400" y="2133600"/>
            <a:ext cx="16002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0" name="Rectangle 20"/>
          <p:cNvSpPr>
            <a:spLocks noChangeArrowheads="1"/>
          </p:cNvSpPr>
          <p:nvPr/>
        </p:nvSpPr>
        <p:spPr bwMode="auto">
          <a:xfrm>
            <a:off x="2209800" y="2133600"/>
            <a:ext cx="15240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1" name="Rectangle 21"/>
          <p:cNvSpPr>
            <a:spLocks noChangeArrowheads="1"/>
          </p:cNvSpPr>
          <p:nvPr/>
        </p:nvSpPr>
        <p:spPr bwMode="auto">
          <a:xfrm>
            <a:off x="2895600" y="2133600"/>
            <a:ext cx="16002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2" name="Rectangle 22"/>
          <p:cNvSpPr>
            <a:spLocks noChangeArrowheads="1"/>
          </p:cNvSpPr>
          <p:nvPr/>
        </p:nvSpPr>
        <p:spPr bwMode="auto">
          <a:xfrm>
            <a:off x="3733800" y="2133600"/>
            <a:ext cx="10668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3" name="Rectangle 23"/>
          <p:cNvSpPr>
            <a:spLocks noChangeArrowheads="1"/>
          </p:cNvSpPr>
          <p:nvPr/>
        </p:nvSpPr>
        <p:spPr bwMode="auto">
          <a:xfrm>
            <a:off x="4495800" y="2133600"/>
            <a:ext cx="14478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4" name="Rectangle 24"/>
          <p:cNvSpPr>
            <a:spLocks noChangeArrowheads="1"/>
          </p:cNvSpPr>
          <p:nvPr/>
        </p:nvSpPr>
        <p:spPr bwMode="auto">
          <a:xfrm>
            <a:off x="4800600" y="2133600"/>
            <a:ext cx="15240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5" name="Rectangle 25"/>
          <p:cNvSpPr>
            <a:spLocks noChangeArrowheads="1"/>
          </p:cNvSpPr>
          <p:nvPr/>
        </p:nvSpPr>
        <p:spPr bwMode="auto">
          <a:xfrm>
            <a:off x="5943600" y="2133600"/>
            <a:ext cx="15240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6" name="Rectangle 26"/>
          <p:cNvSpPr>
            <a:spLocks noChangeArrowheads="1"/>
          </p:cNvSpPr>
          <p:nvPr/>
        </p:nvSpPr>
        <p:spPr bwMode="auto">
          <a:xfrm>
            <a:off x="6324600" y="2133600"/>
            <a:ext cx="15240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7" name="Rectangle 27"/>
          <p:cNvSpPr>
            <a:spLocks noChangeArrowheads="1"/>
          </p:cNvSpPr>
          <p:nvPr/>
        </p:nvSpPr>
        <p:spPr bwMode="auto">
          <a:xfrm>
            <a:off x="7467600" y="2133600"/>
            <a:ext cx="6858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8" name="Rectangle 28"/>
          <p:cNvSpPr>
            <a:spLocks noChangeArrowheads="1"/>
          </p:cNvSpPr>
          <p:nvPr/>
        </p:nvSpPr>
        <p:spPr bwMode="auto">
          <a:xfrm>
            <a:off x="7848600" y="2133600"/>
            <a:ext cx="6096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8269" name="Rectangle 29"/>
          <p:cNvSpPr>
            <a:spLocks noChangeArrowheads="1"/>
          </p:cNvSpPr>
          <p:nvPr/>
        </p:nvSpPr>
        <p:spPr bwMode="auto">
          <a:xfrm>
            <a:off x="8153400" y="2133600"/>
            <a:ext cx="685800" cy="4572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1330818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78259"/>
                                        </p:tgtEl>
                                        <p:attrNameLst>
                                          <p:attrName>style.visibility</p:attrName>
                                        </p:attrNameLst>
                                      </p:cBhvr>
                                      <p:to>
                                        <p:strVal val="visible"/>
                                      </p:to>
                                    </p:set>
                                    <p:animEffect transition="in" filter="box(in)">
                                      <p:cBhvr>
                                        <p:cTn id="7" dur="500"/>
                                        <p:tgtEl>
                                          <p:spTgt spid="778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778259"/>
                                        </p:tgtEl>
                                      </p:cBhvr>
                                    </p:animEffect>
                                    <p:set>
                                      <p:cBhvr>
                                        <p:cTn id="12" dur="1" fill="hold">
                                          <p:stCondLst>
                                            <p:cond delay="499"/>
                                          </p:stCondLst>
                                        </p:cTn>
                                        <p:tgtEl>
                                          <p:spTgt spid="77825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78260"/>
                                        </p:tgtEl>
                                        <p:attrNameLst>
                                          <p:attrName>style.visibility</p:attrName>
                                        </p:attrNameLst>
                                      </p:cBhvr>
                                      <p:to>
                                        <p:strVal val="visible"/>
                                      </p:to>
                                    </p:set>
                                    <p:animEffect transition="in" filter="box(in)">
                                      <p:cBhvr>
                                        <p:cTn id="17" dur="500"/>
                                        <p:tgtEl>
                                          <p:spTgt spid="7782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778260"/>
                                        </p:tgtEl>
                                      </p:cBhvr>
                                    </p:animEffect>
                                    <p:set>
                                      <p:cBhvr>
                                        <p:cTn id="22" dur="1" fill="hold">
                                          <p:stCondLst>
                                            <p:cond delay="499"/>
                                          </p:stCondLst>
                                        </p:cTn>
                                        <p:tgtEl>
                                          <p:spTgt spid="77826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78261"/>
                                        </p:tgtEl>
                                        <p:attrNameLst>
                                          <p:attrName>style.visibility</p:attrName>
                                        </p:attrNameLst>
                                      </p:cBhvr>
                                      <p:to>
                                        <p:strVal val="visible"/>
                                      </p:to>
                                    </p:set>
                                    <p:animEffect transition="in" filter="box(in)">
                                      <p:cBhvr>
                                        <p:cTn id="27" dur="500"/>
                                        <p:tgtEl>
                                          <p:spTgt spid="7782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778261"/>
                                        </p:tgtEl>
                                      </p:cBhvr>
                                    </p:animEffect>
                                    <p:set>
                                      <p:cBhvr>
                                        <p:cTn id="32" dur="1" fill="hold">
                                          <p:stCondLst>
                                            <p:cond delay="499"/>
                                          </p:stCondLst>
                                        </p:cTn>
                                        <p:tgtEl>
                                          <p:spTgt spid="77826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78262"/>
                                        </p:tgtEl>
                                        <p:attrNameLst>
                                          <p:attrName>style.visibility</p:attrName>
                                        </p:attrNameLst>
                                      </p:cBhvr>
                                      <p:to>
                                        <p:strVal val="visible"/>
                                      </p:to>
                                    </p:set>
                                    <p:animEffect transition="in" filter="box(in)">
                                      <p:cBhvr>
                                        <p:cTn id="37" dur="500"/>
                                        <p:tgtEl>
                                          <p:spTgt spid="7782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778262"/>
                                        </p:tgtEl>
                                      </p:cBhvr>
                                    </p:animEffect>
                                    <p:set>
                                      <p:cBhvr>
                                        <p:cTn id="42" dur="1" fill="hold">
                                          <p:stCondLst>
                                            <p:cond delay="499"/>
                                          </p:stCondLst>
                                        </p:cTn>
                                        <p:tgtEl>
                                          <p:spTgt spid="77826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778263"/>
                                        </p:tgtEl>
                                        <p:attrNameLst>
                                          <p:attrName>style.visibility</p:attrName>
                                        </p:attrNameLst>
                                      </p:cBhvr>
                                      <p:to>
                                        <p:strVal val="visible"/>
                                      </p:to>
                                    </p:set>
                                    <p:animEffect transition="in" filter="box(in)">
                                      <p:cBhvr>
                                        <p:cTn id="47" dur="500"/>
                                        <p:tgtEl>
                                          <p:spTgt spid="778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16" fill="hold" nodeType="clickEffect">
                                  <p:stCondLst>
                                    <p:cond delay="0"/>
                                  </p:stCondLst>
                                  <p:childTnLst>
                                    <p:animEffect transition="out" filter="box(in)">
                                      <p:cBhvr>
                                        <p:cTn id="51" dur="500"/>
                                        <p:tgtEl>
                                          <p:spTgt spid="778263"/>
                                        </p:tgtEl>
                                      </p:cBhvr>
                                    </p:animEffect>
                                    <p:set>
                                      <p:cBhvr>
                                        <p:cTn id="52" dur="1" fill="hold">
                                          <p:stCondLst>
                                            <p:cond delay="499"/>
                                          </p:stCondLst>
                                        </p:cTn>
                                        <p:tgtEl>
                                          <p:spTgt spid="77826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778264"/>
                                        </p:tgtEl>
                                        <p:attrNameLst>
                                          <p:attrName>style.visibility</p:attrName>
                                        </p:attrNameLst>
                                      </p:cBhvr>
                                      <p:to>
                                        <p:strVal val="visible"/>
                                      </p:to>
                                    </p:set>
                                    <p:animEffect transition="in" filter="box(in)">
                                      <p:cBhvr>
                                        <p:cTn id="57" dur="500"/>
                                        <p:tgtEl>
                                          <p:spTgt spid="7782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xit" presetSubtype="16" fill="hold" nodeType="clickEffect">
                                  <p:stCondLst>
                                    <p:cond delay="0"/>
                                  </p:stCondLst>
                                  <p:childTnLst>
                                    <p:animEffect transition="out" filter="box(in)">
                                      <p:cBhvr>
                                        <p:cTn id="61" dur="500"/>
                                        <p:tgtEl>
                                          <p:spTgt spid="778264"/>
                                        </p:tgtEl>
                                      </p:cBhvr>
                                    </p:animEffect>
                                    <p:set>
                                      <p:cBhvr>
                                        <p:cTn id="62" dur="1" fill="hold">
                                          <p:stCondLst>
                                            <p:cond delay="499"/>
                                          </p:stCondLst>
                                        </p:cTn>
                                        <p:tgtEl>
                                          <p:spTgt spid="77826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778265"/>
                                        </p:tgtEl>
                                        <p:attrNameLst>
                                          <p:attrName>style.visibility</p:attrName>
                                        </p:attrNameLst>
                                      </p:cBhvr>
                                      <p:to>
                                        <p:strVal val="visible"/>
                                      </p:to>
                                    </p:set>
                                    <p:animEffect transition="in" filter="box(in)">
                                      <p:cBhvr>
                                        <p:cTn id="67" dur="500"/>
                                        <p:tgtEl>
                                          <p:spTgt spid="7782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xit" presetSubtype="16" fill="hold" nodeType="clickEffect">
                                  <p:stCondLst>
                                    <p:cond delay="0"/>
                                  </p:stCondLst>
                                  <p:childTnLst>
                                    <p:animEffect transition="out" filter="box(in)">
                                      <p:cBhvr>
                                        <p:cTn id="71" dur="500"/>
                                        <p:tgtEl>
                                          <p:spTgt spid="778265"/>
                                        </p:tgtEl>
                                      </p:cBhvr>
                                    </p:animEffect>
                                    <p:set>
                                      <p:cBhvr>
                                        <p:cTn id="72" dur="1" fill="hold">
                                          <p:stCondLst>
                                            <p:cond delay="499"/>
                                          </p:stCondLst>
                                        </p:cTn>
                                        <p:tgtEl>
                                          <p:spTgt spid="77826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778266"/>
                                        </p:tgtEl>
                                        <p:attrNameLst>
                                          <p:attrName>style.visibility</p:attrName>
                                        </p:attrNameLst>
                                      </p:cBhvr>
                                      <p:to>
                                        <p:strVal val="visible"/>
                                      </p:to>
                                    </p:set>
                                    <p:animEffect transition="in" filter="box(in)">
                                      <p:cBhvr>
                                        <p:cTn id="77" dur="500"/>
                                        <p:tgtEl>
                                          <p:spTgt spid="77826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nodeType="clickEffect">
                                  <p:stCondLst>
                                    <p:cond delay="0"/>
                                  </p:stCondLst>
                                  <p:childTnLst>
                                    <p:animEffect transition="out" filter="box(in)">
                                      <p:cBhvr>
                                        <p:cTn id="81" dur="500"/>
                                        <p:tgtEl>
                                          <p:spTgt spid="778266"/>
                                        </p:tgtEl>
                                      </p:cBhvr>
                                    </p:animEffect>
                                    <p:set>
                                      <p:cBhvr>
                                        <p:cTn id="82" dur="1" fill="hold">
                                          <p:stCondLst>
                                            <p:cond delay="499"/>
                                          </p:stCondLst>
                                        </p:cTn>
                                        <p:tgtEl>
                                          <p:spTgt spid="778266"/>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nodeType="clickEffect">
                                  <p:stCondLst>
                                    <p:cond delay="0"/>
                                  </p:stCondLst>
                                  <p:childTnLst>
                                    <p:set>
                                      <p:cBhvr>
                                        <p:cTn id="86" dur="1" fill="hold">
                                          <p:stCondLst>
                                            <p:cond delay="0"/>
                                          </p:stCondLst>
                                        </p:cTn>
                                        <p:tgtEl>
                                          <p:spTgt spid="778267"/>
                                        </p:tgtEl>
                                        <p:attrNameLst>
                                          <p:attrName>style.visibility</p:attrName>
                                        </p:attrNameLst>
                                      </p:cBhvr>
                                      <p:to>
                                        <p:strVal val="visible"/>
                                      </p:to>
                                    </p:set>
                                    <p:animEffect transition="in" filter="box(in)">
                                      <p:cBhvr>
                                        <p:cTn id="87" dur="500"/>
                                        <p:tgtEl>
                                          <p:spTgt spid="77826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xit" presetSubtype="16" fill="hold" nodeType="clickEffect">
                                  <p:stCondLst>
                                    <p:cond delay="0"/>
                                  </p:stCondLst>
                                  <p:childTnLst>
                                    <p:animEffect transition="out" filter="box(in)">
                                      <p:cBhvr>
                                        <p:cTn id="91" dur="500"/>
                                        <p:tgtEl>
                                          <p:spTgt spid="778267"/>
                                        </p:tgtEl>
                                      </p:cBhvr>
                                    </p:animEffect>
                                    <p:set>
                                      <p:cBhvr>
                                        <p:cTn id="92" dur="1" fill="hold">
                                          <p:stCondLst>
                                            <p:cond delay="499"/>
                                          </p:stCondLst>
                                        </p:cTn>
                                        <p:tgtEl>
                                          <p:spTgt spid="778267"/>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nodeType="clickEffect">
                                  <p:stCondLst>
                                    <p:cond delay="0"/>
                                  </p:stCondLst>
                                  <p:childTnLst>
                                    <p:set>
                                      <p:cBhvr>
                                        <p:cTn id="96" dur="1" fill="hold">
                                          <p:stCondLst>
                                            <p:cond delay="0"/>
                                          </p:stCondLst>
                                        </p:cTn>
                                        <p:tgtEl>
                                          <p:spTgt spid="778268"/>
                                        </p:tgtEl>
                                        <p:attrNameLst>
                                          <p:attrName>style.visibility</p:attrName>
                                        </p:attrNameLst>
                                      </p:cBhvr>
                                      <p:to>
                                        <p:strVal val="visible"/>
                                      </p:to>
                                    </p:set>
                                    <p:animEffect transition="in" filter="box(in)">
                                      <p:cBhvr>
                                        <p:cTn id="97" dur="500"/>
                                        <p:tgtEl>
                                          <p:spTgt spid="77826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nodeType="clickEffect">
                                  <p:stCondLst>
                                    <p:cond delay="0"/>
                                  </p:stCondLst>
                                  <p:childTnLst>
                                    <p:animEffect transition="out" filter="box(in)">
                                      <p:cBhvr>
                                        <p:cTn id="101" dur="500"/>
                                        <p:tgtEl>
                                          <p:spTgt spid="778268"/>
                                        </p:tgtEl>
                                      </p:cBhvr>
                                    </p:animEffect>
                                    <p:set>
                                      <p:cBhvr>
                                        <p:cTn id="102" dur="1" fill="hold">
                                          <p:stCondLst>
                                            <p:cond delay="499"/>
                                          </p:stCondLst>
                                        </p:cTn>
                                        <p:tgtEl>
                                          <p:spTgt spid="778268"/>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nodeType="clickEffect">
                                  <p:stCondLst>
                                    <p:cond delay="0"/>
                                  </p:stCondLst>
                                  <p:childTnLst>
                                    <p:set>
                                      <p:cBhvr>
                                        <p:cTn id="106" dur="1" fill="hold">
                                          <p:stCondLst>
                                            <p:cond delay="0"/>
                                          </p:stCondLst>
                                        </p:cTn>
                                        <p:tgtEl>
                                          <p:spTgt spid="778269"/>
                                        </p:tgtEl>
                                        <p:attrNameLst>
                                          <p:attrName>style.visibility</p:attrName>
                                        </p:attrNameLst>
                                      </p:cBhvr>
                                      <p:to>
                                        <p:strVal val="visible"/>
                                      </p:to>
                                    </p:set>
                                    <p:animEffect transition="in" filter="box(in)">
                                      <p:cBhvr>
                                        <p:cTn id="107" dur="500"/>
                                        <p:tgtEl>
                                          <p:spTgt spid="77826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xit" presetSubtype="16" fill="hold" nodeType="clickEffect">
                                  <p:stCondLst>
                                    <p:cond delay="0"/>
                                  </p:stCondLst>
                                  <p:childTnLst>
                                    <p:animEffect transition="out" filter="box(in)">
                                      <p:cBhvr>
                                        <p:cTn id="111" dur="500"/>
                                        <p:tgtEl>
                                          <p:spTgt spid="778269"/>
                                        </p:tgtEl>
                                      </p:cBhvr>
                                    </p:animEffect>
                                    <p:set>
                                      <p:cBhvr>
                                        <p:cTn id="112" dur="1" fill="hold">
                                          <p:stCondLst>
                                            <p:cond delay="499"/>
                                          </p:stCondLst>
                                        </p:cTn>
                                        <p:tgtEl>
                                          <p:spTgt spid="7782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2" name="Rectangle 4"/>
          <p:cNvSpPr>
            <a:spLocks noGrp="1" noChangeArrowheads="1"/>
          </p:cNvSpPr>
          <p:nvPr>
            <p:ph type="title"/>
          </p:nvPr>
        </p:nvSpPr>
        <p:spPr/>
        <p:txBody>
          <a:bodyPr/>
          <a:lstStyle/>
          <a:p>
            <a:r>
              <a:rPr lang="en-US" altLang="en-US"/>
              <a:t>Overall Top-Down Algorithm</a:t>
            </a:r>
          </a:p>
        </p:txBody>
      </p:sp>
      <p:sp>
        <p:nvSpPr>
          <p:cNvPr id="790533" name="Rectangle 5"/>
          <p:cNvSpPr>
            <a:spLocks noGrp="1" noChangeArrowheads="1"/>
          </p:cNvSpPr>
          <p:nvPr>
            <p:ph type="body" idx="1"/>
          </p:nvPr>
        </p:nvSpPr>
        <p:spPr/>
        <p:txBody>
          <a:bodyPr/>
          <a:lstStyle/>
          <a:p>
            <a:r>
              <a:rPr lang="en-US" altLang="en-US"/>
              <a:t>Data structures</a:t>
            </a:r>
          </a:p>
          <a:p>
            <a:pPr lvl="1"/>
            <a:r>
              <a:rPr lang="en-US" altLang="en-US"/>
              <a:t>A stack Holds the symbols to treat</a:t>
            </a:r>
          </a:p>
          <a:p>
            <a:pPr lvl="1"/>
            <a:r>
              <a:rPr lang="en-US" altLang="en-US"/>
              <a:t>A lookahead window to choose a prediction</a:t>
            </a:r>
          </a:p>
          <a:p>
            <a:r>
              <a:rPr lang="en-US" altLang="en-US"/>
              <a:t>Algorithm</a:t>
            </a:r>
          </a:p>
          <a:p>
            <a:pPr lvl="1"/>
            <a:r>
              <a:rPr lang="en-US" altLang="en-US"/>
              <a:t>Startup</a:t>
            </a:r>
          </a:p>
          <a:p>
            <a:pPr lvl="2"/>
            <a:r>
              <a:rPr lang="en-US" altLang="en-US"/>
              <a:t>Initialize stack to start symbol (a non-terminal)</a:t>
            </a:r>
          </a:p>
          <a:p>
            <a:pPr lvl="2"/>
            <a:r>
              <a:rPr lang="en-US" altLang="en-US"/>
              <a:t>Initialize lookahead window at start of token stream</a:t>
            </a:r>
          </a:p>
          <a:p>
            <a:pPr lvl="1"/>
            <a:r>
              <a:rPr lang="en-US" altLang="en-US"/>
              <a:t>Recursive Process</a:t>
            </a:r>
          </a:p>
          <a:p>
            <a:pPr lvl="2"/>
            <a:r>
              <a:rPr lang="en-US" altLang="en-US"/>
              <a:t>Find out if front of window and top of stack match</a:t>
            </a:r>
          </a:p>
          <a:p>
            <a:pPr lvl="2"/>
            <a:r>
              <a:rPr lang="en-US" altLang="en-US"/>
              <a:t>If match</a:t>
            </a:r>
          </a:p>
          <a:p>
            <a:pPr lvl="3"/>
            <a:r>
              <a:rPr lang="en-US" altLang="en-US"/>
              <a:t>Consume the symbols</a:t>
            </a:r>
          </a:p>
          <a:p>
            <a:pPr lvl="2"/>
            <a:r>
              <a:rPr lang="en-US" altLang="en-US"/>
              <a:t>No match</a:t>
            </a:r>
          </a:p>
          <a:p>
            <a:pPr lvl="3"/>
            <a:r>
              <a:rPr lang="en-US" altLang="en-US"/>
              <a:t>Pop / Select / Push</a:t>
            </a:r>
          </a:p>
        </p:txBody>
      </p:sp>
    </p:spTree>
    <p:extLst>
      <p:ext uri="{BB962C8B-B14F-4D97-AF65-F5344CB8AC3E}">
        <p14:creationId xmlns:p14="http://schemas.microsoft.com/office/powerpoint/2010/main" val="34401492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122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9EEC6FDC-25BC-48A8-B442-8970840D40EA}" type="slidenum">
              <a:rPr lang="en-US" altLang="en-US" sz="1000">
                <a:solidFill>
                  <a:schemeClr val="tx1"/>
                </a:solidFill>
                <a:latin typeface="Arial" charset="0"/>
              </a:rPr>
              <a:pPr>
                <a:spcBef>
                  <a:spcPct val="0"/>
                </a:spcBef>
                <a:buFontTx/>
                <a:buNone/>
              </a:pPr>
              <a:t>5</a:t>
            </a:fld>
            <a:endParaRPr lang="en-US" altLang="en-US" sz="1000">
              <a:solidFill>
                <a:schemeClr val="tx1"/>
              </a:solidFill>
              <a:latin typeface="Arial" charset="0"/>
            </a:endParaRPr>
          </a:p>
        </p:txBody>
      </p:sp>
      <p:sp>
        <p:nvSpPr>
          <p:cNvPr id="12292" name="Rectangle 2"/>
          <p:cNvSpPr>
            <a:spLocks noGrp="1" noChangeArrowheads="1"/>
          </p:cNvSpPr>
          <p:nvPr>
            <p:ph type="title"/>
          </p:nvPr>
        </p:nvSpPr>
        <p:spPr>
          <a:xfrm>
            <a:off x="609600" y="152400"/>
            <a:ext cx="8153400" cy="1143000"/>
          </a:xfrm>
        </p:spPr>
        <p:txBody>
          <a:bodyPr/>
          <a:lstStyle/>
          <a:p>
            <a:pPr eaLnBrk="1" hangingPunct="1"/>
            <a:r>
              <a:rPr lang="en-US" altLang="en-US" sz="3200"/>
              <a:t>Advantages of Using BNF to Describe Syntax</a:t>
            </a:r>
          </a:p>
        </p:txBody>
      </p:sp>
      <p:sp>
        <p:nvSpPr>
          <p:cNvPr id="12293" name="Rectangle 3"/>
          <p:cNvSpPr>
            <a:spLocks noGrp="1" noChangeArrowheads="1"/>
          </p:cNvSpPr>
          <p:nvPr>
            <p:ph type="body" idx="1"/>
          </p:nvPr>
        </p:nvSpPr>
        <p:spPr/>
        <p:txBody>
          <a:bodyPr/>
          <a:lstStyle/>
          <a:p>
            <a:pPr eaLnBrk="1" hangingPunct="1"/>
            <a:r>
              <a:rPr lang="en-US" altLang="en-US"/>
              <a:t>Provides a clear and concise syntax description</a:t>
            </a:r>
          </a:p>
          <a:p>
            <a:pPr eaLnBrk="1" hangingPunct="1"/>
            <a:r>
              <a:rPr lang="en-US" altLang="en-US"/>
              <a:t>The parser can be based directly on the BNF</a:t>
            </a:r>
          </a:p>
          <a:p>
            <a:pPr eaLnBrk="1" hangingPunct="1"/>
            <a:r>
              <a:rPr lang="en-US" altLang="en-US"/>
              <a:t>Parsers based on BNF are easy to maintain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081088" y="0"/>
            <a:ext cx="8062912" cy="1111250"/>
          </a:xfrm>
        </p:spPr>
        <p:txBody>
          <a:bodyPr/>
          <a:lstStyle/>
          <a:p>
            <a:r>
              <a:rPr lang="en-US" altLang="en-US"/>
              <a:t>How Could Algorithm Work?</a:t>
            </a:r>
          </a:p>
        </p:txBody>
      </p:sp>
      <p:sp>
        <p:nvSpPr>
          <p:cNvPr id="680964" name="Text Box 4"/>
          <p:cNvSpPr txBox="1">
            <a:spLocks noChangeArrowheads="1"/>
          </p:cNvSpPr>
          <p:nvPr/>
        </p:nvSpPr>
        <p:spPr bwMode="auto">
          <a:xfrm>
            <a:off x="1089654" y="1444625"/>
            <a:ext cx="3886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dirty="0">
                <a:solidFill>
                  <a:srgbClr val="000000"/>
                </a:solidFill>
                <a:latin typeface="Times New Roman" panose="02020603050405020304" pitchFamily="18" charset="0"/>
                <a:ea typeface="+mn-ea"/>
                <a:cs typeface="+mn-cs"/>
              </a:rPr>
              <a:t>Grammar:   E </a:t>
            </a:r>
            <a:r>
              <a:rPr lang="en-US" altLang="en-US" b="1" dirty="0">
                <a:solidFill>
                  <a:srgbClr val="000000"/>
                </a:solidFill>
                <a:latin typeface="Times New Roman" panose="02020603050405020304" pitchFamily="18" charset="0"/>
                <a:ea typeface="+mn-ea"/>
                <a:cs typeface="+mn-cs"/>
                <a:sym typeface="Symbol" panose="05050102010706020507" pitchFamily="18" charset="2"/>
              </a:rPr>
              <a:t> TE’</a:t>
            </a:r>
          </a:p>
          <a:p>
            <a:pPr eaLnBrk="1" hangingPunct="1">
              <a:lnSpc>
                <a:spcPct val="60000"/>
              </a:lnSpc>
              <a:spcBef>
                <a:spcPct val="50000"/>
              </a:spcBef>
            </a:pPr>
            <a:r>
              <a:rPr lang="en-US" altLang="en-US" b="1" dirty="0">
                <a:solidFill>
                  <a:srgbClr val="000000"/>
                </a:solidFill>
                <a:latin typeface="Times New Roman" panose="02020603050405020304" pitchFamily="18" charset="0"/>
                <a:ea typeface="+mn-ea"/>
                <a:cs typeface="+mn-cs"/>
                <a:sym typeface="Symbol" panose="05050102010706020507" pitchFamily="18" charset="2"/>
              </a:rPr>
              <a:t>                      E’  +TE’ | </a:t>
            </a:r>
          </a:p>
          <a:p>
            <a:pPr eaLnBrk="1" hangingPunct="1">
              <a:lnSpc>
                <a:spcPct val="60000"/>
              </a:lnSpc>
              <a:spcBef>
                <a:spcPct val="50000"/>
              </a:spcBef>
            </a:pPr>
            <a:r>
              <a:rPr lang="en-US" altLang="en-US" b="1" dirty="0">
                <a:solidFill>
                  <a:srgbClr val="000000"/>
                </a:solidFill>
                <a:latin typeface="Times New Roman" panose="02020603050405020304" pitchFamily="18" charset="0"/>
                <a:ea typeface="+mn-ea"/>
                <a:cs typeface="+mn-cs"/>
                <a:sym typeface="Symbol" panose="05050102010706020507" pitchFamily="18" charset="2"/>
              </a:rPr>
              <a:t>                      T  id </a:t>
            </a:r>
          </a:p>
        </p:txBody>
      </p:sp>
      <p:sp>
        <p:nvSpPr>
          <p:cNvPr id="680965" name="Text Box 5"/>
          <p:cNvSpPr txBox="1">
            <a:spLocks noChangeArrowheads="1"/>
          </p:cNvSpPr>
          <p:nvPr/>
        </p:nvSpPr>
        <p:spPr bwMode="auto">
          <a:xfrm>
            <a:off x="5410200" y="1579244"/>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000000"/>
                </a:solidFill>
                <a:latin typeface="Times New Roman" panose="02020603050405020304" pitchFamily="18" charset="0"/>
                <a:ea typeface="+mn-ea"/>
                <a:cs typeface="+mn-cs"/>
              </a:rPr>
              <a:t>Input :  id + id $</a:t>
            </a:r>
          </a:p>
        </p:txBody>
      </p:sp>
      <p:sp>
        <p:nvSpPr>
          <p:cNvPr id="680966" name="Text Box 6"/>
          <p:cNvSpPr txBox="1">
            <a:spLocks noChangeArrowheads="1"/>
          </p:cNvSpPr>
          <p:nvPr/>
        </p:nvSpPr>
        <p:spPr bwMode="auto">
          <a:xfrm>
            <a:off x="1193506" y="2680311"/>
            <a:ext cx="770978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b="1" dirty="0">
                <a:solidFill>
                  <a:srgbClr val="000000"/>
                </a:solidFill>
                <a:latin typeface="Times New Roman" panose="02020603050405020304" pitchFamily="18" charset="0"/>
                <a:ea typeface="+mn-ea"/>
                <a:cs typeface="+mn-cs"/>
              </a:rPr>
              <a:t>Derivation:  </a:t>
            </a:r>
          </a:p>
          <a:p>
            <a:pPr eaLnBrk="1" hangingPunct="1">
              <a:spcBef>
                <a:spcPts val="600"/>
              </a:spcBef>
            </a:pPr>
            <a:r>
              <a:rPr lang="en-US" altLang="en-US" b="1" dirty="0">
                <a:solidFill>
                  <a:srgbClr val="000000"/>
                </a:solidFill>
                <a:latin typeface="Times New Roman" panose="02020603050405020304" pitchFamily="18" charset="0"/>
                <a:ea typeface="+mn-ea"/>
                <a:cs typeface="+mn-cs"/>
              </a:rPr>
              <a:t>E </a:t>
            </a:r>
            <a:r>
              <a:rPr lang="en-US" altLang="en-US" b="1" dirty="0">
                <a:solidFill>
                  <a:srgbClr val="000000"/>
                </a:solidFill>
                <a:latin typeface="Times New Roman" panose="02020603050405020304" pitchFamily="18" charset="0"/>
                <a:ea typeface="+mn-ea"/>
                <a:cs typeface="+mn-cs"/>
                <a:sym typeface="Symbol" panose="05050102010706020507" pitchFamily="18" charset="2"/>
              </a:rPr>
              <a:t> TE’ </a:t>
            </a:r>
            <a:r>
              <a:rPr lang="en-US" altLang="en-US" b="1">
                <a:solidFill>
                  <a:srgbClr val="000000"/>
                </a:solidFill>
                <a:latin typeface="Times New Roman" panose="02020603050405020304" pitchFamily="18" charset="0"/>
                <a:ea typeface="+mn-ea"/>
                <a:cs typeface="+mn-cs"/>
                <a:sym typeface="Symbol" panose="05050102010706020507" pitchFamily="18" charset="2"/>
              </a:rPr>
              <a:t> idE</a:t>
            </a:r>
            <a:r>
              <a:rPr lang="en-US" altLang="en-US" b="1" dirty="0">
                <a:solidFill>
                  <a:srgbClr val="000000"/>
                </a:solidFill>
                <a:latin typeface="Times New Roman" panose="02020603050405020304" pitchFamily="18" charset="0"/>
                <a:ea typeface="+mn-ea"/>
                <a:cs typeface="+mn-cs"/>
                <a:sym typeface="Symbol" panose="05050102010706020507" pitchFamily="18" charset="2"/>
              </a:rPr>
              <a:t>’ </a:t>
            </a:r>
            <a:r>
              <a:rPr lang="en-US" altLang="en-US" b="1">
                <a:solidFill>
                  <a:srgbClr val="000000"/>
                </a:solidFill>
                <a:latin typeface="Times New Roman" panose="02020603050405020304" pitchFamily="18" charset="0"/>
                <a:ea typeface="+mn-ea"/>
                <a:cs typeface="+mn-cs"/>
                <a:sym typeface="Symbol" panose="05050102010706020507" pitchFamily="18" charset="2"/>
              </a:rPr>
              <a:t> id +TE</a:t>
            </a:r>
            <a:r>
              <a:rPr lang="en-US" altLang="en-US" b="1" dirty="0">
                <a:solidFill>
                  <a:srgbClr val="000000"/>
                </a:solidFill>
                <a:latin typeface="Times New Roman" panose="02020603050405020304" pitchFamily="18" charset="0"/>
                <a:ea typeface="+mn-ea"/>
                <a:cs typeface="+mn-cs"/>
                <a:sym typeface="Symbol" panose="05050102010706020507" pitchFamily="18" charset="2"/>
              </a:rPr>
              <a:t>’  id +</a:t>
            </a:r>
            <a:r>
              <a:rPr lang="en-US" altLang="en-US" b="1" dirty="0" err="1">
                <a:solidFill>
                  <a:srgbClr val="000000"/>
                </a:solidFill>
                <a:latin typeface="Times New Roman" panose="02020603050405020304" pitchFamily="18" charset="0"/>
                <a:ea typeface="+mn-ea"/>
                <a:cs typeface="+mn-cs"/>
                <a:sym typeface="Symbol" panose="05050102010706020507" pitchFamily="18" charset="2"/>
              </a:rPr>
              <a:t>idE</a:t>
            </a:r>
            <a:r>
              <a:rPr lang="en-US" altLang="en-US" b="1" dirty="0">
                <a:solidFill>
                  <a:srgbClr val="000000"/>
                </a:solidFill>
                <a:latin typeface="Times New Roman" panose="02020603050405020304" pitchFamily="18" charset="0"/>
                <a:ea typeface="+mn-ea"/>
                <a:cs typeface="+mn-cs"/>
                <a:sym typeface="Symbol" panose="05050102010706020507" pitchFamily="18" charset="2"/>
              </a:rPr>
              <a:t>’  id +id’    </a:t>
            </a:r>
            <a:endParaRPr lang="en-US" altLang="en-US" b="1" dirty="0">
              <a:solidFill>
                <a:srgbClr val="000000"/>
              </a:solidFill>
              <a:latin typeface="Times New Roman" panose="02020603050405020304" pitchFamily="18" charset="0"/>
              <a:ea typeface="+mn-ea"/>
              <a:cs typeface="+mn-cs"/>
            </a:endParaRPr>
          </a:p>
        </p:txBody>
      </p:sp>
      <p:sp>
        <p:nvSpPr>
          <p:cNvPr id="680967" name="Text Box 7"/>
          <p:cNvSpPr txBox="1">
            <a:spLocks noChangeArrowheads="1"/>
          </p:cNvSpPr>
          <p:nvPr/>
        </p:nvSpPr>
        <p:spPr bwMode="auto">
          <a:xfrm>
            <a:off x="1193506" y="3865013"/>
            <a:ext cx="6896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ts val="0"/>
              </a:spcBef>
            </a:pPr>
            <a:r>
              <a:rPr lang="en-US" altLang="en-US" b="1" dirty="0">
                <a:solidFill>
                  <a:srgbClr val="000000"/>
                </a:solidFill>
                <a:latin typeface="Times New Roman" panose="02020603050405020304" pitchFamily="18" charset="0"/>
                <a:ea typeface="+mn-ea"/>
                <a:cs typeface="+mn-cs"/>
              </a:rPr>
              <a:t>Processing Stack: Contains the Derivation plus $ </a:t>
            </a:r>
            <a:r>
              <a:rPr lang="en-US" altLang="en-US" b="1" dirty="0">
                <a:solidFill>
                  <a:srgbClr val="000000"/>
                </a:solidFill>
                <a:latin typeface="Times New Roman" panose="02020603050405020304" pitchFamily="18" charset="0"/>
                <a:ea typeface="+mn-ea"/>
                <a:cs typeface="+mn-cs"/>
                <a:sym typeface="Symbol" panose="05050102010706020507" pitchFamily="18" charset="2"/>
              </a:rPr>
              <a:t> </a:t>
            </a:r>
            <a:endParaRPr lang="en-US" altLang="en-US" b="1" dirty="0">
              <a:solidFill>
                <a:srgbClr val="000000"/>
              </a:solidFill>
              <a:latin typeface="Times New Roman" panose="02020603050405020304" pitchFamily="18" charset="0"/>
              <a:ea typeface="+mn-ea"/>
              <a:cs typeface="+mn-cs"/>
            </a:endParaRPr>
          </a:p>
        </p:txBody>
      </p:sp>
      <p:grpSp>
        <p:nvGrpSpPr>
          <p:cNvPr id="2" name="Group 1"/>
          <p:cNvGrpSpPr/>
          <p:nvPr/>
        </p:nvGrpSpPr>
        <p:grpSpPr>
          <a:xfrm>
            <a:off x="2819400" y="4901863"/>
            <a:ext cx="762000" cy="1828800"/>
            <a:chOff x="1981200" y="4876800"/>
            <a:chExt cx="762000" cy="1828800"/>
          </a:xfrm>
        </p:grpSpPr>
        <p:sp>
          <p:nvSpPr>
            <p:cNvPr id="680979"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0980"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0981"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0982"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35"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36"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38" name="Group 37"/>
          <p:cNvGrpSpPr/>
          <p:nvPr/>
        </p:nvGrpSpPr>
        <p:grpSpPr>
          <a:xfrm>
            <a:off x="1905000" y="4876800"/>
            <a:ext cx="762000" cy="1828800"/>
            <a:chOff x="1981200" y="4876800"/>
            <a:chExt cx="762000" cy="1828800"/>
          </a:xfrm>
        </p:grpSpPr>
        <p:sp>
          <p:nvSpPr>
            <p:cNvPr id="39"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0"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1"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2"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3"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4"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45" name="Group 44"/>
          <p:cNvGrpSpPr/>
          <p:nvPr/>
        </p:nvGrpSpPr>
        <p:grpSpPr>
          <a:xfrm>
            <a:off x="990600" y="4876800"/>
            <a:ext cx="762000" cy="1828800"/>
            <a:chOff x="1981200" y="4876800"/>
            <a:chExt cx="762000" cy="1828800"/>
          </a:xfrm>
          <a:solidFill>
            <a:schemeClr val="bg1"/>
          </a:solidFill>
        </p:grpSpPr>
        <p:sp>
          <p:nvSpPr>
            <p:cNvPr id="46" name="Rectangle 19"/>
            <p:cNvSpPr>
              <a:spLocks noChangeArrowheads="1"/>
            </p:cNvSpPr>
            <p:nvPr/>
          </p:nvSpPr>
          <p:spPr bwMode="auto">
            <a:xfrm>
              <a:off x="1981200" y="4876800"/>
              <a:ext cx="762000" cy="1828800"/>
            </a:xfrm>
            <a:prstGeom prst="rect">
              <a:avLst/>
            </a:prstGeom>
            <a:grp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7" name="Line 20"/>
            <p:cNvSpPr>
              <a:spLocks noChangeShapeType="1"/>
            </p:cNvSpPr>
            <p:nvPr/>
          </p:nvSpPr>
          <p:spPr bwMode="auto">
            <a:xfrm>
              <a:off x="1981200" y="57912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 name="Line 21"/>
            <p:cNvSpPr>
              <a:spLocks noChangeShapeType="1"/>
            </p:cNvSpPr>
            <p:nvPr/>
          </p:nvSpPr>
          <p:spPr bwMode="auto">
            <a:xfrm>
              <a:off x="1981200" y="60960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9" name="Line 22"/>
            <p:cNvSpPr>
              <a:spLocks noChangeShapeType="1"/>
            </p:cNvSpPr>
            <p:nvPr/>
          </p:nvSpPr>
          <p:spPr bwMode="auto">
            <a:xfrm>
              <a:off x="1981200" y="64008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0" name="Line 20"/>
            <p:cNvSpPr>
              <a:spLocks noChangeShapeType="1"/>
            </p:cNvSpPr>
            <p:nvPr/>
          </p:nvSpPr>
          <p:spPr bwMode="auto">
            <a:xfrm>
              <a:off x="1981200" y="54864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1" name="Line 20"/>
            <p:cNvSpPr>
              <a:spLocks noChangeShapeType="1"/>
            </p:cNvSpPr>
            <p:nvPr/>
          </p:nvSpPr>
          <p:spPr bwMode="auto">
            <a:xfrm>
              <a:off x="1981200" y="51816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52" name="Group 51"/>
          <p:cNvGrpSpPr/>
          <p:nvPr/>
        </p:nvGrpSpPr>
        <p:grpSpPr>
          <a:xfrm>
            <a:off x="3733800" y="4876800"/>
            <a:ext cx="762000" cy="1828800"/>
            <a:chOff x="1981200" y="4876800"/>
            <a:chExt cx="762000" cy="1828800"/>
          </a:xfrm>
        </p:grpSpPr>
        <p:sp>
          <p:nvSpPr>
            <p:cNvPr id="53"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4"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5"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6"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7"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8"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59" name="Group 58"/>
          <p:cNvGrpSpPr/>
          <p:nvPr/>
        </p:nvGrpSpPr>
        <p:grpSpPr>
          <a:xfrm>
            <a:off x="152400" y="4876800"/>
            <a:ext cx="762000" cy="1828800"/>
            <a:chOff x="1981200" y="4876800"/>
            <a:chExt cx="762000" cy="1828800"/>
          </a:xfrm>
          <a:solidFill>
            <a:schemeClr val="bg1"/>
          </a:solidFill>
        </p:grpSpPr>
        <p:sp>
          <p:nvSpPr>
            <p:cNvPr id="60" name="Rectangle 19"/>
            <p:cNvSpPr>
              <a:spLocks noChangeArrowheads="1"/>
            </p:cNvSpPr>
            <p:nvPr/>
          </p:nvSpPr>
          <p:spPr bwMode="auto">
            <a:xfrm>
              <a:off x="1981200" y="4876800"/>
              <a:ext cx="762000" cy="1828800"/>
            </a:xfrm>
            <a:prstGeom prst="rect">
              <a:avLst/>
            </a:prstGeom>
            <a:grp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1" name="Line 20"/>
            <p:cNvSpPr>
              <a:spLocks noChangeShapeType="1"/>
            </p:cNvSpPr>
            <p:nvPr/>
          </p:nvSpPr>
          <p:spPr bwMode="auto">
            <a:xfrm>
              <a:off x="1981200" y="57912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2" name="Line 21"/>
            <p:cNvSpPr>
              <a:spLocks noChangeShapeType="1"/>
            </p:cNvSpPr>
            <p:nvPr/>
          </p:nvSpPr>
          <p:spPr bwMode="auto">
            <a:xfrm>
              <a:off x="1981200" y="60960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3" name="Line 22"/>
            <p:cNvSpPr>
              <a:spLocks noChangeShapeType="1"/>
            </p:cNvSpPr>
            <p:nvPr/>
          </p:nvSpPr>
          <p:spPr bwMode="auto">
            <a:xfrm>
              <a:off x="1981200" y="64008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4" name="Line 20"/>
            <p:cNvSpPr>
              <a:spLocks noChangeShapeType="1"/>
            </p:cNvSpPr>
            <p:nvPr/>
          </p:nvSpPr>
          <p:spPr bwMode="auto">
            <a:xfrm>
              <a:off x="1981200" y="54864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5" name="Line 20"/>
            <p:cNvSpPr>
              <a:spLocks noChangeShapeType="1"/>
            </p:cNvSpPr>
            <p:nvPr/>
          </p:nvSpPr>
          <p:spPr bwMode="auto">
            <a:xfrm>
              <a:off x="1981200" y="51816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3" name="Rectangle 2"/>
          <p:cNvSpPr/>
          <p:nvPr/>
        </p:nvSpPr>
        <p:spPr>
          <a:xfrm>
            <a:off x="338475" y="4800600"/>
            <a:ext cx="356188" cy="707886"/>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67" name="Rectangle 66"/>
          <p:cNvSpPr/>
          <p:nvPr/>
        </p:nvSpPr>
        <p:spPr>
          <a:xfrm>
            <a:off x="1193506" y="4800600"/>
            <a:ext cx="441146" cy="1015663"/>
          </a:xfrm>
          <a:prstGeom prst="rect">
            <a:avLst/>
          </a:prstGeom>
          <a:noFill/>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T</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68" name="Rectangle 67"/>
          <p:cNvSpPr/>
          <p:nvPr/>
        </p:nvSpPr>
        <p:spPr>
          <a:xfrm>
            <a:off x="3894227" y="4800600"/>
            <a:ext cx="441146" cy="1323439"/>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a:t>
            </a:r>
          </a:p>
          <a:p>
            <a:pPr eaLnBrk="1" hangingPunct="1"/>
            <a:r>
              <a:rPr lang="en-US" altLang="en-US" sz="2000" b="1" dirty="0">
                <a:solidFill>
                  <a:srgbClr val="000000"/>
                </a:solidFill>
                <a:latin typeface="Times New Roman" panose="02020603050405020304" pitchFamily="18" charset="0"/>
                <a:ea typeface="+mn-ea"/>
                <a:cs typeface="+mn-cs"/>
              </a:rPr>
              <a:t>T</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grpSp>
        <p:nvGrpSpPr>
          <p:cNvPr id="71" name="Group 70"/>
          <p:cNvGrpSpPr/>
          <p:nvPr/>
        </p:nvGrpSpPr>
        <p:grpSpPr>
          <a:xfrm>
            <a:off x="4648200" y="4876800"/>
            <a:ext cx="762000" cy="1828800"/>
            <a:chOff x="1981200" y="4876800"/>
            <a:chExt cx="762000" cy="1828800"/>
          </a:xfrm>
        </p:grpSpPr>
        <p:sp>
          <p:nvSpPr>
            <p:cNvPr id="72"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3"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4"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5"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6"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80" name="Group 79"/>
          <p:cNvGrpSpPr/>
          <p:nvPr/>
        </p:nvGrpSpPr>
        <p:grpSpPr>
          <a:xfrm>
            <a:off x="5562600" y="4876800"/>
            <a:ext cx="762000" cy="1828800"/>
            <a:chOff x="1981200" y="4876800"/>
            <a:chExt cx="762000" cy="1828800"/>
          </a:xfrm>
        </p:grpSpPr>
        <p:sp>
          <p:nvSpPr>
            <p:cNvPr id="81"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2"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3"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4"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5"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6"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88" name="Group 87"/>
          <p:cNvGrpSpPr/>
          <p:nvPr/>
        </p:nvGrpSpPr>
        <p:grpSpPr>
          <a:xfrm>
            <a:off x="6477000" y="4876800"/>
            <a:ext cx="762000" cy="1828800"/>
            <a:chOff x="1981200" y="4876800"/>
            <a:chExt cx="762000" cy="1828800"/>
          </a:xfrm>
        </p:grpSpPr>
        <p:sp>
          <p:nvSpPr>
            <p:cNvPr id="89"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0"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1"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2"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3"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4"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96" name="Group 95"/>
          <p:cNvGrpSpPr/>
          <p:nvPr/>
        </p:nvGrpSpPr>
        <p:grpSpPr>
          <a:xfrm>
            <a:off x="7391400" y="4876800"/>
            <a:ext cx="762000" cy="1828800"/>
            <a:chOff x="1981200" y="4876800"/>
            <a:chExt cx="762000" cy="1828800"/>
          </a:xfrm>
        </p:grpSpPr>
        <p:sp>
          <p:nvSpPr>
            <p:cNvPr id="97"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8"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9"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100"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101"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102"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111" name="Rectangle 110"/>
          <p:cNvSpPr/>
          <p:nvPr/>
        </p:nvSpPr>
        <p:spPr>
          <a:xfrm>
            <a:off x="2149654" y="4800600"/>
            <a:ext cx="441146" cy="1015663"/>
          </a:xfrm>
          <a:prstGeom prst="rect">
            <a:avLst/>
          </a:prstGeom>
          <a:noFill/>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id</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2" name="Rectangle 111"/>
          <p:cNvSpPr/>
          <p:nvPr/>
        </p:nvSpPr>
        <p:spPr>
          <a:xfrm>
            <a:off x="2987854" y="4854714"/>
            <a:ext cx="441146" cy="707886"/>
          </a:xfrm>
          <a:prstGeom prst="rect">
            <a:avLst/>
          </a:prstGeom>
          <a:noFill/>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3" name="Rectangle 112"/>
          <p:cNvSpPr/>
          <p:nvPr/>
        </p:nvSpPr>
        <p:spPr>
          <a:xfrm>
            <a:off x="4793915" y="4800600"/>
            <a:ext cx="441146" cy="1015663"/>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T</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4" name="Rectangle 113"/>
          <p:cNvSpPr/>
          <p:nvPr/>
        </p:nvSpPr>
        <p:spPr>
          <a:xfrm>
            <a:off x="5723027" y="4800600"/>
            <a:ext cx="441146" cy="1015663"/>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id</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5" name="Rectangle 114"/>
          <p:cNvSpPr/>
          <p:nvPr/>
        </p:nvSpPr>
        <p:spPr>
          <a:xfrm>
            <a:off x="6637427" y="4854714"/>
            <a:ext cx="441146" cy="707886"/>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6" name="Rectangle 115"/>
          <p:cNvSpPr/>
          <p:nvPr/>
        </p:nvSpPr>
        <p:spPr>
          <a:xfrm>
            <a:off x="7551827" y="4800600"/>
            <a:ext cx="312906" cy="400110"/>
          </a:xfrm>
          <a:prstGeom prst="rect">
            <a:avLst/>
          </a:prstGeom>
        </p:spPr>
        <p:txBody>
          <a:bodyPr wrap="none">
            <a:spAutoFit/>
          </a:bodyPr>
          <a:lstStyle/>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3342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111" grpId="0"/>
      <p:bldP spid="112" grpId="0"/>
      <p:bldP spid="113" grpId="0"/>
      <p:bldP spid="114" grpId="0"/>
      <p:bldP spid="115" grpId="0"/>
      <p:bldP spid="1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ln/>
        </p:spPr>
        <p:txBody>
          <a:bodyPr rIns="45719"/>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The Lookahead Window</a:t>
            </a:r>
          </a:p>
        </p:txBody>
      </p:sp>
      <p:sp>
        <p:nvSpPr>
          <p:cNvPr id="859139" name="Rectangle 3"/>
          <p:cNvSpPr>
            <a:spLocks noGrp="1" noChangeArrowheads="1"/>
          </p:cNvSpPr>
          <p:nvPr>
            <p:ph type="body" idx="1"/>
          </p:nvPr>
        </p:nvSpPr>
        <p:spPr>
          <a:ln/>
        </p:spPr>
        <p:txBody>
          <a:bodyPr rIns="45719"/>
          <a:lstStyle/>
          <a:p>
            <a:pPr marL="355600" indent="-35560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How large ?</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Very good question.</a:t>
            </a:r>
          </a:p>
          <a:p>
            <a:pPr marL="355600" indent="-35560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The art of counting</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1,2, a lot.</a:t>
            </a:r>
          </a:p>
          <a:p>
            <a:pPr marL="355600" indent="-35560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Conclusion</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Usually, 1 token is plenty</a:t>
            </a:r>
          </a:p>
          <a:p>
            <a:pPr marL="793750" lvl="1" indent="-33655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Occasionally, 2 tokens may be needed</a:t>
            </a:r>
          </a:p>
          <a:p>
            <a:pPr marL="793750" lvl="1" indent="-33655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Beyond 2 is </a:t>
            </a:r>
            <a:r>
              <a:rPr lang="en-US" altLang="en-US" i="1"/>
              <a:t>wild</a:t>
            </a:r>
            <a:r>
              <a:rPr lang="en-US" altLang="en-US"/>
              <a:t> </a:t>
            </a:r>
          </a:p>
          <a:p>
            <a:pPr marL="355600" indent="-35560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In theory</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306388" algn="l"/>
                <a:tab pos="877888" algn="l"/>
                <a:tab pos="1792288" algn="l"/>
                <a:tab pos="2708275" algn="l"/>
                <a:tab pos="3621088" algn="l"/>
                <a:tab pos="4535488" algn="l"/>
                <a:tab pos="5449888" algn="l"/>
                <a:tab pos="6364288" algn="l"/>
                <a:tab pos="7280275" algn="l"/>
                <a:tab pos="8193088" algn="l"/>
                <a:tab pos="1219200" algn="l"/>
                <a:tab pos="1390650" algn="l"/>
              </a:tabLst>
            </a:pPr>
            <a:r>
              <a:rPr lang="en-US" altLang="en-US"/>
              <a:t>Any </a:t>
            </a:r>
            <a:r>
              <a:rPr lang="en-US" altLang="en-US" i="1"/>
              <a:t>finite</a:t>
            </a:r>
            <a:r>
              <a:rPr lang="en-US" altLang="en-US"/>
              <a:t> </a:t>
            </a:r>
            <a:r>
              <a:rPr lang="en-US" altLang="en-US" i="1"/>
              <a:t>constant</a:t>
            </a:r>
            <a:r>
              <a:rPr lang="en-US" altLang="en-US"/>
              <a:t> will do 1,2,3....,k</a:t>
            </a:r>
          </a:p>
        </p:txBody>
      </p:sp>
    </p:spTree>
    <p:extLst>
      <p:ext uri="{BB962C8B-B14F-4D97-AF65-F5344CB8AC3E}">
        <p14:creationId xmlns:p14="http://schemas.microsoft.com/office/powerpoint/2010/main" val="4130474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ln/>
        </p:spPr>
        <p:txBody>
          <a:bodyPr rIns="45719"/>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Lookahead Size and Languages</a:t>
            </a:r>
          </a:p>
        </p:txBody>
      </p:sp>
      <p:sp>
        <p:nvSpPr>
          <p:cNvPr id="860163" name="Rectangle 3"/>
          <p:cNvSpPr>
            <a:spLocks noGrp="1" noChangeArrowheads="1"/>
          </p:cNvSpPr>
          <p:nvPr>
            <p:ph type="body" idx="1"/>
          </p:nvPr>
        </p:nvSpPr>
        <p:spPr>
          <a:ln/>
        </p:spPr>
        <p:txBody>
          <a:bodyPr rIns="45719"/>
          <a:lstStyle/>
          <a:p>
            <a:pPr marL="355600" indent="-35560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With k tokens of lookahead</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Some languages </a:t>
            </a:r>
            <a:r>
              <a:rPr lang="en-US" altLang="en-US">
                <a:solidFill>
                  <a:srgbClr val="00FF00"/>
                </a:solidFill>
              </a:rPr>
              <a:t>can</a:t>
            </a:r>
            <a:r>
              <a:rPr lang="en-US" altLang="en-US"/>
              <a:t> be parsed (this way)</a:t>
            </a:r>
          </a:p>
          <a:p>
            <a:pPr marL="793750" lvl="1" indent="-33655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Some languages </a:t>
            </a:r>
            <a:r>
              <a:rPr lang="en-US" altLang="en-US">
                <a:solidFill>
                  <a:srgbClr val="FF0000"/>
                </a:solidFill>
              </a:rPr>
              <a:t>cannot</a:t>
            </a:r>
            <a:r>
              <a:rPr lang="en-US" altLang="en-US"/>
              <a:t> be parsed</a:t>
            </a:r>
          </a:p>
          <a:p>
            <a:pPr marL="355600" indent="-35560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What about k+1 tokens ?</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i="1"/>
              <a:t>More</a:t>
            </a:r>
            <a:r>
              <a:rPr lang="en-US" altLang="en-US"/>
              <a:t> languages can be parsed....</a:t>
            </a:r>
          </a:p>
          <a:p>
            <a:pPr marL="793750" lvl="1" indent="-33655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So the set of languages recognized with k is a subset of the set of languages recognized with k+1!</a:t>
            </a:r>
          </a:p>
          <a:p>
            <a:pPr marL="793750" lvl="1" indent="-336550">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We have a hierarchy!</a:t>
            </a:r>
          </a:p>
          <a:p>
            <a:pPr marL="355600" indent="-355600">
              <a:lnSpc>
                <a:spcPct val="105000"/>
              </a:lnSpc>
              <a:buClrTx/>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endParaRPr lang="en-US" altLang="en-US" i="1"/>
          </a:p>
          <a:p>
            <a:pPr marL="355600" indent="-355600">
              <a:buClrTx/>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Still...</a:t>
            </a:r>
          </a:p>
          <a:p>
            <a:pPr marL="793750" lvl="1" indent="-336550">
              <a:lnSpc>
                <a:spcPct val="105000"/>
              </a:lnSpc>
              <a:tabLst>
                <a:tab pos="306388" algn="l"/>
                <a:tab pos="877888" algn="l"/>
                <a:tab pos="1792288" algn="l"/>
                <a:tab pos="2708275" algn="l"/>
                <a:tab pos="3621088" algn="l"/>
                <a:tab pos="4535488" algn="l"/>
                <a:tab pos="5449888" algn="l"/>
                <a:tab pos="6364288" algn="l"/>
                <a:tab pos="7280275"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a:t>In practice LL(1) should be enough.</a:t>
            </a:r>
          </a:p>
        </p:txBody>
      </p:sp>
      <p:pic>
        <p:nvPicPr>
          <p:cNvPr id="860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213" y="5203825"/>
            <a:ext cx="49387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795391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altLang="en-US" dirty="0"/>
              <a:t>LL(1) Grammars for Top-Down Parsing</a:t>
            </a:r>
          </a:p>
        </p:txBody>
      </p:sp>
      <p:sp>
        <p:nvSpPr>
          <p:cNvPr id="748547" name="Text Box 3"/>
          <p:cNvSpPr txBox="1">
            <a:spLocks noChangeArrowheads="1"/>
          </p:cNvSpPr>
          <p:nvPr/>
        </p:nvSpPr>
        <p:spPr bwMode="auto">
          <a:xfrm>
            <a:off x="1295400" y="1143000"/>
            <a:ext cx="73914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4825" indent="-504825" eaLnBrk="0" hangingPunct="0">
              <a:defRPr sz="2400">
                <a:solidFill>
                  <a:schemeClr val="tx1"/>
                </a:solidFill>
                <a:latin typeface="Times New Roman" panose="02020603050405020304" pitchFamily="18" charset="0"/>
              </a:defRPr>
            </a:lvl1pPr>
            <a:lvl2pPr marL="619125"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spcBef>
                <a:spcPct val="50000"/>
              </a:spcBef>
            </a:pPr>
            <a:r>
              <a:rPr lang="en-US" altLang="en-US" b="1" dirty="0">
                <a:solidFill>
                  <a:srgbClr val="000000"/>
                </a:solidFill>
                <a:ea typeface="+mn-ea"/>
                <a:cs typeface="+mn-cs"/>
              </a:rPr>
              <a:t>L :  Scan input from Left to Right</a:t>
            </a:r>
          </a:p>
          <a:p>
            <a:pPr eaLnBrk="1" hangingPunct="1">
              <a:lnSpc>
                <a:spcPct val="80000"/>
              </a:lnSpc>
              <a:spcBef>
                <a:spcPct val="50000"/>
              </a:spcBef>
            </a:pPr>
            <a:r>
              <a:rPr lang="en-US" altLang="en-US" b="1" dirty="0">
                <a:solidFill>
                  <a:srgbClr val="000000"/>
                </a:solidFill>
                <a:ea typeface="+mn-ea"/>
                <a:cs typeface="+mn-cs"/>
              </a:rPr>
              <a:t>L :  Construct a Leftmost Derivation</a:t>
            </a:r>
          </a:p>
          <a:p>
            <a:pPr eaLnBrk="1" hangingPunct="1">
              <a:lnSpc>
                <a:spcPct val="80000"/>
              </a:lnSpc>
              <a:spcBef>
                <a:spcPct val="50000"/>
              </a:spcBef>
            </a:pPr>
            <a:r>
              <a:rPr lang="en-US" altLang="en-US" b="1" dirty="0">
                <a:solidFill>
                  <a:srgbClr val="000000"/>
                </a:solidFill>
                <a:ea typeface="+mn-ea"/>
                <a:cs typeface="+mn-cs"/>
              </a:rPr>
              <a:t>1 :  Use “1” input symbol as </a:t>
            </a:r>
            <a:r>
              <a:rPr lang="en-US" altLang="en-US" b="1" dirty="0" err="1">
                <a:solidFill>
                  <a:srgbClr val="000000"/>
                </a:solidFill>
                <a:ea typeface="+mn-ea"/>
                <a:cs typeface="+mn-cs"/>
              </a:rPr>
              <a:t>lookahead</a:t>
            </a:r>
            <a:r>
              <a:rPr lang="en-US" altLang="en-US" b="1" dirty="0">
                <a:solidFill>
                  <a:srgbClr val="000000"/>
                </a:solidFill>
                <a:ea typeface="+mn-ea"/>
                <a:cs typeface="+mn-cs"/>
              </a:rPr>
              <a:t> in conjunction with stack to decide on the parsing action</a:t>
            </a:r>
          </a:p>
          <a:p>
            <a:pPr eaLnBrk="1" hangingPunct="1">
              <a:lnSpc>
                <a:spcPct val="80000"/>
              </a:lnSpc>
              <a:spcBef>
                <a:spcPct val="50000"/>
              </a:spcBef>
            </a:pPr>
            <a:r>
              <a:rPr lang="en-US" altLang="en-US" b="1" dirty="0">
                <a:solidFill>
                  <a:srgbClr val="3333CC"/>
                </a:solidFill>
                <a:ea typeface="+mn-ea"/>
                <a:cs typeface="+mn-cs"/>
              </a:rPr>
              <a:t>LL(1) grammars have no multiply-defined entries in the parsing table.</a:t>
            </a:r>
          </a:p>
          <a:p>
            <a:pPr eaLnBrk="1" hangingPunct="1">
              <a:lnSpc>
                <a:spcPct val="80000"/>
              </a:lnSpc>
              <a:spcBef>
                <a:spcPct val="50000"/>
              </a:spcBef>
            </a:pPr>
            <a:r>
              <a:rPr lang="en-US" altLang="en-US" b="1" dirty="0">
                <a:solidFill>
                  <a:srgbClr val="000000"/>
                </a:solidFill>
                <a:ea typeface="+mn-ea"/>
                <a:cs typeface="+mn-cs"/>
              </a:rPr>
              <a:t>Properties of LL(1) grammars:</a:t>
            </a:r>
          </a:p>
          <a:p>
            <a:pPr lvl="1" eaLnBrk="1" hangingPunct="1">
              <a:lnSpc>
                <a:spcPct val="80000"/>
              </a:lnSpc>
              <a:spcBef>
                <a:spcPct val="50000"/>
              </a:spcBef>
              <a:buFontTx/>
              <a:buChar char="•"/>
            </a:pPr>
            <a:r>
              <a:rPr lang="en-US" altLang="en-US" b="1" dirty="0">
                <a:solidFill>
                  <a:srgbClr val="3333CC"/>
                </a:solidFill>
                <a:ea typeface="+mn-ea"/>
                <a:cs typeface="+mn-cs"/>
              </a:rPr>
              <a:t> Grammar can’t be ambiguous or left recursive</a:t>
            </a:r>
          </a:p>
          <a:p>
            <a:pPr lvl="1" eaLnBrk="1" hangingPunct="1">
              <a:lnSpc>
                <a:spcPct val="60000"/>
              </a:lnSpc>
              <a:spcBef>
                <a:spcPct val="50000"/>
              </a:spcBef>
              <a:buFontTx/>
              <a:buChar char="•"/>
            </a:pPr>
            <a:r>
              <a:rPr lang="en-US" altLang="en-US" b="1" dirty="0">
                <a:solidFill>
                  <a:srgbClr val="3333CC"/>
                </a:solidFill>
                <a:ea typeface="+mn-ea"/>
                <a:cs typeface="+mn-cs"/>
              </a:rPr>
              <a:t> Grammar is LL(1) </a:t>
            </a:r>
            <a:r>
              <a:rPr lang="en-US" altLang="en-US" b="1" dirty="0">
                <a:solidFill>
                  <a:srgbClr val="3333CC"/>
                </a:solidFill>
                <a:ea typeface="+mn-ea"/>
                <a:cs typeface="+mn-cs"/>
                <a:sym typeface="Symbol" panose="05050102010706020507" pitchFamily="18" charset="2"/>
              </a:rPr>
              <a:t>when</a:t>
            </a:r>
            <a:r>
              <a:rPr lang="en-US" altLang="en-US" b="1" dirty="0">
                <a:solidFill>
                  <a:srgbClr val="000000"/>
                </a:solidFill>
                <a:ea typeface="+mn-ea"/>
                <a:cs typeface="+mn-cs"/>
                <a:sym typeface="Symbol" panose="05050102010706020507" pitchFamily="18" charset="2"/>
              </a:rPr>
              <a:t> A </a:t>
            </a:r>
          </a:p>
          <a:p>
            <a:pPr lvl="1" eaLnBrk="1" hangingPunct="1">
              <a:lnSpc>
                <a:spcPct val="60000"/>
              </a:lnSpc>
              <a:spcBef>
                <a:spcPct val="50000"/>
              </a:spcBef>
            </a:pPr>
            <a:r>
              <a:rPr lang="en-US" altLang="en-US" b="1" dirty="0">
                <a:solidFill>
                  <a:srgbClr val="000000"/>
                </a:solidFill>
                <a:ea typeface="+mn-ea"/>
                <a:cs typeface="+mn-cs"/>
              </a:rPr>
              <a:t>     </a:t>
            </a:r>
            <a:r>
              <a:rPr lang="en-US" altLang="en-US" b="1" dirty="0">
                <a:solidFill>
                  <a:srgbClr val="3333CC"/>
                </a:solidFill>
                <a:ea typeface="+mn-ea"/>
                <a:cs typeface="+mn-cs"/>
              </a:rPr>
              <a:t>1. </a:t>
            </a:r>
            <a:r>
              <a:rPr lang="en-US" altLang="en-US" b="1" dirty="0">
                <a:solidFill>
                  <a:srgbClr val="000000"/>
                </a:solidFill>
                <a:ea typeface="+mn-ea"/>
                <a:cs typeface="+mn-cs"/>
                <a:sym typeface="Symbol" panose="05050102010706020507" pitchFamily="18" charset="2"/>
              </a:rPr>
              <a:t> &amp;  </a:t>
            </a:r>
            <a:r>
              <a:rPr lang="en-US" altLang="en-US" b="1" dirty="0">
                <a:solidFill>
                  <a:srgbClr val="3333CC"/>
                </a:solidFill>
                <a:ea typeface="+mn-ea"/>
                <a:cs typeface="+mn-cs"/>
                <a:sym typeface="Symbol" panose="05050102010706020507" pitchFamily="18" charset="2"/>
              </a:rPr>
              <a:t>do not derive strings starting with the  same terminal a</a:t>
            </a:r>
          </a:p>
          <a:p>
            <a:pPr lvl="1" eaLnBrk="1" hangingPunct="1">
              <a:lnSpc>
                <a:spcPct val="30000"/>
              </a:lnSpc>
              <a:spcBef>
                <a:spcPct val="50000"/>
              </a:spcBef>
            </a:pPr>
            <a:r>
              <a:rPr lang="en-US" altLang="en-US" b="1" dirty="0">
                <a:solidFill>
                  <a:srgbClr val="3333CC"/>
                </a:solidFill>
                <a:ea typeface="+mn-ea"/>
                <a:cs typeface="+mn-cs"/>
                <a:sym typeface="Symbol" panose="05050102010706020507" pitchFamily="18" charset="2"/>
              </a:rPr>
              <a:t>     2. Either </a:t>
            </a:r>
            <a:r>
              <a:rPr lang="en-US" altLang="en-US" b="1" dirty="0">
                <a:solidFill>
                  <a:srgbClr val="000000"/>
                </a:solidFill>
                <a:ea typeface="+mn-ea"/>
                <a:cs typeface="+mn-cs"/>
                <a:sym typeface="Symbol" panose="05050102010706020507" pitchFamily="18" charset="2"/>
              </a:rPr>
              <a:t> </a:t>
            </a:r>
            <a:r>
              <a:rPr lang="en-US" altLang="en-US" b="1" dirty="0">
                <a:solidFill>
                  <a:srgbClr val="3333CC"/>
                </a:solidFill>
                <a:ea typeface="+mn-ea"/>
                <a:cs typeface="+mn-cs"/>
                <a:sym typeface="Symbol" panose="05050102010706020507" pitchFamily="18" charset="2"/>
              </a:rPr>
              <a:t>or </a:t>
            </a:r>
            <a:r>
              <a:rPr lang="en-US" altLang="en-US" b="1" dirty="0">
                <a:solidFill>
                  <a:srgbClr val="000000"/>
                </a:solidFill>
                <a:ea typeface="+mn-ea"/>
                <a:cs typeface="+mn-cs"/>
                <a:sym typeface="Symbol" panose="05050102010706020507" pitchFamily="18" charset="2"/>
              </a:rPr>
              <a:t> </a:t>
            </a:r>
            <a:r>
              <a:rPr lang="en-US" altLang="en-US" b="1" dirty="0">
                <a:solidFill>
                  <a:srgbClr val="3333CC"/>
                </a:solidFill>
                <a:ea typeface="+mn-ea"/>
                <a:cs typeface="+mn-cs"/>
                <a:sym typeface="Symbol" panose="05050102010706020507" pitchFamily="18" charset="2"/>
              </a:rPr>
              <a:t>can derive , but not both.</a:t>
            </a:r>
            <a:endParaRPr lang="en-US" altLang="en-US" b="1" dirty="0">
              <a:solidFill>
                <a:srgbClr val="000000"/>
              </a:solidFill>
              <a:ea typeface="+mn-ea"/>
              <a:cs typeface="+mn-cs"/>
              <a:sym typeface="Symbol" panose="05050102010706020507" pitchFamily="18" charset="2"/>
            </a:endParaRPr>
          </a:p>
        </p:txBody>
      </p:sp>
      <p:sp>
        <p:nvSpPr>
          <p:cNvPr id="748548" name="Text Box 4"/>
          <p:cNvSpPr txBox="1">
            <a:spLocks noChangeArrowheads="1"/>
          </p:cNvSpPr>
          <p:nvPr/>
        </p:nvSpPr>
        <p:spPr bwMode="auto">
          <a:xfrm>
            <a:off x="1143000" y="57912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000000"/>
                </a:solidFill>
                <a:latin typeface="Times New Roman" panose="02020603050405020304" pitchFamily="18" charset="0"/>
                <a:ea typeface="+mn-ea"/>
                <a:cs typeface="+mn-cs"/>
              </a:rPr>
              <a:t>Note:  It may not be possible for a grammar to be manipulated into an LL(1) grammar</a:t>
            </a:r>
          </a:p>
        </p:txBody>
      </p:sp>
    </p:spTree>
    <p:extLst>
      <p:ext uri="{BB962C8B-B14F-4D97-AF65-F5344CB8AC3E}">
        <p14:creationId xmlns:p14="http://schemas.microsoft.com/office/powerpoint/2010/main" val="3183470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ltLang="en-US"/>
              <a:t>Top-Down Parsing</a:t>
            </a:r>
          </a:p>
        </p:txBody>
      </p:sp>
      <p:sp>
        <p:nvSpPr>
          <p:cNvPr id="479236" name="Rectangle 4"/>
          <p:cNvSpPr>
            <a:spLocks noGrp="1" noChangeArrowheads="1"/>
          </p:cNvSpPr>
          <p:nvPr>
            <p:ph type="body" idx="1"/>
          </p:nvPr>
        </p:nvSpPr>
        <p:spPr/>
        <p:txBody>
          <a:bodyPr/>
          <a:lstStyle/>
          <a:p>
            <a:r>
              <a:rPr lang="en-US" altLang="en-US" dirty="0">
                <a:effectLst/>
              </a:rPr>
              <a:t>Identify a leftmost derivation for an input string</a:t>
            </a:r>
          </a:p>
          <a:p>
            <a:r>
              <a:rPr lang="en-US" altLang="en-US" dirty="0">
                <a:effectLst/>
              </a:rPr>
              <a:t> Why ?</a:t>
            </a:r>
          </a:p>
          <a:p>
            <a:pPr lvl="1"/>
            <a:r>
              <a:rPr lang="en-US" altLang="en-US" dirty="0"/>
              <a:t> By always replacing the leftmost non-terminal symbol via a production rule, we are guaranteed of developing a parse tree in a left-to-right fashion consistent with scanning the input.</a:t>
            </a:r>
          </a:p>
          <a:p>
            <a:pPr lvl="1"/>
            <a:r>
              <a:rPr lang="en-US" altLang="en-US" dirty="0"/>
              <a:t> A </a:t>
            </a:r>
            <a:r>
              <a:rPr lang="en-US" altLang="en-US" dirty="0">
                <a:sym typeface="Symbol" panose="05050102010706020507" pitchFamily="18" charset="2"/>
              </a:rPr>
              <a:t> </a:t>
            </a:r>
            <a:r>
              <a:rPr lang="en-US" altLang="en-US" dirty="0" err="1">
                <a:sym typeface="Symbol" panose="05050102010706020507" pitchFamily="18" charset="2"/>
              </a:rPr>
              <a:t>aBc</a:t>
            </a:r>
            <a:r>
              <a:rPr lang="en-US" altLang="en-US" dirty="0">
                <a:sym typeface="Symbol" panose="05050102010706020507" pitchFamily="18" charset="2"/>
              </a:rPr>
              <a:t>  </a:t>
            </a:r>
            <a:r>
              <a:rPr lang="en-US" altLang="en-US" dirty="0" err="1">
                <a:sym typeface="Symbol" panose="05050102010706020507" pitchFamily="18" charset="2"/>
              </a:rPr>
              <a:t>adDc</a:t>
            </a:r>
            <a:r>
              <a:rPr lang="en-US" altLang="en-US" dirty="0">
                <a:sym typeface="Symbol" panose="05050102010706020507" pitchFamily="18" charset="2"/>
              </a:rPr>
              <a:t>  </a:t>
            </a:r>
            <a:r>
              <a:rPr lang="en-US" altLang="en-US" err="1">
                <a:sym typeface="Symbol" panose="05050102010706020507" pitchFamily="18" charset="2"/>
              </a:rPr>
              <a:t>adec</a:t>
            </a:r>
            <a:r>
              <a:rPr lang="en-US" altLang="en-US">
                <a:sym typeface="Symbol" panose="05050102010706020507" pitchFamily="18" charset="2"/>
              </a:rPr>
              <a:t>  </a:t>
            </a:r>
          </a:p>
          <a:p>
            <a:pPr marL="638175" lvl="1" indent="0">
              <a:buNone/>
            </a:pPr>
            <a:r>
              <a:rPr lang="en-US" altLang="en-US">
                <a:solidFill>
                  <a:schemeClr val="tx1"/>
                </a:solidFill>
                <a:sym typeface="Symbol" panose="05050102010706020507" pitchFamily="18" charset="2"/>
              </a:rPr>
              <a:t>      (</a:t>
            </a:r>
            <a:r>
              <a:rPr lang="en-US" altLang="en-US" dirty="0">
                <a:solidFill>
                  <a:schemeClr val="tx1"/>
                </a:solidFill>
                <a:sym typeface="Symbol" panose="05050102010706020507" pitchFamily="18" charset="2"/>
              </a:rPr>
              <a:t>scan a, scan d, scan e, scan c - accept!)</a:t>
            </a:r>
          </a:p>
          <a:p>
            <a:r>
              <a:rPr lang="en-US" altLang="en-US" dirty="0">
                <a:effectLst/>
                <a:sym typeface="Symbol" panose="05050102010706020507" pitchFamily="18" charset="2"/>
              </a:rPr>
              <a:t>Recursive-descent parsing concepts</a:t>
            </a:r>
          </a:p>
          <a:p>
            <a:r>
              <a:rPr lang="en-US" altLang="en-US" dirty="0">
                <a:effectLst/>
                <a:sym typeface="Symbol" panose="05050102010706020507" pitchFamily="18" charset="2"/>
              </a:rPr>
              <a:t>Predictive parsing</a:t>
            </a:r>
          </a:p>
          <a:p>
            <a:pPr lvl="1"/>
            <a:r>
              <a:rPr lang="en-US" altLang="en-US" dirty="0">
                <a:solidFill>
                  <a:schemeClr val="tx1"/>
                </a:solidFill>
                <a:sym typeface="Symbol" panose="05050102010706020507" pitchFamily="18" charset="2"/>
              </a:rPr>
              <a:t> Recursive / Brute force technique</a:t>
            </a:r>
          </a:p>
          <a:p>
            <a:pPr lvl="1"/>
            <a:r>
              <a:rPr lang="en-US" altLang="en-US" dirty="0">
                <a:solidFill>
                  <a:schemeClr val="tx1"/>
                </a:solidFill>
                <a:sym typeface="Symbol" panose="05050102010706020507" pitchFamily="18" charset="2"/>
              </a:rPr>
              <a:t> non-recursive / table driven</a:t>
            </a:r>
          </a:p>
          <a:p>
            <a:r>
              <a:rPr lang="en-US" altLang="en-US" dirty="0">
                <a:effectLst/>
                <a:sym typeface="Symbol" panose="05050102010706020507" pitchFamily="18" charset="2"/>
              </a:rPr>
              <a:t> Error recovery</a:t>
            </a:r>
          </a:p>
          <a:p>
            <a:r>
              <a:rPr lang="en-US" altLang="en-US" dirty="0">
                <a:effectLst/>
                <a:sym typeface="Symbol" panose="05050102010706020507" pitchFamily="18" charset="2"/>
              </a:rPr>
              <a:t> Implementation</a:t>
            </a:r>
            <a:endParaRPr lang="en-US" altLang="en-US" dirty="0"/>
          </a:p>
        </p:txBody>
      </p:sp>
    </p:spTree>
    <p:extLst>
      <p:ext uri="{BB962C8B-B14F-4D97-AF65-F5344CB8AC3E}">
        <p14:creationId xmlns:p14="http://schemas.microsoft.com/office/powerpoint/2010/main" val="4013697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ltLang="en-US"/>
              <a:t>Recursive Descent Parsing Concepts</a:t>
            </a:r>
          </a:p>
        </p:txBody>
      </p:sp>
      <p:sp>
        <p:nvSpPr>
          <p:cNvPr id="480259" name="Text Box 3"/>
          <p:cNvSpPr txBox="1">
            <a:spLocks noChangeArrowheads="1"/>
          </p:cNvSpPr>
          <p:nvPr/>
        </p:nvSpPr>
        <p:spPr bwMode="auto">
          <a:xfrm>
            <a:off x="1219200" y="1214438"/>
            <a:ext cx="7924800"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70000"/>
              </a:lnSpc>
              <a:spcBef>
                <a:spcPct val="50000"/>
              </a:spcBef>
              <a:buFontTx/>
              <a:buChar char="•"/>
            </a:pPr>
            <a:r>
              <a:rPr lang="en-US" altLang="en-US" sz="2800">
                <a:solidFill>
                  <a:srgbClr val="000000"/>
                </a:solidFill>
                <a:latin typeface="Times New Roman" panose="02020603050405020304" pitchFamily="18" charset="0"/>
                <a:ea typeface="+mn-ea"/>
                <a:cs typeface="+mn-cs"/>
              </a:rPr>
              <a:t> General category of Parsing Top-Down</a:t>
            </a:r>
          </a:p>
          <a:p>
            <a:pPr eaLnBrk="1" hangingPunct="1">
              <a:lnSpc>
                <a:spcPct val="70000"/>
              </a:lnSpc>
              <a:spcBef>
                <a:spcPct val="50000"/>
              </a:spcBef>
              <a:buFontTx/>
              <a:buChar char="•"/>
            </a:pPr>
            <a:r>
              <a:rPr lang="en-US" altLang="en-US" sz="2800">
                <a:solidFill>
                  <a:srgbClr val="000000"/>
                </a:solidFill>
                <a:latin typeface="Times New Roman" panose="02020603050405020304" pitchFamily="18" charset="0"/>
                <a:ea typeface="+mn-ea"/>
                <a:cs typeface="+mn-cs"/>
              </a:rPr>
              <a:t> Choose production rule based on input symbol</a:t>
            </a:r>
          </a:p>
          <a:p>
            <a:pPr eaLnBrk="1" hangingPunct="1">
              <a:lnSpc>
                <a:spcPct val="70000"/>
              </a:lnSpc>
              <a:spcBef>
                <a:spcPct val="50000"/>
              </a:spcBef>
              <a:buFontTx/>
              <a:buChar char="•"/>
            </a:pPr>
            <a:r>
              <a:rPr lang="en-US" altLang="en-US" sz="2800">
                <a:solidFill>
                  <a:srgbClr val="000000"/>
                </a:solidFill>
                <a:latin typeface="Times New Roman" panose="02020603050405020304" pitchFamily="18" charset="0"/>
                <a:ea typeface="+mn-ea"/>
                <a:cs typeface="+mn-cs"/>
              </a:rPr>
              <a:t> May require backtracking to correct a wrong choice.</a:t>
            </a:r>
          </a:p>
          <a:p>
            <a:pPr eaLnBrk="1" hangingPunct="1">
              <a:lnSpc>
                <a:spcPct val="70000"/>
              </a:lnSpc>
              <a:spcBef>
                <a:spcPct val="50000"/>
              </a:spcBef>
              <a:buFontTx/>
              <a:buChar char="•"/>
            </a:pPr>
            <a:r>
              <a:rPr lang="en-US" altLang="en-US" sz="2800">
                <a:solidFill>
                  <a:srgbClr val="000000"/>
                </a:solidFill>
                <a:latin typeface="Times New Roman" panose="02020603050405020304" pitchFamily="18" charset="0"/>
                <a:ea typeface="+mn-ea"/>
                <a:cs typeface="+mn-cs"/>
              </a:rPr>
              <a:t> Example:      S </a:t>
            </a:r>
            <a:r>
              <a:rPr lang="en-US" altLang="en-US" sz="2800">
                <a:solidFill>
                  <a:srgbClr val="000000"/>
                </a:solidFill>
                <a:latin typeface="Times New Roman" panose="02020603050405020304" pitchFamily="18" charset="0"/>
                <a:ea typeface="+mn-ea"/>
                <a:cs typeface="+mn-cs"/>
                <a:sym typeface="Symbol" panose="05050102010706020507" pitchFamily="18" charset="2"/>
              </a:rPr>
              <a:t> c A d</a:t>
            </a:r>
          </a:p>
          <a:p>
            <a:pPr eaLnBrk="1" hangingPunct="1">
              <a:lnSpc>
                <a:spcPct val="70000"/>
              </a:lnSpc>
              <a:spcBef>
                <a:spcPct val="50000"/>
              </a:spcBef>
            </a:pPr>
            <a:r>
              <a:rPr lang="en-US" altLang="en-US" sz="2800">
                <a:solidFill>
                  <a:srgbClr val="000000"/>
                </a:solidFill>
                <a:latin typeface="Times New Roman" panose="02020603050405020304" pitchFamily="18" charset="0"/>
                <a:ea typeface="+mn-ea"/>
                <a:cs typeface="+mn-cs"/>
              </a:rPr>
              <a:t>                         A </a:t>
            </a:r>
            <a:r>
              <a:rPr lang="en-US" altLang="en-US" sz="2800">
                <a:solidFill>
                  <a:srgbClr val="000000"/>
                </a:solidFill>
                <a:latin typeface="Times New Roman" panose="02020603050405020304" pitchFamily="18" charset="0"/>
                <a:ea typeface="+mn-ea"/>
                <a:cs typeface="+mn-cs"/>
                <a:sym typeface="Symbol" panose="05050102010706020507" pitchFamily="18" charset="2"/>
              </a:rPr>
              <a:t> ab | a</a:t>
            </a:r>
            <a:endParaRPr lang="en-US" altLang="en-US" sz="2800">
              <a:solidFill>
                <a:srgbClr val="000000"/>
              </a:solidFill>
              <a:latin typeface="Times New Roman" panose="02020603050405020304" pitchFamily="18" charset="0"/>
              <a:ea typeface="+mn-ea"/>
              <a:cs typeface="+mn-cs"/>
            </a:endParaRPr>
          </a:p>
          <a:p>
            <a:pPr eaLnBrk="1" hangingPunct="1">
              <a:lnSpc>
                <a:spcPct val="70000"/>
              </a:lnSpc>
              <a:spcBef>
                <a:spcPct val="50000"/>
              </a:spcBef>
            </a:pPr>
            <a:r>
              <a:rPr lang="en-US" altLang="en-US" sz="2800">
                <a:solidFill>
                  <a:srgbClr val="000000"/>
                </a:solidFill>
                <a:latin typeface="Times New Roman" panose="02020603050405020304" pitchFamily="18" charset="0"/>
                <a:ea typeface="+mn-ea"/>
                <a:cs typeface="+mn-cs"/>
              </a:rPr>
              <a:t>     </a:t>
            </a:r>
          </a:p>
        </p:txBody>
      </p:sp>
      <p:sp>
        <p:nvSpPr>
          <p:cNvPr id="480260" name="AutoShape 4"/>
          <p:cNvSpPr>
            <a:spLocks/>
          </p:cNvSpPr>
          <p:nvPr/>
        </p:nvSpPr>
        <p:spPr bwMode="auto">
          <a:xfrm>
            <a:off x="5257800" y="2743200"/>
            <a:ext cx="155575" cy="758825"/>
          </a:xfrm>
          <a:prstGeom prst="rightBrace">
            <a:avLst>
              <a:gd name="adj1" fmla="val 40646"/>
              <a:gd name="adj2" fmla="val 50000"/>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61" name="Text Box 5"/>
          <p:cNvSpPr txBox="1">
            <a:spLocks noChangeArrowheads="1"/>
          </p:cNvSpPr>
          <p:nvPr/>
        </p:nvSpPr>
        <p:spPr bwMode="auto">
          <a:xfrm>
            <a:off x="5715000" y="2900363"/>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input:  </a:t>
            </a:r>
            <a:r>
              <a:rPr lang="en-US" altLang="en-US" sz="2000" b="1">
                <a:solidFill>
                  <a:srgbClr val="3333CC"/>
                </a:solidFill>
                <a:latin typeface="Times New Roman" panose="02020603050405020304" pitchFamily="18" charset="0"/>
                <a:ea typeface="+mn-ea"/>
                <a:cs typeface="+mn-cs"/>
              </a:rPr>
              <a:t>cad</a:t>
            </a:r>
            <a:endParaRPr lang="en-US" altLang="en-US" sz="2000" b="1">
              <a:solidFill>
                <a:srgbClr val="000000"/>
              </a:solidFill>
              <a:latin typeface="Times New Roman" panose="02020603050405020304" pitchFamily="18" charset="0"/>
              <a:ea typeface="+mn-ea"/>
              <a:cs typeface="+mn-cs"/>
            </a:endParaRPr>
          </a:p>
        </p:txBody>
      </p:sp>
      <p:grpSp>
        <p:nvGrpSpPr>
          <p:cNvPr id="480271" name="Group 15"/>
          <p:cNvGrpSpPr>
            <a:grpSpLocks/>
          </p:cNvGrpSpPr>
          <p:nvPr/>
        </p:nvGrpSpPr>
        <p:grpSpPr bwMode="auto">
          <a:xfrm>
            <a:off x="1524000" y="3962400"/>
            <a:ext cx="1981200" cy="930275"/>
            <a:chOff x="960" y="2496"/>
            <a:chExt cx="1248" cy="586"/>
          </a:xfrm>
        </p:grpSpPr>
        <p:sp>
          <p:nvSpPr>
            <p:cNvPr id="480262" name="Text Box 6"/>
            <p:cNvSpPr txBox="1">
              <a:spLocks noChangeArrowheads="1"/>
            </p:cNvSpPr>
            <p:nvPr/>
          </p:nvSpPr>
          <p:spPr bwMode="auto">
            <a:xfrm>
              <a:off x="960" y="2544"/>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cad</a:t>
              </a:r>
            </a:p>
          </p:txBody>
        </p:sp>
        <p:sp>
          <p:nvSpPr>
            <p:cNvPr id="480263" name="AutoShape 7"/>
            <p:cNvSpPr>
              <a:spLocks noChangeArrowheads="1"/>
            </p:cNvSpPr>
            <p:nvPr/>
          </p:nvSpPr>
          <p:spPr bwMode="auto">
            <a:xfrm>
              <a:off x="1008" y="2736"/>
              <a:ext cx="96" cy="96"/>
            </a:xfrm>
            <a:prstGeom prst="triangle">
              <a:avLst>
                <a:gd name="adj" fmla="val 50000"/>
              </a:avLst>
            </a:prstGeom>
            <a:solidFill>
              <a:srgbClr val="00CC00"/>
            </a:solidFill>
            <a:ln w="25400">
              <a:solidFill>
                <a:srgbClr val="00CC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64" name="Text Box 8"/>
            <p:cNvSpPr txBox="1">
              <a:spLocks noChangeArrowheads="1"/>
            </p:cNvSpPr>
            <p:nvPr/>
          </p:nvSpPr>
          <p:spPr bwMode="auto">
            <a:xfrm>
              <a:off x="1728" y="2496"/>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S</a:t>
              </a:r>
            </a:p>
          </p:txBody>
        </p:sp>
        <p:sp>
          <p:nvSpPr>
            <p:cNvPr id="480265" name="Text Box 9"/>
            <p:cNvSpPr txBox="1">
              <a:spLocks noChangeArrowheads="1"/>
            </p:cNvSpPr>
            <p:nvPr/>
          </p:nvSpPr>
          <p:spPr bwMode="auto">
            <a:xfrm>
              <a:off x="1488" y="2784"/>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t>
              </a:r>
            </a:p>
          </p:txBody>
        </p:sp>
        <p:sp>
          <p:nvSpPr>
            <p:cNvPr id="480266" name="Text Box 10"/>
            <p:cNvSpPr txBox="1">
              <a:spLocks noChangeArrowheads="1"/>
            </p:cNvSpPr>
            <p:nvPr/>
          </p:nvSpPr>
          <p:spPr bwMode="auto">
            <a:xfrm>
              <a:off x="2016" y="2784"/>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d</a:t>
              </a:r>
            </a:p>
          </p:txBody>
        </p:sp>
        <p:sp>
          <p:nvSpPr>
            <p:cNvPr id="480267" name="Text Box 11"/>
            <p:cNvSpPr txBox="1">
              <a:spLocks noChangeArrowheads="1"/>
            </p:cNvSpPr>
            <p:nvPr/>
          </p:nvSpPr>
          <p:spPr bwMode="auto">
            <a:xfrm>
              <a:off x="1728" y="2832"/>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A</a:t>
              </a:r>
            </a:p>
          </p:txBody>
        </p:sp>
        <p:sp>
          <p:nvSpPr>
            <p:cNvPr id="480268" name="Line 12"/>
            <p:cNvSpPr>
              <a:spLocks noChangeShapeType="1"/>
            </p:cNvSpPr>
            <p:nvPr/>
          </p:nvSpPr>
          <p:spPr bwMode="auto">
            <a:xfrm flipH="1">
              <a:off x="1632" y="2688"/>
              <a:ext cx="144"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69" name="Line 13"/>
            <p:cNvSpPr>
              <a:spLocks noChangeShapeType="1"/>
            </p:cNvSpPr>
            <p:nvPr/>
          </p:nvSpPr>
          <p:spPr bwMode="auto">
            <a:xfrm flipH="1">
              <a:off x="1824" y="2688"/>
              <a:ext cx="0"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70" name="Line 14"/>
            <p:cNvSpPr>
              <a:spLocks noChangeShapeType="1"/>
            </p:cNvSpPr>
            <p:nvPr/>
          </p:nvSpPr>
          <p:spPr bwMode="auto">
            <a:xfrm flipH="1" flipV="1">
              <a:off x="1872" y="2688"/>
              <a:ext cx="192"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480307" name="Group 51"/>
          <p:cNvGrpSpPr>
            <a:grpSpLocks/>
          </p:cNvGrpSpPr>
          <p:nvPr/>
        </p:nvGrpSpPr>
        <p:grpSpPr bwMode="auto">
          <a:xfrm>
            <a:off x="1447800" y="5257800"/>
            <a:ext cx="1981200" cy="1311275"/>
            <a:chOff x="912" y="3312"/>
            <a:chExt cx="1248" cy="826"/>
          </a:xfrm>
        </p:grpSpPr>
        <p:sp>
          <p:nvSpPr>
            <p:cNvPr id="480273" name="Text Box 17"/>
            <p:cNvSpPr txBox="1">
              <a:spLocks noChangeArrowheads="1"/>
            </p:cNvSpPr>
            <p:nvPr/>
          </p:nvSpPr>
          <p:spPr bwMode="auto">
            <a:xfrm>
              <a:off x="912" y="3456"/>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cad</a:t>
              </a:r>
            </a:p>
          </p:txBody>
        </p:sp>
        <p:sp>
          <p:nvSpPr>
            <p:cNvPr id="480274" name="AutoShape 18"/>
            <p:cNvSpPr>
              <a:spLocks noChangeArrowheads="1"/>
            </p:cNvSpPr>
            <p:nvPr/>
          </p:nvSpPr>
          <p:spPr bwMode="auto">
            <a:xfrm>
              <a:off x="1008" y="3648"/>
              <a:ext cx="96" cy="96"/>
            </a:xfrm>
            <a:prstGeom prst="triangle">
              <a:avLst>
                <a:gd name="adj" fmla="val 50000"/>
              </a:avLst>
            </a:prstGeom>
            <a:solidFill>
              <a:srgbClr val="00CC00"/>
            </a:solidFill>
            <a:ln w="25400">
              <a:solidFill>
                <a:srgbClr val="00CC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75" name="Text Box 19"/>
            <p:cNvSpPr txBox="1">
              <a:spLocks noChangeArrowheads="1"/>
            </p:cNvSpPr>
            <p:nvPr/>
          </p:nvSpPr>
          <p:spPr bwMode="auto">
            <a:xfrm>
              <a:off x="1680" y="3312"/>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S</a:t>
              </a:r>
            </a:p>
          </p:txBody>
        </p:sp>
        <p:sp>
          <p:nvSpPr>
            <p:cNvPr id="480276" name="Text Box 20"/>
            <p:cNvSpPr txBox="1">
              <a:spLocks noChangeArrowheads="1"/>
            </p:cNvSpPr>
            <p:nvPr/>
          </p:nvSpPr>
          <p:spPr bwMode="auto">
            <a:xfrm>
              <a:off x="1440" y="3600"/>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t>
              </a:r>
            </a:p>
          </p:txBody>
        </p:sp>
        <p:sp>
          <p:nvSpPr>
            <p:cNvPr id="480277" name="Text Box 21"/>
            <p:cNvSpPr txBox="1">
              <a:spLocks noChangeArrowheads="1"/>
            </p:cNvSpPr>
            <p:nvPr/>
          </p:nvSpPr>
          <p:spPr bwMode="auto">
            <a:xfrm>
              <a:off x="1968" y="3600"/>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d</a:t>
              </a:r>
            </a:p>
          </p:txBody>
        </p:sp>
        <p:sp>
          <p:nvSpPr>
            <p:cNvPr id="480278" name="Text Box 22"/>
            <p:cNvSpPr txBox="1">
              <a:spLocks noChangeArrowheads="1"/>
            </p:cNvSpPr>
            <p:nvPr/>
          </p:nvSpPr>
          <p:spPr bwMode="auto">
            <a:xfrm>
              <a:off x="1680" y="3648"/>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A</a:t>
              </a:r>
            </a:p>
          </p:txBody>
        </p:sp>
        <p:sp>
          <p:nvSpPr>
            <p:cNvPr id="480279" name="Line 23"/>
            <p:cNvSpPr>
              <a:spLocks noChangeShapeType="1"/>
            </p:cNvSpPr>
            <p:nvPr/>
          </p:nvSpPr>
          <p:spPr bwMode="auto">
            <a:xfrm flipH="1">
              <a:off x="1584" y="3504"/>
              <a:ext cx="144"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80" name="Line 24"/>
            <p:cNvSpPr>
              <a:spLocks noChangeShapeType="1"/>
            </p:cNvSpPr>
            <p:nvPr/>
          </p:nvSpPr>
          <p:spPr bwMode="auto">
            <a:xfrm flipH="1">
              <a:off x="1776" y="3504"/>
              <a:ext cx="0"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81" name="Line 25"/>
            <p:cNvSpPr>
              <a:spLocks noChangeShapeType="1"/>
            </p:cNvSpPr>
            <p:nvPr/>
          </p:nvSpPr>
          <p:spPr bwMode="auto">
            <a:xfrm flipH="1" flipV="1">
              <a:off x="1824" y="3504"/>
              <a:ext cx="192"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83" name="Text Box 27"/>
            <p:cNvSpPr txBox="1">
              <a:spLocks noChangeArrowheads="1"/>
            </p:cNvSpPr>
            <p:nvPr/>
          </p:nvSpPr>
          <p:spPr bwMode="auto">
            <a:xfrm>
              <a:off x="1488" y="388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a</a:t>
              </a:r>
            </a:p>
          </p:txBody>
        </p:sp>
        <p:sp>
          <p:nvSpPr>
            <p:cNvPr id="480284" name="Text Box 28"/>
            <p:cNvSpPr txBox="1">
              <a:spLocks noChangeArrowheads="1"/>
            </p:cNvSpPr>
            <p:nvPr/>
          </p:nvSpPr>
          <p:spPr bwMode="auto">
            <a:xfrm>
              <a:off x="1920" y="388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b</a:t>
              </a:r>
            </a:p>
          </p:txBody>
        </p:sp>
        <p:sp>
          <p:nvSpPr>
            <p:cNvPr id="480285" name="Line 29"/>
            <p:cNvSpPr>
              <a:spLocks noChangeShapeType="1"/>
            </p:cNvSpPr>
            <p:nvPr/>
          </p:nvSpPr>
          <p:spPr bwMode="auto">
            <a:xfrm>
              <a:off x="1872" y="3840"/>
              <a:ext cx="96" cy="96"/>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86" name="Line 30"/>
            <p:cNvSpPr>
              <a:spLocks noChangeShapeType="1"/>
            </p:cNvSpPr>
            <p:nvPr/>
          </p:nvSpPr>
          <p:spPr bwMode="auto">
            <a:xfrm flipH="1">
              <a:off x="1632" y="3840"/>
              <a:ext cx="96" cy="96"/>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480306" name="Group 50"/>
          <p:cNvGrpSpPr>
            <a:grpSpLocks/>
          </p:cNvGrpSpPr>
          <p:nvPr/>
        </p:nvGrpSpPr>
        <p:grpSpPr bwMode="auto">
          <a:xfrm>
            <a:off x="4191000" y="3810000"/>
            <a:ext cx="4419600" cy="1447800"/>
            <a:chOff x="2640" y="2400"/>
            <a:chExt cx="2784" cy="912"/>
          </a:xfrm>
        </p:grpSpPr>
        <p:sp>
          <p:nvSpPr>
            <p:cNvPr id="480291" name="Text Box 35"/>
            <p:cNvSpPr txBox="1">
              <a:spLocks noChangeArrowheads="1"/>
            </p:cNvSpPr>
            <p:nvPr/>
          </p:nvSpPr>
          <p:spPr bwMode="auto">
            <a:xfrm>
              <a:off x="2640" y="2544"/>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cad</a:t>
              </a:r>
            </a:p>
          </p:txBody>
        </p:sp>
        <p:sp>
          <p:nvSpPr>
            <p:cNvPr id="480292" name="AutoShape 36"/>
            <p:cNvSpPr>
              <a:spLocks noChangeArrowheads="1"/>
            </p:cNvSpPr>
            <p:nvPr/>
          </p:nvSpPr>
          <p:spPr bwMode="auto">
            <a:xfrm>
              <a:off x="2832" y="2736"/>
              <a:ext cx="96" cy="96"/>
            </a:xfrm>
            <a:prstGeom prst="triangle">
              <a:avLst>
                <a:gd name="adj" fmla="val 50000"/>
              </a:avLst>
            </a:prstGeom>
            <a:solidFill>
              <a:srgbClr val="00CC00"/>
            </a:solidFill>
            <a:ln w="25400">
              <a:solidFill>
                <a:srgbClr val="00CC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93" name="Text Box 37"/>
            <p:cNvSpPr txBox="1">
              <a:spLocks noChangeArrowheads="1"/>
            </p:cNvSpPr>
            <p:nvPr/>
          </p:nvSpPr>
          <p:spPr bwMode="auto">
            <a:xfrm>
              <a:off x="3408" y="2400"/>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S</a:t>
              </a:r>
            </a:p>
          </p:txBody>
        </p:sp>
        <p:sp>
          <p:nvSpPr>
            <p:cNvPr id="480294" name="Text Box 38"/>
            <p:cNvSpPr txBox="1">
              <a:spLocks noChangeArrowheads="1"/>
            </p:cNvSpPr>
            <p:nvPr/>
          </p:nvSpPr>
          <p:spPr bwMode="auto">
            <a:xfrm>
              <a:off x="3168" y="268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t>
              </a:r>
            </a:p>
          </p:txBody>
        </p:sp>
        <p:sp>
          <p:nvSpPr>
            <p:cNvPr id="480295" name="Text Box 39"/>
            <p:cNvSpPr txBox="1">
              <a:spLocks noChangeArrowheads="1"/>
            </p:cNvSpPr>
            <p:nvPr/>
          </p:nvSpPr>
          <p:spPr bwMode="auto">
            <a:xfrm>
              <a:off x="3696" y="268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d</a:t>
              </a:r>
            </a:p>
          </p:txBody>
        </p:sp>
        <p:sp>
          <p:nvSpPr>
            <p:cNvPr id="480296" name="Text Box 40"/>
            <p:cNvSpPr txBox="1">
              <a:spLocks noChangeArrowheads="1"/>
            </p:cNvSpPr>
            <p:nvPr/>
          </p:nvSpPr>
          <p:spPr bwMode="auto">
            <a:xfrm>
              <a:off x="3408" y="2736"/>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A</a:t>
              </a:r>
            </a:p>
          </p:txBody>
        </p:sp>
        <p:sp>
          <p:nvSpPr>
            <p:cNvPr id="480297" name="Line 41"/>
            <p:cNvSpPr>
              <a:spLocks noChangeShapeType="1"/>
            </p:cNvSpPr>
            <p:nvPr/>
          </p:nvSpPr>
          <p:spPr bwMode="auto">
            <a:xfrm flipH="1">
              <a:off x="3312" y="2592"/>
              <a:ext cx="144"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98" name="Line 42"/>
            <p:cNvSpPr>
              <a:spLocks noChangeShapeType="1"/>
            </p:cNvSpPr>
            <p:nvPr/>
          </p:nvSpPr>
          <p:spPr bwMode="auto">
            <a:xfrm flipH="1">
              <a:off x="3504" y="2592"/>
              <a:ext cx="0"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299" name="Line 43"/>
            <p:cNvSpPr>
              <a:spLocks noChangeShapeType="1"/>
            </p:cNvSpPr>
            <p:nvPr/>
          </p:nvSpPr>
          <p:spPr bwMode="auto">
            <a:xfrm flipH="1" flipV="1">
              <a:off x="3552" y="2592"/>
              <a:ext cx="192"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00" name="Text Box 44"/>
            <p:cNvSpPr txBox="1">
              <a:spLocks noChangeArrowheads="1"/>
            </p:cNvSpPr>
            <p:nvPr/>
          </p:nvSpPr>
          <p:spPr bwMode="auto">
            <a:xfrm>
              <a:off x="3216" y="2976"/>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a</a:t>
              </a:r>
            </a:p>
          </p:txBody>
        </p:sp>
        <p:sp>
          <p:nvSpPr>
            <p:cNvPr id="480301" name="Text Box 45"/>
            <p:cNvSpPr txBox="1">
              <a:spLocks noChangeArrowheads="1"/>
            </p:cNvSpPr>
            <p:nvPr/>
          </p:nvSpPr>
          <p:spPr bwMode="auto">
            <a:xfrm>
              <a:off x="3648" y="2976"/>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b</a:t>
              </a:r>
            </a:p>
          </p:txBody>
        </p:sp>
        <p:sp>
          <p:nvSpPr>
            <p:cNvPr id="480302" name="Line 46"/>
            <p:cNvSpPr>
              <a:spLocks noChangeShapeType="1"/>
            </p:cNvSpPr>
            <p:nvPr/>
          </p:nvSpPr>
          <p:spPr bwMode="auto">
            <a:xfrm>
              <a:off x="3600" y="2928"/>
              <a:ext cx="96" cy="96"/>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03" name="Line 47"/>
            <p:cNvSpPr>
              <a:spLocks noChangeShapeType="1"/>
            </p:cNvSpPr>
            <p:nvPr/>
          </p:nvSpPr>
          <p:spPr bwMode="auto">
            <a:xfrm flipH="1">
              <a:off x="3360" y="2928"/>
              <a:ext cx="96" cy="96"/>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04" name="Oval 48"/>
            <p:cNvSpPr>
              <a:spLocks noChangeArrowheads="1"/>
            </p:cNvSpPr>
            <p:nvPr/>
          </p:nvSpPr>
          <p:spPr bwMode="auto">
            <a:xfrm>
              <a:off x="3600" y="2976"/>
              <a:ext cx="288" cy="336"/>
            </a:xfrm>
            <a:prstGeom prst="ellipse">
              <a:avLst/>
            </a:prstGeom>
            <a:noFill/>
            <a:ln w="25400">
              <a:solidFill>
                <a:srgbClr val="FF0000"/>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05" name="Text Box 49"/>
            <p:cNvSpPr txBox="1">
              <a:spLocks noChangeArrowheads="1"/>
            </p:cNvSpPr>
            <p:nvPr/>
          </p:nvSpPr>
          <p:spPr bwMode="auto">
            <a:xfrm>
              <a:off x="3984" y="3024"/>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FF3300"/>
                  </a:solidFill>
                  <a:latin typeface="Times New Roman" panose="02020603050405020304" pitchFamily="18" charset="0"/>
                  <a:ea typeface="+mn-ea"/>
                  <a:cs typeface="+mn-cs"/>
                </a:rPr>
                <a:t>Problem: backtrack</a:t>
              </a:r>
            </a:p>
          </p:txBody>
        </p:sp>
      </p:grpSp>
      <p:grpSp>
        <p:nvGrpSpPr>
          <p:cNvPr id="480325" name="Group 69"/>
          <p:cNvGrpSpPr>
            <a:grpSpLocks/>
          </p:cNvGrpSpPr>
          <p:nvPr/>
        </p:nvGrpSpPr>
        <p:grpSpPr bwMode="auto">
          <a:xfrm>
            <a:off x="4191000" y="5334000"/>
            <a:ext cx="1981200" cy="1387475"/>
            <a:chOff x="2640" y="3360"/>
            <a:chExt cx="1248" cy="874"/>
          </a:xfrm>
        </p:grpSpPr>
        <p:sp>
          <p:nvSpPr>
            <p:cNvPr id="480309" name="Text Box 53"/>
            <p:cNvSpPr txBox="1">
              <a:spLocks noChangeArrowheads="1"/>
            </p:cNvSpPr>
            <p:nvPr/>
          </p:nvSpPr>
          <p:spPr bwMode="auto">
            <a:xfrm>
              <a:off x="2640" y="3504"/>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cad</a:t>
              </a:r>
            </a:p>
          </p:txBody>
        </p:sp>
        <p:sp>
          <p:nvSpPr>
            <p:cNvPr id="480310" name="AutoShape 54"/>
            <p:cNvSpPr>
              <a:spLocks noChangeArrowheads="1"/>
            </p:cNvSpPr>
            <p:nvPr/>
          </p:nvSpPr>
          <p:spPr bwMode="auto">
            <a:xfrm>
              <a:off x="2736" y="3696"/>
              <a:ext cx="96" cy="96"/>
            </a:xfrm>
            <a:prstGeom prst="triangle">
              <a:avLst>
                <a:gd name="adj" fmla="val 50000"/>
              </a:avLst>
            </a:prstGeom>
            <a:solidFill>
              <a:srgbClr val="00CC00"/>
            </a:solidFill>
            <a:ln w="25400">
              <a:solidFill>
                <a:srgbClr val="00CC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11" name="Text Box 55"/>
            <p:cNvSpPr txBox="1">
              <a:spLocks noChangeArrowheads="1"/>
            </p:cNvSpPr>
            <p:nvPr/>
          </p:nvSpPr>
          <p:spPr bwMode="auto">
            <a:xfrm>
              <a:off x="3408" y="3360"/>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S</a:t>
              </a:r>
            </a:p>
          </p:txBody>
        </p:sp>
        <p:sp>
          <p:nvSpPr>
            <p:cNvPr id="480312" name="Text Box 56"/>
            <p:cNvSpPr txBox="1">
              <a:spLocks noChangeArrowheads="1"/>
            </p:cNvSpPr>
            <p:nvPr/>
          </p:nvSpPr>
          <p:spPr bwMode="auto">
            <a:xfrm>
              <a:off x="3168" y="364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t>
              </a:r>
            </a:p>
          </p:txBody>
        </p:sp>
        <p:sp>
          <p:nvSpPr>
            <p:cNvPr id="480313" name="Text Box 57"/>
            <p:cNvSpPr txBox="1">
              <a:spLocks noChangeArrowheads="1"/>
            </p:cNvSpPr>
            <p:nvPr/>
          </p:nvSpPr>
          <p:spPr bwMode="auto">
            <a:xfrm>
              <a:off x="3696" y="364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d</a:t>
              </a:r>
            </a:p>
          </p:txBody>
        </p:sp>
        <p:sp>
          <p:nvSpPr>
            <p:cNvPr id="480314" name="Text Box 58"/>
            <p:cNvSpPr txBox="1">
              <a:spLocks noChangeArrowheads="1"/>
            </p:cNvSpPr>
            <p:nvPr/>
          </p:nvSpPr>
          <p:spPr bwMode="auto">
            <a:xfrm>
              <a:off x="3408" y="3696"/>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A</a:t>
              </a:r>
            </a:p>
          </p:txBody>
        </p:sp>
        <p:sp>
          <p:nvSpPr>
            <p:cNvPr id="480315" name="Line 59"/>
            <p:cNvSpPr>
              <a:spLocks noChangeShapeType="1"/>
            </p:cNvSpPr>
            <p:nvPr/>
          </p:nvSpPr>
          <p:spPr bwMode="auto">
            <a:xfrm flipH="1">
              <a:off x="3312" y="3552"/>
              <a:ext cx="144"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16" name="Line 60"/>
            <p:cNvSpPr>
              <a:spLocks noChangeShapeType="1"/>
            </p:cNvSpPr>
            <p:nvPr/>
          </p:nvSpPr>
          <p:spPr bwMode="auto">
            <a:xfrm flipH="1">
              <a:off x="3504" y="3552"/>
              <a:ext cx="0"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17" name="Line 61"/>
            <p:cNvSpPr>
              <a:spLocks noChangeShapeType="1"/>
            </p:cNvSpPr>
            <p:nvPr/>
          </p:nvSpPr>
          <p:spPr bwMode="auto">
            <a:xfrm flipH="1" flipV="1">
              <a:off x="3552" y="3552"/>
              <a:ext cx="192" cy="1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18" name="Text Box 62"/>
            <p:cNvSpPr txBox="1">
              <a:spLocks noChangeArrowheads="1"/>
            </p:cNvSpPr>
            <p:nvPr/>
          </p:nvSpPr>
          <p:spPr bwMode="auto">
            <a:xfrm>
              <a:off x="3408" y="3984"/>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a</a:t>
              </a:r>
            </a:p>
          </p:txBody>
        </p:sp>
        <p:sp>
          <p:nvSpPr>
            <p:cNvPr id="480321" name="Line 65"/>
            <p:cNvSpPr>
              <a:spLocks noChangeShapeType="1"/>
            </p:cNvSpPr>
            <p:nvPr/>
          </p:nvSpPr>
          <p:spPr bwMode="auto">
            <a:xfrm flipH="1">
              <a:off x="3504" y="3936"/>
              <a:ext cx="0" cy="96"/>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480322" name="Line 66"/>
          <p:cNvSpPr>
            <a:spLocks noChangeShapeType="1"/>
          </p:cNvSpPr>
          <p:nvPr/>
        </p:nvSpPr>
        <p:spPr bwMode="auto">
          <a:xfrm>
            <a:off x="1752600" y="4800600"/>
            <a:ext cx="0" cy="533400"/>
          </a:xfrm>
          <a:prstGeom prst="line">
            <a:avLst/>
          </a:prstGeom>
          <a:noFill/>
          <a:ln w="25400">
            <a:solidFill>
              <a:srgbClr val="CC99FF"/>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23" name="Line 67"/>
          <p:cNvSpPr>
            <a:spLocks noChangeShapeType="1"/>
          </p:cNvSpPr>
          <p:nvPr/>
        </p:nvSpPr>
        <p:spPr bwMode="auto">
          <a:xfrm>
            <a:off x="4495800" y="4800600"/>
            <a:ext cx="0" cy="533400"/>
          </a:xfrm>
          <a:prstGeom prst="line">
            <a:avLst/>
          </a:prstGeom>
          <a:noFill/>
          <a:ln w="25400">
            <a:solidFill>
              <a:srgbClr val="CC99FF"/>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24" name="Line 68"/>
          <p:cNvSpPr>
            <a:spLocks noChangeShapeType="1"/>
          </p:cNvSpPr>
          <p:nvPr/>
        </p:nvSpPr>
        <p:spPr bwMode="auto">
          <a:xfrm flipV="1">
            <a:off x="3429000" y="4572000"/>
            <a:ext cx="838200" cy="914400"/>
          </a:xfrm>
          <a:prstGeom prst="line">
            <a:avLst/>
          </a:prstGeom>
          <a:noFill/>
          <a:ln w="25400">
            <a:solidFill>
              <a:srgbClr val="CC99FF"/>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27" name="Text Box 71"/>
          <p:cNvSpPr txBox="1">
            <a:spLocks noChangeArrowheads="1"/>
          </p:cNvSpPr>
          <p:nvPr/>
        </p:nvSpPr>
        <p:spPr bwMode="auto">
          <a:xfrm>
            <a:off x="6934200" y="54102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cad</a:t>
            </a:r>
          </a:p>
        </p:txBody>
      </p:sp>
      <p:sp>
        <p:nvSpPr>
          <p:cNvPr id="480328" name="AutoShape 72"/>
          <p:cNvSpPr>
            <a:spLocks noChangeArrowheads="1"/>
          </p:cNvSpPr>
          <p:nvPr/>
        </p:nvSpPr>
        <p:spPr bwMode="auto">
          <a:xfrm>
            <a:off x="7239000" y="5715000"/>
            <a:ext cx="152400" cy="152400"/>
          </a:xfrm>
          <a:prstGeom prst="triangle">
            <a:avLst>
              <a:gd name="adj" fmla="val 50000"/>
            </a:avLst>
          </a:prstGeom>
          <a:solidFill>
            <a:srgbClr val="00CC00"/>
          </a:solidFill>
          <a:ln w="25400">
            <a:solidFill>
              <a:srgbClr val="00CC00"/>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29" name="Text Box 73"/>
          <p:cNvSpPr txBox="1">
            <a:spLocks noChangeArrowheads="1"/>
          </p:cNvSpPr>
          <p:nvPr/>
        </p:nvSpPr>
        <p:spPr bwMode="auto">
          <a:xfrm>
            <a:off x="8153400" y="51816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S</a:t>
            </a:r>
          </a:p>
        </p:txBody>
      </p:sp>
      <p:sp>
        <p:nvSpPr>
          <p:cNvPr id="480330" name="Text Box 74"/>
          <p:cNvSpPr txBox="1">
            <a:spLocks noChangeArrowheads="1"/>
          </p:cNvSpPr>
          <p:nvPr/>
        </p:nvSpPr>
        <p:spPr bwMode="auto">
          <a:xfrm>
            <a:off x="7772400" y="56388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c</a:t>
            </a:r>
          </a:p>
        </p:txBody>
      </p:sp>
      <p:sp>
        <p:nvSpPr>
          <p:cNvPr id="480331" name="Text Box 75"/>
          <p:cNvSpPr txBox="1">
            <a:spLocks noChangeArrowheads="1"/>
          </p:cNvSpPr>
          <p:nvPr/>
        </p:nvSpPr>
        <p:spPr bwMode="auto">
          <a:xfrm>
            <a:off x="8610600" y="56388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d</a:t>
            </a:r>
          </a:p>
        </p:txBody>
      </p:sp>
      <p:sp>
        <p:nvSpPr>
          <p:cNvPr id="480332" name="Text Box 76"/>
          <p:cNvSpPr txBox="1">
            <a:spLocks noChangeArrowheads="1"/>
          </p:cNvSpPr>
          <p:nvPr/>
        </p:nvSpPr>
        <p:spPr bwMode="auto">
          <a:xfrm>
            <a:off x="8153400" y="5715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000000"/>
                </a:solidFill>
                <a:latin typeface="Times New Roman" panose="02020603050405020304" pitchFamily="18" charset="0"/>
                <a:ea typeface="+mn-ea"/>
                <a:cs typeface="+mn-cs"/>
              </a:rPr>
              <a:t>A</a:t>
            </a:r>
          </a:p>
        </p:txBody>
      </p:sp>
      <p:sp>
        <p:nvSpPr>
          <p:cNvPr id="480333" name="Line 77"/>
          <p:cNvSpPr>
            <a:spLocks noChangeShapeType="1"/>
          </p:cNvSpPr>
          <p:nvPr/>
        </p:nvSpPr>
        <p:spPr bwMode="auto">
          <a:xfrm flipH="1">
            <a:off x="8001000" y="5486400"/>
            <a:ext cx="228600" cy="3048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34" name="Line 78"/>
          <p:cNvSpPr>
            <a:spLocks noChangeShapeType="1"/>
          </p:cNvSpPr>
          <p:nvPr/>
        </p:nvSpPr>
        <p:spPr bwMode="auto">
          <a:xfrm flipH="1">
            <a:off x="8305800" y="5486400"/>
            <a:ext cx="0" cy="3048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35" name="Line 79"/>
          <p:cNvSpPr>
            <a:spLocks noChangeShapeType="1"/>
          </p:cNvSpPr>
          <p:nvPr/>
        </p:nvSpPr>
        <p:spPr bwMode="auto">
          <a:xfrm flipH="1" flipV="1">
            <a:off x="8382000" y="5486400"/>
            <a:ext cx="304800" cy="3048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36" name="Text Box 80"/>
          <p:cNvSpPr txBox="1">
            <a:spLocks noChangeArrowheads="1"/>
          </p:cNvSpPr>
          <p:nvPr/>
        </p:nvSpPr>
        <p:spPr bwMode="auto">
          <a:xfrm>
            <a:off x="8153400" y="6172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3333CC"/>
                </a:solidFill>
                <a:latin typeface="Times New Roman" panose="02020603050405020304" pitchFamily="18" charset="0"/>
                <a:ea typeface="+mn-ea"/>
                <a:cs typeface="+mn-cs"/>
              </a:rPr>
              <a:t>a</a:t>
            </a:r>
          </a:p>
        </p:txBody>
      </p:sp>
      <p:sp>
        <p:nvSpPr>
          <p:cNvPr id="480337" name="Line 81"/>
          <p:cNvSpPr>
            <a:spLocks noChangeShapeType="1"/>
          </p:cNvSpPr>
          <p:nvPr/>
        </p:nvSpPr>
        <p:spPr bwMode="auto">
          <a:xfrm flipH="1">
            <a:off x="8305800" y="6096000"/>
            <a:ext cx="0" cy="1524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0338" name="Line 82"/>
          <p:cNvSpPr>
            <a:spLocks noChangeShapeType="1"/>
          </p:cNvSpPr>
          <p:nvPr/>
        </p:nvSpPr>
        <p:spPr bwMode="auto">
          <a:xfrm flipV="1">
            <a:off x="6324600" y="5715000"/>
            <a:ext cx="457200" cy="76200"/>
          </a:xfrm>
          <a:prstGeom prst="line">
            <a:avLst/>
          </a:prstGeom>
          <a:noFill/>
          <a:ln w="25400">
            <a:solidFill>
              <a:srgbClr val="CC99FF"/>
            </a:solidFill>
            <a:prstDash val="sysDot"/>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648213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ltLang="en-US"/>
              <a:t>Predictive Parsing : Recursive</a:t>
            </a:r>
          </a:p>
        </p:txBody>
      </p:sp>
      <p:sp>
        <p:nvSpPr>
          <p:cNvPr id="481285" name="Rectangle 5"/>
          <p:cNvSpPr>
            <a:spLocks noGrp="1" noChangeArrowheads="1"/>
          </p:cNvSpPr>
          <p:nvPr>
            <p:ph type="body" idx="1"/>
          </p:nvPr>
        </p:nvSpPr>
        <p:spPr/>
        <p:txBody>
          <a:bodyPr/>
          <a:lstStyle/>
          <a:p>
            <a:r>
              <a:rPr lang="en-US" altLang="en-US">
                <a:effectLst/>
              </a:rPr>
              <a:t>To eliminate backtracking, grammar must have:</a:t>
            </a:r>
          </a:p>
          <a:p>
            <a:pPr lvl="1"/>
            <a:r>
              <a:rPr lang="en-US" altLang="en-US">
                <a:solidFill>
                  <a:srgbClr val="FF3300"/>
                </a:solidFill>
              </a:rPr>
              <a:t> no left recursion</a:t>
            </a:r>
          </a:p>
          <a:p>
            <a:pPr lvl="1"/>
            <a:r>
              <a:rPr lang="en-US" altLang="en-US">
                <a:solidFill>
                  <a:srgbClr val="FF3300"/>
                </a:solidFill>
              </a:rPr>
              <a:t> apply left factoring</a:t>
            </a:r>
          </a:p>
          <a:p>
            <a:pPr lvl="1"/>
            <a:r>
              <a:rPr lang="en-US" altLang="en-US">
                <a:solidFill>
                  <a:srgbClr val="FF3300"/>
                </a:solidFill>
              </a:rPr>
              <a:t> remove </a:t>
            </a:r>
            <a:r>
              <a:rPr lang="en-US" altLang="en-US">
                <a:solidFill>
                  <a:srgbClr val="FF3300"/>
                </a:solidFill>
                <a:sym typeface="Symbol" panose="05050102010706020507" pitchFamily="18" charset="2"/>
              </a:rPr>
              <a:t>-moves</a:t>
            </a:r>
          </a:p>
          <a:p>
            <a:r>
              <a:rPr lang="en-US" altLang="en-US">
                <a:effectLst/>
              </a:rPr>
              <a:t>If so, we can utilize current input symbol in conjunction with non-terminals to be expanded  to uniquely determine the next action</a:t>
            </a:r>
          </a:p>
          <a:p>
            <a:r>
              <a:rPr lang="en-US" altLang="en-US">
                <a:effectLst/>
              </a:rPr>
              <a:t>Utilize transition diagrams (TDs):</a:t>
            </a:r>
          </a:p>
          <a:p>
            <a:pPr lvl="1"/>
            <a:r>
              <a:rPr lang="en-US" altLang="en-US">
                <a:solidFill>
                  <a:schemeClr val="tx1"/>
                </a:solidFill>
              </a:rPr>
              <a:t>For each non-terminal of the grammar:</a:t>
            </a:r>
          </a:p>
          <a:p>
            <a:pPr lvl="2"/>
            <a:r>
              <a:rPr lang="en-US" altLang="en-US">
                <a:solidFill>
                  <a:schemeClr val="accent2"/>
                </a:solidFill>
              </a:rPr>
              <a:t> Create an initial and final state</a:t>
            </a:r>
          </a:p>
          <a:p>
            <a:pPr lvl="2"/>
            <a:r>
              <a:rPr lang="en-US" altLang="en-US" sz="2800">
                <a:solidFill>
                  <a:schemeClr val="accent2"/>
                </a:solidFill>
              </a:rPr>
              <a:t>If A</a:t>
            </a:r>
            <a:r>
              <a:rPr lang="en-US" altLang="en-US" sz="2800">
                <a:solidFill>
                  <a:schemeClr val="accent2"/>
                </a:solidFill>
                <a:sym typeface="Symbol" panose="05050102010706020507" pitchFamily="18" charset="2"/>
              </a:rPr>
              <a:t> X</a:t>
            </a:r>
            <a:r>
              <a:rPr lang="en-US" altLang="en-US" sz="2800" baseline="-25000">
                <a:solidFill>
                  <a:schemeClr val="accent2"/>
                </a:solidFill>
                <a:sym typeface="Symbol" panose="05050102010706020507" pitchFamily="18" charset="2"/>
              </a:rPr>
              <a:t>1</a:t>
            </a:r>
            <a:r>
              <a:rPr lang="en-US" altLang="en-US" sz="2800">
                <a:solidFill>
                  <a:schemeClr val="accent2"/>
                </a:solidFill>
                <a:sym typeface="Symbol" panose="05050102010706020507" pitchFamily="18" charset="2"/>
              </a:rPr>
              <a:t>X</a:t>
            </a:r>
            <a:r>
              <a:rPr lang="en-US" altLang="en-US" sz="2800" baseline="-25000">
                <a:solidFill>
                  <a:schemeClr val="accent2"/>
                </a:solidFill>
                <a:sym typeface="Symbol" panose="05050102010706020507" pitchFamily="18" charset="2"/>
              </a:rPr>
              <a:t>2</a:t>
            </a:r>
            <a:r>
              <a:rPr lang="en-US" altLang="en-US" sz="2800">
                <a:solidFill>
                  <a:schemeClr val="accent2"/>
                </a:solidFill>
                <a:sym typeface="Symbol" panose="05050102010706020507" pitchFamily="18" charset="2"/>
              </a:rPr>
              <a:t>…X</a:t>
            </a:r>
            <a:r>
              <a:rPr lang="en-US" altLang="en-US" sz="2800" baseline="-25000">
                <a:solidFill>
                  <a:schemeClr val="accent2"/>
                </a:solidFill>
                <a:sym typeface="Symbol" panose="05050102010706020507" pitchFamily="18" charset="2"/>
              </a:rPr>
              <a:t>n</a:t>
            </a:r>
            <a:r>
              <a:rPr lang="en-US" altLang="en-US" sz="2800">
                <a:solidFill>
                  <a:schemeClr val="accent2"/>
                </a:solidFill>
                <a:sym typeface="Symbol" panose="05050102010706020507" pitchFamily="18" charset="2"/>
              </a:rPr>
              <a:t> is a production, add path with edges X</a:t>
            </a:r>
            <a:r>
              <a:rPr lang="en-US" altLang="en-US" sz="2800" baseline="-25000">
                <a:solidFill>
                  <a:schemeClr val="accent2"/>
                </a:solidFill>
                <a:sym typeface="Symbol" panose="05050102010706020507" pitchFamily="18" charset="2"/>
              </a:rPr>
              <a:t>1</a:t>
            </a:r>
            <a:r>
              <a:rPr lang="en-US" altLang="en-US" sz="2800">
                <a:solidFill>
                  <a:schemeClr val="accent2"/>
                </a:solidFill>
                <a:sym typeface="Symbol" panose="05050102010706020507" pitchFamily="18" charset="2"/>
              </a:rPr>
              <a:t>, X</a:t>
            </a:r>
            <a:r>
              <a:rPr lang="en-US" altLang="en-US" sz="2800" baseline="-25000">
                <a:solidFill>
                  <a:schemeClr val="accent2"/>
                </a:solidFill>
                <a:sym typeface="Symbol" panose="05050102010706020507" pitchFamily="18" charset="2"/>
              </a:rPr>
              <a:t>2</a:t>
            </a:r>
            <a:r>
              <a:rPr lang="en-US" altLang="en-US" sz="2800">
                <a:solidFill>
                  <a:schemeClr val="accent2"/>
                </a:solidFill>
                <a:sym typeface="Symbol" panose="05050102010706020507" pitchFamily="18" charset="2"/>
              </a:rPr>
              <a:t>, … , X</a:t>
            </a:r>
            <a:r>
              <a:rPr lang="en-US" altLang="en-US" sz="2800" baseline="-25000">
                <a:solidFill>
                  <a:schemeClr val="accent2"/>
                </a:solidFill>
                <a:sym typeface="Symbol" panose="05050102010706020507" pitchFamily="18" charset="2"/>
              </a:rPr>
              <a:t>n</a:t>
            </a:r>
          </a:p>
          <a:p>
            <a:r>
              <a:rPr lang="en-US" altLang="en-US">
                <a:effectLst/>
              </a:rPr>
              <a:t>TDs can be algorithmized into Program</a:t>
            </a:r>
          </a:p>
        </p:txBody>
      </p:sp>
      <p:sp>
        <p:nvSpPr>
          <p:cNvPr id="481284" name="Text Box 4"/>
          <p:cNvSpPr txBox="1">
            <a:spLocks noChangeArrowheads="1"/>
          </p:cNvSpPr>
          <p:nvPr/>
        </p:nvSpPr>
        <p:spPr bwMode="auto">
          <a:xfrm>
            <a:off x="1143000" y="12192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a:solidFill>
                  <a:srgbClr val="000000"/>
                </a:solidFill>
                <a:latin typeface="Times New Roman" panose="02020603050405020304" pitchFamily="18" charset="0"/>
                <a:ea typeface="+mn-ea"/>
                <a:cs typeface="+mn-cs"/>
              </a:rPr>
              <a:t> </a:t>
            </a:r>
          </a:p>
        </p:txBody>
      </p:sp>
    </p:spTree>
    <p:extLst>
      <p:ext uri="{BB962C8B-B14F-4D97-AF65-F5344CB8AC3E}">
        <p14:creationId xmlns:p14="http://schemas.microsoft.com/office/powerpoint/2010/main" val="3362362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ltLang="en-US"/>
              <a:t>Transition Diagrams (TDs)</a:t>
            </a:r>
          </a:p>
        </p:txBody>
      </p:sp>
      <p:sp>
        <p:nvSpPr>
          <p:cNvPr id="482307" name="Text Box 3"/>
          <p:cNvSpPr txBox="1">
            <a:spLocks noChangeArrowheads="1"/>
          </p:cNvSpPr>
          <p:nvPr/>
        </p:nvSpPr>
        <p:spPr bwMode="auto">
          <a:xfrm>
            <a:off x="1219200" y="1143000"/>
            <a:ext cx="7696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50000"/>
              </a:lnSpc>
              <a:spcBef>
                <a:spcPct val="50000"/>
              </a:spcBef>
              <a:buFontTx/>
              <a:buChar char="•"/>
            </a:pPr>
            <a:r>
              <a:rPr lang="en-US" altLang="en-US">
                <a:solidFill>
                  <a:srgbClr val="000000"/>
                </a:solidFill>
                <a:latin typeface="Times New Roman" panose="02020603050405020304" pitchFamily="18" charset="0"/>
                <a:ea typeface="+mn-ea"/>
                <a:cs typeface="+mn-cs"/>
              </a:rPr>
              <a:t> Unlike lexical equivalents, each edge represents a token</a:t>
            </a:r>
          </a:p>
          <a:p>
            <a:pPr eaLnBrk="1" hangingPunct="1">
              <a:lnSpc>
                <a:spcPct val="50000"/>
              </a:lnSpc>
              <a:spcBef>
                <a:spcPct val="50000"/>
              </a:spcBef>
              <a:buFontTx/>
              <a:buChar char="•"/>
            </a:pPr>
            <a:r>
              <a:rPr lang="en-US" altLang="en-US">
                <a:solidFill>
                  <a:srgbClr val="000000"/>
                </a:solidFill>
                <a:latin typeface="Times New Roman" panose="02020603050405020304" pitchFamily="18" charset="0"/>
                <a:ea typeface="+mn-ea"/>
                <a:cs typeface="+mn-cs"/>
              </a:rPr>
              <a:t>Transition implies:  if token, choose edge, </a:t>
            </a:r>
            <a:r>
              <a:rPr lang="en-US" altLang="en-US" u="sng">
                <a:solidFill>
                  <a:srgbClr val="000000"/>
                </a:solidFill>
                <a:latin typeface="Times New Roman" panose="02020603050405020304" pitchFamily="18" charset="0"/>
                <a:ea typeface="+mn-ea"/>
                <a:cs typeface="+mn-cs"/>
              </a:rPr>
              <a:t>call proc</a:t>
            </a:r>
          </a:p>
          <a:p>
            <a:pPr eaLnBrk="1" hangingPunct="1">
              <a:lnSpc>
                <a:spcPct val="50000"/>
              </a:lnSpc>
              <a:spcBef>
                <a:spcPct val="50000"/>
              </a:spcBef>
              <a:buFontTx/>
              <a:buChar char="•"/>
            </a:pPr>
            <a:r>
              <a:rPr lang="en-US" altLang="en-US">
                <a:solidFill>
                  <a:srgbClr val="000000"/>
                </a:solidFill>
                <a:latin typeface="Times New Roman" panose="02020603050405020304" pitchFamily="18" charset="0"/>
                <a:ea typeface="+mn-ea"/>
                <a:cs typeface="+mn-cs"/>
              </a:rPr>
              <a:t> Recall earlier grammar and its associated TDs</a:t>
            </a:r>
          </a:p>
        </p:txBody>
      </p:sp>
      <p:grpSp>
        <p:nvGrpSpPr>
          <p:cNvPr id="482398" name="Group 94"/>
          <p:cNvGrpSpPr>
            <a:grpSpLocks/>
          </p:cNvGrpSpPr>
          <p:nvPr/>
        </p:nvGrpSpPr>
        <p:grpSpPr bwMode="auto">
          <a:xfrm>
            <a:off x="1752600" y="2238375"/>
            <a:ext cx="5715000" cy="657225"/>
            <a:chOff x="1056" y="1632"/>
            <a:chExt cx="3600" cy="414"/>
          </a:xfrm>
        </p:grpSpPr>
        <p:sp>
          <p:nvSpPr>
            <p:cNvPr id="482310" name="Text Box 6"/>
            <p:cNvSpPr txBox="1">
              <a:spLocks noChangeArrowheads="1"/>
            </p:cNvSpPr>
            <p:nvPr/>
          </p:nvSpPr>
          <p:spPr bwMode="auto">
            <a:xfrm>
              <a:off x="1056" y="1680"/>
              <a:ext cx="129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altLang="en-US" sz="2000" b="1">
                  <a:solidFill>
                    <a:srgbClr val="000000"/>
                  </a:solidFill>
                  <a:latin typeface="Times New Roman" panose="02020603050405020304" pitchFamily="18" charset="0"/>
                  <a:ea typeface="+mn-ea"/>
                  <a:cs typeface="+mn-cs"/>
                  <a:sym typeface="Symbol" panose="05050102010706020507" pitchFamily="18" charset="2"/>
                </a:rPr>
                <a:t>E  TE’                                                E’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a:t>
              </a:r>
              <a:r>
                <a:rPr lang="en-US" altLang="en-US" sz="2000" b="1">
                  <a:solidFill>
                    <a:srgbClr val="000000"/>
                  </a:solidFill>
                  <a:latin typeface="Times New Roman" panose="02020603050405020304" pitchFamily="18" charset="0"/>
                  <a:ea typeface="+mn-ea"/>
                  <a:cs typeface="+mn-cs"/>
                  <a:sym typeface="Symbol" panose="05050102010706020507" pitchFamily="18" charset="2"/>
                </a:rPr>
                <a:t> TE’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 </a:t>
              </a:r>
            </a:p>
          </p:txBody>
        </p:sp>
        <p:sp>
          <p:nvSpPr>
            <p:cNvPr id="482313" name="Text Box 9"/>
            <p:cNvSpPr txBox="1">
              <a:spLocks noChangeArrowheads="1"/>
            </p:cNvSpPr>
            <p:nvPr/>
          </p:nvSpPr>
          <p:spPr bwMode="auto">
            <a:xfrm>
              <a:off x="2352" y="1680"/>
              <a:ext cx="129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en-US" altLang="en-US" sz="2000" b="1">
                  <a:solidFill>
                    <a:srgbClr val="000000"/>
                  </a:solidFill>
                  <a:latin typeface="Times New Roman" panose="02020603050405020304" pitchFamily="18" charset="0"/>
                  <a:ea typeface="+mn-ea"/>
                  <a:cs typeface="+mn-cs"/>
                  <a:sym typeface="Symbol" panose="05050102010706020507" pitchFamily="18" charset="2"/>
                </a:rPr>
                <a:t>T  FT’                                                T’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a:t>
              </a:r>
              <a:r>
                <a:rPr lang="en-US" altLang="en-US" sz="2000" b="1">
                  <a:solidFill>
                    <a:srgbClr val="000000"/>
                  </a:solidFill>
                  <a:latin typeface="Times New Roman" panose="02020603050405020304" pitchFamily="18" charset="0"/>
                  <a:ea typeface="+mn-ea"/>
                  <a:cs typeface="+mn-cs"/>
                  <a:sym typeface="Symbol" panose="05050102010706020507" pitchFamily="18" charset="2"/>
                </a:rPr>
                <a:t> FT’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 </a:t>
              </a:r>
            </a:p>
          </p:txBody>
        </p:sp>
        <p:sp>
          <p:nvSpPr>
            <p:cNvPr id="482317" name="Text Box 13"/>
            <p:cNvSpPr txBox="1">
              <a:spLocks noChangeArrowheads="1"/>
            </p:cNvSpPr>
            <p:nvPr/>
          </p:nvSpPr>
          <p:spPr bwMode="auto">
            <a:xfrm>
              <a:off x="3504" y="1632"/>
              <a:ext cx="10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solidFill>
                    <a:srgbClr val="000000"/>
                  </a:solidFill>
                  <a:latin typeface="Times New Roman" panose="02020603050405020304" pitchFamily="18" charset="0"/>
                  <a:ea typeface="+mn-ea"/>
                  <a:cs typeface="+mn-cs"/>
                  <a:sym typeface="Symbol" panose="05050102010706020507" pitchFamily="18" charset="2"/>
                </a:rPr>
                <a:t>F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 ( </a:t>
              </a:r>
              <a:r>
                <a:rPr lang="en-US" altLang="en-US" sz="2000" b="1">
                  <a:solidFill>
                    <a:srgbClr val="000000"/>
                  </a:solidFill>
                  <a:latin typeface="Times New Roman" panose="02020603050405020304" pitchFamily="18" charset="0"/>
                  <a:ea typeface="+mn-ea"/>
                  <a:cs typeface="+mn-cs"/>
                  <a:sym typeface="Symbol" panose="05050102010706020507" pitchFamily="18" charset="2"/>
                </a:rPr>
                <a:t>E</a:t>
              </a:r>
              <a:r>
                <a:rPr lang="en-US" altLang="en-US" sz="2000" b="1">
                  <a:solidFill>
                    <a:srgbClr val="3333CC"/>
                  </a:solidFill>
                  <a:latin typeface="Times New Roman" panose="02020603050405020304" pitchFamily="18" charset="0"/>
                  <a:ea typeface="+mn-ea"/>
                  <a:cs typeface="+mn-cs"/>
                  <a:sym typeface="Symbol" panose="05050102010706020507" pitchFamily="18" charset="2"/>
                </a:rPr>
                <a:t> )  </a:t>
              </a:r>
              <a:r>
                <a:rPr lang="en-US" altLang="en-US" sz="2000" b="1">
                  <a:solidFill>
                    <a:srgbClr val="000000"/>
                  </a:solidFill>
                  <a:latin typeface="Times New Roman" panose="02020603050405020304" pitchFamily="18" charset="0"/>
                  <a:ea typeface="+mn-ea"/>
                  <a:cs typeface="+mn-cs"/>
                  <a:sym typeface="Symbol" panose="05050102010706020507" pitchFamily="18" charset="2"/>
                </a:rPr>
                <a:t>|</a:t>
              </a:r>
              <a:r>
                <a:rPr lang="en-US" altLang="en-US" sz="2000" b="1">
                  <a:solidFill>
                    <a:srgbClr val="3333CC"/>
                  </a:solidFill>
                  <a:latin typeface="Times New Roman" panose="02020603050405020304" pitchFamily="18" charset="0"/>
                  <a:ea typeface="+mn-ea"/>
                  <a:cs typeface="+mn-cs"/>
                  <a:sym typeface="Symbol" panose="05050102010706020507" pitchFamily="18" charset="2"/>
                </a:rPr>
                <a:t> id</a:t>
              </a:r>
            </a:p>
          </p:txBody>
        </p:sp>
        <p:sp>
          <p:nvSpPr>
            <p:cNvPr id="482333" name="Rectangle 29"/>
            <p:cNvSpPr>
              <a:spLocks noChangeArrowheads="1"/>
            </p:cNvSpPr>
            <p:nvPr/>
          </p:nvSpPr>
          <p:spPr bwMode="auto">
            <a:xfrm>
              <a:off x="1104" y="1680"/>
              <a:ext cx="3552" cy="336"/>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482335" name="Group 31"/>
          <p:cNvGrpSpPr>
            <a:grpSpLocks/>
          </p:cNvGrpSpPr>
          <p:nvPr/>
        </p:nvGrpSpPr>
        <p:grpSpPr bwMode="auto">
          <a:xfrm>
            <a:off x="1219200" y="2895600"/>
            <a:ext cx="3200400" cy="609600"/>
            <a:chOff x="768" y="2112"/>
            <a:chExt cx="2016" cy="384"/>
          </a:xfrm>
        </p:grpSpPr>
        <p:grpSp>
          <p:nvGrpSpPr>
            <p:cNvPr id="482324" name="Group 20"/>
            <p:cNvGrpSpPr>
              <a:grpSpLocks/>
            </p:cNvGrpSpPr>
            <p:nvPr/>
          </p:nvGrpSpPr>
          <p:grpSpPr bwMode="auto">
            <a:xfrm>
              <a:off x="2448" y="2160"/>
              <a:ext cx="336" cy="336"/>
              <a:chOff x="3552" y="2544"/>
              <a:chExt cx="336" cy="336"/>
            </a:xfrm>
          </p:grpSpPr>
          <p:sp>
            <p:nvSpPr>
              <p:cNvPr id="482321" name="Oval 17"/>
              <p:cNvSpPr>
                <a:spLocks noChangeArrowheads="1"/>
              </p:cNvSpPr>
              <p:nvPr/>
            </p:nvSpPr>
            <p:spPr bwMode="auto">
              <a:xfrm>
                <a:off x="3552" y="2544"/>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22" name="Oval 18"/>
              <p:cNvSpPr>
                <a:spLocks noChangeArrowheads="1"/>
              </p:cNvSpPr>
              <p:nvPr/>
            </p:nvSpPr>
            <p:spPr bwMode="auto">
              <a:xfrm>
                <a:off x="3600" y="2592"/>
                <a:ext cx="240" cy="240"/>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482323" name="Oval 19"/>
            <p:cNvSpPr>
              <a:spLocks noChangeArrowheads="1"/>
            </p:cNvSpPr>
            <p:nvPr/>
          </p:nvSpPr>
          <p:spPr bwMode="auto">
            <a:xfrm>
              <a:off x="1776" y="2160"/>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25" name="Oval 21"/>
            <p:cNvSpPr>
              <a:spLocks noChangeArrowheads="1"/>
            </p:cNvSpPr>
            <p:nvPr/>
          </p:nvSpPr>
          <p:spPr bwMode="auto">
            <a:xfrm>
              <a:off x="1104" y="2160"/>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26" name="Line 22"/>
            <p:cNvSpPr>
              <a:spLocks noChangeShapeType="1"/>
            </p:cNvSpPr>
            <p:nvPr/>
          </p:nvSpPr>
          <p:spPr bwMode="auto">
            <a:xfrm>
              <a:off x="1440" y="2304"/>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27" name="Line 23"/>
            <p:cNvSpPr>
              <a:spLocks noChangeShapeType="1"/>
            </p:cNvSpPr>
            <p:nvPr/>
          </p:nvSpPr>
          <p:spPr bwMode="auto">
            <a:xfrm>
              <a:off x="2112" y="2304"/>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28" name="Text Box 24"/>
            <p:cNvSpPr txBox="1">
              <a:spLocks noChangeArrowheads="1"/>
            </p:cNvSpPr>
            <p:nvPr/>
          </p:nvSpPr>
          <p:spPr bwMode="auto">
            <a:xfrm>
              <a:off x="1152"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0</a:t>
              </a:r>
            </a:p>
          </p:txBody>
        </p:sp>
        <p:sp>
          <p:nvSpPr>
            <p:cNvPr id="482329" name="Text Box 25"/>
            <p:cNvSpPr txBox="1">
              <a:spLocks noChangeArrowheads="1"/>
            </p:cNvSpPr>
            <p:nvPr/>
          </p:nvSpPr>
          <p:spPr bwMode="auto">
            <a:xfrm>
              <a:off x="2496"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2</a:t>
              </a:r>
            </a:p>
          </p:txBody>
        </p:sp>
        <p:sp>
          <p:nvSpPr>
            <p:cNvPr id="482330" name="Text Box 26"/>
            <p:cNvSpPr txBox="1">
              <a:spLocks noChangeArrowheads="1"/>
            </p:cNvSpPr>
            <p:nvPr/>
          </p:nvSpPr>
          <p:spPr bwMode="auto">
            <a:xfrm>
              <a:off x="1824"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a:t>
              </a:r>
            </a:p>
          </p:txBody>
        </p:sp>
        <p:sp>
          <p:nvSpPr>
            <p:cNvPr id="482331" name="Text Box 27"/>
            <p:cNvSpPr txBox="1">
              <a:spLocks noChangeArrowheads="1"/>
            </p:cNvSpPr>
            <p:nvPr/>
          </p:nvSpPr>
          <p:spPr bwMode="auto">
            <a:xfrm>
              <a:off x="1440" y="211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sp>
          <p:nvSpPr>
            <p:cNvPr id="482332" name="Text Box 28"/>
            <p:cNvSpPr txBox="1">
              <a:spLocks noChangeArrowheads="1"/>
            </p:cNvSpPr>
            <p:nvPr/>
          </p:nvSpPr>
          <p:spPr bwMode="auto">
            <a:xfrm>
              <a:off x="2112" y="211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sp>
          <p:nvSpPr>
            <p:cNvPr id="482334" name="Text Box 30"/>
            <p:cNvSpPr txBox="1">
              <a:spLocks noChangeArrowheads="1"/>
            </p:cNvSpPr>
            <p:nvPr/>
          </p:nvSpPr>
          <p:spPr bwMode="auto">
            <a:xfrm>
              <a:off x="768" y="22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grpSp>
      <p:grpSp>
        <p:nvGrpSpPr>
          <p:cNvPr id="482359" name="Group 55"/>
          <p:cNvGrpSpPr>
            <a:grpSpLocks/>
          </p:cNvGrpSpPr>
          <p:nvPr/>
        </p:nvGrpSpPr>
        <p:grpSpPr bwMode="auto">
          <a:xfrm>
            <a:off x="1219200" y="3505200"/>
            <a:ext cx="4267200" cy="900113"/>
            <a:chOff x="768" y="2688"/>
            <a:chExt cx="2688" cy="567"/>
          </a:xfrm>
        </p:grpSpPr>
        <p:sp>
          <p:nvSpPr>
            <p:cNvPr id="482341" name="Oval 37"/>
            <p:cNvSpPr>
              <a:spLocks noChangeArrowheads="1"/>
            </p:cNvSpPr>
            <p:nvPr/>
          </p:nvSpPr>
          <p:spPr bwMode="auto">
            <a:xfrm>
              <a:off x="1104" y="2736"/>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42" name="Line 38"/>
            <p:cNvSpPr>
              <a:spLocks noChangeShapeType="1"/>
            </p:cNvSpPr>
            <p:nvPr/>
          </p:nvSpPr>
          <p:spPr bwMode="auto">
            <a:xfrm>
              <a:off x="1440" y="2880"/>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44" name="Text Box 40"/>
            <p:cNvSpPr txBox="1">
              <a:spLocks noChangeArrowheads="1"/>
            </p:cNvSpPr>
            <p:nvPr/>
          </p:nvSpPr>
          <p:spPr bwMode="auto">
            <a:xfrm>
              <a:off x="1152" y="278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3</a:t>
              </a:r>
            </a:p>
          </p:txBody>
        </p:sp>
        <p:grpSp>
          <p:nvGrpSpPr>
            <p:cNvPr id="482356" name="Group 52"/>
            <p:cNvGrpSpPr>
              <a:grpSpLocks/>
            </p:cNvGrpSpPr>
            <p:nvPr/>
          </p:nvGrpSpPr>
          <p:grpSpPr bwMode="auto">
            <a:xfrm>
              <a:off x="3120" y="2736"/>
              <a:ext cx="336" cy="336"/>
              <a:chOff x="2448" y="2736"/>
              <a:chExt cx="336" cy="336"/>
            </a:xfrm>
          </p:grpSpPr>
          <p:grpSp>
            <p:nvGrpSpPr>
              <p:cNvPr id="482337" name="Group 33"/>
              <p:cNvGrpSpPr>
                <a:grpSpLocks/>
              </p:cNvGrpSpPr>
              <p:nvPr/>
            </p:nvGrpSpPr>
            <p:grpSpPr bwMode="auto">
              <a:xfrm>
                <a:off x="2448" y="2736"/>
                <a:ext cx="336" cy="336"/>
                <a:chOff x="3552" y="2544"/>
                <a:chExt cx="336" cy="336"/>
              </a:xfrm>
            </p:grpSpPr>
            <p:sp>
              <p:nvSpPr>
                <p:cNvPr id="482338" name="Oval 34"/>
                <p:cNvSpPr>
                  <a:spLocks noChangeArrowheads="1"/>
                </p:cNvSpPr>
                <p:nvPr/>
              </p:nvSpPr>
              <p:spPr bwMode="auto">
                <a:xfrm>
                  <a:off x="3552" y="2544"/>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39" name="Oval 35"/>
                <p:cNvSpPr>
                  <a:spLocks noChangeArrowheads="1"/>
                </p:cNvSpPr>
                <p:nvPr/>
              </p:nvSpPr>
              <p:spPr bwMode="auto">
                <a:xfrm>
                  <a:off x="3600" y="2592"/>
                  <a:ext cx="240" cy="240"/>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482345" name="Text Box 41"/>
              <p:cNvSpPr txBox="1">
                <a:spLocks noChangeArrowheads="1"/>
              </p:cNvSpPr>
              <p:nvPr/>
            </p:nvSpPr>
            <p:spPr bwMode="auto">
              <a:xfrm>
                <a:off x="2496" y="278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6</a:t>
                </a:r>
              </a:p>
            </p:txBody>
          </p:sp>
        </p:grpSp>
        <p:sp>
          <p:nvSpPr>
            <p:cNvPr id="482347" name="Text Box 43"/>
            <p:cNvSpPr txBox="1">
              <a:spLocks noChangeArrowheads="1"/>
            </p:cNvSpPr>
            <p:nvPr/>
          </p:nvSpPr>
          <p:spPr bwMode="auto">
            <a:xfrm>
              <a:off x="1440" y="268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rPr>
                <a:t>+</a:t>
              </a:r>
            </a:p>
          </p:txBody>
        </p:sp>
        <p:grpSp>
          <p:nvGrpSpPr>
            <p:cNvPr id="482350" name="Group 46"/>
            <p:cNvGrpSpPr>
              <a:grpSpLocks/>
            </p:cNvGrpSpPr>
            <p:nvPr/>
          </p:nvGrpSpPr>
          <p:grpSpPr bwMode="auto">
            <a:xfrm>
              <a:off x="1776" y="2688"/>
              <a:ext cx="672" cy="384"/>
              <a:chOff x="1776" y="2688"/>
              <a:chExt cx="672" cy="384"/>
            </a:xfrm>
          </p:grpSpPr>
          <p:sp>
            <p:nvSpPr>
              <p:cNvPr id="482340" name="Oval 36"/>
              <p:cNvSpPr>
                <a:spLocks noChangeArrowheads="1"/>
              </p:cNvSpPr>
              <p:nvPr/>
            </p:nvSpPr>
            <p:spPr bwMode="auto">
              <a:xfrm>
                <a:off x="1776" y="2736"/>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43" name="Line 39"/>
              <p:cNvSpPr>
                <a:spLocks noChangeShapeType="1"/>
              </p:cNvSpPr>
              <p:nvPr/>
            </p:nvSpPr>
            <p:spPr bwMode="auto">
              <a:xfrm>
                <a:off x="2112" y="2880"/>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46" name="Text Box 42"/>
              <p:cNvSpPr txBox="1">
                <a:spLocks noChangeArrowheads="1"/>
              </p:cNvSpPr>
              <p:nvPr/>
            </p:nvSpPr>
            <p:spPr bwMode="auto">
              <a:xfrm>
                <a:off x="1824" y="278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4</a:t>
                </a:r>
              </a:p>
            </p:txBody>
          </p:sp>
          <p:sp>
            <p:nvSpPr>
              <p:cNvPr id="482348" name="Text Box 44"/>
              <p:cNvSpPr txBox="1">
                <a:spLocks noChangeArrowheads="1"/>
              </p:cNvSpPr>
              <p:nvPr/>
            </p:nvSpPr>
            <p:spPr bwMode="auto">
              <a:xfrm>
                <a:off x="2112" y="268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grpSp>
        <p:sp>
          <p:nvSpPr>
            <p:cNvPr id="482349" name="Text Box 45"/>
            <p:cNvSpPr txBox="1">
              <a:spLocks noChangeArrowheads="1"/>
            </p:cNvSpPr>
            <p:nvPr/>
          </p:nvSpPr>
          <p:spPr bwMode="auto">
            <a:xfrm>
              <a:off x="768" y="278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grpSp>
          <p:nvGrpSpPr>
            <p:cNvPr id="482351" name="Group 47"/>
            <p:cNvGrpSpPr>
              <a:grpSpLocks/>
            </p:cNvGrpSpPr>
            <p:nvPr/>
          </p:nvGrpSpPr>
          <p:grpSpPr bwMode="auto">
            <a:xfrm>
              <a:off x="2448" y="2688"/>
              <a:ext cx="672" cy="384"/>
              <a:chOff x="1776" y="2688"/>
              <a:chExt cx="672" cy="384"/>
            </a:xfrm>
          </p:grpSpPr>
          <p:sp>
            <p:nvSpPr>
              <p:cNvPr id="482352" name="Oval 48"/>
              <p:cNvSpPr>
                <a:spLocks noChangeArrowheads="1"/>
              </p:cNvSpPr>
              <p:nvPr/>
            </p:nvSpPr>
            <p:spPr bwMode="auto">
              <a:xfrm>
                <a:off x="1776" y="2736"/>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53" name="Line 49"/>
              <p:cNvSpPr>
                <a:spLocks noChangeShapeType="1"/>
              </p:cNvSpPr>
              <p:nvPr/>
            </p:nvSpPr>
            <p:spPr bwMode="auto">
              <a:xfrm>
                <a:off x="2112" y="2880"/>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54" name="Text Box 50"/>
              <p:cNvSpPr txBox="1">
                <a:spLocks noChangeArrowheads="1"/>
              </p:cNvSpPr>
              <p:nvPr/>
            </p:nvSpPr>
            <p:spPr bwMode="auto">
              <a:xfrm>
                <a:off x="1824" y="278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5</a:t>
                </a:r>
              </a:p>
            </p:txBody>
          </p:sp>
          <p:sp>
            <p:nvSpPr>
              <p:cNvPr id="482355" name="Text Box 51"/>
              <p:cNvSpPr txBox="1">
                <a:spLocks noChangeArrowheads="1"/>
              </p:cNvSpPr>
              <p:nvPr/>
            </p:nvSpPr>
            <p:spPr bwMode="auto">
              <a:xfrm>
                <a:off x="2112" y="2688"/>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grpSp>
        <p:cxnSp>
          <p:nvCxnSpPr>
            <p:cNvPr id="482357" name="AutoShape 53"/>
            <p:cNvCxnSpPr>
              <a:cxnSpLocks noChangeShapeType="1"/>
              <a:stCxn id="482341" idx="4"/>
              <a:endCxn id="482338" idx="4"/>
            </p:cNvCxnSpPr>
            <p:nvPr/>
          </p:nvCxnSpPr>
          <p:spPr bwMode="auto">
            <a:xfrm rot="16200000" flipH="1">
              <a:off x="2279" y="2073"/>
              <a:ext cx="1" cy="2016"/>
            </a:xfrm>
            <a:prstGeom prst="curvedConnector3">
              <a:avLst>
                <a:gd name="adj1" fmla="val 13499995"/>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358" name="Text Box 54"/>
            <p:cNvSpPr txBox="1">
              <a:spLocks noChangeArrowheads="1"/>
            </p:cNvSpPr>
            <p:nvPr/>
          </p:nvSpPr>
          <p:spPr bwMode="auto">
            <a:xfrm>
              <a:off x="2160" y="302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endParaRPr lang="en-US" altLang="en-US" sz="1800" b="1">
                <a:solidFill>
                  <a:srgbClr val="3333CC"/>
                </a:solidFill>
                <a:latin typeface="Times New Roman" panose="02020603050405020304" pitchFamily="18" charset="0"/>
                <a:ea typeface="+mn-ea"/>
                <a:cs typeface="+mn-cs"/>
              </a:endParaRPr>
            </a:p>
          </p:txBody>
        </p:sp>
      </p:grpSp>
      <p:grpSp>
        <p:nvGrpSpPr>
          <p:cNvPr id="482360" name="Group 56"/>
          <p:cNvGrpSpPr>
            <a:grpSpLocks/>
          </p:cNvGrpSpPr>
          <p:nvPr/>
        </p:nvGrpSpPr>
        <p:grpSpPr bwMode="auto">
          <a:xfrm>
            <a:off x="1219200" y="4419600"/>
            <a:ext cx="3200400" cy="609600"/>
            <a:chOff x="768" y="2112"/>
            <a:chExt cx="2016" cy="384"/>
          </a:xfrm>
        </p:grpSpPr>
        <p:grpSp>
          <p:nvGrpSpPr>
            <p:cNvPr id="482361" name="Group 57"/>
            <p:cNvGrpSpPr>
              <a:grpSpLocks/>
            </p:cNvGrpSpPr>
            <p:nvPr/>
          </p:nvGrpSpPr>
          <p:grpSpPr bwMode="auto">
            <a:xfrm>
              <a:off x="2448" y="2160"/>
              <a:ext cx="336" cy="336"/>
              <a:chOff x="3552" y="2544"/>
              <a:chExt cx="336" cy="336"/>
            </a:xfrm>
          </p:grpSpPr>
          <p:sp>
            <p:nvSpPr>
              <p:cNvPr id="482362" name="Oval 58"/>
              <p:cNvSpPr>
                <a:spLocks noChangeArrowheads="1"/>
              </p:cNvSpPr>
              <p:nvPr/>
            </p:nvSpPr>
            <p:spPr bwMode="auto">
              <a:xfrm>
                <a:off x="3552" y="2544"/>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63" name="Oval 59"/>
              <p:cNvSpPr>
                <a:spLocks noChangeArrowheads="1"/>
              </p:cNvSpPr>
              <p:nvPr/>
            </p:nvSpPr>
            <p:spPr bwMode="auto">
              <a:xfrm>
                <a:off x="3600" y="2592"/>
                <a:ext cx="240" cy="240"/>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482364" name="Oval 60"/>
            <p:cNvSpPr>
              <a:spLocks noChangeArrowheads="1"/>
            </p:cNvSpPr>
            <p:nvPr/>
          </p:nvSpPr>
          <p:spPr bwMode="auto">
            <a:xfrm>
              <a:off x="1776" y="2160"/>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65" name="Oval 61"/>
            <p:cNvSpPr>
              <a:spLocks noChangeArrowheads="1"/>
            </p:cNvSpPr>
            <p:nvPr/>
          </p:nvSpPr>
          <p:spPr bwMode="auto">
            <a:xfrm>
              <a:off x="1104" y="2160"/>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66" name="Line 62"/>
            <p:cNvSpPr>
              <a:spLocks noChangeShapeType="1"/>
            </p:cNvSpPr>
            <p:nvPr/>
          </p:nvSpPr>
          <p:spPr bwMode="auto">
            <a:xfrm>
              <a:off x="1440" y="2304"/>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67" name="Line 63"/>
            <p:cNvSpPr>
              <a:spLocks noChangeShapeType="1"/>
            </p:cNvSpPr>
            <p:nvPr/>
          </p:nvSpPr>
          <p:spPr bwMode="auto">
            <a:xfrm>
              <a:off x="2112" y="2304"/>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68" name="Text Box 64"/>
            <p:cNvSpPr txBox="1">
              <a:spLocks noChangeArrowheads="1"/>
            </p:cNvSpPr>
            <p:nvPr/>
          </p:nvSpPr>
          <p:spPr bwMode="auto">
            <a:xfrm>
              <a:off x="1152"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7</a:t>
              </a:r>
            </a:p>
          </p:txBody>
        </p:sp>
        <p:sp>
          <p:nvSpPr>
            <p:cNvPr id="482369" name="Text Box 65"/>
            <p:cNvSpPr txBox="1">
              <a:spLocks noChangeArrowheads="1"/>
            </p:cNvSpPr>
            <p:nvPr/>
          </p:nvSpPr>
          <p:spPr bwMode="auto">
            <a:xfrm>
              <a:off x="2496"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9</a:t>
              </a:r>
            </a:p>
          </p:txBody>
        </p:sp>
        <p:sp>
          <p:nvSpPr>
            <p:cNvPr id="482370" name="Text Box 66"/>
            <p:cNvSpPr txBox="1">
              <a:spLocks noChangeArrowheads="1"/>
            </p:cNvSpPr>
            <p:nvPr/>
          </p:nvSpPr>
          <p:spPr bwMode="auto">
            <a:xfrm>
              <a:off x="1824" y="2208"/>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8</a:t>
              </a:r>
            </a:p>
          </p:txBody>
        </p:sp>
        <p:sp>
          <p:nvSpPr>
            <p:cNvPr id="482371" name="Text Box 67"/>
            <p:cNvSpPr txBox="1">
              <a:spLocks noChangeArrowheads="1"/>
            </p:cNvSpPr>
            <p:nvPr/>
          </p:nvSpPr>
          <p:spPr bwMode="auto">
            <a:xfrm>
              <a:off x="1440" y="211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F</a:t>
              </a:r>
            </a:p>
          </p:txBody>
        </p:sp>
        <p:sp>
          <p:nvSpPr>
            <p:cNvPr id="482372" name="Text Box 68"/>
            <p:cNvSpPr txBox="1">
              <a:spLocks noChangeArrowheads="1"/>
            </p:cNvSpPr>
            <p:nvPr/>
          </p:nvSpPr>
          <p:spPr bwMode="auto">
            <a:xfrm>
              <a:off x="2112" y="2112"/>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sp>
          <p:nvSpPr>
            <p:cNvPr id="482373" name="Text Box 69"/>
            <p:cNvSpPr txBox="1">
              <a:spLocks noChangeArrowheads="1"/>
            </p:cNvSpPr>
            <p:nvPr/>
          </p:nvSpPr>
          <p:spPr bwMode="auto">
            <a:xfrm>
              <a:off x="768" y="2208"/>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grpSp>
      <p:grpSp>
        <p:nvGrpSpPr>
          <p:cNvPr id="482397" name="Group 93"/>
          <p:cNvGrpSpPr>
            <a:grpSpLocks/>
          </p:cNvGrpSpPr>
          <p:nvPr/>
        </p:nvGrpSpPr>
        <p:grpSpPr bwMode="auto">
          <a:xfrm>
            <a:off x="1219200" y="5105400"/>
            <a:ext cx="4267200" cy="900113"/>
            <a:chOff x="768" y="3504"/>
            <a:chExt cx="2688" cy="567"/>
          </a:xfrm>
        </p:grpSpPr>
        <p:sp>
          <p:nvSpPr>
            <p:cNvPr id="482375" name="Oval 71"/>
            <p:cNvSpPr>
              <a:spLocks noChangeArrowheads="1"/>
            </p:cNvSpPr>
            <p:nvPr/>
          </p:nvSpPr>
          <p:spPr bwMode="auto">
            <a:xfrm>
              <a:off x="1104" y="3552"/>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76" name="Line 72"/>
            <p:cNvSpPr>
              <a:spLocks noChangeShapeType="1"/>
            </p:cNvSpPr>
            <p:nvPr/>
          </p:nvSpPr>
          <p:spPr bwMode="auto">
            <a:xfrm>
              <a:off x="1440" y="3696"/>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77" name="Text Box 73"/>
            <p:cNvSpPr txBox="1">
              <a:spLocks noChangeArrowheads="1"/>
            </p:cNvSpPr>
            <p:nvPr/>
          </p:nvSpPr>
          <p:spPr bwMode="auto">
            <a:xfrm>
              <a:off x="1152"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10</a:t>
              </a:r>
            </a:p>
          </p:txBody>
        </p:sp>
        <p:grpSp>
          <p:nvGrpSpPr>
            <p:cNvPr id="482379" name="Group 75"/>
            <p:cNvGrpSpPr>
              <a:grpSpLocks/>
            </p:cNvGrpSpPr>
            <p:nvPr/>
          </p:nvGrpSpPr>
          <p:grpSpPr bwMode="auto">
            <a:xfrm>
              <a:off x="3120" y="3552"/>
              <a:ext cx="336" cy="336"/>
              <a:chOff x="3552" y="2544"/>
              <a:chExt cx="336" cy="336"/>
            </a:xfrm>
          </p:grpSpPr>
          <p:sp>
            <p:nvSpPr>
              <p:cNvPr id="482380" name="Oval 76"/>
              <p:cNvSpPr>
                <a:spLocks noChangeArrowheads="1"/>
              </p:cNvSpPr>
              <p:nvPr/>
            </p:nvSpPr>
            <p:spPr bwMode="auto">
              <a:xfrm>
                <a:off x="3552" y="2544"/>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81" name="Oval 77"/>
              <p:cNvSpPr>
                <a:spLocks noChangeArrowheads="1"/>
              </p:cNvSpPr>
              <p:nvPr/>
            </p:nvSpPr>
            <p:spPr bwMode="auto">
              <a:xfrm>
                <a:off x="3600" y="2592"/>
                <a:ext cx="240" cy="240"/>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482382" name="Text Box 78"/>
            <p:cNvSpPr txBox="1">
              <a:spLocks noChangeArrowheads="1"/>
            </p:cNvSpPr>
            <p:nvPr/>
          </p:nvSpPr>
          <p:spPr bwMode="auto">
            <a:xfrm>
              <a:off x="3168"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13</a:t>
              </a:r>
            </a:p>
          </p:txBody>
        </p:sp>
        <p:sp>
          <p:nvSpPr>
            <p:cNvPr id="482383" name="Text Box 79"/>
            <p:cNvSpPr txBox="1">
              <a:spLocks noChangeArrowheads="1"/>
            </p:cNvSpPr>
            <p:nvPr/>
          </p:nvSpPr>
          <p:spPr bwMode="auto">
            <a:xfrm>
              <a:off x="1440"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rPr>
                <a:t>*</a:t>
              </a:r>
            </a:p>
          </p:txBody>
        </p:sp>
        <p:sp>
          <p:nvSpPr>
            <p:cNvPr id="482385" name="Oval 81"/>
            <p:cNvSpPr>
              <a:spLocks noChangeArrowheads="1"/>
            </p:cNvSpPr>
            <p:nvPr/>
          </p:nvSpPr>
          <p:spPr bwMode="auto">
            <a:xfrm>
              <a:off x="1776" y="3552"/>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86" name="Line 82"/>
            <p:cNvSpPr>
              <a:spLocks noChangeShapeType="1"/>
            </p:cNvSpPr>
            <p:nvPr/>
          </p:nvSpPr>
          <p:spPr bwMode="auto">
            <a:xfrm>
              <a:off x="2112" y="3696"/>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87" name="Text Box 83"/>
            <p:cNvSpPr txBox="1">
              <a:spLocks noChangeArrowheads="1"/>
            </p:cNvSpPr>
            <p:nvPr/>
          </p:nvSpPr>
          <p:spPr bwMode="auto">
            <a:xfrm>
              <a:off x="1824"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11</a:t>
              </a:r>
            </a:p>
          </p:txBody>
        </p:sp>
        <p:sp>
          <p:nvSpPr>
            <p:cNvPr id="482388" name="Text Box 84"/>
            <p:cNvSpPr txBox="1">
              <a:spLocks noChangeArrowheads="1"/>
            </p:cNvSpPr>
            <p:nvPr/>
          </p:nvSpPr>
          <p:spPr bwMode="auto">
            <a:xfrm>
              <a:off x="2112" y="350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F</a:t>
              </a:r>
            </a:p>
          </p:txBody>
        </p:sp>
        <p:sp>
          <p:nvSpPr>
            <p:cNvPr id="482389" name="Text Box 85"/>
            <p:cNvSpPr txBox="1">
              <a:spLocks noChangeArrowheads="1"/>
            </p:cNvSpPr>
            <p:nvPr/>
          </p:nvSpPr>
          <p:spPr bwMode="auto">
            <a:xfrm>
              <a:off x="768" y="360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sp>
          <p:nvSpPr>
            <p:cNvPr id="482391" name="Oval 87"/>
            <p:cNvSpPr>
              <a:spLocks noChangeArrowheads="1"/>
            </p:cNvSpPr>
            <p:nvPr/>
          </p:nvSpPr>
          <p:spPr bwMode="auto">
            <a:xfrm>
              <a:off x="2448" y="3552"/>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92" name="Line 88"/>
            <p:cNvSpPr>
              <a:spLocks noChangeShapeType="1"/>
            </p:cNvSpPr>
            <p:nvPr/>
          </p:nvSpPr>
          <p:spPr bwMode="auto">
            <a:xfrm>
              <a:off x="2784" y="3696"/>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393" name="Text Box 89"/>
            <p:cNvSpPr txBox="1">
              <a:spLocks noChangeArrowheads="1"/>
            </p:cNvSpPr>
            <p:nvPr/>
          </p:nvSpPr>
          <p:spPr bwMode="auto">
            <a:xfrm>
              <a:off x="2496"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12</a:t>
              </a:r>
            </a:p>
          </p:txBody>
        </p:sp>
        <p:sp>
          <p:nvSpPr>
            <p:cNvPr id="482394" name="Text Box 90"/>
            <p:cNvSpPr txBox="1">
              <a:spLocks noChangeArrowheads="1"/>
            </p:cNvSpPr>
            <p:nvPr/>
          </p:nvSpPr>
          <p:spPr bwMode="auto">
            <a:xfrm>
              <a:off x="2784" y="350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cxnSp>
          <p:nvCxnSpPr>
            <p:cNvPr id="482395" name="AutoShape 91"/>
            <p:cNvCxnSpPr>
              <a:cxnSpLocks noChangeShapeType="1"/>
              <a:stCxn id="482375" idx="4"/>
              <a:endCxn id="482380" idx="4"/>
            </p:cNvCxnSpPr>
            <p:nvPr/>
          </p:nvCxnSpPr>
          <p:spPr bwMode="auto">
            <a:xfrm rot="16200000" flipH="1">
              <a:off x="2279" y="2889"/>
              <a:ext cx="1" cy="2016"/>
            </a:xfrm>
            <a:prstGeom prst="curvedConnector3">
              <a:avLst>
                <a:gd name="adj1" fmla="val 13600000"/>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396" name="Text Box 92"/>
            <p:cNvSpPr txBox="1">
              <a:spLocks noChangeArrowheads="1"/>
            </p:cNvSpPr>
            <p:nvPr/>
          </p:nvSpPr>
          <p:spPr bwMode="auto">
            <a:xfrm>
              <a:off x="2160" y="38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endParaRPr lang="en-US" altLang="en-US" sz="1800" b="1">
                <a:solidFill>
                  <a:srgbClr val="3333CC"/>
                </a:solidFill>
                <a:latin typeface="Times New Roman" panose="02020603050405020304" pitchFamily="18" charset="0"/>
                <a:ea typeface="+mn-ea"/>
                <a:cs typeface="+mn-cs"/>
              </a:endParaRPr>
            </a:p>
          </p:txBody>
        </p:sp>
      </p:grpSp>
      <p:grpSp>
        <p:nvGrpSpPr>
          <p:cNvPr id="482399" name="Group 95"/>
          <p:cNvGrpSpPr>
            <a:grpSpLocks/>
          </p:cNvGrpSpPr>
          <p:nvPr/>
        </p:nvGrpSpPr>
        <p:grpSpPr bwMode="auto">
          <a:xfrm>
            <a:off x="1219200" y="5957888"/>
            <a:ext cx="4267200" cy="900112"/>
            <a:chOff x="768" y="3504"/>
            <a:chExt cx="2688" cy="567"/>
          </a:xfrm>
        </p:grpSpPr>
        <p:sp>
          <p:nvSpPr>
            <p:cNvPr id="482400" name="Oval 96"/>
            <p:cNvSpPr>
              <a:spLocks noChangeArrowheads="1"/>
            </p:cNvSpPr>
            <p:nvPr/>
          </p:nvSpPr>
          <p:spPr bwMode="auto">
            <a:xfrm>
              <a:off x="1104" y="3552"/>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01" name="Line 97"/>
            <p:cNvSpPr>
              <a:spLocks noChangeShapeType="1"/>
            </p:cNvSpPr>
            <p:nvPr/>
          </p:nvSpPr>
          <p:spPr bwMode="auto">
            <a:xfrm>
              <a:off x="1440" y="3696"/>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02" name="Text Box 98"/>
            <p:cNvSpPr txBox="1">
              <a:spLocks noChangeArrowheads="1"/>
            </p:cNvSpPr>
            <p:nvPr/>
          </p:nvSpPr>
          <p:spPr bwMode="auto">
            <a:xfrm>
              <a:off x="1152"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14</a:t>
              </a:r>
            </a:p>
          </p:txBody>
        </p:sp>
        <p:grpSp>
          <p:nvGrpSpPr>
            <p:cNvPr id="482403" name="Group 99"/>
            <p:cNvGrpSpPr>
              <a:grpSpLocks/>
            </p:cNvGrpSpPr>
            <p:nvPr/>
          </p:nvGrpSpPr>
          <p:grpSpPr bwMode="auto">
            <a:xfrm>
              <a:off x="3120" y="3552"/>
              <a:ext cx="336" cy="336"/>
              <a:chOff x="3552" y="2544"/>
              <a:chExt cx="336" cy="336"/>
            </a:xfrm>
          </p:grpSpPr>
          <p:sp>
            <p:nvSpPr>
              <p:cNvPr id="482404" name="Oval 100"/>
              <p:cNvSpPr>
                <a:spLocks noChangeArrowheads="1"/>
              </p:cNvSpPr>
              <p:nvPr/>
            </p:nvSpPr>
            <p:spPr bwMode="auto">
              <a:xfrm>
                <a:off x="3552" y="2544"/>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05" name="Oval 101"/>
              <p:cNvSpPr>
                <a:spLocks noChangeArrowheads="1"/>
              </p:cNvSpPr>
              <p:nvPr/>
            </p:nvSpPr>
            <p:spPr bwMode="auto">
              <a:xfrm>
                <a:off x="3600" y="2592"/>
                <a:ext cx="240" cy="240"/>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482406" name="Text Box 102"/>
            <p:cNvSpPr txBox="1">
              <a:spLocks noChangeArrowheads="1"/>
            </p:cNvSpPr>
            <p:nvPr/>
          </p:nvSpPr>
          <p:spPr bwMode="auto">
            <a:xfrm>
              <a:off x="3168"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17</a:t>
              </a:r>
            </a:p>
          </p:txBody>
        </p:sp>
        <p:sp>
          <p:nvSpPr>
            <p:cNvPr id="482407" name="Text Box 103"/>
            <p:cNvSpPr txBox="1">
              <a:spLocks noChangeArrowheads="1"/>
            </p:cNvSpPr>
            <p:nvPr/>
          </p:nvSpPr>
          <p:spPr bwMode="auto">
            <a:xfrm>
              <a:off x="1440"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rPr>
                <a:t>(</a:t>
              </a:r>
            </a:p>
          </p:txBody>
        </p:sp>
        <p:sp>
          <p:nvSpPr>
            <p:cNvPr id="482408" name="Oval 104"/>
            <p:cNvSpPr>
              <a:spLocks noChangeArrowheads="1"/>
            </p:cNvSpPr>
            <p:nvPr/>
          </p:nvSpPr>
          <p:spPr bwMode="auto">
            <a:xfrm>
              <a:off x="1776" y="3552"/>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09" name="Line 105"/>
            <p:cNvSpPr>
              <a:spLocks noChangeShapeType="1"/>
            </p:cNvSpPr>
            <p:nvPr/>
          </p:nvSpPr>
          <p:spPr bwMode="auto">
            <a:xfrm>
              <a:off x="2112" y="3696"/>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10" name="Text Box 106"/>
            <p:cNvSpPr txBox="1">
              <a:spLocks noChangeArrowheads="1"/>
            </p:cNvSpPr>
            <p:nvPr/>
          </p:nvSpPr>
          <p:spPr bwMode="auto">
            <a:xfrm>
              <a:off x="1824"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15</a:t>
              </a:r>
            </a:p>
          </p:txBody>
        </p:sp>
        <p:sp>
          <p:nvSpPr>
            <p:cNvPr id="482411" name="Text Box 107"/>
            <p:cNvSpPr txBox="1">
              <a:spLocks noChangeArrowheads="1"/>
            </p:cNvSpPr>
            <p:nvPr/>
          </p:nvSpPr>
          <p:spPr bwMode="auto">
            <a:xfrm>
              <a:off x="2112" y="350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sp>
          <p:nvSpPr>
            <p:cNvPr id="482412" name="Text Box 108"/>
            <p:cNvSpPr txBox="1">
              <a:spLocks noChangeArrowheads="1"/>
            </p:cNvSpPr>
            <p:nvPr/>
          </p:nvSpPr>
          <p:spPr bwMode="auto">
            <a:xfrm>
              <a:off x="768" y="360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F:</a:t>
              </a:r>
            </a:p>
          </p:txBody>
        </p:sp>
        <p:sp>
          <p:nvSpPr>
            <p:cNvPr id="482413" name="Oval 109"/>
            <p:cNvSpPr>
              <a:spLocks noChangeArrowheads="1"/>
            </p:cNvSpPr>
            <p:nvPr/>
          </p:nvSpPr>
          <p:spPr bwMode="auto">
            <a:xfrm>
              <a:off x="2448" y="3552"/>
              <a:ext cx="336" cy="336"/>
            </a:xfrm>
            <a:prstGeom prst="ellipse">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14" name="Line 110"/>
            <p:cNvSpPr>
              <a:spLocks noChangeShapeType="1"/>
            </p:cNvSpPr>
            <p:nvPr/>
          </p:nvSpPr>
          <p:spPr bwMode="auto">
            <a:xfrm>
              <a:off x="2784" y="3696"/>
              <a:ext cx="336"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2415" name="Text Box 111"/>
            <p:cNvSpPr txBox="1">
              <a:spLocks noChangeArrowheads="1"/>
            </p:cNvSpPr>
            <p:nvPr/>
          </p:nvSpPr>
          <p:spPr bwMode="auto">
            <a:xfrm>
              <a:off x="2496" y="3600"/>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16</a:t>
              </a:r>
            </a:p>
          </p:txBody>
        </p:sp>
        <p:sp>
          <p:nvSpPr>
            <p:cNvPr id="482416" name="Text Box 112"/>
            <p:cNvSpPr txBox="1">
              <a:spLocks noChangeArrowheads="1"/>
            </p:cNvSpPr>
            <p:nvPr/>
          </p:nvSpPr>
          <p:spPr bwMode="auto">
            <a:xfrm>
              <a:off x="2784" y="350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rPr>
                <a:t>)</a:t>
              </a:r>
            </a:p>
          </p:txBody>
        </p:sp>
        <p:cxnSp>
          <p:nvCxnSpPr>
            <p:cNvPr id="482417" name="AutoShape 113"/>
            <p:cNvCxnSpPr>
              <a:cxnSpLocks noChangeShapeType="1"/>
              <a:stCxn id="482400" idx="4"/>
              <a:endCxn id="482404" idx="4"/>
            </p:cNvCxnSpPr>
            <p:nvPr/>
          </p:nvCxnSpPr>
          <p:spPr bwMode="auto">
            <a:xfrm rot="16200000" flipH="1">
              <a:off x="2279" y="2889"/>
              <a:ext cx="1" cy="2016"/>
            </a:xfrm>
            <a:prstGeom prst="curvedConnector3">
              <a:avLst>
                <a:gd name="adj1" fmla="val 13600000"/>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2418" name="Text Box 114"/>
            <p:cNvSpPr txBox="1">
              <a:spLocks noChangeArrowheads="1"/>
            </p:cNvSpPr>
            <p:nvPr/>
          </p:nvSpPr>
          <p:spPr bwMode="auto">
            <a:xfrm>
              <a:off x="2160" y="3840"/>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3333CC"/>
                  </a:solidFill>
                  <a:latin typeface="Times New Roman" panose="02020603050405020304" pitchFamily="18" charset="0"/>
                  <a:ea typeface="+mn-ea"/>
                  <a:cs typeface="+mn-cs"/>
                  <a:sym typeface="Symbol" panose="05050102010706020507" pitchFamily="18" charset="2"/>
                </a:rPr>
                <a:t>id</a:t>
              </a:r>
              <a:endParaRPr lang="en-US" altLang="en-US" sz="1800" b="1">
                <a:solidFill>
                  <a:srgbClr val="3333CC"/>
                </a:solidFill>
                <a:latin typeface="Times New Roman" panose="02020603050405020304" pitchFamily="18" charset="0"/>
                <a:ea typeface="+mn-ea"/>
                <a:cs typeface="+mn-cs"/>
              </a:endParaRPr>
            </a:p>
          </p:txBody>
        </p:sp>
      </p:grpSp>
      <p:sp>
        <p:nvSpPr>
          <p:cNvPr id="482419" name="Text Box 115"/>
          <p:cNvSpPr txBox="1">
            <a:spLocks noChangeArrowheads="1"/>
          </p:cNvSpPr>
          <p:nvPr/>
        </p:nvSpPr>
        <p:spPr bwMode="auto">
          <a:xfrm>
            <a:off x="6324600" y="3048000"/>
            <a:ext cx="2590800" cy="3013075"/>
          </a:xfrm>
          <a:prstGeom prst="rect">
            <a:avLst/>
          </a:prstGeom>
          <a:noFill/>
          <a:ln w="25400">
            <a:solidFill>
              <a:srgbClr val="FF0000"/>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FF3300"/>
                </a:solidFill>
                <a:latin typeface="Times New Roman" panose="02020603050405020304" pitchFamily="18" charset="0"/>
                <a:ea typeface="+mn-ea"/>
                <a:cs typeface="+mn-cs"/>
              </a:rPr>
              <a:t>How are transition diagrams used ?</a:t>
            </a:r>
          </a:p>
          <a:p>
            <a:pPr eaLnBrk="1" hangingPunct="1">
              <a:spcBef>
                <a:spcPct val="50000"/>
              </a:spcBef>
            </a:pPr>
            <a:r>
              <a:rPr lang="en-US" altLang="en-US" sz="2000" b="1">
                <a:solidFill>
                  <a:srgbClr val="FF3300"/>
                </a:solidFill>
                <a:latin typeface="Times New Roman" panose="02020603050405020304" pitchFamily="18" charset="0"/>
                <a:ea typeface="+mn-ea"/>
                <a:cs typeface="+mn-cs"/>
              </a:rPr>
              <a:t>Are </a:t>
            </a:r>
            <a:r>
              <a:rPr lang="en-US" altLang="en-US" sz="2000" b="1">
                <a:solidFill>
                  <a:srgbClr val="FF3300"/>
                </a:solidFill>
                <a:latin typeface="Times New Roman" panose="02020603050405020304" pitchFamily="18" charset="0"/>
                <a:ea typeface="+mn-ea"/>
                <a:cs typeface="+mn-cs"/>
                <a:sym typeface="Symbol" panose="05050102010706020507" pitchFamily="18" charset="2"/>
              </a:rPr>
              <a:t>-moves a problem ?</a:t>
            </a:r>
          </a:p>
          <a:p>
            <a:pPr eaLnBrk="1" hangingPunct="1">
              <a:spcBef>
                <a:spcPct val="50000"/>
              </a:spcBef>
            </a:pPr>
            <a:r>
              <a:rPr lang="en-US" altLang="en-US" sz="2000" b="1">
                <a:solidFill>
                  <a:srgbClr val="FF3300"/>
                </a:solidFill>
                <a:latin typeface="Times New Roman" panose="02020603050405020304" pitchFamily="18" charset="0"/>
                <a:ea typeface="+mn-ea"/>
                <a:cs typeface="+mn-cs"/>
                <a:sym typeface="Symbol" panose="05050102010706020507" pitchFamily="18" charset="2"/>
              </a:rPr>
              <a:t>Can we simplify transition diagrams ?</a:t>
            </a:r>
          </a:p>
          <a:p>
            <a:pPr eaLnBrk="1" hangingPunct="1">
              <a:spcBef>
                <a:spcPct val="50000"/>
              </a:spcBef>
            </a:pPr>
            <a:r>
              <a:rPr lang="en-US" altLang="en-US" sz="2000" b="1">
                <a:solidFill>
                  <a:srgbClr val="FF3300"/>
                </a:solidFill>
                <a:latin typeface="Times New Roman" panose="02020603050405020304" pitchFamily="18" charset="0"/>
                <a:ea typeface="+mn-ea"/>
                <a:cs typeface="+mn-cs"/>
                <a:sym typeface="Symbol" panose="05050102010706020507" pitchFamily="18" charset="2"/>
              </a:rPr>
              <a:t>Why is simplification critical ?</a:t>
            </a:r>
            <a:endParaRPr lang="en-US" altLang="en-US" sz="2000" b="1">
              <a:solidFill>
                <a:srgbClr val="FF33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326836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en-US" altLang="en-US"/>
              <a:t>Motivating Table-Driven Parsing</a:t>
            </a:r>
          </a:p>
        </p:txBody>
      </p:sp>
      <p:sp>
        <p:nvSpPr>
          <p:cNvPr id="680963" name="Text Box 3"/>
          <p:cNvSpPr txBox="1">
            <a:spLocks noChangeArrowheads="1"/>
          </p:cNvSpPr>
          <p:nvPr/>
        </p:nvSpPr>
        <p:spPr bwMode="auto">
          <a:xfrm>
            <a:off x="1676400" y="1143000"/>
            <a:ext cx="6553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dirty="0">
                <a:solidFill>
                  <a:srgbClr val="000000"/>
                </a:solidFill>
                <a:latin typeface="Times New Roman" panose="02020603050405020304" pitchFamily="18" charset="0"/>
                <a:ea typeface="+mn-ea"/>
                <a:cs typeface="+mn-cs"/>
              </a:rPr>
              <a:t>1. Left to right scan input</a:t>
            </a:r>
          </a:p>
          <a:p>
            <a:pPr eaLnBrk="1" hangingPunct="1">
              <a:spcBef>
                <a:spcPct val="50000"/>
              </a:spcBef>
            </a:pPr>
            <a:r>
              <a:rPr lang="en-US" altLang="en-US" b="1" dirty="0">
                <a:solidFill>
                  <a:srgbClr val="000000"/>
                </a:solidFill>
                <a:latin typeface="Times New Roman" panose="02020603050405020304" pitchFamily="18" charset="0"/>
                <a:ea typeface="+mn-ea"/>
                <a:cs typeface="+mn-cs"/>
              </a:rPr>
              <a:t>2. Find leftmost derivation</a:t>
            </a:r>
          </a:p>
        </p:txBody>
      </p:sp>
      <p:sp>
        <p:nvSpPr>
          <p:cNvPr id="680964" name="Text Box 4"/>
          <p:cNvSpPr txBox="1">
            <a:spLocks noChangeArrowheads="1"/>
          </p:cNvSpPr>
          <p:nvPr/>
        </p:nvSpPr>
        <p:spPr bwMode="auto">
          <a:xfrm>
            <a:off x="1219200" y="2209800"/>
            <a:ext cx="38862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dirty="0">
                <a:solidFill>
                  <a:srgbClr val="000000"/>
                </a:solidFill>
                <a:latin typeface="Times New Roman" panose="02020603050405020304" pitchFamily="18" charset="0"/>
                <a:ea typeface="+mn-ea"/>
                <a:cs typeface="+mn-cs"/>
              </a:rPr>
              <a:t>Grammar:   E </a:t>
            </a:r>
            <a:r>
              <a:rPr lang="en-US" altLang="en-US" b="1" dirty="0">
                <a:solidFill>
                  <a:srgbClr val="000000"/>
                </a:solidFill>
                <a:latin typeface="Times New Roman" panose="02020603050405020304" pitchFamily="18" charset="0"/>
                <a:ea typeface="+mn-ea"/>
                <a:cs typeface="+mn-cs"/>
                <a:sym typeface="Symbol" panose="05050102010706020507" pitchFamily="18" charset="2"/>
              </a:rPr>
              <a:t> TE’</a:t>
            </a:r>
          </a:p>
          <a:p>
            <a:pPr eaLnBrk="1" hangingPunct="1">
              <a:lnSpc>
                <a:spcPct val="60000"/>
              </a:lnSpc>
              <a:spcBef>
                <a:spcPct val="50000"/>
              </a:spcBef>
            </a:pPr>
            <a:r>
              <a:rPr lang="en-US" altLang="en-US" b="1" dirty="0">
                <a:solidFill>
                  <a:srgbClr val="000000"/>
                </a:solidFill>
                <a:latin typeface="Times New Roman" panose="02020603050405020304" pitchFamily="18" charset="0"/>
                <a:ea typeface="+mn-ea"/>
                <a:cs typeface="+mn-cs"/>
                <a:sym typeface="Symbol" panose="05050102010706020507" pitchFamily="18" charset="2"/>
              </a:rPr>
              <a:t>                      E’  +TE’ | </a:t>
            </a:r>
          </a:p>
          <a:p>
            <a:pPr eaLnBrk="1" hangingPunct="1">
              <a:lnSpc>
                <a:spcPct val="60000"/>
              </a:lnSpc>
              <a:spcBef>
                <a:spcPct val="50000"/>
              </a:spcBef>
            </a:pPr>
            <a:r>
              <a:rPr lang="en-US" altLang="en-US" b="1" dirty="0">
                <a:solidFill>
                  <a:srgbClr val="000000"/>
                </a:solidFill>
                <a:latin typeface="Times New Roman" panose="02020603050405020304" pitchFamily="18" charset="0"/>
                <a:ea typeface="+mn-ea"/>
                <a:cs typeface="+mn-cs"/>
                <a:sym typeface="Symbol" panose="05050102010706020507" pitchFamily="18" charset="2"/>
              </a:rPr>
              <a:t>                      T  id </a:t>
            </a:r>
          </a:p>
        </p:txBody>
      </p:sp>
      <p:sp>
        <p:nvSpPr>
          <p:cNvPr id="680965" name="Text Box 5"/>
          <p:cNvSpPr txBox="1">
            <a:spLocks noChangeArrowheads="1"/>
          </p:cNvSpPr>
          <p:nvPr/>
        </p:nvSpPr>
        <p:spPr bwMode="auto">
          <a:xfrm>
            <a:off x="5638800" y="2819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000000"/>
                </a:solidFill>
                <a:latin typeface="Times New Roman" panose="02020603050405020304" pitchFamily="18" charset="0"/>
                <a:ea typeface="+mn-ea"/>
                <a:cs typeface="+mn-cs"/>
              </a:rPr>
              <a:t>Input :  id + id $</a:t>
            </a:r>
          </a:p>
        </p:txBody>
      </p:sp>
      <p:sp>
        <p:nvSpPr>
          <p:cNvPr id="680967" name="Text Box 7"/>
          <p:cNvSpPr txBox="1">
            <a:spLocks noChangeArrowheads="1"/>
          </p:cNvSpPr>
          <p:nvPr/>
        </p:nvSpPr>
        <p:spPr bwMode="auto">
          <a:xfrm>
            <a:off x="1143000" y="4232120"/>
            <a:ext cx="6896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ts val="0"/>
              </a:spcBef>
            </a:pPr>
            <a:r>
              <a:rPr lang="en-US" altLang="en-US" b="1" dirty="0">
                <a:solidFill>
                  <a:srgbClr val="000000"/>
                </a:solidFill>
                <a:latin typeface="Times New Roman" panose="02020603050405020304" pitchFamily="18" charset="0"/>
                <a:ea typeface="+mn-ea"/>
                <a:cs typeface="+mn-cs"/>
              </a:rPr>
              <a:t>Processing Stack: Contains the Derivation plus $ </a:t>
            </a:r>
            <a:r>
              <a:rPr lang="en-US" altLang="en-US" b="1" dirty="0">
                <a:solidFill>
                  <a:srgbClr val="000000"/>
                </a:solidFill>
                <a:latin typeface="Times New Roman" panose="02020603050405020304" pitchFamily="18" charset="0"/>
                <a:ea typeface="+mn-ea"/>
                <a:cs typeface="+mn-cs"/>
                <a:sym typeface="Symbol" panose="05050102010706020507" pitchFamily="18" charset="2"/>
              </a:rPr>
              <a:t> </a:t>
            </a:r>
            <a:endParaRPr lang="en-US" altLang="en-US" b="1" dirty="0">
              <a:solidFill>
                <a:srgbClr val="000000"/>
              </a:solidFill>
              <a:latin typeface="Times New Roman" panose="02020603050405020304" pitchFamily="18" charset="0"/>
              <a:ea typeface="+mn-ea"/>
              <a:cs typeface="+mn-cs"/>
            </a:endParaRPr>
          </a:p>
        </p:txBody>
      </p:sp>
      <p:sp>
        <p:nvSpPr>
          <p:cNvPr id="680993" name="Text Box 33"/>
          <p:cNvSpPr txBox="1">
            <a:spLocks noChangeArrowheads="1"/>
          </p:cNvSpPr>
          <p:nvPr/>
        </p:nvSpPr>
        <p:spPr bwMode="auto">
          <a:xfrm>
            <a:off x="7162800" y="2209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3333CC"/>
                </a:solidFill>
                <a:latin typeface="Times New Roman" panose="02020603050405020304" pitchFamily="18" charset="0"/>
                <a:ea typeface="+mn-ea"/>
                <a:cs typeface="+mn-cs"/>
              </a:rPr>
              <a:t>Terminator</a:t>
            </a:r>
          </a:p>
        </p:txBody>
      </p:sp>
      <p:sp>
        <p:nvSpPr>
          <p:cNvPr id="680994" name="Line 34"/>
          <p:cNvSpPr>
            <a:spLocks noChangeShapeType="1"/>
          </p:cNvSpPr>
          <p:nvPr/>
        </p:nvSpPr>
        <p:spPr bwMode="auto">
          <a:xfrm>
            <a:off x="7696200" y="2514600"/>
            <a:ext cx="76200" cy="38100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nvGrpSpPr>
          <p:cNvPr id="2" name="Group 1"/>
          <p:cNvGrpSpPr/>
          <p:nvPr/>
        </p:nvGrpSpPr>
        <p:grpSpPr>
          <a:xfrm>
            <a:off x="2819400" y="4901863"/>
            <a:ext cx="762000" cy="1828800"/>
            <a:chOff x="1981200" y="4876800"/>
            <a:chExt cx="762000" cy="1828800"/>
          </a:xfrm>
        </p:grpSpPr>
        <p:sp>
          <p:nvSpPr>
            <p:cNvPr id="680979"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0980"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0981"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0982"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35"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36"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38" name="Group 37"/>
          <p:cNvGrpSpPr/>
          <p:nvPr/>
        </p:nvGrpSpPr>
        <p:grpSpPr>
          <a:xfrm>
            <a:off x="1905000" y="4876800"/>
            <a:ext cx="762000" cy="1828800"/>
            <a:chOff x="1981200" y="4876800"/>
            <a:chExt cx="762000" cy="1828800"/>
          </a:xfrm>
        </p:grpSpPr>
        <p:sp>
          <p:nvSpPr>
            <p:cNvPr id="39"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0"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1"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2"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3"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4"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45" name="Group 44"/>
          <p:cNvGrpSpPr/>
          <p:nvPr/>
        </p:nvGrpSpPr>
        <p:grpSpPr>
          <a:xfrm>
            <a:off x="990600" y="4876800"/>
            <a:ext cx="762000" cy="1828800"/>
            <a:chOff x="1981200" y="4876800"/>
            <a:chExt cx="762000" cy="1828800"/>
          </a:xfrm>
          <a:solidFill>
            <a:schemeClr val="bg1"/>
          </a:solidFill>
        </p:grpSpPr>
        <p:sp>
          <p:nvSpPr>
            <p:cNvPr id="46" name="Rectangle 19"/>
            <p:cNvSpPr>
              <a:spLocks noChangeArrowheads="1"/>
            </p:cNvSpPr>
            <p:nvPr/>
          </p:nvSpPr>
          <p:spPr bwMode="auto">
            <a:xfrm>
              <a:off x="1981200" y="4876800"/>
              <a:ext cx="762000" cy="1828800"/>
            </a:xfrm>
            <a:prstGeom prst="rect">
              <a:avLst/>
            </a:prstGeom>
            <a:grp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7" name="Line 20"/>
            <p:cNvSpPr>
              <a:spLocks noChangeShapeType="1"/>
            </p:cNvSpPr>
            <p:nvPr/>
          </p:nvSpPr>
          <p:spPr bwMode="auto">
            <a:xfrm>
              <a:off x="1981200" y="57912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8" name="Line 21"/>
            <p:cNvSpPr>
              <a:spLocks noChangeShapeType="1"/>
            </p:cNvSpPr>
            <p:nvPr/>
          </p:nvSpPr>
          <p:spPr bwMode="auto">
            <a:xfrm>
              <a:off x="1981200" y="60960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49" name="Line 22"/>
            <p:cNvSpPr>
              <a:spLocks noChangeShapeType="1"/>
            </p:cNvSpPr>
            <p:nvPr/>
          </p:nvSpPr>
          <p:spPr bwMode="auto">
            <a:xfrm>
              <a:off x="1981200" y="64008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0" name="Line 20"/>
            <p:cNvSpPr>
              <a:spLocks noChangeShapeType="1"/>
            </p:cNvSpPr>
            <p:nvPr/>
          </p:nvSpPr>
          <p:spPr bwMode="auto">
            <a:xfrm>
              <a:off x="1981200" y="54864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1" name="Line 20"/>
            <p:cNvSpPr>
              <a:spLocks noChangeShapeType="1"/>
            </p:cNvSpPr>
            <p:nvPr/>
          </p:nvSpPr>
          <p:spPr bwMode="auto">
            <a:xfrm>
              <a:off x="1981200" y="51816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52" name="Group 51"/>
          <p:cNvGrpSpPr/>
          <p:nvPr/>
        </p:nvGrpSpPr>
        <p:grpSpPr>
          <a:xfrm>
            <a:off x="3733800" y="4876800"/>
            <a:ext cx="762000" cy="1828800"/>
            <a:chOff x="1981200" y="4876800"/>
            <a:chExt cx="762000" cy="1828800"/>
          </a:xfrm>
        </p:grpSpPr>
        <p:sp>
          <p:nvSpPr>
            <p:cNvPr id="53"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4"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5"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6"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7"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58"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59" name="Group 58"/>
          <p:cNvGrpSpPr/>
          <p:nvPr/>
        </p:nvGrpSpPr>
        <p:grpSpPr>
          <a:xfrm>
            <a:off x="152400" y="4876800"/>
            <a:ext cx="762000" cy="1828800"/>
            <a:chOff x="1981200" y="4876800"/>
            <a:chExt cx="762000" cy="1828800"/>
          </a:xfrm>
          <a:solidFill>
            <a:schemeClr val="bg1"/>
          </a:solidFill>
        </p:grpSpPr>
        <p:sp>
          <p:nvSpPr>
            <p:cNvPr id="60" name="Rectangle 19"/>
            <p:cNvSpPr>
              <a:spLocks noChangeArrowheads="1"/>
            </p:cNvSpPr>
            <p:nvPr/>
          </p:nvSpPr>
          <p:spPr bwMode="auto">
            <a:xfrm>
              <a:off x="1981200" y="4876800"/>
              <a:ext cx="762000" cy="1828800"/>
            </a:xfrm>
            <a:prstGeom prst="rect">
              <a:avLst/>
            </a:prstGeom>
            <a:grpFill/>
            <a:ln w="25400">
              <a:solidFill>
                <a:schemeClr val="tx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1" name="Line 20"/>
            <p:cNvSpPr>
              <a:spLocks noChangeShapeType="1"/>
            </p:cNvSpPr>
            <p:nvPr/>
          </p:nvSpPr>
          <p:spPr bwMode="auto">
            <a:xfrm>
              <a:off x="1981200" y="57912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2" name="Line 21"/>
            <p:cNvSpPr>
              <a:spLocks noChangeShapeType="1"/>
            </p:cNvSpPr>
            <p:nvPr/>
          </p:nvSpPr>
          <p:spPr bwMode="auto">
            <a:xfrm>
              <a:off x="1981200" y="60960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3" name="Line 22"/>
            <p:cNvSpPr>
              <a:spLocks noChangeShapeType="1"/>
            </p:cNvSpPr>
            <p:nvPr/>
          </p:nvSpPr>
          <p:spPr bwMode="auto">
            <a:xfrm>
              <a:off x="1981200" y="64008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4" name="Line 20"/>
            <p:cNvSpPr>
              <a:spLocks noChangeShapeType="1"/>
            </p:cNvSpPr>
            <p:nvPr/>
          </p:nvSpPr>
          <p:spPr bwMode="auto">
            <a:xfrm>
              <a:off x="1981200" y="54864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5" name="Line 20"/>
            <p:cNvSpPr>
              <a:spLocks noChangeShapeType="1"/>
            </p:cNvSpPr>
            <p:nvPr/>
          </p:nvSpPr>
          <p:spPr bwMode="auto">
            <a:xfrm>
              <a:off x="1981200" y="5181600"/>
              <a:ext cx="762000" cy="0"/>
            </a:xfrm>
            <a:prstGeom prst="line">
              <a:avLst/>
            </a:prstGeom>
            <a:grpFill/>
            <a:ln w="25400">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3" name="Rectangle 2"/>
          <p:cNvSpPr/>
          <p:nvPr/>
        </p:nvSpPr>
        <p:spPr>
          <a:xfrm>
            <a:off x="338475" y="4800600"/>
            <a:ext cx="356188" cy="707886"/>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67" name="Rectangle 66"/>
          <p:cNvSpPr/>
          <p:nvPr/>
        </p:nvSpPr>
        <p:spPr>
          <a:xfrm>
            <a:off x="1193506" y="4800600"/>
            <a:ext cx="441146" cy="1015663"/>
          </a:xfrm>
          <a:prstGeom prst="rect">
            <a:avLst/>
          </a:prstGeom>
          <a:noFill/>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T</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68" name="Rectangle 67"/>
          <p:cNvSpPr/>
          <p:nvPr/>
        </p:nvSpPr>
        <p:spPr>
          <a:xfrm>
            <a:off x="3894227" y="4800600"/>
            <a:ext cx="441146" cy="1323439"/>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a:t>
            </a:r>
          </a:p>
          <a:p>
            <a:pPr eaLnBrk="1" hangingPunct="1"/>
            <a:r>
              <a:rPr lang="en-US" altLang="en-US" sz="2000" b="1" dirty="0">
                <a:solidFill>
                  <a:srgbClr val="000000"/>
                </a:solidFill>
                <a:latin typeface="Times New Roman" panose="02020603050405020304" pitchFamily="18" charset="0"/>
                <a:ea typeface="+mn-ea"/>
                <a:cs typeface="+mn-cs"/>
              </a:rPr>
              <a:t>T</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grpSp>
        <p:nvGrpSpPr>
          <p:cNvPr id="71" name="Group 70"/>
          <p:cNvGrpSpPr/>
          <p:nvPr/>
        </p:nvGrpSpPr>
        <p:grpSpPr>
          <a:xfrm>
            <a:off x="4648200" y="4876800"/>
            <a:ext cx="762000" cy="1828800"/>
            <a:chOff x="1981200" y="4876800"/>
            <a:chExt cx="762000" cy="1828800"/>
          </a:xfrm>
        </p:grpSpPr>
        <p:sp>
          <p:nvSpPr>
            <p:cNvPr id="72"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3"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4"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5"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6"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77"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80" name="Group 79"/>
          <p:cNvGrpSpPr/>
          <p:nvPr/>
        </p:nvGrpSpPr>
        <p:grpSpPr>
          <a:xfrm>
            <a:off x="5562600" y="4876800"/>
            <a:ext cx="762000" cy="1828800"/>
            <a:chOff x="1981200" y="4876800"/>
            <a:chExt cx="762000" cy="1828800"/>
          </a:xfrm>
        </p:grpSpPr>
        <p:sp>
          <p:nvSpPr>
            <p:cNvPr id="81"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2"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3"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4"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5"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6"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88" name="Group 87"/>
          <p:cNvGrpSpPr/>
          <p:nvPr/>
        </p:nvGrpSpPr>
        <p:grpSpPr>
          <a:xfrm>
            <a:off x="6477000" y="4876800"/>
            <a:ext cx="762000" cy="1828800"/>
            <a:chOff x="1981200" y="4876800"/>
            <a:chExt cx="762000" cy="1828800"/>
          </a:xfrm>
        </p:grpSpPr>
        <p:sp>
          <p:nvSpPr>
            <p:cNvPr id="89"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0"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1"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2"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3"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4"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nvGrpSpPr>
          <p:cNvPr id="96" name="Group 95"/>
          <p:cNvGrpSpPr/>
          <p:nvPr/>
        </p:nvGrpSpPr>
        <p:grpSpPr>
          <a:xfrm>
            <a:off x="7391400" y="4876800"/>
            <a:ext cx="762000" cy="1828800"/>
            <a:chOff x="1981200" y="4876800"/>
            <a:chExt cx="762000" cy="1828800"/>
          </a:xfrm>
        </p:grpSpPr>
        <p:sp>
          <p:nvSpPr>
            <p:cNvPr id="97" name="Rectangle 19"/>
            <p:cNvSpPr>
              <a:spLocks noChangeArrowheads="1"/>
            </p:cNvSpPr>
            <p:nvPr/>
          </p:nvSpPr>
          <p:spPr bwMode="auto">
            <a:xfrm>
              <a:off x="1981200" y="4876800"/>
              <a:ext cx="762000" cy="1828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8" name="Line 20"/>
            <p:cNvSpPr>
              <a:spLocks noChangeShapeType="1"/>
            </p:cNvSpPr>
            <p:nvPr/>
          </p:nvSpPr>
          <p:spPr bwMode="auto">
            <a:xfrm>
              <a:off x="1981200" y="57912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99" name="Line 21"/>
            <p:cNvSpPr>
              <a:spLocks noChangeShapeType="1"/>
            </p:cNvSpPr>
            <p:nvPr/>
          </p:nvSpPr>
          <p:spPr bwMode="auto">
            <a:xfrm>
              <a:off x="1981200" y="60960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100" name="Line 22"/>
            <p:cNvSpPr>
              <a:spLocks noChangeShapeType="1"/>
            </p:cNvSpPr>
            <p:nvPr/>
          </p:nvSpPr>
          <p:spPr bwMode="auto">
            <a:xfrm>
              <a:off x="1981200" y="64008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101" name="Line 20"/>
            <p:cNvSpPr>
              <a:spLocks noChangeShapeType="1"/>
            </p:cNvSpPr>
            <p:nvPr/>
          </p:nvSpPr>
          <p:spPr bwMode="auto">
            <a:xfrm>
              <a:off x="1981200" y="54864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102" name="Line 20"/>
            <p:cNvSpPr>
              <a:spLocks noChangeShapeType="1"/>
            </p:cNvSpPr>
            <p:nvPr/>
          </p:nvSpPr>
          <p:spPr bwMode="auto">
            <a:xfrm>
              <a:off x="1981200" y="5181600"/>
              <a:ext cx="7620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111" name="Rectangle 110"/>
          <p:cNvSpPr/>
          <p:nvPr/>
        </p:nvSpPr>
        <p:spPr>
          <a:xfrm>
            <a:off x="2149654" y="4800600"/>
            <a:ext cx="441146" cy="1015663"/>
          </a:xfrm>
          <a:prstGeom prst="rect">
            <a:avLst/>
          </a:prstGeom>
          <a:noFill/>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id</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2" name="Rectangle 111"/>
          <p:cNvSpPr/>
          <p:nvPr/>
        </p:nvSpPr>
        <p:spPr>
          <a:xfrm>
            <a:off x="2987854" y="4854714"/>
            <a:ext cx="441146" cy="707886"/>
          </a:xfrm>
          <a:prstGeom prst="rect">
            <a:avLst/>
          </a:prstGeom>
          <a:noFill/>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3" name="Rectangle 112"/>
          <p:cNvSpPr/>
          <p:nvPr/>
        </p:nvSpPr>
        <p:spPr>
          <a:xfrm>
            <a:off x="4793915" y="4800600"/>
            <a:ext cx="441146" cy="1015663"/>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T</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4" name="Rectangle 113"/>
          <p:cNvSpPr/>
          <p:nvPr/>
        </p:nvSpPr>
        <p:spPr>
          <a:xfrm>
            <a:off x="5723027" y="4800600"/>
            <a:ext cx="441146" cy="1015663"/>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id</a:t>
            </a:r>
          </a:p>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5" name="Rectangle 114"/>
          <p:cNvSpPr/>
          <p:nvPr/>
        </p:nvSpPr>
        <p:spPr>
          <a:xfrm>
            <a:off x="6637427" y="4854714"/>
            <a:ext cx="441146" cy="707886"/>
          </a:xfrm>
          <a:prstGeom prst="rect">
            <a:avLst/>
          </a:prstGeom>
        </p:spPr>
        <p:txBody>
          <a:bodyPr wrap="none">
            <a:spAutoFit/>
          </a:bodyPr>
          <a:lstStyle/>
          <a:p>
            <a:pPr eaLnBrk="1" hangingPunct="1"/>
            <a:r>
              <a:rPr lang="en-US" altLang="en-US" sz="2000" b="1" dirty="0">
                <a:solidFill>
                  <a:srgbClr val="000000"/>
                </a:solidFill>
                <a:latin typeface="Times New Roman" panose="02020603050405020304" pitchFamily="18" charset="0"/>
                <a:ea typeface="+mn-ea"/>
                <a:cs typeface="+mn-cs"/>
              </a:rPr>
              <a:t>E’</a:t>
            </a:r>
          </a:p>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116" name="Rectangle 115"/>
          <p:cNvSpPr/>
          <p:nvPr/>
        </p:nvSpPr>
        <p:spPr>
          <a:xfrm>
            <a:off x="7551827" y="4800600"/>
            <a:ext cx="312906" cy="400110"/>
          </a:xfrm>
          <a:prstGeom prst="rect">
            <a:avLst/>
          </a:prstGeom>
        </p:spPr>
        <p:txBody>
          <a:bodyPr wrap="none">
            <a:spAutoFit/>
          </a:bodyPr>
          <a:lstStyle/>
          <a:p>
            <a:pPr eaLnBrk="1" hangingPunct="1"/>
            <a:r>
              <a:rPr lang="en-US" sz="2000" b="1" dirty="0">
                <a:solidFill>
                  <a:srgbClr val="000000"/>
                </a:solidFill>
                <a:latin typeface="Times New Roman" panose="02020603050405020304" pitchFamily="18" charset="0"/>
                <a:ea typeface="+mn-ea"/>
                <a:cs typeface="+mn-cs"/>
              </a:rPr>
              <a:t>$</a:t>
            </a:r>
            <a:endParaRPr lang="en-US" sz="2000" dirty="0">
              <a:solidFill>
                <a:srgbClr val="000000"/>
              </a:solidFill>
              <a:latin typeface="Times New Roman" panose="02020603050405020304" pitchFamily="18" charset="0"/>
              <a:ea typeface="+mn-ea"/>
              <a:cs typeface="+mn-cs"/>
            </a:endParaRPr>
          </a:p>
        </p:txBody>
      </p:sp>
      <p:sp>
        <p:nvSpPr>
          <p:cNvPr id="4" name="Text Box 6">
            <a:extLst>
              <a:ext uri="{FF2B5EF4-FFF2-40B4-BE49-F238E27FC236}">
                <a16:creationId xmlns:a16="http://schemas.microsoft.com/office/drawing/2014/main" id="{F7472D65-0230-BE40-A7D3-09B6997CC9CD}"/>
              </a:ext>
            </a:extLst>
          </p:cNvPr>
          <p:cNvSpPr txBox="1">
            <a:spLocks noChangeArrowheads="1"/>
          </p:cNvSpPr>
          <p:nvPr/>
        </p:nvSpPr>
        <p:spPr bwMode="auto">
          <a:xfrm>
            <a:off x="1159598" y="3286079"/>
            <a:ext cx="770978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b="1" dirty="0">
                <a:solidFill>
                  <a:srgbClr val="000000"/>
                </a:solidFill>
                <a:latin typeface="Times New Roman" panose="02020603050405020304" pitchFamily="18" charset="0"/>
                <a:ea typeface="+mn-ea"/>
                <a:cs typeface="+mn-cs"/>
              </a:rPr>
              <a:t>Derivation:  </a:t>
            </a:r>
          </a:p>
          <a:p>
            <a:pPr eaLnBrk="1" hangingPunct="1">
              <a:spcBef>
                <a:spcPts val="600"/>
              </a:spcBef>
            </a:pPr>
            <a:r>
              <a:rPr lang="en-US" altLang="en-US" b="1" dirty="0">
                <a:solidFill>
                  <a:srgbClr val="000000"/>
                </a:solidFill>
                <a:latin typeface="Times New Roman" panose="02020603050405020304" pitchFamily="18" charset="0"/>
                <a:ea typeface="+mn-ea"/>
                <a:cs typeface="+mn-cs"/>
              </a:rPr>
              <a:t>E </a:t>
            </a:r>
            <a:r>
              <a:rPr lang="en-US" altLang="en-US" b="1" dirty="0">
                <a:solidFill>
                  <a:srgbClr val="000000"/>
                </a:solidFill>
                <a:latin typeface="Times New Roman" panose="02020603050405020304" pitchFamily="18" charset="0"/>
                <a:ea typeface="+mn-ea"/>
                <a:cs typeface="+mn-cs"/>
                <a:sym typeface="Symbol" panose="05050102010706020507" pitchFamily="18" charset="2"/>
              </a:rPr>
              <a:t> TE’ </a:t>
            </a:r>
            <a:r>
              <a:rPr lang="en-US" altLang="en-US" b="1">
                <a:solidFill>
                  <a:srgbClr val="000000"/>
                </a:solidFill>
                <a:latin typeface="Times New Roman" panose="02020603050405020304" pitchFamily="18" charset="0"/>
                <a:ea typeface="+mn-ea"/>
                <a:cs typeface="+mn-cs"/>
                <a:sym typeface="Symbol" panose="05050102010706020507" pitchFamily="18" charset="2"/>
              </a:rPr>
              <a:t> idE</a:t>
            </a:r>
            <a:r>
              <a:rPr lang="en-US" altLang="en-US" b="1" dirty="0">
                <a:solidFill>
                  <a:srgbClr val="000000"/>
                </a:solidFill>
                <a:latin typeface="Times New Roman" panose="02020603050405020304" pitchFamily="18" charset="0"/>
                <a:ea typeface="+mn-ea"/>
                <a:cs typeface="+mn-cs"/>
                <a:sym typeface="Symbol" panose="05050102010706020507" pitchFamily="18" charset="2"/>
              </a:rPr>
              <a:t>’ </a:t>
            </a:r>
            <a:r>
              <a:rPr lang="en-US" altLang="en-US" b="1">
                <a:solidFill>
                  <a:srgbClr val="000000"/>
                </a:solidFill>
                <a:latin typeface="Times New Roman" panose="02020603050405020304" pitchFamily="18" charset="0"/>
                <a:ea typeface="+mn-ea"/>
                <a:cs typeface="+mn-cs"/>
                <a:sym typeface="Symbol" panose="05050102010706020507" pitchFamily="18" charset="2"/>
              </a:rPr>
              <a:t> id +TE</a:t>
            </a:r>
            <a:r>
              <a:rPr lang="en-US" altLang="en-US" b="1" dirty="0">
                <a:solidFill>
                  <a:srgbClr val="000000"/>
                </a:solidFill>
                <a:latin typeface="Times New Roman" panose="02020603050405020304" pitchFamily="18" charset="0"/>
                <a:ea typeface="+mn-ea"/>
                <a:cs typeface="+mn-cs"/>
                <a:sym typeface="Symbol" panose="05050102010706020507" pitchFamily="18" charset="2"/>
              </a:rPr>
              <a:t>’  id +</a:t>
            </a:r>
            <a:r>
              <a:rPr lang="en-US" altLang="en-US" b="1" dirty="0" err="1">
                <a:solidFill>
                  <a:srgbClr val="000000"/>
                </a:solidFill>
                <a:latin typeface="Times New Roman" panose="02020603050405020304" pitchFamily="18" charset="0"/>
                <a:ea typeface="+mn-ea"/>
                <a:cs typeface="+mn-cs"/>
                <a:sym typeface="Symbol" panose="05050102010706020507" pitchFamily="18" charset="2"/>
              </a:rPr>
              <a:t>idE</a:t>
            </a:r>
            <a:r>
              <a:rPr lang="en-US" altLang="en-US" b="1" dirty="0">
                <a:solidFill>
                  <a:srgbClr val="000000"/>
                </a:solidFill>
                <a:latin typeface="Times New Roman" panose="02020603050405020304" pitchFamily="18" charset="0"/>
                <a:ea typeface="+mn-ea"/>
                <a:cs typeface="+mn-cs"/>
                <a:sym typeface="Symbol" panose="05050102010706020507" pitchFamily="18" charset="2"/>
              </a:rPr>
              <a:t>’  id +id’    </a:t>
            </a:r>
            <a:endParaRPr lang="en-US" altLang="en-US" b="1" dirty="0">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13960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111" grpId="0"/>
      <p:bldP spid="112" grpId="0"/>
      <p:bldP spid="113" grpId="0"/>
      <p:bldP spid="114" grpId="0"/>
      <p:bldP spid="115" grpId="0"/>
      <p:bldP spid="1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lstStyle/>
          <a:p>
            <a:r>
              <a:rPr lang="en-US" altLang="en-US"/>
              <a:t>Non-Recursive / Table Driven</a:t>
            </a:r>
          </a:p>
        </p:txBody>
      </p:sp>
      <p:sp>
        <p:nvSpPr>
          <p:cNvPr id="683011" name="Text Box 3"/>
          <p:cNvSpPr txBox="1">
            <a:spLocks noChangeArrowheads="1"/>
          </p:cNvSpPr>
          <p:nvPr/>
        </p:nvSpPr>
        <p:spPr bwMode="auto">
          <a:xfrm>
            <a:off x="1143000" y="32766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solidFill>
                  <a:srgbClr val="FF3300"/>
                </a:solidFill>
                <a:latin typeface="Times New Roman" panose="02020603050405020304" pitchFamily="18" charset="0"/>
                <a:ea typeface="+mn-ea"/>
                <a:cs typeface="+mn-cs"/>
              </a:rPr>
              <a:t>Empty stack symbol</a:t>
            </a:r>
          </a:p>
        </p:txBody>
      </p:sp>
      <p:grpSp>
        <p:nvGrpSpPr>
          <p:cNvPr id="683012" name="Group 4"/>
          <p:cNvGrpSpPr>
            <a:grpSpLocks/>
          </p:cNvGrpSpPr>
          <p:nvPr/>
        </p:nvGrpSpPr>
        <p:grpSpPr bwMode="auto">
          <a:xfrm>
            <a:off x="1295400" y="1219200"/>
            <a:ext cx="7467600" cy="2590800"/>
            <a:chOff x="816" y="768"/>
            <a:chExt cx="4704" cy="1632"/>
          </a:xfrm>
        </p:grpSpPr>
        <p:grpSp>
          <p:nvGrpSpPr>
            <p:cNvPr id="683013" name="Group 5"/>
            <p:cNvGrpSpPr>
              <a:grpSpLocks/>
            </p:cNvGrpSpPr>
            <p:nvPr/>
          </p:nvGrpSpPr>
          <p:grpSpPr bwMode="auto">
            <a:xfrm>
              <a:off x="2496" y="768"/>
              <a:ext cx="960" cy="228"/>
              <a:chOff x="2064" y="1344"/>
              <a:chExt cx="960" cy="228"/>
            </a:xfrm>
          </p:grpSpPr>
          <p:sp>
            <p:nvSpPr>
              <p:cNvPr id="683014" name="Text Box 6"/>
              <p:cNvSpPr txBox="1">
                <a:spLocks noChangeArrowheads="1"/>
              </p:cNvSpPr>
              <p:nvPr/>
            </p:nvSpPr>
            <p:spPr bwMode="auto">
              <a:xfrm>
                <a:off x="2064" y="1344"/>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altLang="en-US" sz="1600" b="1">
                  <a:solidFill>
                    <a:srgbClr val="000000"/>
                  </a:solidFill>
                  <a:latin typeface="Times New Roman" panose="02020603050405020304" pitchFamily="18" charset="0"/>
                  <a:ea typeface="+mn-ea"/>
                  <a:cs typeface="+mn-cs"/>
                </a:endParaRPr>
              </a:p>
            </p:txBody>
          </p:sp>
          <p:sp>
            <p:nvSpPr>
              <p:cNvPr id="683015" name="Text Box 7"/>
              <p:cNvSpPr txBox="1">
                <a:spLocks noChangeArrowheads="1"/>
              </p:cNvSpPr>
              <p:nvPr/>
            </p:nvSpPr>
            <p:spPr bwMode="auto">
              <a:xfrm>
                <a:off x="2256" y="1344"/>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a</a:t>
                </a:r>
              </a:p>
            </p:txBody>
          </p:sp>
          <p:sp>
            <p:nvSpPr>
              <p:cNvPr id="683016" name="Text Box 8"/>
              <p:cNvSpPr txBox="1">
                <a:spLocks noChangeArrowheads="1"/>
              </p:cNvSpPr>
              <p:nvPr/>
            </p:nvSpPr>
            <p:spPr bwMode="auto">
              <a:xfrm>
                <a:off x="2448" y="1344"/>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a:t>
                </a:r>
              </a:p>
            </p:txBody>
          </p:sp>
          <p:sp>
            <p:nvSpPr>
              <p:cNvPr id="683017" name="Text Box 9"/>
              <p:cNvSpPr txBox="1">
                <a:spLocks noChangeArrowheads="1"/>
              </p:cNvSpPr>
              <p:nvPr/>
            </p:nvSpPr>
            <p:spPr bwMode="auto">
              <a:xfrm>
                <a:off x="2640" y="1344"/>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b</a:t>
                </a:r>
              </a:p>
            </p:txBody>
          </p:sp>
          <p:sp>
            <p:nvSpPr>
              <p:cNvPr id="683018" name="Text Box 10"/>
              <p:cNvSpPr txBox="1">
                <a:spLocks noChangeArrowheads="1"/>
              </p:cNvSpPr>
              <p:nvPr/>
            </p:nvSpPr>
            <p:spPr bwMode="auto">
              <a:xfrm>
                <a:off x="2832" y="1344"/>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a:t>
                </a:r>
              </a:p>
            </p:txBody>
          </p:sp>
        </p:grpSp>
        <p:grpSp>
          <p:nvGrpSpPr>
            <p:cNvPr id="683019" name="Group 11"/>
            <p:cNvGrpSpPr>
              <a:grpSpLocks/>
            </p:cNvGrpSpPr>
            <p:nvPr/>
          </p:nvGrpSpPr>
          <p:grpSpPr bwMode="auto">
            <a:xfrm>
              <a:off x="1680" y="1344"/>
              <a:ext cx="192" cy="948"/>
              <a:chOff x="2880" y="2832"/>
              <a:chExt cx="192" cy="948"/>
            </a:xfrm>
          </p:grpSpPr>
          <p:sp>
            <p:nvSpPr>
              <p:cNvPr id="683020" name="Text Box 12"/>
              <p:cNvSpPr txBox="1">
                <a:spLocks noChangeArrowheads="1"/>
              </p:cNvSpPr>
              <p:nvPr/>
            </p:nvSpPr>
            <p:spPr bwMode="auto">
              <a:xfrm>
                <a:off x="2880" y="3072"/>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Y</a:t>
                </a:r>
              </a:p>
            </p:txBody>
          </p:sp>
          <p:sp>
            <p:nvSpPr>
              <p:cNvPr id="683021" name="Text Box 13"/>
              <p:cNvSpPr txBox="1">
                <a:spLocks noChangeArrowheads="1"/>
              </p:cNvSpPr>
              <p:nvPr/>
            </p:nvSpPr>
            <p:spPr bwMode="auto">
              <a:xfrm>
                <a:off x="2880" y="2832"/>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X</a:t>
                </a:r>
              </a:p>
            </p:txBody>
          </p:sp>
          <p:sp>
            <p:nvSpPr>
              <p:cNvPr id="683022" name="Text Box 14"/>
              <p:cNvSpPr txBox="1">
                <a:spLocks noChangeArrowheads="1"/>
              </p:cNvSpPr>
              <p:nvPr/>
            </p:nvSpPr>
            <p:spPr bwMode="auto">
              <a:xfrm>
                <a:off x="2880" y="3552"/>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a:t>
                </a:r>
              </a:p>
            </p:txBody>
          </p:sp>
          <p:sp>
            <p:nvSpPr>
              <p:cNvPr id="683023" name="Text Box 15"/>
              <p:cNvSpPr txBox="1">
                <a:spLocks noChangeArrowheads="1"/>
              </p:cNvSpPr>
              <p:nvPr/>
            </p:nvSpPr>
            <p:spPr bwMode="auto">
              <a:xfrm>
                <a:off x="2880" y="3312"/>
                <a:ext cx="192" cy="228"/>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000000"/>
                    </a:solidFill>
                    <a:latin typeface="Times New Roman" panose="02020603050405020304" pitchFamily="18" charset="0"/>
                    <a:ea typeface="+mn-ea"/>
                    <a:cs typeface="+mn-cs"/>
                  </a:rPr>
                  <a:t>Z</a:t>
                </a:r>
              </a:p>
            </p:txBody>
          </p:sp>
        </p:grpSp>
        <p:sp>
          <p:nvSpPr>
            <p:cNvPr id="683024" name="Text Box 16"/>
            <p:cNvSpPr txBox="1">
              <a:spLocks noChangeArrowheads="1"/>
            </p:cNvSpPr>
            <p:nvPr/>
          </p:nvSpPr>
          <p:spPr bwMode="auto">
            <a:xfrm>
              <a:off x="3648" y="768"/>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000000"/>
                  </a:solidFill>
                  <a:latin typeface="Times New Roman" panose="02020603050405020304" pitchFamily="18" charset="0"/>
                  <a:ea typeface="+mn-ea"/>
                  <a:cs typeface="+mn-cs"/>
                </a:rPr>
                <a:t>Input</a:t>
              </a:r>
            </a:p>
          </p:txBody>
        </p:sp>
        <p:sp>
          <p:nvSpPr>
            <p:cNvPr id="683025" name="Text Box 17"/>
            <p:cNvSpPr txBox="1">
              <a:spLocks noChangeArrowheads="1"/>
            </p:cNvSpPr>
            <p:nvPr/>
          </p:nvSpPr>
          <p:spPr bwMode="auto">
            <a:xfrm>
              <a:off x="2352" y="1296"/>
              <a:ext cx="1344" cy="42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Predictive Parsing Program</a:t>
              </a:r>
            </a:p>
          </p:txBody>
        </p:sp>
        <p:sp>
          <p:nvSpPr>
            <p:cNvPr id="683026" name="Text Box 18"/>
            <p:cNvSpPr txBox="1">
              <a:spLocks noChangeArrowheads="1"/>
            </p:cNvSpPr>
            <p:nvPr/>
          </p:nvSpPr>
          <p:spPr bwMode="auto">
            <a:xfrm>
              <a:off x="1056" y="1344"/>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000000"/>
                  </a:solidFill>
                  <a:latin typeface="Times New Roman" panose="02020603050405020304" pitchFamily="18" charset="0"/>
                  <a:ea typeface="+mn-ea"/>
                  <a:cs typeface="+mn-cs"/>
                </a:rPr>
                <a:t>Stack</a:t>
              </a:r>
            </a:p>
          </p:txBody>
        </p:sp>
        <p:sp>
          <p:nvSpPr>
            <p:cNvPr id="683027" name="Text Box 19"/>
            <p:cNvSpPr txBox="1">
              <a:spLocks noChangeArrowheads="1"/>
            </p:cNvSpPr>
            <p:nvPr/>
          </p:nvSpPr>
          <p:spPr bwMode="auto">
            <a:xfrm>
              <a:off x="4176" y="1344"/>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000000"/>
                  </a:solidFill>
                  <a:latin typeface="Times New Roman" panose="02020603050405020304" pitchFamily="18" charset="0"/>
                  <a:ea typeface="+mn-ea"/>
                  <a:cs typeface="+mn-cs"/>
                </a:rPr>
                <a:t>Output</a:t>
              </a:r>
            </a:p>
          </p:txBody>
        </p:sp>
        <p:sp>
          <p:nvSpPr>
            <p:cNvPr id="683028" name="Text Box 20"/>
            <p:cNvSpPr txBox="1">
              <a:spLocks noChangeArrowheads="1"/>
            </p:cNvSpPr>
            <p:nvPr/>
          </p:nvSpPr>
          <p:spPr bwMode="auto">
            <a:xfrm>
              <a:off x="2352" y="1920"/>
              <a:ext cx="1344" cy="42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Parsing Table M[A,a]</a:t>
              </a:r>
            </a:p>
          </p:txBody>
        </p:sp>
        <p:sp>
          <p:nvSpPr>
            <p:cNvPr id="683029" name="Line 21"/>
            <p:cNvSpPr>
              <a:spLocks noChangeShapeType="1"/>
            </p:cNvSpPr>
            <p:nvPr/>
          </p:nvSpPr>
          <p:spPr bwMode="auto">
            <a:xfrm flipV="1">
              <a:off x="2976" y="1008"/>
              <a:ext cx="0" cy="288"/>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3030" name="Line 22"/>
            <p:cNvSpPr>
              <a:spLocks noChangeShapeType="1"/>
            </p:cNvSpPr>
            <p:nvPr/>
          </p:nvSpPr>
          <p:spPr bwMode="auto">
            <a:xfrm flipH="1">
              <a:off x="1872" y="1440"/>
              <a:ext cx="480"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3031" name="Line 23"/>
            <p:cNvSpPr>
              <a:spLocks noChangeShapeType="1"/>
            </p:cNvSpPr>
            <p:nvPr/>
          </p:nvSpPr>
          <p:spPr bwMode="auto">
            <a:xfrm>
              <a:off x="2976" y="1728"/>
              <a:ext cx="0" cy="192"/>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3032" name="Line 24"/>
            <p:cNvSpPr>
              <a:spLocks noChangeShapeType="1"/>
            </p:cNvSpPr>
            <p:nvPr/>
          </p:nvSpPr>
          <p:spPr bwMode="auto">
            <a:xfrm>
              <a:off x="3696" y="1488"/>
              <a:ext cx="480"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3033" name="Text Box 25"/>
            <p:cNvSpPr txBox="1">
              <a:spLocks noChangeArrowheads="1"/>
            </p:cNvSpPr>
            <p:nvPr/>
          </p:nvSpPr>
          <p:spPr bwMode="auto">
            <a:xfrm>
              <a:off x="4224" y="768"/>
              <a:ext cx="12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solidFill>
                    <a:srgbClr val="FF3300"/>
                  </a:solidFill>
                  <a:latin typeface="Times New Roman" panose="02020603050405020304" pitchFamily="18" charset="0"/>
                  <a:ea typeface="+mn-ea"/>
                  <a:cs typeface="+mn-cs"/>
                </a:rPr>
                <a:t>(String + terminator)</a:t>
              </a:r>
            </a:p>
          </p:txBody>
        </p:sp>
        <p:sp>
          <p:nvSpPr>
            <p:cNvPr id="683034" name="Text Box 26"/>
            <p:cNvSpPr txBox="1">
              <a:spLocks noChangeArrowheads="1"/>
            </p:cNvSpPr>
            <p:nvPr/>
          </p:nvSpPr>
          <p:spPr bwMode="auto">
            <a:xfrm>
              <a:off x="816" y="1536"/>
              <a:ext cx="720"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solidFill>
                    <a:srgbClr val="FF3300"/>
                  </a:solidFill>
                  <a:latin typeface="Times New Roman" panose="02020603050405020304" pitchFamily="18" charset="0"/>
                  <a:ea typeface="+mn-ea"/>
                  <a:cs typeface="+mn-cs"/>
                </a:rPr>
                <a:t>NT + T symbols of CFG</a:t>
              </a:r>
            </a:p>
          </p:txBody>
        </p:sp>
        <p:sp>
          <p:nvSpPr>
            <p:cNvPr id="683035" name="Line 27"/>
            <p:cNvSpPr>
              <a:spLocks noChangeShapeType="1"/>
            </p:cNvSpPr>
            <p:nvPr/>
          </p:nvSpPr>
          <p:spPr bwMode="auto">
            <a:xfrm flipV="1">
              <a:off x="1488" y="2208"/>
              <a:ext cx="240" cy="48"/>
            </a:xfrm>
            <a:prstGeom prst="line">
              <a:avLst/>
            </a:prstGeom>
            <a:noFill/>
            <a:ln w="190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3036" name="AutoShape 28"/>
            <p:cNvSpPr>
              <a:spLocks/>
            </p:cNvSpPr>
            <p:nvPr/>
          </p:nvSpPr>
          <p:spPr bwMode="auto">
            <a:xfrm>
              <a:off x="3840" y="1824"/>
              <a:ext cx="96" cy="576"/>
            </a:xfrm>
            <a:prstGeom prst="rightBrace">
              <a:avLst>
                <a:gd name="adj1" fmla="val 50000"/>
                <a:gd name="adj2" fmla="val 50000"/>
              </a:avLst>
            </a:prstGeom>
            <a:noFill/>
            <a:ln w="25400">
              <a:solidFill>
                <a:srgbClr val="FF0000"/>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3037" name="Text Box 29"/>
            <p:cNvSpPr txBox="1">
              <a:spLocks noChangeArrowheads="1"/>
            </p:cNvSpPr>
            <p:nvPr/>
          </p:nvSpPr>
          <p:spPr bwMode="auto">
            <a:xfrm>
              <a:off x="4080" y="1824"/>
              <a:ext cx="134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solidFill>
                    <a:srgbClr val="FF3300"/>
                  </a:solidFill>
                  <a:latin typeface="Times New Roman" panose="02020603050405020304" pitchFamily="18" charset="0"/>
                  <a:ea typeface="+mn-ea"/>
                  <a:cs typeface="+mn-cs"/>
                </a:rPr>
                <a:t>What actions parser should take based on stack / input</a:t>
              </a:r>
            </a:p>
          </p:txBody>
        </p:sp>
      </p:grpSp>
      <p:sp>
        <p:nvSpPr>
          <p:cNvPr id="683038" name="Text Box 30"/>
          <p:cNvSpPr txBox="1">
            <a:spLocks noChangeArrowheads="1"/>
          </p:cNvSpPr>
          <p:nvPr/>
        </p:nvSpPr>
        <p:spPr bwMode="auto">
          <a:xfrm>
            <a:off x="1219200" y="4191000"/>
            <a:ext cx="7239000" cy="257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dirty="0">
                <a:solidFill>
                  <a:srgbClr val="000000"/>
                </a:solidFill>
                <a:latin typeface="Times New Roman" panose="02020603050405020304" pitchFamily="18" charset="0"/>
                <a:ea typeface="+mn-ea"/>
                <a:cs typeface="+mn-cs"/>
              </a:rPr>
              <a:t>General parser behavior:    </a:t>
            </a:r>
            <a:r>
              <a:rPr lang="en-US" altLang="en-US" sz="1800" b="1" dirty="0">
                <a:solidFill>
                  <a:srgbClr val="3333CC"/>
                </a:solidFill>
                <a:latin typeface="Times New Roman" panose="02020603050405020304" pitchFamily="18" charset="0"/>
                <a:ea typeface="+mn-ea"/>
                <a:cs typeface="+mn-cs"/>
              </a:rPr>
              <a:t>X : top of stack        a : current input </a:t>
            </a:r>
          </a:p>
          <a:p>
            <a:pPr eaLnBrk="1" hangingPunct="1">
              <a:spcBef>
                <a:spcPct val="50000"/>
              </a:spcBef>
            </a:pPr>
            <a:r>
              <a:rPr lang="en-US" altLang="en-US" sz="1800" b="1" dirty="0">
                <a:solidFill>
                  <a:srgbClr val="3333CC"/>
                </a:solidFill>
                <a:latin typeface="Times New Roman" panose="02020603050405020304" pitchFamily="18" charset="0"/>
                <a:ea typeface="+mn-ea"/>
                <a:cs typeface="+mn-cs"/>
              </a:rPr>
              <a:t>1.  When X=a = $  halt, accept, success</a:t>
            </a:r>
          </a:p>
          <a:p>
            <a:pPr eaLnBrk="1" hangingPunct="1">
              <a:spcBef>
                <a:spcPct val="50000"/>
              </a:spcBef>
            </a:pPr>
            <a:r>
              <a:rPr lang="en-US" altLang="en-US" sz="1800" b="1" dirty="0">
                <a:solidFill>
                  <a:srgbClr val="3333CC"/>
                </a:solidFill>
                <a:latin typeface="Times New Roman" panose="02020603050405020304" pitchFamily="18" charset="0"/>
                <a:ea typeface="+mn-ea"/>
                <a:cs typeface="+mn-cs"/>
              </a:rPr>
              <a:t>2.  When X=a </a:t>
            </a: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 $ , POP X off stack, advance input, go to 1.</a:t>
            </a:r>
          </a:p>
          <a:p>
            <a:pPr eaLnBrk="1" hangingPunct="1">
              <a:spcBef>
                <a:spcPct val="50000"/>
              </a:spcBef>
            </a:pP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3.  When X is a non-terminal, examine M[</a:t>
            </a:r>
            <a:r>
              <a:rPr lang="en-US" altLang="en-US" sz="1800" b="1" dirty="0" err="1">
                <a:solidFill>
                  <a:srgbClr val="3333CC"/>
                </a:solidFill>
                <a:latin typeface="Times New Roman" panose="02020603050405020304" pitchFamily="18" charset="0"/>
                <a:ea typeface="+mn-ea"/>
                <a:cs typeface="+mn-cs"/>
                <a:sym typeface="Symbol" panose="05050102010706020507" pitchFamily="18" charset="2"/>
              </a:rPr>
              <a:t>X,a</a:t>
            </a: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a:t>
            </a:r>
          </a:p>
          <a:p>
            <a:pPr lvl="1" eaLnBrk="1" hangingPunct="1">
              <a:lnSpc>
                <a:spcPct val="60000"/>
              </a:lnSpc>
              <a:spcBef>
                <a:spcPct val="50000"/>
              </a:spcBef>
            </a:pPr>
            <a:r>
              <a:rPr lang="en-US" altLang="en-US" sz="1800" b="1" dirty="0">
                <a:solidFill>
                  <a:srgbClr val="3333CC"/>
                </a:solidFill>
                <a:latin typeface="Times New Roman" panose="02020603050405020304" pitchFamily="18" charset="0"/>
                <a:ea typeface="+mn-ea"/>
                <a:cs typeface="+mn-cs"/>
              </a:rPr>
              <a:t>if it is an error </a:t>
            </a: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 call recovery routine</a:t>
            </a:r>
          </a:p>
          <a:p>
            <a:pPr lvl="1" eaLnBrk="1" hangingPunct="1">
              <a:lnSpc>
                <a:spcPct val="60000"/>
              </a:lnSpc>
              <a:spcBef>
                <a:spcPct val="50000"/>
              </a:spcBef>
            </a:pP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if M[</a:t>
            </a:r>
            <a:r>
              <a:rPr lang="en-US" altLang="en-US" sz="1800" b="1" dirty="0" err="1">
                <a:solidFill>
                  <a:srgbClr val="3333CC"/>
                </a:solidFill>
                <a:latin typeface="Times New Roman" panose="02020603050405020304" pitchFamily="18" charset="0"/>
                <a:ea typeface="+mn-ea"/>
                <a:cs typeface="+mn-cs"/>
                <a:sym typeface="Symbol" panose="05050102010706020507" pitchFamily="18" charset="2"/>
              </a:rPr>
              <a:t>X,a</a:t>
            </a: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 = {X  UVW}, POP X, PUSH W,V,U in reverse order</a:t>
            </a:r>
          </a:p>
          <a:p>
            <a:pPr lvl="1" eaLnBrk="1" hangingPunct="1">
              <a:lnSpc>
                <a:spcPct val="60000"/>
              </a:lnSpc>
              <a:spcBef>
                <a:spcPct val="50000"/>
              </a:spcBef>
            </a:pPr>
            <a:r>
              <a:rPr lang="en-US" altLang="en-US" sz="1800" b="1" dirty="0">
                <a:solidFill>
                  <a:srgbClr val="3333CC"/>
                </a:solidFill>
                <a:latin typeface="Times New Roman" panose="02020603050405020304" pitchFamily="18" charset="0"/>
                <a:ea typeface="+mn-ea"/>
                <a:cs typeface="+mn-cs"/>
                <a:sym typeface="Symbol" panose="05050102010706020507" pitchFamily="18" charset="2"/>
              </a:rPr>
              <a:t>DO NOT expend any input</a:t>
            </a:r>
          </a:p>
        </p:txBody>
      </p:sp>
    </p:spTree>
    <p:extLst>
      <p:ext uri="{BB962C8B-B14F-4D97-AF65-F5344CB8AC3E}">
        <p14:creationId xmlns:p14="http://schemas.microsoft.com/office/powerpoint/2010/main" val="3188671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143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35870A3B-84BB-4981-8181-8EDDC1AC9F1F}" type="slidenum">
              <a:rPr lang="en-US" altLang="en-US" sz="1000">
                <a:solidFill>
                  <a:schemeClr val="tx1"/>
                </a:solidFill>
                <a:latin typeface="Arial" charset="0"/>
              </a:rPr>
              <a:pPr>
                <a:spcBef>
                  <a:spcPct val="0"/>
                </a:spcBef>
                <a:buFontTx/>
                <a:buNone/>
              </a:pPr>
              <a:t>6</a:t>
            </a:fld>
            <a:endParaRPr lang="en-US" altLang="en-US" sz="1000">
              <a:solidFill>
                <a:schemeClr val="tx1"/>
              </a:solidFill>
              <a:latin typeface="Arial" charset="0"/>
            </a:endParaRPr>
          </a:p>
        </p:txBody>
      </p:sp>
      <p:sp>
        <p:nvSpPr>
          <p:cNvPr id="14340" name="Rectangle 2"/>
          <p:cNvSpPr>
            <a:spLocks noGrp="1" noChangeArrowheads="1"/>
          </p:cNvSpPr>
          <p:nvPr>
            <p:ph type="title"/>
          </p:nvPr>
        </p:nvSpPr>
        <p:spPr>
          <a:xfrm>
            <a:off x="609600" y="228600"/>
            <a:ext cx="8153400" cy="1143000"/>
          </a:xfrm>
        </p:spPr>
        <p:txBody>
          <a:bodyPr/>
          <a:lstStyle/>
          <a:p>
            <a:pPr eaLnBrk="1" hangingPunct="1"/>
            <a:r>
              <a:rPr lang="en-US" altLang="en-US" sz="3200"/>
              <a:t>Reasons to Separate Lexical and Syntax Analysis</a:t>
            </a:r>
          </a:p>
        </p:txBody>
      </p:sp>
      <p:sp>
        <p:nvSpPr>
          <p:cNvPr id="14341" name="Rectangle 3"/>
          <p:cNvSpPr>
            <a:spLocks noGrp="1" noChangeArrowheads="1"/>
          </p:cNvSpPr>
          <p:nvPr>
            <p:ph type="body" idx="1"/>
          </p:nvPr>
        </p:nvSpPr>
        <p:spPr/>
        <p:txBody>
          <a:bodyPr/>
          <a:lstStyle/>
          <a:p>
            <a:pPr eaLnBrk="1" hangingPunct="1"/>
            <a:r>
              <a:rPr lang="en-US" altLang="en-US" i="1"/>
              <a:t>Simplicity</a:t>
            </a:r>
            <a:r>
              <a:rPr lang="en-US" altLang="en-US"/>
              <a:t> - less complex approaches can be used for lexical analysis; separating them simplifies the parser</a:t>
            </a:r>
          </a:p>
          <a:p>
            <a:pPr eaLnBrk="1" hangingPunct="1"/>
            <a:r>
              <a:rPr lang="en-US" altLang="en-US" i="1"/>
              <a:t>Efficiency</a:t>
            </a:r>
            <a:r>
              <a:rPr lang="en-US" altLang="en-US"/>
              <a:t> - separation allows optimization of the lexical analyzer</a:t>
            </a:r>
          </a:p>
          <a:p>
            <a:pPr eaLnBrk="1" hangingPunct="1"/>
            <a:r>
              <a:rPr lang="en-US" altLang="en-US" i="1"/>
              <a:t>Portability</a:t>
            </a:r>
            <a:r>
              <a:rPr lang="en-US" altLang="en-US"/>
              <a:t> - parts of the lexical analyzer may not be portable, but the parser always is portable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ltLang="en-US"/>
              <a:t>Algorithm for Non-Recursive Parsing</a:t>
            </a:r>
          </a:p>
        </p:txBody>
      </p:sp>
      <p:sp>
        <p:nvSpPr>
          <p:cNvPr id="685059" name="Text Box 3"/>
          <p:cNvSpPr txBox="1">
            <a:spLocks noChangeArrowheads="1"/>
          </p:cNvSpPr>
          <p:nvPr/>
        </p:nvSpPr>
        <p:spPr bwMode="auto">
          <a:xfrm>
            <a:off x="1295400" y="1219200"/>
            <a:ext cx="76200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rPr>
              <a:t>Set </a:t>
            </a:r>
            <a:r>
              <a:rPr lang="en-US" altLang="en-US" sz="1600" i="1">
                <a:solidFill>
                  <a:srgbClr val="000000"/>
                </a:solidFill>
                <a:latin typeface="Times New Roman" panose="02020603050405020304" pitchFamily="18" charset="0"/>
                <a:ea typeface="+mn-ea"/>
                <a:cs typeface="+mn-cs"/>
              </a:rPr>
              <a:t>ip</a:t>
            </a:r>
            <a:r>
              <a:rPr lang="en-US" altLang="en-US" sz="1600">
                <a:solidFill>
                  <a:srgbClr val="000000"/>
                </a:solidFill>
                <a:latin typeface="Times New Roman" panose="02020603050405020304" pitchFamily="18" charset="0"/>
                <a:ea typeface="+mn-ea"/>
                <a:cs typeface="+mn-cs"/>
              </a:rPr>
              <a:t> to point to the first symbol of w$;</a:t>
            </a:r>
          </a:p>
          <a:p>
            <a:pPr eaLnBrk="1" hangingPunct="1">
              <a:lnSpc>
                <a:spcPct val="90000"/>
              </a:lnSpc>
              <a:spcBef>
                <a:spcPct val="50000"/>
              </a:spcBef>
            </a:pPr>
            <a:r>
              <a:rPr lang="en-US" altLang="en-US" sz="1600" b="1">
                <a:solidFill>
                  <a:srgbClr val="000000"/>
                </a:solidFill>
                <a:latin typeface="Times New Roman" panose="02020603050405020304" pitchFamily="18" charset="0"/>
                <a:ea typeface="+mn-ea"/>
                <a:cs typeface="+mn-cs"/>
              </a:rPr>
              <a:t>repeat </a:t>
            </a:r>
          </a:p>
          <a:p>
            <a:pPr eaLnBrk="1" hangingPunct="1">
              <a:lnSpc>
                <a:spcPct val="90000"/>
              </a:lnSpc>
              <a:spcBef>
                <a:spcPct val="50000"/>
              </a:spcBef>
            </a:pPr>
            <a:r>
              <a:rPr lang="en-US" altLang="en-US" sz="1600" b="1">
                <a:solidFill>
                  <a:srgbClr val="000000"/>
                </a:solidFill>
                <a:latin typeface="Times New Roman" panose="02020603050405020304" pitchFamily="18" charset="0"/>
                <a:ea typeface="+mn-ea"/>
                <a:cs typeface="+mn-cs"/>
              </a:rPr>
              <a:t>        </a:t>
            </a:r>
            <a:r>
              <a:rPr lang="en-US" altLang="en-US" sz="1600">
                <a:solidFill>
                  <a:srgbClr val="000000"/>
                </a:solidFill>
                <a:latin typeface="Times New Roman" panose="02020603050405020304" pitchFamily="18" charset="0"/>
                <a:ea typeface="+mn-ea"/>
                <a:cs typeface="+mn-cs"/>
              </a:rPr>
              <a:t>let X be the top stack symbol and </a:t>
            </a:r>
            <a:r>
              <a:rPr lang="en-US" altLang="en-US" sz="1600" i="1">
                <a:solidFill>
                  <a:srgbClr val="000000"/>
                </a:solidFill>
                <a:latin typeface="Times New Roman" panose="02020603050405020304" pitchFamily="18" charset="0"/>
                <a:ea typeface="+mn-ea"/>
                <a:cs typeface="+mn-cs"/>
              </a:rPr>
              <a:t>a </a:t>
            </a:r>
            <a:r>
              <a:rPr lang="en-US" altLang="en-US" sz="1600">
                <a:solidFill>
                  <a:srgbClr val="000000"/>
                </a:solidFill>
                <a:latin typeface="Times New Roman" panose="02020603050405020304" pitchFamily="18" charset="0"/>
                <a:ea typeface="+mn-ea"/>
                <a:cs typeface="+mn-cs"/>
              </a:rPr>
              <a:t>the symbol pointed to by </a:t>
            </a:r>
            <a:r>
              <a:rPr lang="en-US" altLang="en-US" sz="1600" i="1">
                <a:solidFill>
                  <a:srgbClr val="000000"/>
                </a:solidFill>
                <a:latin typeface="Times New Roman" panose="02020603050405020304" pitchFamily="18" charset="0"/>
                <a:ea typeface="+mn-ea"/>
                <a:cs typeface="+mn-cs"/>
              </a:rPr>
              <a:t>ip</a:t>
            </a:r>
            <a:r>
              <a:rPr lang="en-US" altLang="en-US" sz="1600">
                <a:solidFill>
                  <a:srgbClr val="000000"/>
                </a:solidFill>
                <a:latin typeface="Times New Roman" panose="02020603050405020304" pitchFamily="18" charset="0"/>
                <a:ea typeface="+mn-ea"/>
                <a:cs typeface="+mn-cs"/>
              </a:rPr>
              <a:t>;</a:t>
            </a: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rPr>
              <a:t>        </a:t>
            </a:r>
            <a:r>
              <a:rPr lang="en-US" altLang="en-US" sz="1600" b="1">
                <a:solidFill>
                  <a:srgbClr val="000000"/>
                </a:solidFill>
                <a:latin typeface="Times New Roman" panose="02020603050405020304" pitchFamily="18" charset="0"/>
                <a:ea typeface="+mn-ea"/>
                <a:cs typeface="+mn-cs"/>
              </a:rPr>
              <a:t>if</a:t>
            </a:r>
            <a:r>
              <a:rPr lang="en-US" altLang="en-US" sz="1600">
                <a:solidFill>
                  <a:srgbClr val="000000"/>
                </a:solidFill>
                <a:latin typeface="Times New Roman" panose="02020603050405020304" pitchFamily="18" charset="0"/>
                <a:ea typeface="+mn-ea"/>
                <a:cs typeface="+mn-cs"/>
              </a:rPr>
              <a:t> X is terminal or $ </a:t>
            </a:r>
            <a:r>
              <a:rPr lang="en-US" altLang="en-US" sz="1600" b="1">
                <a:solidFill>
                  <a:srgbClr val="000000"/>
                </a:solidFill>
                <a:latin typeface="Times New Roman" panose="02020603050405020304" pitchFamily="18" charset="0"/>
                <a:ea typeface="+mn-ea"/>
                <a:cs typeface="+mn-cs"/>
              </a:rPr>
              <a:t>then</a:t>
            </a:r>
          </a:p>
          <a:p>
            <a:pPr eaLnBrk="1" hangingPunct="1">
              <a:lnSpc>
                <a:spcPct val="90000"/>
              </a:lnSpc>
              <a:spcBef>
                <a:spcPct val="50000"/>
              </a:spcBef>
            </a:pPr>
            <a:r>
              <a:rPr lang="en-US" altLang="en-US" sz="1600" b="1">
                <a:solidFill>
                  <a:srgbClr val="000000"/>
                </a:solidFill>
                <a:latin typeface="Times New Roman" panose="02020603050405020304" pitchFamily="18" charset="0"/>
                <a:ea typeface="+mn-ea"/>
                <a:cs typeface="+mn-cs"/>
              </a:rPr>
              <a:t>              if </a:t>
            </a:r>
            <a:r>
              <a:rPr lang="en-US" altLang="en-US" sz="1600">
                <a:solidFill>
                  <a:srgbClr val="000000"/>
                </a:solidFill>
                <a:latin typeface="Times New Roman" panose="02020603050405020304" pitchFamily="18" charset="0"/>
                <a:ea typeface="+mn-ea"/>
                <a:cs typeface="+mn-cs"/>
              </a:rPr>
              <a:t> X=a  </a:t>
            </a:r>
            <a:r>
              <a:rPr lang="en-US" altLang="en-US" sz="1600" b="1">
                <a:solidFill>
                  <a:srgbClr val="000000"/>
                </a:solidFill>
                <a:latin typeface="Times New Roman" panose="02020603050405020304" pitchFamily="18" charset="0"/>
                <a:ea typeface="+mn-ea"/>
                <a:cs typeface="+mn-cs"/>
              </a:rPr>
              <a:t>then</a:t>
            </a:r>
          </a:p>
          <a:p>
            <a:pPr eaLnBrk="1" hangingPunct="1">
              <a:lnSpc>
                <a:spcPct val="90000"/>
              </a:lnSpc>
              <a:spcBef>
                <a:spcPct val="50000"/>
              </a:spcBef>
            </a:pPr>
            <a:r>
              <a:rPr lang="en-US" altLang="en-US" sz="1600" b="1">
                <a:solidFill>
                  <a:srgbClr val="000000"/>
                </a:solidFill>
                <a:latin typeface="Times New Roman" panose="02020603050405020304" pitchFamily="18" charset="0"/>
                <a:ea typeface="+mn-ea"/>
                <a:cs typeface="+mn-cs"/>
              </a:rPr>
              <a:t>                   </a:t>
            </a:r>
            <a:r>
              <a:rPr lang="en-US" altLang="en-US" sz="1600">
                <a:solidFill>
                  <a:srgbClr val="000000"/>
                </a:solidFill>
                <a:latin typeface="Times New Roman" panose="02020603050405020304" pitchFamily="18" charset="0"/>
                <a:ea typeface="+mn-ea"/>
                <a:cs typeface="+mn-cs"/>
              </a:rPr>
              <a:t>pop X from the stack and advance </a:t>
            </a:r>
            <a:r>
              <a:rPr lang="en-US" altLang="en-US" sz="1600" i="1">
                <a:solidFill>
                  <a:srgbClr val="000000"/>
                </a:solidFill>
                <a:latin typeface="Times New Roman" panose="02020603050405020304" pitchFamily="18" charset="0"/>
                <a:ea typeface="+mn-ea"/>
                <a:cs typeface="+mn-cs"/>
              </a:rPr>
              <a:t>ip</a:t>
            </a:r>
          </a:p>
          <a:p>
            <a:pPr eaLnBrk="1" hangingPunct="1">
              <a:lnSpc>
                <a:spcPct val="90000"/>
              </a:lnSpc>
              <a:spcBef>
                <a:spcPct val="50000"/>
              </a:spcBef>
            </a:pPr>
            <a:r>
              <a:rPr lang="en-US" altLang="en-US" sz="1600" i="1">
                <a:solidFill>
                  <a:srgbClr val="000000"/>
                </a:solidFill>
                <a:latin typeface="Times New Roman" panose="02020603050405020304" pitchFamily="18" charset="0"/>
                <a:ea typeface="+mn-ea"/>
                <a:cs typeface="+mn-cs"/>
              </a:rPr>
              <a:t>              </a:t>
            </a:r>
            <a:r>
              <a:rPr lang="en-US" altLang="en-US" sz="1600" b="1">
                <a:solidFill>
                  <a:srgbClr val="000000"/>
                </a:solidFill>
                <a:latin typeface="Times New Roman" panose="02020603050405020304" pitchFamily="18" charset="0"/>
                <a:ea typeface="+mn-ea"/>
                <a:cs typeface="+mn-cs"/>
              </a:rPr>
              <a:t>else  </a:t>
            </a:r>
            <a:r>
              <a:rPr lang="en-US" altLang="en-US" sz="1600" i="1">
                <a:solidFill>
                  <a:srgbClr val="000000"/>
                </a:solidFill>
                <a:latin typeface="Times New Roman" panose="02020603050405020304" pitchFamily="18" charset="0"/>
                <a:ea typeface="+mn-ea"/>
                <a:cs typeface="+mn-cs"/>
              </a:rPr>
              <a:t>error()</a:t>
            </a:r>
            <a:endParaRPr lang="en-US" altLang="en-US" sz="1600">
              <a:solidFill>
                <a:srgbClr val="000000"/>
              </a:solidFill>
              <a:latin typeface="Times New Roman" panose="02020603050405020304" pitchFamily="18" charset="0"/>
              <a:ea typeface="+mn-ea"/>
              <a:cs typeface="+mn-cs"/>
            </a:endParaRP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rPr>
              <a:t>        </a:t>
            </a:r>
            <a:r>
              <a:rPr lang="en-US" altLang="en-US" sz="1600" b="1">
                <a:solidFill>
                  <a:srgbClr val="000000"/>
                </a:solidFill>
                <a:latin typeface="Times New Roman" panose="02020603050405020304" pitchFamily="18" charset="0"/>
                <a:ea typeface="+mn-ea"/>
                <a:cs typeface="+mn-cs"/>
              </a:rPr>
              <a:t>else     </a:t>
            </a:r>
            <a:r>
              <a:rPr lang="en-US" altLang="en-US" sz="1600">
                <a:solidFill>
                  <a:srgbClr val="000000"/>
                </a:solidFill>
                <a:latin typeface="Times New Roman" panose="02020603050405020304" pitchFamily="18" charset="0"/>
                <a:ea typeface="+mn-ea"/>
                <a:cs typeface="+mn-cs"/>
              </a:rPr>
              <a:t>/*  X is a non-terminal  */</a:t>
            </a: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rPr>
              <a:t>              </a:t>
            </a:r>
            <a:r>
              <a:rPr lang="en-US" altLang="en-US" sz="1600" b="1">
                <a:solidFill>
                  <a:srgbClr val="000000"/>
                </a:solidFill>
                <a:latin typeface="Times New Roman" panose="02020603050405020304" pitchFamily="18" charset="0"/>
                <a:ea typeface="+mn-ea"/>
                <a:cs typeface="+mn-cs"/>
              </a:rPr>
              <a:t>if </a:t>
            </a:r>
            <a:r>
              <a:rPr lang="en-US" altLang="en-US" sz="1600">
                <a:solidFill>
                  <a:srgbClr val="000000"/>
                </a:solidFill>
                <a:latin typeface="Times New Roman" panose="02020603050405020304" pitchFamily="18" charset="0"/>
                <a:ea typeface="+mn-ea"/>
                <a:cs typeface="+mn-cs"/>
              </a:rPr>
              <a:t> M[X,a] = X</a:t>
            </a:r>
            <a:r>
              <a:rPr lang="en-US" altLang="en-US" sz="1600">
                <a:solidFill>
                  <a:srgbClr val="000000"/>
                </a:solidFill>
                <a:latin typeface="Times New Roman" panose="02020603050405020304" pitchFamily="18" charset="0"/>
                <a:ea typeface="+mn-ea"/>
                <a:cs typeface="+mn-cs"/>
                <a:sym typeface="Symbol" panose="05050102010706020507" pitchFamily="18" charset="2"/>
              </a:rPr>
              <a:t>Y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1</a:t>
            </a:r>
            <a:r>
              <a:rPr lang="en-US" altLang="en-US" sz="1600">
                <a:solidFill>
                  <a:srgbClr val="000000"/>
                </a:solidFill>
                <a:latin typeface="Times New Roman" panose="02020603050405020304" pitchFamily="18" charset="0"/>
                <a:ea typeface="+mn-ea"/>
                <a:cs typeface="+mn-cs"/>
                <a:sym typeface="Symbol" panose="05050102010706020507" pitchFamily="18" charset="2"/>
              </a:rPr>
              <a:t>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2</a:t>
            </a:r>
            <a:r>
              <a:rPr lang="en-US" altLang="en-US" sz="1600">
                <a:solidFill>
                  <a:srgbClr val="000000"/>
                </a:solidFill>
                <a:latin typeface="Times New Roman" panose="02020603050405020304" pitchFamily="18" charset="0"/>
                <a:ea typeface="+mn-ea"/>
                <a:cs typeface="+mn-cs"/>
                <a:sym typeface="Symbol" panose="05050102010706020507" pitchFamily="18" charset="2"/>
              </a:rPr>
              <a:t>…Y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k</a:t>
            </a:r>
            <a:r>
              <a:rPr lang="en-US" altLang="en-US" sz="1600">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000000"/>
                </a:solidFill>
                <a:latin typeface="Times New Roman" panose="02020603050405020304" pitchFamily="18" charset="0"/>
                <a:ea typeface="+mn-ea"/>
                <a:cs typeface="+mn-cs"/>
                <a:sym typeface="Symbol" panose="05050102010706020507" pitchFamily="18" charset="2"/>
              </a:rPr>
              <a:t>then begin</a:t>
            </a:r>
            <a:endParaRPr lang="en-US" altLang="en-US" sz="1600">
              <a:solidFill>
                <a:srgbClr val="000000"/>
              </a:solidFill>
              <a:latin typeface="Times New Roman" panose="02020603050405020304" pitchFamily="18" charset="0"/>
              <a:ea typeface="+mn-ea"/>
              <a:cs typeface="+mn-cs"/>
              <a:sym typeface="Symbol" panose="05050102010706020507" pitchFamily="18" charset="2"/>
            </a:endParaRP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sym typeface="Symbol" panose="05050102010706020507" pitchFamily="18" charset="2"/>
              </a:rPr>
              <a:t>                     pop X from stack;</a:t>
            </a: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sym typeface="Symbol" panose="05050102010706020507" pitchFamily="18" charset="2"/>
              </a:rPr>
              <a:t>                     push 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k</a:t>
            </a:r>
            <a:r>
              <a:rPr lang="en-US" altLang="en-US" sz="1600">
                <a:solidFill>
                  <a:srgbClr val="000000"/>
                </a:solidFill>
                <a:latin typeface="Times New Roman" panose="02020603050405020304" pitchFamily="18" charset="0"/>
                <a:ea typeface="+mn-ea"/>
                <a:cs typeface="+mn-cs"/>
                <a:sym typeface="Symbol" panose="05050102010706020507" pitchFamily="18" charset="2"/>
              </a:rPr>
              <a:t>, 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k-1</a:t>
            </a:r>
            <a:r>
              <a:rPr lang="en-US" altLang="en-US" sz="1600">
                <a:solidFill>
                  <a:srgbClr val="000000"/>
                </a:solidFill>
                <a:latin typeface="Times New Roman" panose="02020603050405020304" pitchFamily="18" charset="0"/>
                <a:ea typeface="+mn-ea"/>
                <a:cs typeface="+mn-cs"/>
                <a:sym typeface="Symbol" panose="05050102010706020507" pitchFamily="18" charset="2"/>
              </a:rPr>
              <a:t>, … , 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1</a:t>
            </a:r>
            <a:r>
              <a:rPr lang="en-US" altLang="en-US" sz="1600">
                <a:solidFill>
                  <a:srgbClr val="000000"/>
                </a:solidFill>
                <a:latin typeface="Times New Roman" panose="02020603050405020304" pitchFamily="18" charset="0"/>
                <a:ea typeface="+mn-ea"/>
                <a:cs typeface="+mn-cs"/>
                <a:sym typeface="Symbol" panose="05050102010706020507" pitchFamily="18" charset="2"/>
              </a:rPr>
              <a:t>  onto stack, with 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1</a:t>
            </a:r>
            <a:r>
              <a:rPr lang="en-US" altLang="en-US" sz="1600">
                <a:solidFill>
                  <a:srgbClr val="000000"/>
                </a:solidFill>
                <a:latin typeface="Times New Roman" panose="02020603050405020304" pitchFamily="18" charset="0"/>
                <a:ea typeface="+mn-ea"/>
                <a:cs typeface="+mn-cs"/>
                <a:sym typeface="Symbol" panose="05050102010706020507" pitchFamily="18" charset="2"/>
              </a:rPr>
              <a:t> on top</a:t>
            </a: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sym typeface="Symbol" panose="05050102010706020507" pitchFamily="18" charset="2"/>
              </a:rPr>
              <a:t>                     output the production </a:t>
            </a:r>
            <a:r>
              <a:rPr lang="en-US" altLang="en-US" sz="1600">
                <a:solidFill>
                  <a:srgbClr val="000000"/>
                </a:solidFill>
                <a:latin typeface="Times New Roman" panose="02020603050405020304" pitchFamily="18" charset="0"/>
                <a:ea typeface="+mn-ea"/>
                <a:cs typeface="+mn-cs"/>
              </a:rPr>
              <a:t>X</a:t>
            </a:r>
            <a:r>
              <a:rPr lang="en-US" altLang="en-US" sz="1600">
                <a:solidFill>
                  <a:srgbClr val="000000"/>
                </a:solidFill>
                <a:latin typeface="Times New Roman" panose="02020603050405020304" pitchFamily="18" charset="0"/>
                <a:ea typeface="+mn-ea"/>
                <a:cs typeface="+mn-cs"/>
                <a:sym typeface="Symbol" panose="05050102010706020507" pitchFamily="18" charset="2"/>
              </a:rPr>
              <a:t>Y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1</a:t>
            </a:r>
            <a:r>
              <a:rPr lang="en-US" altLang="en-US" sz="1600">
                <a:solidFill>
                  <a:srgbClr val="000000"/>
                </a:solidFill>
                <a:latin typeface="Times New Roman" panose="02020603050405020304" pitchFamily="18" charset="0"/>
                <a:ea typeface="+mn-ea"/>
                <a:cs typeface="+mn-cs"/>
                <a:sym typeface="Symbol" panose="05050102010706020507" pitchFamily="18" charset="2"/>
              </a:rPr>
              <a:t>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2</a:t>
            </a:r>
            <a:r>
              <a:rPr lang="en-US" altLang="en-US" sz="1600">
                <a:solidFill>
                  <a:srgbClr val="000000"/>
                </a:solidFill>
                <a:latin typeface="Times New Roman" panose="02020603050405020304" pitchFamily="18" charset="0"/>
                <a:ea typeface="+mn-ea"/>
                <a:cs typeface="+mn-cs"/>
                <a:sym typeface="Symbol" panose="05050102010706020507" pitchFamily="18" charset="2"/>
              </a:rPr>
              <a:t>…Y</a:t>
            </a:r>
            <a:r>
              <a:rPr lang="en-US" altLang="en-US" sz="1600" baseline="-25000">
                <a:solidFill>
                  <a:srgbClr val="000000"/>
                </a:solidFill>
                <a:latin typeface="Times New Roman" panose="02020603050405020304" pitchFamily="18" charset="0"/>
                <a:ea typeface="+mn-ea"/>
                <a:cs typeface="+mn-cs"/>
                <a:sym typeface="Symbol" panose="05050102010706020507" pitchFamily="18" charset="2"/>
              </a:rPr>
              <a:t>k</a:t>
            </a:r>
            <a:r>
              <a:rPr lang="en-US" altLang="en-US" sz="1600">
                <a:solidFill>
                  <a:srgbClr val="000000"/>
                </a:solidFill>
                <a:latin typeface="Times New Roman" panose="02020603050405020304" pitchFamily="18" charset="0"/>
                <a:ea typeface="+mn-ea"/>
                <a:cs typeface="+mn-cs"/>
                <a:sym typeface="Symbol" panose="05050102010706020507" pitchFamily="18" charset="2"/>
              </a:rPr>
              <a:t> </a:t>
            </a:r>
          </a:p>
          <a:p>
            <a:pPr eaLnBrk="1" hangingPunct="1">
              <a:lnSpc>
                <a:spcPct val="90000"/>
              </a:lnSpc>
              <a:spcBef>
                <a:spcPct val="50000"/>
              </a:spcBef>
            </a:pPr>
            <a:r>
              <a:rPr lang="en-US" altLang="en-US" sz="1600">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000000"/>
                </a:solidFill>
                <a:latin typeface="Times New Roman" panose="02020603050405020304" pitchFamily="18" charset="0"/>
                <a:ea typeface="+mn-ea"/>
                <a:cs typeface="+mn-cs"/>
                <a:sym typeface="Symbol" panose="05050102010706020507" pitchFamily="18" charset="2"/>
              </a:rPr>
              <a:t>end</a:t>
            </a:r>
          </a:p>
          <a:p>
            <a:pPr eaLnBrk="1" hangingPunct="1">
              <a:lnSpc>
                <a:spcPct val="90000"/>
              </a:lnSpc>
              <a:spcBef>
                <a:spcPct val="50000"/>
              </a:spcBef>
            </a:pPr>
            <a:r>
              <a:rPr lang="en-US" altLang="en-US" sz="1600" b="1">
                <a:solidFill>
                  <a:srgbClr val="000000"/>
                </a:solidFill>
                <a:latin typeface="Times New Roman" panose="02020603050405020304" pitchFamily="18" charset="0"/>
                <a:ea typeface="+mn-ea"/>
                <a:cs typeface="+mn-cs"/>
                <a:sym typeface="Symbol" panose="05050102010706020507" pitchFamily="18" charset="2"/>
              </a:rPr>
              <a:t>              else  </a:t>
            </a:r>
            <a:r>
              <a:rPr lang="en-US" altLang="en-US" sz="1600" i="1">
                <a:solidFill>
                  <a:srgbClr val="000000"/>
                </a:solidFill>
                <a:latin typeface="Times New Roman" panose="02020603050405020304" pitchFamily="18" charset="0"/>
                <a:ea typeface="+mn-ea"/>
                <a:cs typeface="+mn-cs"/>
                <a:sym typeface="Symbol" panose="05050102010706020507" pitchFamily="18" charset="2"/>
              </a:rPr>
              <a:t>error()</a:t>
            </a:r>
            <a:endParaRPr lang="en-US" altLang="en-US" sz="1600">
              <a:solidFill>
                <a:srgbClr val="000000"/>
              </a:solidFill>
              <a:latin typeface="Times New Roman" panose="02020603050405020304" pitchFamily="18" charset="0"/>
              <a:ea typeface="+mn-ea"/>
              <a:cs typeface="+mn-cs"/>
              <a:sym typeface="Symbol" panose="05050102010706020507" pitchFamily="18" charset="2"/>
            </a:endParaRPr>
          </a:p>
          <a:p>
            <a:pPr eaLnBrk="1" hangingPunct="1">
              <a:lnSpc>
                <a:spcPct val="90000"/>
              </a:lnSpc>
              <a:spcBef>
                <a:spcPct val="50000"/>
              </a:spcBef>
            </a:pPr>
            <a:r>
              <a:rPr lang="en-US" altLang="en-US" sz="1600" b="1">
                <a:solidFill>
                  <a:srgbClr val="000000"/>
                </a:solidFill>
                <a:latin typeface="Times New Roman" panose="02020603050405020304" pitchFamily="18" charset="0"/>
                <a:ea typeface="+mn-ea"/>
                <a:cs typeface="+mn-cs"/>
                <a:sym typeface="Symbol" panose="05050102010706020507" pitchFamily="18" charset="2"/>
              </a:rPr>
              <a:t>until </a:t>
            </a:r>
            <a:r>
              <a:rPr lang="en-US" altLang="en-US" sz="1600">
                <a:solidFill>
                  <a:srgbClr val="000000"/>
                </a:solidFill>
                <a:latin typeface="Times New Roman" panose="02020603050405020304" pitchFamily="18" charset="0"/>
                <a:ea typeface="+mn-ea"/>
                <a:cs typeface="+mn-cs"/>
                <a:sym typeface="Symbol" panose="05050102010706020507" pitchFamily="18" charset="2"/>
              </a:rPr>
              <a:t>X=$   /*  stack is empty  */</a:t>
            </a:r>
          </a:p>
        </p:txBody>
      </p:sp>
      <p:sp>
        <p:nvSpPr>
          <p:cNvPr id="685060" name="Text Box 4"/>
          <p:cNvSpPr txBox="1">
            <a:spLocks noChangeArrowheads="1"/>
          </p:cNvSpPr>
          <p:nvPr/>
        </p:nvSpPr>
        <p:spPr bwMode="auto">
          <a:xfrm>
            <a:off x="6858000" y="236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FF3300"/>
                </a:solidFill>
                <a:latin typeface="Times New Roman" panose="02020603050405020304" pitchFamily="18" charset="0"/>
                <a:ea typeface="+mn-ea"/>
                <a:cs typeface="+mn-cs"/>
              </a:rPr>
              <a:t>Input pointer</a:t>
            </a:r>
          </a:p>
        </p:txBody>
      </p:sp>
      <p:sp>
        <p:nvSpPr>
          <p:cNvPr id="685061" name="Line 5"/>
          <p:cNvSpPr>
            <a:spLocks noChangeShapeType="1"/>
          </p:cNvSpPr>
          <p:nvPr/>
        </p:nvSpPr>
        <p:spPr bwMode="auto">
          <a:xfrm flipH="1" flipV="1">
            <a:off x="6934200" y="2209800"/>
            <a:ext cx="152400" cy="228600"/>
          </a:xfrm>
          <a:prstGeom prst="line">
            <a:avLst/>
          </a:prstGeom>
          <a:noFill/>
          <a:ln w="190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5062" name="Text Box 6"/>
          <p:cNvSpPr txBox="1">
            <a:spLocks noChangeArrowheads="1"/>
          </p:cNvSpPr>
          <p:nvPr/>
        </p:nvSpPr>
        <p:spPr bwMode="auto">
          <a:xfrm>
            <a:off x="5791200" y="51816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FF3300"/>
                </a:solidFill>
                <a:latin typeface="Times New Roman" panose="02020603050405020304" pitchFamily="18" charset="0"/>
                <a:ea typeface="+mn-ea"/>
                <a:cs typeface="+mn-cs"/>
              </a:rPr>
              <a:t>May also execute other code based on the production used</a:t>
            </a:r>
          </a:p>
        </p:txBody>
      </p:sp>
      <p:sp>
        <p:nvSpPr>
          <p:cNvPr id="685063" name="Line 7"/>
          <p:cNvSpPr>
            <a:spLocks noChangeShapeType="1"/>
          </p:cNvSpPr>
          <p:nvPr/>
        </p:nvSpPr>
        <p:spPr bwMode="auto">
          <a:xfrm flipH="1" flipV="1">
            <a:off x="5562600" y="5257800"/>
            <a:ext cx="228600" cy="228600"/>
          </a:xfrm>
          <a:prstGeom prst="line">
            <a:avLst/>
          </a:prstGeom>
          <a:noFill/>
          <a:ln w="254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975026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altLang="en-US"/>
              <a:t>Example</a:t>
            </a:r>
          </a:p>
        </p:txBody>
      </p:sp>
      <p:grpSp>
        <p:nvGrpSpPr>
          <p:cNvPr id="687107" name="Group 3"/>
          <p:cNvGrpSpPr>
            <a:grpSpLocks/>
          </p:cNvGrpSpPr>
          <p:nvPr/>
        </p:nvGrpSpPr>
        <p:grpSpPr bwMode="auto">
          <a:xfrm>
            <a:off x="1676400" y="1371600"/>
            <a:ext cx="2057400" cy="1463675"/>
            <a:chOff x="1056" y="864"/>
            <a:chExt cx="1296" cy="922"/>
          </a:xfrm>
        </p:grpSpPr>
        <p:sp>
          <p:nvSpPr>
            <p:cNvPr id="687108" name="Text Box 4"/>
            <p:cNvSpPr txBox="1">
              <a:spLocks noChangeArrowheads="1"/>
            </p:cNvSpPr>
            <p:nvPr/>
          </p:nvSpPr>
          <p:spPr bwMode="auto">
            <a:xfrm>
              <a:off x="1056" y="864"/>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pPr>
              <a:r>
                <a:rPr lang="en-US" altLang="en-US" sz="2000" b="1">
                  <a:solidFill>
                    <a:srgbClr val="000000"/>
                  </a:solidFill>
                  <a:latin typeface="Times New Roman" panose="02020603050405020304" pitchFamily="18" charset="0"/>
                  <a:ea typeface="+mn-ea"/>
                  <a:cs typeface="+mn-cs"/>
                  <a:sym typeface="Symbol" panose="05050102010706020507" pitchFamily="18" charset="2"/>
                </a:rPr>
                <a:t>E  TE’                                                E’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a:t>
              </a:r>
              <a:r>
                <a:rPr lang="en-US" altLang="en-US" sz="2000" b="1">
                  <a:solidFill>
                    <a:srgbClr val="000000"/>
                  </a:solidFill>
                  <a:latin typeface="Times New Roman" panose="02020603050405020304" pitchFamily="18" charset="0"/>
                  <a:ea typeface="+mn-ea"/>
                  <a:cs typeface="+mn-cs"/>
                  <a:sym typeface="Symbol" panose="05050102010706020507" pitchFamily="18" charset="2"/>
                </a:rPr>
                <a:t> TE’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 </a:t>
              </a:r>
            </a:p>
          </p:txBody>
        </p:sp>
        <p:sp>
          <p:nvSpPr>
            <p:cNvPr id="687109" name="Text Box 5"/>
            <p:cNvSpPr txBox="1">
              <a:spLocks noChangeArrowheads="1"/>
            </p:cNvSpPr>
            <p:nvPr/>
          </p:nvSpPr>
          <p:spPr bwMode="auto">
            <a:xfrm>
              <a:off x="1056" y="1200"/>
              <a:ext cx="129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50000"/>
                </a:spcBef>
              </a:pPr>
              <a:r>
                <a:rPr lang="en-US" altLang="en-US" sz="2000" b="1">
                  <a:solidFill>
                    <a:srgbClr val="000000"/>
                  </a:solidFill>
                  <a:latin typeface="Times New Roman" panose="02020603050405020304" pitchFamily="18" charset="0"/>
                  <a:ea typeface="+mn-ea"/>
                  <a:cs typeface="+mn-cs"/>
                  <a:sym typeface="Symbol" panose="05050102010706020507" pitchFamily="18" charset="2"/>
                </a:rPr>
                <a:t>T  FT’                                                T’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a:t>
              </a:r>
              <a:r>
                <a:rPr lang="en-US" altLang="en-US" sz="2000" b="1">
                  <a:solidFill>
                    <a:srgbClr val="000000"/>
                  </a:solidFill>
                  <a:latin typeface="Times New Roman" panose="02020603050405020304" pitchFamily="18" charset="0"/>
                  <a:ea typeface="+mn-ea"/>
                  <a:cs typeface="+mn-cs"/>
                  <a:sym typeface="Symbol" panose="05050102010706020507" pitchFamily="18" charset="2"/>
                </a:rPr>
                <a:t> FT’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 </a:t>
              </a:r>
            </a:p>
          </p:txBody>
        </p:sp>
        <p:sp>
          <p:nvSpPr>
            <p:cNvPr id="687110" name="Text Box 6"/>
            <p:cNvSpPr txBox="1">
              <a:spLocks noChangeArrowheads="1"/>
            </p:cNvSpPr>
            <p:nvPr/>
          </p:nvSpPr>
          <p:spPr bwMode="auto">
            <a:xfrm>
              <a:off x="1056" y="1536"/>
              <a:ext cx="107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solidFill>
                    <a:srgbClr val="000000"/>
                  </a:solidFill>
                  <a:latin typeface="Times New Roman" panose="02020603050405020304" pitchFamily="18" charset="0"/>
                  <a:ea typeface="+mn-ea"/>
                  <a:cs typeface="+mn-cs"/>
                  <a:sym typeface="Symbol" panose="05050102010706020507" pitchFamily="18" charset="2"/>
                </a:rPr>
                <a:t>F  </a:t>
              </a:r>
              <a:r>
                <a:rPr lang="en-US" altLang="en-US" sz="2000" b="1">
                  <a:solidFill>
                    <a:srgbClr val="3333CC"/>
                  </a:solidFill>
                  <a:latin typeface="Times New Roman" panose="02020603050405020304" pitchFamily="18" charset="0"/>
                  <a:ea typeface="+mn-ea"/>
                  <a:cs typeface="+mn-cs"/>
                  <a:sym typeface="Symbol" panose="05050102010706020507" pitchFamily="18" charset="2"/>
                </a:rPr>
                <a:t> ( </a:t>
              </a:r>
              <a:r>
                <a:rPr lang="en-US" altLang="en-US" sz="2000" b="1">
                  <a:solidFill>
                    <a:srgbClr val="000000"/>
                  </a:solidFill>
                  <a:latin typeface="Times New Roman" panose="02020603050405020304" pitchFamily="18" charset="0"/>
                  <a:ea typeface="+mn-ea"/>
                  <a:cs typeface="+mn-cs"/>
                  <a:sym typeface="Symbol" panose="05050102010706020507" pitchFamily="18" charset="2"/>
                </a:rPr>
                <a:t>E</a:t>
              </a:r>
              <a:r>
                <a:rPr lang="en-US" altLang="en-US" sz="2000" b="1">
                  <a:solidFill>
                    <a:srgbClr val="3333CC"/>
                  </a:solidFill>
                  <a:latin typeface="Times New Roman" panose="02020603050405020304" pitchFamily="18" charset="0"/>
                  <a:ea typeface="+mn-ea"/>
                  <a:cs typeface="+mn-cs"/>
                  <a:sym typeface="Symbol" panose="05050102010706020507" pitchFamily="18" charset="2"/>
                </a:rPr>
                <a:t> )  </a:t>
              </a:r>
              <a:r>
                <a:rPr lang="en-US" altLang="en-US" sz="2000" b="1">
                  <a:solidFill>
                    <a:srgbClr val="000000"/>
                  </a:solidFill>
                  <a:latin typeface="Times New Roman" panose="02020603050405020304" pitchFamily="18" charset="0"/>
                  <a:ea typeface="+mn-ea"/>
                  <a:cs typeface="+mn-cs"/>
                  <a:sym typeface="Symbol" panose="05050102010706020507" pitchFamily="18" charset="2"/>
                </a:rPr>
                <a:t>|</a:t>
              </a:r>
              <a:r>
                <a:rPr lang="en-US" altLang="en-US" sz="2000" b="1">
                  <a:solidFill>
                    <a:srgbClr val="3333CC"/>
                  </a:solidFill>
                  <a:latin typeface="Times New Roman" panose="02020603050405020304" pitchFamily="18" charset="0"/>
                  <a:ea typeface="+mn-ea"/>
                  <a:cs typeface="+mn-cs"/>
                  <a:sym typeface="Symbol" panose="05050102010706020507" pitchFamily="18" charset="2"/>
                </a:rPr>
                <a:t> id</a:t>
              </a:r>
            </a:p>
          </p:txBody>
        </p:sp>
      </p:grpSp>
      <p:sp>
        <p:nvSpPr>
          <p:cNvPr id="687111" name="AutoShape 7"/>
          <p:cNvSpPr>
            <a:spLocks/>
          </p:cNvSpPr>
          <p:nvPr/>
        </p:nvSpPr>
        <p:spPr bwMode="auto">
          <a:xfrm>
            <a:off x="3962400" y="1371600"/>
            <a:ext cx="381000" cy="1447800"/>
          </a:xfrm>
          <a:prstGeom prst="rightBrace">
            <a:avLst>
              <a:gd name="adj1" fmla="val 31667"/>
              <a:gd name="adj2" fmla="val 50000"/>
            </a:avLst>
          </a:prstGeom>
          <a:noFill/>
          <a:ln w="25400">
            <a:solidFill>
              <a:schemeClr val="tx1"/>
            </a:solidFill>
            <a:round/>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12" name="Text Box 8"/>
          <p:cNvSpPr txBox="1">
            <a:spLocks noChangeArrowheads="1"/>
          </p:cNvSpPr>
          <p:nvPr/>
        </p:nvSpPr>
        <p:spPr bwMode="auto">
          <a:xfrm>
            <a:off x="4648200" y="1752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000000"/>
                </a:solidFill>
                <a:latin typeface="Times New Roman" panose="02020603050405020304" pitchFamily="18" charset="0"/>
                <a:ea typeface="+mn-ea"/>
                <a:cs typeface="+mn-cs"/>
              </a:rPr>
              <a:t>Our well-worn example !</a:t>
            </a:r>
          </a:p>
        </p:txBody>
      </p:sp>
      <p:sp>
        <p:nvSpPr>
          <p:cNvPr id="687113" name="Text Box 9"/>
          <p:cNvSpPr txBox="1">
            <a:spLocks noChangeArrowheads="1"/>
          </p:cNvSpPr>
          <p:nvPr/>
        </p:nvSpPr>
        <p:spPr bwMode="auto">
          <a:xfrm>
            <a:off x="4267200" y="3200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3333CC"/>
                </a:solidFill>
                <a:latin typeface="Times New Roman" panose="02020603050405020304" pitchFamily="18" charset="0"/>
                <a:ea typeface="+mn-ea"/>
                <a:cs typeface="+mn-cs"/>
              </a:rPr>
              <a:t>Table M</a:t>
            </a:r>
          </a:p>
        </p:txBody>
      </p:sp>
      <p:grpSp>
        <p:nvGrpSpPr>
          <p:cNvPr id="687114" name="Group 10"/>
          <p:cNvGrpSpPr>
            <a:grpSpLocks/>
          </p:cNvGrpSpPr>
          <p:nvPr/>
        </p:nvGrpSpPr>
        <p:grpSpPr bwMode="auto">
          <a:xfrm>
            <a:off x="1143000" y="3810000"/>
            <a:ext cx="7848600" cy="2667000"/>
            <a:chOff x="720" y="2400"/>
            <a:chExt cx="4944" cy="1680"/>
          </a:xfrm>
        </p:grpSpPr>
        <p:grpSp>
          <p:nvGrpSpPr>
            <p:cNvPr id="687115" name="Group 11"/>
            <p:cNvGrpSpPr>
              <a:grpSpLocks/>
            </p:cNvGrpSpPr>
            <p:nvPr/>
          </p:nvGrpSpPr>
          <p:grpSpPr bwMode="auto">
            <a:xfrm>
              <a:off x="720" y="2400"/>
              <a:ext cx="4944" cy="1680"/>
              <a:chOff x="720" y="2400"/>
              <a:chExt cx="4944" cy="1680"/>
            </a:xfrm>
          </p:grpSpPr>
          <p:sp>
            <p:nvSpPr>
              <p:cNvPr id="687116" name="Line 12"/>
              <p:cNvSpPr>
                <a:spLocks noChangeShapeType="1"/>
              </p:cNvSpPr>
              <p:nvPr/>
            </p:nvSpPr>
            <p:spPr bwMode="auto">
              <a:xfrm>
                <a:off x="720" y="240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17" name="Line 13"/>
              <p:cNvSpPr>
                <a:spLocks noChangeShapeType="1"/>
              </p:cNvSpPr>
              <p:nvPr/>
            </p:nvSpPr>
            <p:spPr bwMode="auto">
              <a:xfrm>
                <a:off x="720" y="2448"/>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18" name="Line 14"/>
              <p:cNvSpPr>
                <a:spLocks noChangeShapeType="1"/>
              </p:cNvSpPr>
              <p:nvPr/>
            </p:nvSpPr>
            <p:spPr bwMode="auto">
              <a:xfrm>
                <a:off x="1440" y="2688"/>
                <a:ext cx="4223"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19" name="Line 15"/>
              <p:cNvSpPr>
                <a:spLocks noChangeShapeType="1"/>
              </p:cNvSpPr>
              <p:nvPr/>
            </p:nvSpPr>
            <p:spPr bwMode="auto">
              <a:xfrm>
                <a:off x="720" y="288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0" name="Line 16"/>
              <p:cNvSpPr>
                <a:spLocks noChangeShapeType="1"/>
              </p:cNvSpPr>
              <p:nvPr/>
            </p:nvSpPr>
            <p:spPr bwMode="auto">
              <a:xfrm>
                <a:off x="720" y="408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1" name="Line 17"/>
              <p:cNvSpPr>
                <a:spLocks noChangeShapeType="1"/>
              </p:cNvSpPr>
              <p:nvPr/>
            </p:nvSpPr>
            <p:spPr bwMode="auto">
              <a:xfrm>
                <a:off x="5664" y="2400"/>
                <a:ext cx="0" cy="168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2" name="Line 18"/>
              <p:cNvSpPr>
                <a:spLocks noChangeShapeType="1"/>
              </p:cNvSpPr>
              <p:nvPr/>
            </p:nvSpPr>
            <p:spPr bwMode="auto">
              <a:xfrm>
                <a:off x="1440" y="2448"/>
                <a:ext cx="0" cy="163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3" name="Line 19"/>
              <p:cNvSpPr>
                <a:spLocks noChangeShapeType="1"/>
              </p:cNvSpPr>
              <p:nvPr/>
            </p:nvSpPr>
            <p:spPr bwMode="auto">
              <a:xfrm>
                <a:off x="2160" y="2688"/>
                <a:ext cx="0" cy="13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4" name="Line 20"/>
              <p:cNvSpPr>
                <a:spLocks noChangeShapeType="1"/>
              </p:cNvSpPr>
              <p:nvPr/>
            </p:nvSpPr>
            <p:spPr bwMode="auto">
              <a:xfrm>
                <a:off x="3600" y="2688"/>
                <a:ext cx="0" cy="13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5" name="Line 21"/>
              <p:cNvSpPr>
                <a:spLocks noChangeShapeType="1"/>
              </p:cNvSpPr>
              <p:nvPr/>
            </p:nvSpPr>
            <p:spPr bwMode="auto">
              <a:xfrm>
                <a:off x="4320" y="2688"/>
                <a:ext cx="0" cy="13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6" name="Line 22"/>
              <p:cNvSpPr>
                <a:spLocks noChangeShapeType="1"/>
              </p:cNvSpPr>
              <p:nvPr/>
            </p:nvSpPr>
            <p:spPr bwMode="auto">
              <a:xfrm>
                <a:off x="4992" y="2688"/>
                <a:ext cx="0" cy="13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7" name="Line 23"/>
              <p:cNvSpPr>
                <a:spLocks noChangeShapeType="1"/>
              </p:cNvSpPr>
              <p:nvPr/>
            </p:nvSpPr>
            <p:spPr bwMode="auto">
              <a:xfrm>
                <a:off x="2880" y="2688"/>
                <a:ext cx="0" cy="1392"/>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8" name="Line 24"/>
              <p:cNvSpPr>
                <a:spLocks noChangeShapeType="1"/>
              </p:cNvSpPr>
              <p:nvPr/>
            </p:nvSpPr>
            <p:spPr bwMode="auto">
              <a:xfrm>
                <a:off x="720" y="312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29" name="Line 25"/>
              <p:cNvSpPr>
                <a:spLocks noChangeShapeType="1"/>
              </p:cNvSpPr>
              <p:nvPr/>
            </p:nvSpPr>
            <p:spPr bwMode="auto">
              <a:xfrm>
                <a:off x="720" y="336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30" name="Line 26"/>
              <p:cNvSpPr>
                <a:spLocks noChangeShapeType="1"/>
              </p:cNvSpPr>
              <p:nvPr/>
            </p:nvSpPr>
            <p:spPr bwMode="auto">
              <a:xfrm>
                <a:off x="720" y="360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7131" name="Line 27"/>
              <p:cNvSpPr>
                <a:spLocks noChangeShapeType="1"/>
              </p:cNvSpPr>
              <p:nvPr/>
            </p:nvSpPr>
            <p:spPr bwMode="auto">
              <a:xfrm>
                <a:off x="720" y="3840"/>
                <a:ext cx="4944"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
          <p:nvSpPr>
            <p:cNvPr id="687132" name="Text Box 28"/>
            <p:cNvSpPr txBox="1">
              <a:spLocks noChangeArrowheads="1"/>
            </p:cNvSpPr>
            <p:nvPr/>
          </p:nvSpPr>
          <p:spPr bwMode="auto">
            <a:xfrm>
              <a:off x="720" y="2544"/>
              <a:ext cx="672"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0000"/>
                </a:lnSpc>
                <a:spcBef>
                  <a:spcPct val="50000"/>
                </a:spcBef>
              </a:pPr>
              <a:r>
                <a:rPr lang="en-US" altLang="en-US" sz="1600" b="1">
                  <a:solidFill>
                    <a:srgbClr val="000000"/>
                  </a:solidFill>
                  <a:latin typeface="Times New Roman" panose="02020603050405020304" pitchFamily="18" charset="0"/>
                  <a:ea typeface="+mn-ea"/>
                  <a:cs typeface="+mn-cs"/>
                </a:rPr>
                <a:t>Non-terminal</a:t>
              </a:r>
            </a:p>
          </p:txBody>
        </p:sp>
        <p:sp>
          <p:nvSpPr>
            <p:cNvPr id="687133" name="Text Box 29"/>
            <p:cNvSpPr txBox="1">
              <a:spLocks noChangeArrowheads="1"/>
            </p:cNvSpPr>
            <p:nvPr/>
          </p:nvSpPr>
          <p:spPr bwMode="auto">
            <a:xfrm>
              <a:off x="2736" y="2448"/>
              <a:ext cx="21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800" b="1">
                  <a:solidFill>
                    <a:srgbClr val="000000"/>
                  </a:solidFill>
                  <a:latin typeface="Times New Roman" panose="02020603050405020304" pitchFamily="18" charset="0"/>
                  <a:ea typeface="+mn-ea"/>
                  <a:cs typeface="+mn-cs"/>
                </a:rPr>
                <a:t>INPUT SYMBOL</a:t>
              </a:r>
            </a:p>
          </p:txBody>
        </p:sp>
        <p:sp>
          <p:nvSpPr>
            <p:cNvPr id="687134" name="Text Box 30"/>
            <p:cNvSpPr txBox="1">
              <a:spLocks noChangeArrowheads="1"/>
            </p:cNvSpPr>
            <p:nvPr/>
          </p:nvSpPr>
          <p:spPr bwMode="auto">
            <a:xfrm>
              <a:off x="1584" y="268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3333CC"/>
                  </a:solidFill>
                  <a:latin typeface="Times New Roman" panose="02020603050405020304" pitchFamily="18" charset="0"/>
                  <a:ea typeface="+mn-ea"/>
                  <a:cs typeface="+mn-cs"/>
                </a:rPr>
                <a:t>id</a:t>
              </a:r>
            </a:p>
          </p:txBody>
        </p:sp>
        <p:sp>
          <p:nvSpPr>
            <p:cNvPr id="687135" name="Text Box 31"/>
            <p:cNvSpPr txBox="1">
              <a:spLocks noChangeArrowheads="1"/>
            </p:cNvSpPr>
            <p:nvPr/>
          </p:nvSpPr>
          <p:spPr bwMode="auto">
            <a:xfrm>
              <a:off x="2304" y="268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3333CC"/>
                  </a:solidFill>
                  <a:latin typeface="Times New Roman" panose="02020603050405020304" pitchFamily="18" charset="0"/>
                  <a:ea typeface="+mn-ea"/>
                  <a:cs typeface="+mn-cs"/>
                </a:rPr>
                <a:t>+</a:t>
              </a:r>
            </a:p>
          </p:txBody>
        </p:sp>
        <p:sp>
          <p:nvSpPr>
            <p:cNvPr id="687136" name="Text Box 32"/>
            <p:cNvSpPr txBox="1">
              <a:spLocks noChangeArrowheads="1"/>
            </p:cNvSpPr>
            <p:nvPr/>
          </p:nvSpPr>
          <p:spPr bwMode="auto">
            <a:xfrm>
              <a:off x="3024" y="268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3333CC"/>
                  </a:solidFill>
                  <a:latin typeface="Times New Roman" panose="02020603050405020304" pitchFamily="18" charset="0"/>
                  <a:ea typeface="+mn-ea"/>
                  <a:cs typeface="+mn-cs"/>
                </a:rPr>
                <a:t>*</a:t>
              </a:r>
            </a:p>
          </p:txBody>
        </p:sp>
        <p:sp>
          <p:nvSpPr>
            <p:cNvPr id="687137" name="Text Box 33"/>
            <p:cNvSpPr txBox="1">
              <a:spLocks noChangeArrowheads="1"/>
            </p:cNvSpPr>
            <p:nvPr/>
          </p:nvSpPr>
          <p:spPr bwMode="auto">
            <a:xfrm>
              <a:off x="3744" y="268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3333CC"/>
                  </a:solidFill>
                  <a:latin typeface="Times New Roman" panose="02020603050405020304" pitchFamily="18" charset="0"/>
                  <a:ea typeface="+mn-ea"/>
                  <a:cs typeface="+mn-cs"/>
                </a:rPr>
                <a:t>(</a:t>
              </a:r>
            </a:p>
          </p:txBody>
        </p:sp>
        <p:sp>
          <p:nvSpPr>
            <p:cNvPr id="687138" name="Text Box 34"/>
            <p:cNvSpPr txBox="1">
              <a:spLocks noChangeArrowheads="1"/>
            </p:cNvSpPr>
            <p:nvPr/>
          </p:nvSpPr>
          <p:spPr bwMode="auto">
            <a:xfrm>
              <a:off x="4416" y="268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3333CC"/>
                  </a:solidFill>
                  <a:latin typeface="Times New Roman" panose="02020603050405020304" pitchFamily="18" charset="0"/>
                  <a:ea typeface="+mn-ea"/>
                  <a:cs typeface="+mn-cs"/>
                </a:rPr>
                <a:t>)</a:t>
              </a:r>
            </a:p>
          </p:txBody>
        </p:sp>
        <p:sp>
          <p:nvSpPr>
            <p:cNvPr id="687139" name="Text Box 35"/>
            <p:cNvSpPr txBox="1">
              <a:spLocks noChangeArrowheads="1"/>
            </p:cNvSpPr>
            <p:nvPr/>
          </p:nvSpPr>
          <p:spPr bwMode="auto">
            <a:xfrm>
              <a:off x="5088" y="2688"/>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b="1">
                  <a:solidFill>
                    <a:srgbClr val="3333CC"/>
                  </a:solidFill>
                  <a:latin typeface="Times New Roman" panose="02020603050405020304" pitchFamily="18" charset="0"/>
                  <a:ea typeface="+mn-ea"/>
                  <a:cs typeface="+mn-cs"/>
                </a:rPr>
                <a:t>$</a:t>
              </a:r>
            </a:p>
          </p:txBody>
        </p:sp>
        <p:sp>
          <p:nvSpPr>
            <p:cNvPr id="687140" name="Text Box 36"/>
            <p:cNvSpPr txBox="1">
              <a:spLocks noChangeArrowheads="1"/>
            </p:cNvSpPr>
            <p:nvPr/>
          </p:nvSpPr>
          <p:spPr bwMode="auto">
            <a:xfrm>
              <a:off x="768" y="288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sp>
          <p:nvSpPr>
            <p:cNvPr id="687141" name="Text Box 37"/>
            <p:cNvSpPr txBox="1">
              <a:spLocks noChangeArrowheads="1"/>
            </p:cNvSpPr>
            <p:nvPr/>
          </p:nvSpPr>
          <p:spPr bwMode="auto">
            <a:xfrm>
              <a:off x="768" y="312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p>
          </p:txBody>
        </p:sp>
        <p:sp>
          <p:nvSpPr>
            <p:cNvPr id="687142" name="Text Box 38"/>
            <p:cNvSpPr txBox="1">
              <a:spLocks noChangeArrowheads="1"/>
            </p:cNvSpPr>
            <p:nvPr/>
          </p:nvSpPr>
          <p:spPr bwMode="auto">
            <a:xfrm>
              <a:off x="768" y="336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sp>
          <p:nvSpPr>
            <p:cNvPr id="687143" name="Text Box 39"/>
            <p:cNvSpPr txBox="1">
              <a:spLocks noChangeArrowheads="1"/>
            </p:cNvSpPr>
            <p:nvPr/>
          </p:nvSpPr>
          <p:spPr bwMode="auto">
            <a:xfrm>
              <a:off x="768" y="360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p>
          </p:txBody>
        </p:sp>
        <p:sp>
          <p:nvSpPr>
            <p:cNvPr id="687144" name="Text Box 40"/>
            <p:cNvSpPr txBox="1">
              <a:spLocks noChangeArrowheads="1"/>
            </p:cNvSpPr>
            <p:nvPr/>
          </p:nvSpPr>
          <p:spPr bwMode="auto">
            <a:xfrm>
              <a:off x="768" y="3840"/>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F</a:t>
              </a:r>
            </a:p>
          </p:txBody>
        </p:sp>
        <p:sp>
          <p:nvSpPr>
            <p:cNvPr id="687145" name="Text Box 41"/>
            <p:cNvSpPr txBox="1">
              <a:spLocks noChangeArrowheads="1"/>
            </p:cNvSpPr>
            <p:nvPr/>
          </p:nvSpPr>
          <p:spPr bwMode="auto">
            <a:xfrm>
              <a:off x="1440" y="288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r>
                <a:rPr lang="en-US" altLang="en-US" sz="1800" b="1">
                  <a:solidFill>
                    <a:srgbClr val="000000"/>
                  </a:solidFill>
                  <a:latin typeface="Times New Roman" panose="02020603050405020304" pitchFamily="18" charset="0"/>
                  <a:ea typeface="+mn-ea"/>
                  <a:cs typeface="+mn-cs"/>
                  <a:sym typeface="Symbol" panose="05050102010706020507" pitchFamily="18" charset="2"/>
                </a:rPr>
                <a:t>TE’</a:t>
              </a:r>
              <a:endParaRPr lang="en-US" altLang="en-US" sz="1800" b="1">
                <a:solidFill>
                  <a:srgbClr val="000000"/>
                </a:solidFill>
                <a:latin typeface="Times New Roman" panose="02020603050405020304" pitchFamily="18" charset="0"/>
                <a:ea typeface="+mn-ea"/>
                <a:cs typeface="+mn-cs"/>
              </a:endParaRPr>
            </a:p>
          </p:txBody>
        </p:sp>
        <p:sp>
          <p:nvSpPr>
            <p:cNvPr id="687146" name="Text Box 42"/>
            <p:cNvSpPr txBox="1">
              <a:spLocks noChangeArrowheads="1"/>
            </p:cNvSpPr>
            <p:nvPr/>
          </p:nvSpPr>
          <p:spPr bwMode="auto">
            <a:xfrm>
              <a:off x="1440" y="336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r>
                <a:rPr lang="en-US" altLang="en-US" sz="1800" b="1">
                  <a:solidFill>
                    <a:srgbClr val="000000"/>
                  </a:solidFill>
                  <a:latin typeface="Times New Roman" panose="02020603050405020304" pitchFamily="18" charset="0"/>
                  <a:ea typeface="+mn-ea"/>
                  <a:cs typeface="+mn-cs"/>
                  <a:sym typeface="Symbol" panose="05050102010706020507" pitchFamily="18" charset="2"/>
                </a:rPr>
                <a:t>FT’</a:t>
              </a:r>
              <a:endParaRPr lang="en-US" altLang="en-US" sz="1800" b="1">
                <a:solidFill>
                  <a:srgbClr val="000000"/>
                </a:solidFill>
                <a:latin typeface="Times New Roman" panose="02020603050405020304" pitchFamily="18" charset="0"/>
                <a:ea typeface="+mn-ea"/>
                <a:cs typeface="+mn-cs"/>
              </a:endParaRPr>
            </a:p>
          </p:txBody>
        </p:sp>
        <p:sp>
          <p:nvSpPr>
            <p:cNvPr id="687147" name="Text Box 43"/>
            <p:cNvSpPr txBox="1">
              <a:spLocks noChangeArrowheads="1"/>
            </p:cNvSpPr>
            <p:nvPr/>
          </p:nvSpPr>
          <p:spPr bwMode="auto">
            <a:xfrm>
              <a:off x="1440" y="384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F</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id</a:t>
              </a:r>
              <a:endParaRPr lang="en-US" altLang="en-US" sz="1800" b="1">
                <a:solidFill>
                  <a:srgbClr val="000000"/>
                </a:solidFill>
                <a:latin typeface="Times New Roman" panose="02020603050405020304" pitchFamily="18" charset="0"/>
                <a:ea typeface="+mn-ea"/>
                <a:cs typeface="+mn-cs"/>
              </a:endParaRPr>
            </a:p>
          </p:txBody>
        </p:sp>
        <p:sp>
          <p:nvSpPr>
            <p:cNvPr id="687148" name="Text Box 44"/>
            <p:cNvSpPr txBox="1">
              <a:spLocks noChangeArrowheads="1"/>
            </p:cNvSpPr>
            <p:nvPr/>
          </p:nvSpPr>
          <p:spPr bwMode="auto">
            <a:xfrm>
              <a:off x="2112" y="3120"/>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r>
                <a:rPr lang="en-US" altLang="en-US" sz="1800" b="1">
                  <a:solidFill>
                    <a:srgbClr val="000000"/>
                  </a:solidFill>
                  <a:latin typeface="Times New Roman" panose="02020603050405020304" pitchFamily="18" charset="0"/>
                  <a:ea typeface="+mn-ea"/>
                  <a:cs typeface="+mn-cs"/>
                  <a:sym typeface="Symbol" panose="05050102010706020507" pitchFamily="18" charset="2"/>
                </a:rPr>
                <a:t>TE’</a:t>
              </a:r>
              <a:endParaRPr lang="en-US" altLang="en-US" sz="1800" b="1">
                <a:solidFill>
                  <a:srgbClr val="000000"/>
                </a:solidFill>
                <a:latin typeface="Times New Roman" panose="02020603050405020304" pitchFamily="18" charset="0"/>
                <a:ea typeface="+mn-ea"/>
                <a:cs typeface="+mn-cs"/>
              </a:endParaRPr>
            </a:p>
          </p:txBody>
        </p:sp>
        <p:sp>
          <p:nvSpPr>
            <p:cNvPr id="687149" name="Text Box 45"/>
            <p:cNvSpPr txBox="1">
              <a:spLocks noChangeArrowheads="1"/>
            </p:cNvSpPr>
            <p:nvPr/>
          </p:nvSpPr>
          <p:spPr bwMode="auto">
            <a:xfrm>
              <a:off x="2160" y="360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endParaRPr lang="en-US" altLang="en-US" sz="1800" b="1">
                <a:solidFill>
                  <a:srgbClr val="000000"/>
                </a:solidFill>
                <a:latin typeface="Times New Roman" panose="02020603050405020304" pitchFamily="18" charset="0"/>
                <a:ea typeface="+mn-ea"/>
                <a:cs typeface="+mn-cs"/>
              </a:endParaRPr>
            </a:p>
          </p:txBody>
        </p:sp>
        <p:sp>
          <p:nvSpPr>
            <p:cNvPr id="687150" name="Text Box 46"/>
            <p:cNvSpPr txBox="1">
              <a:spLocks noChangeArrowheads="1"/>
            </p:cNvSpPr>
            <p:nvPr/>
          </p:nvSpPr>
          <p:spPr bwMode="auto">
            <a:xfrm>
              <a:off x="2880" y="360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r>
                <a:rPr lang="en-US" altLang="en-US" sz="1800" b="1">
                  <a:solidFill>
                    <a:srgbClr val="000000"/>
                  </a:solidFill>
                  <a:latin typeface="Times New Roman" panose="02020603050405020304" pitchFamily="18" charset="0"/>
                  <a:ea typeface="+mn-ea"/>
                  <a:cs typeface="+mn-cs"/>
                  <a:sym typeface="Symbol" panose="05050102010706020507" pitchFamily="18" charset="2"/>
                </a:rPr>
                <a:t>FT’</a:t>
              </a:r>
              <a:endParaRPr lang="en-US" altLang="en-US" sz="1800" b="1">
                <a:solidFill>
                  <a:srgbClr val="000000"/>
                </a:solidFill>
                <a:latin typeface="Times New Roman" panose="02020603050405020304" pitchFamily="18" charset="0"/>
                <a:ea typeface="+mn-ea"/>
                <a:cs typeface="+mn-cs"/>
              </a:endParaRPr>
            </a:p>
          </p:txBody>
        </p:sp>
        <p:sp>
          <p:nvSpPr>
            <p:cNvPr id="687151" name="Text Box 47"/>
            <p:cNvSpPr txBox="1">
              <a:spLocks noChangeArrowheads="1"/>
            </p:cNvSpPr>
            <p:nvPr/>
          </p:nvSpPr>
          <p:spPr bwMode="auto">
            <a:xfrm>
              <a:off x="3600" y="384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F</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r>
                <a:rPr lang="en-US" altLang="en-US" sz="1800" b="1">
                  <a:solidFill>
                    <a:srgbClr val="000000"/>
                  </a:solidFill>
                  <a:latin typeface="Times New Roman" panose="02020603050405020304" pitchFamily="18" charset="0"/>
                  <a:ea typeface="+mn-ea"/>
                  <a:cs typeface="+mn-cs"/>
                  <a:sym typeface="Symbol" panose="05050102010706020507" pitchFamily="18" charset="2"/>
                </a:rPr>
                <a:t>E</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endParaRPr lang="en-US" altLang="en-US" sz="1800" b="1">
                <a:solidFill>
                  <a:srgbClr val="000000"/>
                </a:solidFill>
                <a:latin typeface="Times New Roman" panose="02020603050405020304" pitchFamily="18" charset="0"/>
                <a:ea typeface="+mn-ea"/>
                <a:cs typeface="+mn-cs"/>
              </a:endParaRPr>
            </a:p>
          </p:txBody>
        </p:sp>
        <p:sp>
          <p:nvSpPr>
            <p:cNvPr id="687152" name="Text Box 48"/>
            <p:cNvSpPr txBox="1">
              <a:spLocks noChangeArrowheads="1"/>
            </p:cNvSpPr>
            <p:nvPr/>
          </p:nvSpPr>
          <p:spPr bwMode="auto">
            <a:xfrm>
              <a:off x="3600" y="336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r>
                <a:rPr lang="en-US" altLang="en-US" sz="1800" b="1">
                  <a:solidFill>
                    <a:srgbClr val="000000"/>
                  </a:solidFill>
                  <a:latin typeface="Times New Roman" panose="02020603050405020304" pitchFamily="18" charset="0"/>
                  <a:ea typeface="+mn-ea"/>
                  <a:cs typeface="+mn-cs"/>
                  <a:sym typeface="Symbol" panose="05050102010706020507" pitchFamily="18" charset="2"/>
                </a:rPr>
                <a:t>FT’</a:t>
              </a:r>
              <a:endParaRPr lang="en-US" altLang="en-US" sz="1800" b="1">
                <a:solidFill>
                  <a:srgbClr val="000000"/>
                </a:solidFill>
                <a:latin typeface="Times New Roman" panose="02020603050405020304" pitchFamily="18" charset="0"/>
                <a:ea typeface="+mn-ea"/>
                <a:cs typeface="+mn-cs"/>
              </a:endParaRPr>
            </a:p>
          </p:txBody>
        </p:sp>
        <p:sp>
          <p:nvSpPr>
            <p:cNvPr id="687153" name="Text Box 49"/>
            <p:cNvSpPr txBox="1">
              <a:spLocks noChangeArrowheads="1"/>
            </p:cNvSpPr>
            <p:nvPr/>
          </p:nvSpPr>
          <p:spPr bwMode="auto">
            <a:xfrm>
              <a:off x="3600" y="288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r>
                <a:rPr lang="en-US" altLang="en-US" sz="1800" b="1">
                  <a:solidFill>
                    <a:srgbClr val="000000"/>
                  </a:solidFill>
                  <a:latin typeface="Times New Roman" panose="02020603050405020304" pitchFamily="18" charset="0"/>
                  <a:ea typeface="+mn-ea"/>
                  <a:cs typeface="+mn-cs"/>
                  <a:sym typeface="Symbol" panose="05050102010706020507" pitchFamily="18" charset="2"/>
                </a:rPr>
                <a:t>TE’</a:t>
              </a:r>
              <a:endParaRPr lang="en-US" altLang="en-US" sz="1800" b="1">
                <a:solidFill>
                  <a:srgbClr val="000000"/>
                </a:solidFill>
                <a:latin typeface="Times New Roman" panose="02020603050405020304" pitchFamily="18" charset="0"/>
                <a:ea typeface="+mn-ea"/>
                <a:cs typeface="+mn-cs"/>
              </a:endParaRPr>
            </a:p>
          </p:txBody>
        </p:sp>
        <p:sp>
          <p:nvSpPr>
            <p:cNvPr id="687154" name="Text Box 50"/>
            <p:cNvSpPr txBox="1">
              <a:spLocks noChangeArrowheads="1"/>
            </p:cNvSpPr>
            <p:nvPr/>
          </p:nvSpPr>
          <p:spPr bwMode="auto">
            <a:xfrm>
              <a:off x="4272" y="360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p>
          </p:txBody>
        </p:sp>
        <p:sp>
          <p:nvSpPr>
            <p:cNvPr id="687155" name="Text Box 51"/>
            <p:cNvSpPr txBox="1">
              <a:spLocks noChangeArrowheads="1"/>
            </p:cNvSpPr>
            <p:nvPr/>
          </p:nvSpPr>
          <p:spPr bwMode="auto">
            <a:xfrm>
              <a:off x="4272" y="312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p>
          </p:txBody>
        </p:sp>
        <p:sp>
          <p:nvSpPr>
            <p:cNvPr id="687156" name="Text Box 52"/>
            <p:cNvSpPr txBox="1">
              <a:spLocks noChangeArrowheads="1"/>
            </p:cNvSpPr>
            <p:nvPr/>
          </p:nvSpPr>
          <p:spPr bwMode="auto">
            <a:xfrm>
              <a:off x="4944" y="312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E’</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p>
          </p:txBody>
        </p:sp>
        <p:sp>
          <p:nvSpPr>
            <p:cNvPr id="687157" name="Text Box 53"/>
            <p:cNvSpPr txBox="1">
              <a:spLocks noChangeArrowheads="1"/>
            </p:cNvSpPr>
            <p:nvPr/>
          </p:nvSpPr>
          <p:spPr bwMode="auto">
            <a:xfrm>
              <a:off x="4944" y="3600"/>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T’</a:t>
              </a:r>
              <a:r>
                <a:rPr lang="en-US" altLang="en-US" sz="1800" b="1">
                  <a:solidFill>
                    <a:srgbClr val="000000"/>
                  </a:solidFill>
                  <a:latin typeface="Times New Roman" panose="02020603050405020304" pitchFamily="18" charset="0"/>
                  <a:ea typeface="+mn-ea"/>
                  <a:cs typeface="+mn-cs"/>
                  <a:sym typeface="Symbol" panose="05050102010706020507" pitchFamily="18" charset="2"/>
                </a:rPr>
                <a:t></a:t>
              </a:r>
              <a:r>
                <a:rPr lang="en-US" altLang="en-US" sz="1800" b="1">
                  <a:solidFill>
                    <a:srgbClr val="3333CC"/>
                  </a:solidFill>
                  <a:latin typeface="Times New Roman" panose="02020603050405020304" pitchFamily="18" charset="0"/>
                  <a:ea typeface="+mn-ea"/>
                  <a:cs typeface="+mn-cs"/>
                  <a:sym typeface="Symbol" panose="05050102010706020507" pitchFamily="18" charset="2"/>
                </a:rPr>
                <a:t></a:t>
              </a:r>
            </a:p>
          </p:txBody>
        </p:sp>
        <p:sp>
          <p:nvSpPr>
            <p:cNvPr id="687158" name="Line 54"/>
            <p:cNvSpPr>
              <a:spLocks noChangeShapeType="1"/>
            </p:cNvSpPr>
            <p:nvPr/>
          </p:nvSpPr>
          <p:spPr bwMode="auto">
            <a:xfrm>
              <a:off x="720" y="2400"/>
              <a:ext cx="0" cy="168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221112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p:txBody>
          <a:bodyPr/>
          <a:lstStyle/>
          <a:p>
            <a:r>
              <a:rPr lang="en-US" altLang="en-US"/>
              <a:t>Trace of Example</a:t>
            </a:r>
          </a:p>
        </p:txBody>
      </p:sp>
      <p:sp>
        <p:nvSpPr>
          <p:cNvPr id="689160" name="Line 8"/>
          <p:cNvSpPr>
            <a:spLocks noChangeShapeType="1"/>
          </p:cNvSpPr>
          <p:nvPr/>
        </p:nvSpPr>
        <p:spPr bwMode="auto">
          <a:xfrm>
            <a:off x="1447800" y="1219200"/>
            <a:ext cx="51816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61" name="Line 9"/>
          <p:cNvSpPr>
            <a:spLocks noChangeShapeType="1"/>
          </p:cNvSpPr>
          <p:nvPr/>
        </p:nvSpPr>
        <p:spPr bwMode="auto">
          <a:xfrm>
            <a:off x="1447800" y="1295400"/>
            <a:ext cx="51816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62" name="Line 10"/>
          <p:cNvSpPr>
            <a:spLocks noChangeShapeType="1"/>
          </p:cNvSpPr>
          <p:nvPr/>
        </p:nvSpPr>
        <p:spPr bwMode="auto">
          <a:xfrm>
            <a:off x="1447800" y="1600200"/>
            <a:ext cx="51816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63" name="Line 11"/>
          <p:cNvSpPr>
            <a:spLocks noChangeShapeType="1"/>
          </p:cNvSpPr>
          <p:nvPr/>
        </p:nvSpPr>
        <p:spPr bwMode="auto">
          <a:xfrm>
            <a:off x="1447800" y="6324600"/>
            <a:ext cx="5181600" cy="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64" name="Line 12"/>
          <p:cNvSpPr>
            <a:spLocks noChangeShapeType="1"/>
          </p:cNvSpPr>
          <p:nvPr/>
        </p:nvSpPr>
        <p:spPr bwMode="auto">
          <a:xfrm>
            <a:off x="4876800" y="1295400"/>
            <a:ext cx="0" cy="50292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65" name="Line 13"/>
          <p:cNvSpPr>
            <a:spLocks noChangeShapeType="1"/>
          </p:cNvSpPr>
          <p:nvPr/>
        </p:nvSpPr>
        <p:spPr bwMode="auto">
          <a:xfrm>
            <a:off x="2819400" y="1295400"/>
            <a:ext cx="0" cy="50292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66" name="Text Box 14"/>
          <p:cNvSpPr txBox="1">
            <a:spLocks noChangeArrowheads="1"/>
          </p:cNvSpPr>
          <p:nvPr/>
        </p:nvSpPr>
        <p:spPr bwMode="auto">
          <a:xfrm>
            <a:off x="1524000" y="1676400"/>
            <a:ext cx="1143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b="1">
                <a:solidFill>
                  <a:srgbClr val="000000"/>
                </a:solidFill>
                <a:latin typeface="Times New Roman" panose="02020603050405020304" pitchFamily="18" charset="0"/>
                <a:ea typeface="+mn-ea"/>
                <a:cs typeface="+mn-cs"/>
              </a:rPr>
              <a:t>$E</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$E’T’F</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r>
              <a:rPr lang="en-US" altLang="en-US" sz="1600" b="1">
                <a:solidFill>
                  <a:srgbClr val="3333CC"/>
                </a:solidFill>
                <a:latin typeface="Times New Roman" panose="02020603050405020304" pitchFamily="18" charset="0"/>
                <a:ea typeface="+mn-ea"/>
                <a:cs typeface="+mn-cs"/>
              </a:rPr>
              <a:t>id</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r>
              <a:rPr lang="en-US" altLang="en-US" sz="1600" b="1">
                <a:solidFill>
                  <a:srgbClr val="3333CC"/>
                </a:solidFill>
                <a:latin typeface="Times New Roman" panose="02020603050405020304" pitchFamily="18" charset="0"/>
                <a:ea typeface="+mn-ea"/>
                <a:cs typeface="+mn-cs"/>
              </a:rPr>
              <a: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$E’T’F</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r>
              <a:rPr lang="en-US" altLang="en-US" sz="1600" b="1">
                <a:solidFill>
                  <a:srgbClr val="3333CC"/>
                </a:solidFill>
                <a:latin typeface="Times New Roman" panose="02020603050405020304" pitchFamily="18" charset="0"/>
                <a:ea typeface="+mn-ea"/>
                <a:cs typeface="+mn-cs"/>
              </a:rPr>
              <a:t>id</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$E’T’F</a:t>
            </a:r>
            <a:r>
              <a:rPr lang="en-US" altLang="en-US" sz="1600" b="1">
                <a:solidFill>
                  <a:srgbClr val="3333CC"/>
                </a:solidFill>
                <a:latin typeface="Times New Roman" panose="02020603050405020304" pitchFamily="18" charset="0"/>
                <a:ea typeface="+mn-ea"/>
                <a:cs typeface="+mn-cs"/>
              </a:rPr>
              <a: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$E’T’F</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r>
              <a:rPr lang="en-US" altLang="en-US" sz="1600" b="1">
                <a:solidFill>
                  <a:srgbClr val="3333CC"/>
                </a:solidFill>
                <a:latin typeface="Times New Roman" panose="02020603050405020304" pitchFamily="18" charset="0"/>
                <a:ea typeface="+mn-ea"/>
                <a:cs typeface="+mn-cs"/>
              </a:rPr>
              <a:t>id</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$E’T’</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a:t>
            </a: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a:t>
            </a:r>
          </a:p>
        </p:txBody>
      </p:sp>
      <p:sp>
        <p:nvSpPr>
          <p:cNvPr id="689167" name="Text Box 15"/>
          <p:cNvSpPr txBox="1">
            <a:spLocks noChangeArrowheads="1"/>
          </p:cNvSpPr>
          <p:nvPr/>
        </p:nvSpPr>
        <p:spPr bwMode="auto">
          <a:xfrm>
            <a:off x="2971800" y="1676400"/>
            <a:ext cx="18288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600" b="1">
                <a:solidFill>
                  <a:srgbClr val="3333CC"/>
                </a:solidFill>
                <a:latin typeface="Times New Roman" panose="02020603050405020304" pitchFamily="18" charset="0"/>
                <a:ea typeface="+mn-ea"/>
                <a:cs typeface="+mn-cs"/>
              </a:rPr>
              <a:t>id + 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 + 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 + 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 + id * id$</a:t>
            </a: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 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 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 id * id$</a:t>
            </a: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 *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 * id$</a:t>
            </a: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 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 id$</a:t>
            </a: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id$</a:t>
            </a: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a:t>
            </a:r>
            <a:endParaRPr lang="en-US" altLang="en-US" sz="1600" b="1">
              <a:solidFill>
                <a:srgbClr val="000000"/>
              </a:solidFill>
              <a:latin typeface="Times New Roman" panose="02020603050405020304" pitchFamily="18" charset="0"/>
              <a:ea typeface="+mn-ea"/>
              <a:cs typeface="+mn-cs"/>
            </a:endParaRPr>
          </a:p>
          <a:p>
            <a:pPr algn="r" eaLnBrk="1" hangingPunct="1">
              <a:lnSpc>
                <a:spcPct val="60000"/>
              </a:lnSpc>
              <a:spcBef>
                <a:spcPct val="50000"/>
              </a:spcBef>
            </a:pPr>
            <a:r>
              <a:rPr lang="en-US" altLang="en-US" sz="1600" b="1">
                <a:solidFill>
                  <a:srgbClr val="3333CC"/>
                </a:solidFill>
                <a:latin typeface="Times New Roman" panose="02020603050405020304" pitchFamily="18" charset="0"/>
                <a:ea typeface="+mn-ea"/>
                <a:cs typeface="+mn-cs"/>
              </a:rPr>
              <a:t>$</a:t>
            </a:r>
            <a:endParaRPr lang="en-US" altLang="en-US" sz="1600" b="1">
              <a:solidFill>
                <a:srgbClr val="000000"/>
              </a:solidFill>
              <a:latin typeface="Times New Roman" panose="02020603050405020304" pitchFamily="18" charset="0"/>
              <a:ea typeface="+mn-ea"/>
              <a:cs typeface="+mn-cs"/>
            </a:endParaRPr>
          </a:p>
        </p:txBody>
      </p:sp>
      <p:sp>
        <p:nvSpPr>
          <p:cNvPr id="689168" name="Text Box 16"/>
          <p:cNvSpPr txBox="1">
            <a:spLocks noChangeArrowheads="1"/>
          </p:cNvSpPr>
          <p:nvPr/>
        </p:nvSpPr>
        <p:spPr bwMode="auto">
          <a:xfrm>
            <a:off x="5029200" y="1676400"/>
            <a:ext cx="15240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a:t>
            </a:r>
            <a:r>
              <a:rPr lang="en-US" altLang="en-US" sz="1600" b="1">
                <a:solidFill>
                  <a:srgbClr val="000000"/>
                </a:solidFill>
                <a:latin typeface="Times New Roman" panose="02020603050405020304" pitchFamily="18" charset="0"/>
                <a:ea typeface="+mn-ea"/>
                <a:cs typeface="+mn-cs"/>
                <a:sym typeface="Symbol" panose="05050102010706020507" pitchFamily="18" charset="2"/>
              </a:rPr>
              <a:t> TE’</a:t>
            </a: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T</a:t>
            </a:r>
            <a:r>
              <a:rPr lang="en-US" altLang="en-US" sz="1600" b="1">
                <a:solidFill>
                  <a:srgbClr val="000000"/>
                </a:solidFill>
                <a:latin typeface="Times New Roman" panose="02020603050405020304" pitchFamily="18" charset="0"/>
                <a:ea typeface="+mn-ea"/>
                <a:cs typeface="+mn-cs"/>
                <a:sym typeface="Symbol" panose="05050102010706020507" pitchFamily="18" charset="2"/>
              </a:rPr>
              <a:t> FT’</a:t>
            </a: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F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rPr>
              <a:t>id</a:t>
            </a:r>
          </a:p>
          <a:p>
            <a:pPr eaLnBrk="1" hangingPunct="1">
              <a:lnSpc>
                <a:spcPct val="60000"/>
              </a:lnSpc>
              <a:spcBef>
                <a:spcPct val="50000"/>
              </a:spcBef>
            </a:pP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T’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sym typeface="Symbol" panose="05050102010706020507" pitchFamily="18" charset="2"/>
              </a:rPr>
              <a:t></a:t>
            </a: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rPr>
              <a:t>+</a:t>
            </a:r>
            <a:r>
              <a:rPr lang="en-US" altLang="en-US" sz="1600" b="1">
                <a:solidFill>
                  <a:srgbClr val="000000"/>
                </a:solidFill>
                <a:latin typeface="Times New Roman" panose="02020603050405020304" pitchFamily="18" charset="0"/>
                <a:ea typeface="+mn-ea"/>
                <a:cs typeface="+mn-cs"/>
              </a:rPr>
              <a:t>TE’</a:t>
            </a:r>
            <a:endParaRPr lang="en-US" altLang="en-US" sz="1600" b="1">
              <a:solidFill>
                <a:srgbClr val="3333CC"/>
              </a:solidFill>
              <a:latin typeface="Times New Roman" panose="02020603050405020304" pitchFamily="18" charset="0"/>
              <a:ea typeface="+mn-ea"/>
              <a:cs typeface="+mn-cs"/>
            </a:endParaRPr>
          </a:p>
          <a:p>
            <a:pPr eaLnBrk="1" hangingPunct="1">
              <a:lnSpc>
                <a:spcPct val="60000"/>
              </a:lnSpc>
              <a:spcBef>
                <a:spcPct val="50000"/>
              </a:spcBef>
            </a:pP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T</a:t>
            </a:r>
            <a:r>
              <a:rPr lang="en-US" altLang="en-US" sz="1600" b="1">
                <a:solidFill>
                  <a:srgbClr val="000000"/>
                </a:solidFill>
                <a:latin typeface="Times New Roman" panose="02020603050405020304" pitchFamily="18" charset="0"/>
                <a:ea typeface="+mn-ea"/>
                <a:cs typeface="+mn-cs"/>
                <a:sym typeface="Symbol" panose="05050102010706020507" pitchFamily="18" charset="2"/>
              </a:rPr>
              <a:t> FT’</a:t>
            </a: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F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rPr>
              <a:t>id</a:t>
            </a:r>
          </a:p>
          <a:p>
            <a:pPr eaLnBrk="1" hangingPunct="1">
              <a:lnSpc>
                <a:spcPct val="60000"/>
              </a:lnSpc>
              <a:spcBef>
                <a:spcPct val="50000"/>
              </a:spcBef>
            </a:pP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T’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rPr>
              <a:t>*</a:t>
            </a:r>
            <a:r>
              <a:rPr lang="en-US" altLang="en-US" sz="1600" b="1">
                <a:solidFill>
                  <a:srgbClr val="000000"/>
                </a:solidFill>
                <a:latin typeface="Times New Roman" panose="02020603050405020304" pitchFamily="18" charset="0"/>
                <a:ea typeface="+mn-ea"/>
                <a:cs typeface="+mn-cs"/>
              </a:rPr>
              <a:t>FT’</a:t>
            </a:r>
            <a:endParaRPr lang="en-US" altLang="en-US" sz="1600" b="1">
              <a:solidFill>
                <a:srgbClr val="3333CC"/>
              </a:solidFill>
              <a:latin typeface="Times New Roman" panose="02020603050405020304" pitchFamily="18" charset="0"/>
              <a:ea typeface="+mn-ea"/>
              <a:cs typeface="+mn-cs"/>
            </a:endParaRPr>
          </a:p>
          <a:p>
            <a:pPr eaLnBrk="1" hangingPunct="1">
              <a:lnSpc>
                <a:spcPct val="60000"/>
              </a:lnSpc>
              <a:spcBef>
                <a:spcPct val="50000"/>
              </a:spcBef>
            </a:pP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F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rPr>
              <a:t>id</a:t>
            </a:r>
          </a:p>
          <a:p>
            <a:pPr eaLnBrk="1" hangingPunct="1">
              <a:lnSpc>
                <a:spcPct val="60000"/>
              </a:lnSpc>
              <a:spcBef>
                <a:spcPct val="50000"/>
              </a:spcBef>
            </a:pP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T’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sym typeface="Symbol" panose="05050102010706020507" pitchFamily="18" charset="2"/>
              </a:rPr>
              <a:t></a:t>
            </a:r>
            <a:endParaRPr lang="en-US" altLang="en-US" sz="1600" b="1">
              <a:solidFill>
                <a:srgbClr val="000000"/>
              </a:solidFill>
              <a:latin typeface="Times New Roman" panose="02020603050405020304" pitchFamily="18" charset="0"/>
              <a:ea typeface="+mn-ea"/>
              <a:cs typeface="+mn-cs"/>
            </a:endParaRPr>
          </a:p>
          <a:p>
            <a:pPr eaLnBrk="1" hangingPunct="1">
              <a:lnSpc>
                <a:spcPct val="60000"/>
              </a:lnSpc>
              <a:spcBef>
                <a:spcPct val="50000"/>
              </a:spcBef>
            </a:pPr>
            <a:r>
              <a:rPr lang="en-US" altLang="en-US" sz="1600" b="1">
                <a:solidFill>
                  <a:srgbClr val="000000"/>
                </a:solidFill>
                <a:latin typeface="Times New Roman" panose="02020603050405020304" pitchFamily="18" charset="0"/>
                <a:ea typeface="+mn-ea"/>
                <a:cs typeface="+mn-cs"/>
              </a:rPr>
              <a:t>E’ </a:t>
            </a:r>
            <a:r>
              <a:rPr lang="en-US" altLang="en-US" sz="1600" b="1">
                <a:solidFill>
                  <a:srgbClr val="000000"/>
                </a:solidFill>
                <a:latin typeface="Times New Roman" panose="02020603050405020304" pitchFamily="18" charset="0"/>
                <a:ea typeface="+mn-ea"/>
                <a:cs typeface="+mn-cs"/>
                <a:sym typeface="Symbol" panose="05050102010706020507" pitchFamily="18" charset="2"/>
              </a:rPr>
              <a:t> </a:t>
            </a:r>
            <a:r>
              <a:rPr lang="en-US" altLang="en-US" sz="1600" b="1">
                <a:solidFill>
                  <a:srgbClr val="3333CC"/>
                </a:solidFill>
                <a:latin typeface="Times New Roman" panose="02020603050405020304" pitchFamily="18" charset="0"/>
                <a:ea typeface="+mn-ea"/>
                <a:cs typeface="+mn-cs"/>
                <a:sym typeface="Symbol" panose="05050102010706020507" pitchFamily="18" charset="2"/>
              </a:rPr>
              <a:t></a:t>
            </a:r>
          </a:p>
        </p:txBody>
      </p:sp>
      <p:sp>
        <p:nvSpPr>
          <p:cNvPr id="689169" name="Text Box 17"/>
          <p:cNvSpPr txBox="1">
            <a:spLocks noChangeArrowheads="1"/>
          </p:cNvSpPr>
          <p:nvPr/>
        </p:nvSpPr>
        <p:spPr bwMode="auto">
          <a:xfrm>
            <a:off x="1524000" y="129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STACK</a:t>
            </a:r>
          </a:p>
        </p:txBody>
      </p:sp>
      <p:sp>
        <p:nvSpPr>
          <p:cNvPr id="689170" name="Text Box 18"/>
          <p:cNvSpPr txBox="1">
            <a:spLocks noChangeArrowheads="1"/>
          </p:cNvSpPr>
          <p:nvPr/>
        </p:nvSpPr>
        <p:spPr bwMode="auto">
          <a:xfrm>
            <a:off x="3200400" y="129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INPUT</a:t>
            </a:r>
          </a:p>
        </p:txBody>
      </p:sp>
      <p:sp>
        <p:nvSpPr>
          <p:cNvPr id="689171" name="Text Box 19"/>
          <p:cNvSpPr txBox="1">
            <a:spLocks noChangeArrowheads="1"/>
          </p:cNvSpPr>
          <p:nvPr/>
        </p:nvSpPr>
        <p:spPr bwMode="auto">
          <a:xfrm>
            <a:off x="5105400" y="129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800" b="1">
                <a:solidFill>
                  <a:srgbClr val="000000"/>
                </a:solidFill>
                <a:latin typeface="Times New Roman" panose="02020603050405020304" pitchFamily="18" charset="0"/>
                <a:ea typeface="+mn-ea"/>
                <a:cs typeface="+mn-cs"/>
              </a:rPr>
              <a:t>OUTPUT</a:t>
            </a:r>
          </a:p>
        </p:txBody>
      </p:sp>
      <p:grpSp>
        <p:nvGrpSpPr>
          <p:cNvPr id="689179" name="Group 27"/>
          <p:cNvGrpSpPr>
            <a:grpSpLocks/>
          </p:cNvGrpSpPr>
          <p:nvPr/>
        </p:nvGrpSpPr>
        <p:grpSpPr bwMode="auto">
          <a:xfrm>
            <a:off x="6019800" y="2743200"/>
            <a:ext cx="3048000" cy="2514600"/>
            <a:chOff x="3648" y="1728"/>
            <a:chExt cx="1920" cy="1584"/>
          </a:xfrm>
        </p:grpSpPr>
        <p:sp>
          <p:nvSpPr>
            <p:cNvPr id="689155" name="Text Box 3"/>
            <p:cNvSpPr txBox="1">
              <a:spLocks noChangeArrowheads="1"/>
            </p:cNvSpPr>
            <p:nvPr/>
          </p:nvSpPr>
          <p:spPr bwMode="auto">
            <a:xfrm>
              <a:off x="4368" y="1920"/>
              <a:ext cx="1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a:solidFill>
                    <a:srgbClr val="FF3300"/>
                  </a:solidFill>
                  <a:latin typeface="Times New Roman" panose="02020603050405020304" pitchFamily="18" charset="0"/>
                  <a:ea typeface="+mn-ea"/>
                  <a:cs typeface="+mn-cs"/>
                </a:rPr>
                <a:t>Expend Input</a:t>
              </a:r>
            </a:p>
          </p:txBody>
        </p:sp>
        <p:grpSp>
          <p:nvGrpSpPr>
            <p:cNvPr id="689178" name="Group 26"/>
            <p:cNvGrpSpPr>
              <a:grpSpLocks/>
            </p:cNvGrpSpPr>
            <p:nvPr/>
          </p:nvGrpSpPr>
          <p:grpSpPr bwMode="auto">
            <a:xfrm>
              <a:off x="3648" y="1728"/>
              <a:ext cx="1008" cy="1584"/>
              <a:chOff x="3648" y="1728"/>
              <a:chExt cx="1008" cy="1584"/>
            </a:xfrm>
          </p:grpSpPr>
          <p:sp>
            <p:nvSpPr>
              <p:cNvPr id="689156" name="Line 4"/>
              <p:cNvSpPr>
                <a:spLocks noChangeShapeType="1"/>
              </p:cNvSpPr>
              <p:nvPr/>
            </p:nvSpPr>
            <p:spPr bwMode="auto">
              <a:xfrm flipH="1">
                <a:off x="3648" y="2208"/>
                <a:ext cx="816" cy="720"/>
              </a:xfrm>
              <a:prstGeom prst="line">
                <a:avLst/>
              </a:prstGeom>
              <a:noFill/>
              <a:ln w="254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57" name="Line 5"/>
              <p:cNvSpPr>
                <a:spLocks noChangeShapeType="1"/>
              </p:cNvSpPr>
              <p:nvPr/>
            </p:nvSpPr>
            <p:spPr bwMode="auto">
              <a:xfrm flipH="1">
                <a:off x="3648" y="2256"/>
                <a:ext cx="1008" cy="1056"/>
              </a:xfrm>
              <a:prstGeom prst="line">
                <a:avLst/>
              </a:prstGeom>
              <a:noFill/>
              <a:ln w="254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72" name="Line 20"/>
              <p:cNvSpPr>
                <a:spLocks noChangeShapeType="1"/>
              </p:cNvSpPr>
              <p:nvPr/>
            </p:nvSpPr>
            <p:spPr bwMode="auto">
              <a:xfrm flipH="1" flipV="1">
                <a:off x="3648" y="1728"/>
                <a:ext cx="672" cy="240"/>
              </a:xfrm>
              <a:prstGeom prst="line">
                <a:avLst/>
              </a:prstGeom>
              <a:noFill/>
              <a:ln w="254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73" name="Line 21"/>
              <p:cNvSpPr>
                <a:spLocks noChangeShapeType="1"/>
              </p:cNvSpPr>
              <p:nvPr/>
            </p:nvSpPr>
            <p:spPr bwMode="auto">
              <a:xfrm flipH="1">
                <a:off x="3696" y="2064"/>
                <a:ext cx="624" cy="106"/>
              </a:xfrm>
              <a:prstGeom prst="line">
                <a:avLst/>
              </a:prstGeom>
              <a:noFill/>
              <a:ln w="254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74" name="Line 22"/>
              <p:cNvSpPr>
                <a:spLocks noChangeShapeType="1"/>
              </p:cNvSpPr>
              <p:nvPr/>
            </p:nvSpPr>
            <p:spPr bwMode="auto">
              <a:xfrm flipH="1">
                <a:off x="3648" y="2160"/>
                <a:ext cx="720" cy="480"/>
              </a:xfrm>
              <a:prstGeom prst="line">
                <a:avLst/>
              </a:prstGeom>
              <a:noFill/>
              <a:ln w="254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grpSp>
      </p:grpSp>
      <p:sp>
        <p:nvSpPr>
          <p:cNvPr id="689175" name="Line 23"/>
          <p:cNvSpPr>
            <a:spLocks noChangeShapeType="1"/>
          </p:cNvSpPr>
          <p:nvPr/>
        </p:nvSpPr>
        <p:spPr bwMode="auto">
          <a:xfrm>
            <a:off x="5562600" y="3581400"/>
            <a:ext cx="152400" cy="0"/>
          </a:xfrm>
          <a:prstGeom prst="line">
            <a:avLst/>
          </a:prstGeom>
          <a:noFill/>
          <a:ln w="25400">
            <a:solidFill>
              <a:srgbClr val="FF0000"/>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689176" name="Line 24"/>
          <p:cNvSpPr>
            <a:spLocks noChangeShapeType="1"/>
          </p:cNvSpPr>
          <p:nvPr/>
        </p:nvSpPr>
        <p:spPr bwMode="auto">
          <a:xfrm>
            <a:off x="5562600" y="4876800"/>
            <a:ext cx="152400" cy="0"/>
          </a:xfrm>
          <a:prstGeom prst="line">
            <a:avLst/>
          </a:prstGeom>
          <a:noFill/>
          <a:ln w="25400">
            <a:solidFill>
              <a:srgbClr val="FF0000"/>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25" name="Line 23"/>
          <p:cNvSpPr>
            <a:spLocks noChangeShapeType="1"/>
          </p:cNvSpPr>
          <p:nvPr/>
        </p:nvSpPr>
        <p:spPr bwMode="auto">
          <a:xfrm>
            <a:off x="5562600" y="2819400"/>
            <a:ext cx="152400" cy="0"/>
          </a:xfrm>
          <a:prstGeom prst="line">
            <a:avLst/>
          </a:prstGeom>
          <a:noFill/>
          <a:ln w="25400">
            <a:solidFill>
              <a:srgbClr val="FF0000"/>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26" name="Line 23"/>
          <p:cNvSpPr>
            <a:spLocks noChangeShapeType="1"/>
          </p:cNvSpPr>
          <p:nvPr/>
        </p:nvSpPr>
        <p:spPr bwMode="auto">
          <a:xfrm>
            <a:off x="5550529" y="5486400"/>
            <a:ext cx="152400" cy="0"/>
          </a:xfrm>
          <a:prstGeom prst="line">
            <a:avLst/>
          </a:prstGeom>
          <a:noFill/>
          <a:ln w="25400">
            <a:solidFill>
              <a:srgbClr val="FF0000"/>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457212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r>
              <a:rPr lang="en-US" altLang="en-US"/>
              <a:t>Leftmost Derivation for the Example</a:t>
            </a:r>
          </a:p>
        </p:txBody>
      </p:sp>
      <p:sp>
        <p:nvSpPr>
          <p:cNvPr id="691203" name="Text Box 3"/>
          <p:cNvSpPr txBox="1">
            <a:spLocks noChangeArrowheads="1"/>
          </p:cNvSpPr>
          <p:nvPr/>
        </p:nvSpPr>
        <p:spPr bwMode="auto">
          <a:xfrm>
            <a:off x="1371600" y="14478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solidFill>
                  <a:srgbClr val="000000"/>
                </a:solidFill>
                <a:latin typeface="Times New Roman" panose="02020603050405020304" pitchFamily="18" charset="0"/>
                <a:ea typeface="+mn-ea"/>
                <a:cs typeface="+mn-cs"/>
              </a:rPr>
              <a:t>The leftmost derivation for the example is as follows:</a:t>
            </a:r>
          </a:p>
        </p:txBody>
      </p:sp>
      <p:sp>
        <p:nvSpPr>
          <p:cNvPr id="691204" name="Text Box 4"/>
          <p:cNvSpPr txBox="1">
            <a:spLocks noChangeArrowheads="1"/>
          </p:cNvSpPr>
          <p:nvPr/>
        </p:nvSpPr>
        <p:spPr bwMode="auto">
          <a:xfrm>
            <a:off x="1524000" y="24384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b="1" dirty="0">
                <a:solidFill>
                  <a:srgbClr val="000000"/>
                </a:solidFill>
                <a:latin typeface="Times New Roman" panose="02020603050405020304" pitchFamily="18" charset="0"/>
                <a:ea typeface="+mn-ea"/>
                <a:cs typeface="+mn-cs"/>
              </a:rPr>
              <a:t>E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 TE’  FT’E’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 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FT’E’</a:t>
            </a:r>
          </a:p>
          <a:p>
            <a:pPr eaLnBrk="1" hangingPunct="1">
              <a:spcBef>
                <a:spcPct val="50000"/>
              </a:spcBef>
            </a:pP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id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id *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FT’E’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id * id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T’E’ </a:t>
            </a:r>
          </a:p>
          <a:p>
            <a:pPr eaLnBrk="1" hangingPunct="1">
              <a:spcBef>
                <a:spcPct val="50000"/>
              </a:spcBef>
            </a:pP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id * id </a:t>
            </a:r>
            <a:r>
              <a:rPr lang="en-US" altLang="en-US" sz="2000" b="1" dirty="0">
                <a:solidFill>
                  <a:srgbClr val="000000"/>
                </a:solidFill>
                <a:latin typeface="Times New Roman" panose="02020603050405020304" pitchFamily="18" charset="0"/>
                <a:ea typeface="+mn-ea"/>
                <a:cs typeface="+mn-cs"/>
                <a:sym typeface="Symbol" panose="05050102010706020507" pitchFamily="18" charset="2"/>
              </a:rPr>
              <a:t>E’  </a:t>
            </a:r>
            <a:r>
              <a:rPr lang="en-US" altLang="en-US" sz="2000" b="1" dirty="0">
                <a:solidFill>
                  <a:srgbClr val="3333CC"/>
                </a:solidFill>
                <a:latin typeface="Times New Roman" panose="02020603050405020304" pitchFamily="18" charset="0"/>
                <a:ea typeface="+mn-ea"/>
                <a:cs typeface="+mn-cs"/>
                <a:sym typeface="Symbol" panose="05050102010706020507" pitchFamily="18" charset="2"/>
              </a:rPr>
              <a:t>id + id * id</a:t>
            </a:r>
            <a:endParaRPr lang="en-US" altLang="en-US" sz="2000" b="1" dirty="0">
              <a:solidFill>
                <a:srgbClr val="000000"/>
              </a:solidFill>
              <a:latin typeface="Times New Roman" panose="02020603050405020304" pitchFamily="18" charset="0"/>
              <a:ea typeface="+mn-ea"/>
              <a:cs typeface="+mn-cs"/>
              <a:sym typeface="Symbol" panose="05050102010706020507" pitchFamily="18" charset="2"/>
            </a:endParaRPr>
          </a:p>
        </p:txBody>
      </p:sp>
    </p:spTree>
    <p:extLst>
      <p:ext uri="{BB962C8B-B14F-4D97-AF65-F5344CB8AC3E}">
        <p14:creationId xmlns:p14="http://schemas.microsoft.com/office/powerpoint/2010/main" val="64238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dirty="0"/>
              <a:t>Bottom-Up Parsing</a:t>
            </a:r>
            <a:br>
              <a:rPr lang="en-US" altLang="en-US" dirty="0"/>
            </a:br>
            <a:r>
              <a:rPr lang="en-US" altLang="en-US" dirty="0"/>
              <a:t>Basic Intuition and </a:t>
            </a:r>
            <a:r>
              <a:rPr lang="en-US" altLang="en-US" dirty="0" err="1"/>
              <a:t>Motvation</a:t>
            </a:r>
            <a:endParaRPr lang="en-US" altLang="en-US" dirty="0"/>
          </a:p>
        </p:txBody>
      </p:sp>
      <p:sp>
        <p:nvSpPr>
          <p:cNvPr id="868355" name="Rectangle 3"/>
          <p:cNvSpPr>
            <a:spLocks noGrp="1" noChangeArrowheads="1"/>
          </p:cNvSpPr>
          <p:nvPr>
            <p:ph type="body" idx="1"/>
          </p:nvPr>
        </p:nvSpPr>
        <p:spPr>
          <a:ln/>
        </p:spPr>
        <p:txBody>
          <a:bodyPr rIns="45720"/>
          <a:lstStyle/>
          <a:p>
            <a:pPr marL="355600" indent="-35560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t>Recall that</a:t>
            </a:r>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t>LL(k) works </a:t>
            </a:r>
          </a:p>
          <a:p>
            <a:pPr marL="1109663" lvl="2" indent="-246063">
              <a:lnSpc>
                <a:spcPct val="107000"/>
              </a:lnSpc>
              <a:buClr>
                <a:srgbClr val="000000"/>
              </a:buClr>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solidFill>
                  <a:srgbClr val="0080FF"/>
                </a:solidFill>
              </a:rPr>
              <a:t>TOP-DOWN </a:t>
            </a:r>
          </a:p>
          <a:p>
            <a:pPr marL="1109663" lvl="2" indent="-246063">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t>With a </a:t>
            </a:r>
            <a:r>
              <a:rPr lang="en-US" altLang="en-US">
                <a:solidFill>
                  <a:srgbClr val="0080FF"/>
                </a:solidFill>
              </a:rPr>
              <a:t>LEFTMOST</a:t>
            </a:r>
            <a:r>
              <a:rPr lang="en-US" altLang="en-US"/>
              <a:t> Derivation</a:t>
            </a:r>
          </a:p>
          <a:p>
            <a:pPr marL="1109663" lvl="2" indent="-246063">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solidFill>
                  <a:srgbClr val="0080FF"/>
                </a:solidFill>
              </a:rPr>
              <a:t>Predicts</a:t>
            </a:r>
            <a:r>
              <a:rPr lang="en-US" altLang="en-US"/>
              <a:t> the right production to select based on lookahead</a:t>
            </a:r>
          </a:p>
          <a:p>
            <a:pPr marL="355600" indent="-355600">
              <a:lnSpc>
                <a:spcPct val="103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t>Our </a:t>
            </a:r>
            <a:r>
              <a:rPr lang="en-US" altLang="en-US" i="1"/>
              <a:t>new</a:t>
            </a:r>
            <a:r>
              <a:rPr lang="en-US" altLang="en-US"/>
              <a:t> motto</a:t>
            </a:r>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t>LR(k) works</a:t>
            </a:r>
          </a:p>
          <a:p>
            <a:pPr marL="1109663" lvl="2" indent="-246063">
              <a:lnSpc>
                <a:spcPct val="107000"/>
              </a:lnSpc>
              <a:buClr>
                <a:srgbClr val="000000"/>
              </a:buClr>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solidFill>
                  <a:srgbClr val="0080FF"/>
                </a:solidFill>
              </a:rPr>
              <a:t>BOTTOM-UP</a:t>
            </a:r>
          </a:p>
          <a:p>
            <a:pPr marL="1109663" lvl="2" indent="-246063">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t>With a </a:t>
            </a:r>
            <a:r>
              <a:rPr lang="en-US" altLang="en-US">
                <a:solidFill>
                  <a:srgbClr val="0080FF"/>
                </a:solidFill>
              </a:rPr>
              <a:t>RIGHTMOST</a:t>
            </a:r>
            <a:r>
              <a:rPr lang="en-US" altLang="en-US"/>
              <a:t> Derivation in </a:t>
            </a:r>
            <a:r>
              <a:rPr lang="en-US" altLang="en-US">
                <a:solidFill>
                  <a:srgbClr val="0070C0"/>
                </a:solidFill>
              </a:rPr>
              <a:t>REVERSE</a:t>
            </a:r>
          </a:p>
          <a:p>
            <a:pPr marL="1109663" lvl="2" indent="-246063">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757363" algn="l"/>
                <a:tab pos="1985963" algn="l"/>
                <a:tab pos="2671763" algn="l"/>
                <a:tab pos="3586163" algn="l"/>
                <a:tab pos="4500563" algn="l"/>
                <a:tab pos="5414963" algn="l"/>
                <a:tab pos="6329363" algn="l"/>
                <a:tab pos="7243763" algn="l"/>
                <a:tab pos="8158163" algn="l"/>
                <a:tab pos="9072563" algn="l"/>
                <a:tab pos="1757363" algn="l"/>
                <a:tab pos="1985963" algn="l"/>
              </a:tabLst>
            </a:pPr>
            <a:r>
              <a:rPr lang="en-US" altLang="en-US">
                <a:solidFill>
                  <a:srgbClr val="0080FF"/>
                </a:solidFill>
              </a:rPr>
              <a:t>Commits</a:t>
            </a:r>
            <a:r>
              <a:rPr lang="en-US" altLang="en-US"/>
              <a:t> to the production choice after seeing the whole body (right hand side of rule), working in “reverse”</a:t>
            </a:r>
          </a:p>
        </p:txBody>
      </p:sp>
    </p:spTree>
    <p:extLst>
      <p:ext uri="{BB962C8B-B14F-4D97-AF65-F5344CB8AC3E}">
        <p14:creationId xmlns:p14="http://schemas.microsoft.com/office/powerpoint/2010/main" val="28480070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505856" presetClass="entr" presetSubtype="32549268" fill="hold" grpId="0" nodeType="clickEffect">
                                  <p:stCondLst>
                                    <p:cond delay="0"/>
                                  </p:stCondLst>
                                  <p:childTnLst>
                                    <p:set>
                                      <p:cBhvr>
                                        <p:cTn id="6" dur="1" fill="hold">
                                          <p:stCondLst>
                                            <p:cond delay="499"/>
                                          </p:stCondLst>
                                        </p:cTn>
                                        <p:tgtEl>
                                          <p:spTgt spid="868355">
                                            <p:txEl>
                                              <p:pRg st="0" end="0"/>
                                            </p:txEl>
                                          </p:spTgt>
                                        </p:tgtEl>
                                        <p:attrNameLst>
                                          <p:attrName>style.visibility</p:attrName>
                                        </p:attrNameLst>
                                      </p:cBhvr>
                                      <p:to>
                                        <p:strVal val="visible"/>
                                      </p:to>
                                    </p:set>
                                  </p:childTnLst>
                                </p:cTn>
                              </p:par>
                              <p:par>
                                <p:cTn id="7" presetID="32505856" presetClass="entr" presetSubtype="32549268" fill="hold" grpId="0" nodeType="withEffect">
                                  <p:stCondLst>
                                    <p:cond delay="0"/>
                                  </p:stCondLst>
                                  <p:childTnLst>
                                    <p:set>
                                      <p:cBhvr>
                                        <p:cTn id="8" dur="1" fill="hold">
                                          <p:stCondLst>
                                            <p:cond delay="499"/>
                                          </p:stCondLst>
                                        </p:cTn>
                                        <p:tgtEl>
                                          <p:spTgt spid="868355">
                                            <p:txEl>
                                              <p:pRg st="1" end="1"/>
                                            </p:txEl>
                                          </p:spTgt>
                                        </p:tgtEl>
                                        <p:attrNameLst>
                                          <p:attrName>style.visibility</p:attrName>
                                        </p:attrNameLst>
                                      </p:cBhvr>
                                      <p:to>
                                        <p:strVal val="visible"/>
                                      </p:to>
                                    </p:set>
                                  </p:childTnLst>
                                </p:cTn>
                              </p:par>
                              <p:par>
                                <p:cTn id="9" presetID="32505856" presetClass="entr" presetSubtype="32549268" fill="hold" grpId="0" nodeType="withEffect">
                                  <p:stCondLst>
                                    <p:cond delay="0"/>
                                  </p:stCondLst>
                                  <p:childTnLst>
                                    <p:set>
                                      <p:cBhvr>
                                        <p:cTn id="10" dur="1" fill="hold">
                                          <p:stCondLst>
                                            <p:cond delay="499"/>
                                          </p:stCondLst>
                                        </p:cTn>
                                        <p:tgtEl>
                                          <p:spTgt spid="868355">
                                            <p:txEl>
                                              <p:pRg st="2" end="2"/>
                                            </p:txEl>
                                          </p:spTgt>
                                        </p:tgtEl>
                                        <p:attrNameLst>
                                          <p:attrName>style.visibility</p:attrName>
                                        </p:attrNameLst>
                                      </p:cBhvr>
                                      <p:to>
                                        <p:strVal val="visible"/>
                                      </p:to>
                                    </p:set>
                                  </p:childTnLst>
                                </p:cTn>
                              </p:par>
                              <p:par>
                                <p:cTn id="11" presetID="32505856" presetClass="entr" presetSubtype="32549268" fill="hold" grpId="0" nodeType="withEffect">
                                  <p:stCondLst>
                                    <p:cond delay="0"/>
                                  </p:stCondLst>
                                  <p:childTnLst>
                                    <p:set>
                                      <p:cBhvr>
                                        <p:cTn id="12" dur="1" fill="hold">
                                          <p:stCondLst>
                                            <p:cond delay="499"/>
                                          </p:stCondLst>
                                        </p:cTn>
                                        <p:tgtEl>
                                          <p:spTgt spid="868355">
                                            <p:txEl>
                                              <p:pRg st="3" end="3"/>
                                            </p:txEl>
                                          </p:spTgt>
                                        </p:tgtEl>
                                        <p:attrNameLst>
                                          <p:attrName>style.visibility</p:attrName>
                                        </p:attrNameLst>
                                      </p:cBhvr>
                                      <p:to>
                                        <p:strVal val="visible"/>
                                      </p:to>
                                    </p:set>
                                  </p:childTnLst>
                                </p:cTn>
                              </p:par>
                              <p:par>
                                <p:cTn id="13" presetID="32505856" presetClass="entr" presetSubtype="32549268" fill="hold" grpId="0" nodeType="withEffect">
                                  <p:stCondLst>
                                    <p:cond delay="0"/>
                                  </p:stCondLst>
                                  <p:childTnLst>
                                    <p:set>
                                      <p:cBhvr>
                                        <p:cTn id="14" dur="1" fill="hold">
                                          <p:stCondLst>
                                            <p:cond delay="499"/>
                                          </p:stCondLst>
                                        </p:cTn>
                                        <p:tgtEl>
                                          <p:spTgt spid="8683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2505856" presetClass="entr" presetSubtype="32549268" fill="hold" grpId="0" nodeType="clickEffect">
                                  <p:stCondLst>
                                    <p:cond delay="0"/>
                                  </p:stCondLst>
                                  <p:childTnLst>
                                    <p:set>
                                      <p:cBhvr>
                                        <p:cTn id="18" dur="1" fill="hold">
                                          <p:stCondLst>
                                            <p:cond delay="499"/>
                                          </p:stCondLst>
                                        </p:cTn>
                                        <p:tgtEl>
                                          <p:spTgt spid="868355">
                                            <p:txEl>
                                              <p:pRg st="5" end="5"/>
                                            </p:txEl>
                                          </p:spTgt>
                                        </p:tgtEl>
                                        <p:attrNameLst>
                                          <p:attrName>style.visibility</p:attrName>
                                        </p:attrNameLst>
                                      </p:cBhvr>
                                      <p:to>
                                        <p:strVal val="visible"/>
                                      </p:to>
                                    </p:set>
                                  </p:childTnLst>
                                </p:cTn>
                              </p:par>
                              <p:par>
                                <p:cTn id="19" presetID="32505856" presetClass="entr" presetSubtype="32549268" fill="hold" grpId="0" nodeType="withEffect">
                                  <p:stCondLst>
                                    <p:cond delay="0"/>
                                  </p:stCondLst>
                                  <p:childTnLst>
                                    <p:set>
                                      <p:cBhvr>
                                        <p:cTn id="20" dur="1" fill="hold">
                                          <p:stCondLst>
                                            <p:cond delay="499"/>
                                          </p:stCondLst>
                                        </p:cTn>
                                        <p:tgtEl>
                                          <p:spTgt spid="868355">
                                            <p:txEl>
                                              <p:pRg st="6" end="6"/>
                                            </p:txEl>
                                          </p:spTgt>
                                        </p:tgtEl>
                                        <p:attrNameLst>
                                          <p:attrName>style.visibility</p:attrName>
                                        </p:attrNameLst>
                                      </p:cBhvr>
                                      <p:to>
                                        <p:strVal val="visible"/>
                                      </p:to>
                                    </p:set>
                                  </p:childTnLst>
                                </p:cTn>
                              </p:par>
                              <p:par>
                                <p:cTn id="21" presetID="32505856" presetClass="entr" presetSubtype="32549268" fill="hold" grpId="0" nodeType="withEffect">
                                  <p:stCondLst>
                                    <p:cond delay="0"/>
                                  </p:stCondLst>
                                  <p:childTnLst>
                                    <p:set>
                                      <p:cBhvr>
                                        <p:cTn id="22" dur="1" fill="hold">
                                          <p:stCondLst>
                                            <p:cond delay="499"/>
                                          </p:stCondLst>
                                        </p:cTn>
                                        <p:tgtEl>
                                          <p:spTgt spid="868355">
                                            <p:txEl>
                                              <p:pRg st="7" end="7"/>
                                            </p:txEl>
                                          </p:spTgt>
                                        </p:tgtEl>
                                        <p:attrNameLst>
                                          <p:attrName>style.visibility</p:attrName>
                                        </p:attrNameLst>
                                      </p:cBhvr>
                                      <p:to>
                                        <p:strVal val="visible"/>
                                      </p:to>
                                    </p:set>
                                  </p:childTnLst>
                                </p:cTn>
                              </p:par>
                              <p:par>
                                <p:cTn id="23" presetID="32505856" presetClass="entr" presetSubtype="32549268" fill="hold" grpId="0" nodeType="withEffect">
                                  <p:stCondLst>
                                    <p:cond delay="0"/>
                                  </p:stCondLst>
                                  <p:childTnLst>
                                    <p:set>
                                      <p:cBhvr>
                                        <p:cTn id="24" dur="1" fill="hold">
                                          <p:stCondLst>
                                            <p:cond delay="499"/>
                                          </p:stCondLst>
                                        </p:cTn>
                                        <p:tgtEl>
                                          <p:spTgt spid="868355">
                                            <p:txEl>
                                              <p:pRg st="8" end="8"/>
                                            </p:txEl>
                                          </p:spTgt>
                                        </p:tgtEl>
                                        <p:attrNameLst>
                                          <p:attrName>style.visibility</p:attrName>
                                        </p:attrNameLst>
                                      </p:cBhvr>
                                      <p:to>
                                        <p:strVal val="visible"/>
                                      </p:to>
                                    </p:set>
                                  </p:childTnLst>
                                </p:cTn>
                              </p:par>
                              <p:par>
                                <p:cTn id="25" presetID="32505856" presetClass="entr" presetSubtype="32549268" fill="hold" grpId="0" nodeType="withEffect">
                                  <p:stCondLst>
                                    <p:cond delay="0"/>
                                  </p:stCondLst>
                                  <p:childTnLst>
                                    <p:set>
                                      <p:cBhvr>
                                        <p:cTn id="26" dur="1" fill="hold">
                                          <p:stCondLst>
                                            <p:cond delay="499"/>
                                          </p:stCondLst>
                                        </p:cTn>
                                        <p:tgtEl>
                                          <p:spTgt spid="868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0" name="Rectangle 6"/>
          <p:cNvSpPr>
            <a:spLocks noGrp="1" noChangeArrowheads="1"/>
          </p:cNvSpPr>
          <p:nvPr>
            <p:ph type="title"/>
          </p:nvPr>
        </p:nvSpPr>
        <p:spPr/>
        <p:txBody>
          <a:bodyPr/>
          <a:lstStyle/>
          <a:p>
            <a:r>
              <a:rPr lang="en-US" altLang="en-US" dirty="0"/>
              <a:t>Bottom-Up Parsing	</a:t>
            </a:r>
            <a:endParaRPr lang="en-US" altLang="en-US" dirty="0">
              <a:solidFill>
                <a:srgbClr val="66FFFF"/>
              </a:solidFill>
            </a:endParaRPr>
          </a:p>
        </p:txBody>
      </p:sp>
      <p:sp>
        <p:nvSpPr>
          <p:cNvPr id="866311" name="Rectangle 7"/>
          <p:cNvSpPr>
            <a:spLocks noGrp="1" noChangeArrowheads="1"/>
          </p:cNvSpPr>
          <p:nvPr>
            <p:ph type="body" idx="1"/>
          </p:nvPr>
        </p:nvSpPr>
        <p:spPr>
          <a:xfrm>
            <a:off x="1066800" y="838200"/>
            <a:ext cx="8077200" cy="5324475"/>
          </a:xfrm>
        </p:spPr>
        <p:txBody>
          <a:bodyPr/>
          <a:lstStyle/>
          <a:p>
            <a:r>
              <a:rPr lang="en-US" altLang="en-US" sz="2400" dirty="0"/>
              <a:t>Inverse or Complement of Top-Down Parsing</a:t>
            </a:r>
          </a:p>
          <a:p>
            <a:r>
              <a:rPr lang="en-US" altLang="en-US" sz="2400" dirty="0"/>
              <a:t>Top Down Parsing Utilizes “Start Symbol” and Attempts to Derive the Input String using Productions</a:t>
            </a:r>
          </a:p>
          <a:p>
            <a:r>
              <a:rPr lang="en-US" altLang="en-US" sz="2400" dirty="0"/>
              <a:t>Bottom-Up Parsing Makes Modifications to the Input String which Allows it to Reduce to Start Symbol</a:t>
            </a:r>
          </a:p>
          <a:p>
            <a:r>
              <a:rPr lang="en-US" altLang="en-US" sz="2400" dirty="0"/>
              <a:t>For Example, Consider Grammar &amp; Derivations:</a:t>
            </a:r>
            <a:br>
              <a:rPr lang="en-US" altLang="en-US" sz="2400" dirty="0"/>
            </a:br>
            <a:r>
              <a:rPr lang="en-US" altLang="en-US" sz="2400" dirty="0">
                <a:solidFill>
                  <a:schemeClr val="accent2"/>
                </a:solidFill>
              </a:rPr>
              <a:t>S </a:t>
            </a:r>
            <a:r>
              <a:rPr lang="en-US" altLang="en-US" sz="2400" dirty="0">
                <a:solidFill>
                  <a:schemeClr val="accent2"/>
                </a:solidFill>
                <a:sym typeface="Symbol" panose="05050102010706020507" pitchFamily="18" charset="2"/>
              </a:rPr>
              <a:t> a </a:t>
            </a:r>
            <a:r>
              <a:rPr lang="en-US" altLang="en-US" sz="2400" dirty="0" err="1">
                <a:solidFill>
                  <a:schemeClr val="accent2"/>
                </a:solidFill>
                <a:sym typeface="Symbol" panose="05050102010706020507" pitchFamily="18" charset="2"/>
              </a:rPr>
              <a:t>A</a:t>
            </a:r>
            <a:r>
              <a:rPr lang="en-US" altLang="en-US" sz="2400" dirty="0">
                <a:solidFill>
                  <a:schemeClr val="accent2"/>
                </a:solidFill>
                <a:sym typeface="Symbol" panose="05050102010706020507" pitchFamily="18" charset="2"/>
              </a:rPr>
              <a:t> B e	</a:t>
            </a:r>
            <a:br>
              <a:rPr lang="en-US" altLang="en-US" sz="2400" dirty="0">
                <a:solidFill>
                  <a:schemeClr val="accent2"/>
                </a:solidFill>
                <a:sym typeface="Symbol" panose="05050102010706020507" pitchFamily="18" charset="2"/>
              </a:rPr>
            </a:br>
            <a:r>
              <a:rPr lang="en-US" altLang="en-US" sz="2400" dirty="0">
                <a:solidFill>
                  <a:schemeClr val="accent2"/>
                </a:solidFill>
              </a:rPr>
              <a:t>A </a:t>
            </a:r>
            <a:r>
              <a:rPr lang="en-US" altLang="en-US" sz="2400" dirty="0">
                <a:solidFill>
                  <a:schemeClr val="accent2"/>
                </a:solidFill>
                <a:sym typeface="Symbol" panose="05050102010706020507" pitchFamily="18" charset="2"/>
              </a:rPr>
              <a:t> </a:t>
            </a:r>
            <a:r>
              <a:rPr lang="en-US" altLang="en-US" sz="2400" dirty="0" err="1">
                <a:solidFill>
                  <a:schemeClr val="accent2"/>
                </a:solidFill>
                <a:sym typeface="Symbol" panose="05050102010706020507" pitchFamily="18" charset="2"/>
              </a:rPr>
              <a:t>Abc</a:t>
            </a:r>
            <a:r>
              <a:rPr lang="en-US" altLang="en-US" sz="2400" dirty="0">
                <a:solidFill>
                  <a:schemeClr val="accent2"/>
                </a:solidFill>
                <a:sym typeface="Symbol" panose="05050102010706020507" pitchFamily="18" charset="2"/>
              </a:rPr>
              <a:t> | b</a:t>
            </a:r>
            <a:br>
              <a:rPr lang="en-US" altLang="en-US" sz="2400" dirty="0">
                <a:solidFill>
                  <a:schemeClr val="accent2"/>
                </a:solidFill>
                <a:sym typeface="Symbol" panose="05050102010706020507" pitchFamily="18" charset="2"/>
              </a:rPr>
            </a:br>
            <a:r>
              <a:rPr lang="en-US" altLang="en-US" sz="2400" dirty="0" err="1">
                <a:solidFill>
                  <a:schemeClr val="accent2"/>
                </a:solidFill>
                <a:sym typeface="Symbol" panose="05050102010706020507" pitchFamily="18" charset="2"/>
              </a:rPr>
              <a:t>B</a:t>
            </a:r>
            <a:r>
              <a:rPr lang="en-US" altLang="en-US" sz="2400" dirty="0">
                <a:solidFill>
                  <a:schemeClr val="accent2"/>
                </a:solidFill>
                <a:sym typeface="Symbol" panose="05050102010706020507" pitchFamily="18" charset="2"/>
              </a:rPr>
              <a:t>  d</a:t>
            </a:r>
          </a:p>
          <a:p>
            <a:pPr marL="0" indent="0">
              <a:buNone/>
            </a:pPr>
            <a:endParaRPr lang="en-US" altLang="en-US" sz="2400" dirty="0">
              <a:sym typeface="Symbol" panose="05050102010706020507" pitchFamily="18" charset="2"/>
            </a:endParaRPr>
          </a:p>
          <a:p>
            <a:endParaRPr lang="en-US" altLang="en-US" sz="2400" dirty="0">
              <a:sym typeface="Symbol" panose="05050102010706020507" pitchFamily="18" charset="2"/>
            </a:endParaRPr>
          </a:p>
          <a:p>
            <a:endParaRPr lang="en-US" altLang="en-US" sz="2400" dirty="0">
              <a:sym typeface="Symbol" panose="05050102010706020507" pitchFamily="18" charset="2"/>
            </a:endParaRPr>
          </a:p>
          <a:p>
            <a:r>
              <a:rPr lang="en-US" altLang="en-US" sz="2400" dirty="0">
                <a:sym typeface="Symbol" panose="05050102010706020507" pitchFamily="18" charset="2"/>
              </a:rPr>
              <a:t>What Does Each Derivation Represent?</a:t>
            </a:r>
          </a:p>
          <a:p>
            <a:pPr lvl="1"/>
            <a:r>
              <a:rPr lang="en-US" altLang="en-US" sz="2400" dirty="0">
                <a:sym typeface="Symbol" panose="05050102010706020507" pitchFamily="18" charset="2"/>
              </a:rPr>
              <a:t>Top-Down  ---- Leftmost Derivation</a:t>
            </a:r>
          </a:p>
          <a:p>
            <a:pPr lvl="1"/>
            <a:r>
              <a:rPr lang="en-US" altLang="en-US" sz="2400" dirty="0">
                <a:sym typeface="Symbol" panose="05050102010706020507" pitchFamily="18" charset="2"/>
              </a:rPr>
              <a:t>Bottom-Up ---- Rightmost Derivation in Reverse!</a:t>
            </a:r>
            <a:endParaRPr lang="en-US" altLang="en-US" sz="2400" dirty="0"/>
          </a:p>
        </p:txBody>
      </p:sp>
      <p:sp>
        <p:nvSpPr>
          <p:cNvPr id="866308" name="Rectangle 4"/>
          <p:cNvSpPr>
            <a:spLocks noChangeArrowheads="1"/>
          </p:cNvSpPr>
          <p:nvPr/>
        </p:nvSpPr>
        <p:spPr bwMode="auto">
          <a:xfrm>
            <a:off x="3505200" y="3124200"/>
            <a:ext cx="18827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dirty="0">
                <a:solidFill>
                  <a:srgbClr val="000000"/>
                </a:solidFill>
                <a:latin typeface="Times New Roman" panose="02020603050405020304" pitchFamily="18" charset="0"/>
                <a:ea typeface="+mn-ea"/>
                <a:cs typeface="+mn-cs"/>
              </a:rPr>
              <a:t>S  </a:t>
            </a:r>
            <a:r>
              <a:rPr lang="en-US" altLang="en-US" dirty="0">
                <a:solidFill>
                  <a:srgbClr val="000000"/>
                </a:solidFill>
                <a:latin typeface="Times New Roman" panose="02020603050405020304" pitchFamily="18" charset="0"/>
                <a:ea typeface="+mn-ea"/>
                <a:cs typeface="+mn-cs"/>
                <a:sym typeface="Symbol" panose="05050102010706020507" pitchFamily="18" charset="2"/>
              </a:rPr>
              <a:t>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aABe</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aAbcBe</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abbcBe</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abbcde</a:t>
            </a:r>
            <a:endParaRPr lang="en-US" altLang="en-US" dirty="0">
              <a:solidFill>
                <a:srgbClr val="000000"/>
              </a:solidFill>
              <a:latin typeface="Times New Roman" panose="02020603050405020304" pitchFamily="18" charset="0"/>
              <a:ea typeface="+mn-ea"/>
              <a:cs typeface="+mn-cs"/>
              <a:sym typeface="Symbol" panose="05050102010706020507" pitchFamily="18" charset="2"/>
            </a:endParaRPr>
          </a:p>
        </p:txBody>
      </p:sp>
      <p:sp>
        <p:nvSpPr>
          <p:cNvPr id="866309" name="Rectangle 5"/>
          <p:cNvSpPr>
            <a:spLocks noChangeArrowheads="1"/>
          </p:cNvSpPr>
          <p:nvPr/>
        </p:nvSpPr>
        <p:spPr bwMode="auto">
          <a:xfrm>
            <a:off x="5943600" y="2971800"/>
            <a:ext cx="2590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dirty="0" err="1">
                <a:solidFill>
                  <a:srgbClr val="000000"/>
                </a:solidFill>
                <a:latin typeface="Times New Roman" panose="02020603050405020304" pitchFamily="18" charset="0"/>
                <a:ea typeface="+mn-ea"/>
                <a:cs typeface="+mn-cs"/>
                <a:sym typeface="Symbol" panose="05050102010706020507" pitchFamily="18" charset="2"/>
              </a:rPr>
              <a:t>abbcde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err="1">
                <a:solidFill>
                  <a:srgbClr val="000000"/>
                </a:solidFill>
                <a:latin typeface="Times New Roman" panose="02020603050405020304" pitchFamily="18" charset="0"/>
                <a:ea typeface="+mn-ea"/>
                <a:cs typeface="+mn-cs"/>
                <a:sym typeface="Symbol" panose="05050102010706020507" pitchFamily="18" charset="2"/>
              </a:rPr>
              <a:t>aAbcde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err="1">
                <a:solidFill>
                  <a:srgbClr val="000000"/>
                </a:solidFill>
                <a:latin typeface="Times New Roman" panose="02020603050405020304" pitchFamily="18" charset="0"/>
                <a:ea typeface="+mn-ea"/>
                <a:cs typeface="+mn-cs"/>
                <a:sym typeface="Symbol" panose="05050102010706020507" pitchFamily="18" charset="2"/>
              </a:rPr>
              <a:t>aAde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err="1">
                <a:solidFill>
                  <a:srgbClr val="000000"/>
                </a:solidFill>
                <a:latin typeface="Times New Roman" panose="02020603050405020304" pitchFamily="18" charset="0"/>
                <a:ea typeface="+mn-ea"/>
                <a:cs typeface="+mn-cs"/>
                <a:sym typeface="Symbol" panose="05050102010706020507" pitchFamily="18" charset="2"/>
              </a:rPr>
              <a:t>aABe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S  </a:t>
            </a:r>
          </a:p>
        </p:txBody>
      </p:sp>
    </p:spTree>
    <p:extLst>
      <p:ext uri="{BB962C8B-B14F-4D97-AF65-F5344CB8AC3E}">
        <p14:creationId xmlns:p14="http://schemas.microsoft.com/office/powerpoint/2010/main" val="524979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0" name="Rectangle 6"/>
          <p:cNvSpPr>
            <a:spLocks noGrp="1" noChangeArrowheads="1"/>
          </p:cNvSpPr>
          <p:nvPr>
            <p:ph type="title"/>
          </p:nvPr>
        </p:nvSpPr>
        <p:spPr/>
        <p:txBody>
          <a:bodyPr/>
          <a:lstStyle/>
          <a:p>
            <a:r>
              <a:rPr lang="en-US" altLang="en-US" dirty="0"/>
              <a:t>Bottom-Up Parsing	</a:t>
            </a:r>
            <a:endParaRPr lang="en-US" altLang="en-US" dirty="0">
              <a:solidFill>
                <a:srgbClr val="66FFFF"/>
              </a:solidFill>
            </a:endParaRPr>
          </a:p>
        </p:txBody>
      </p:sp>
      <p:sp>
        <p:nvSpPr>
          <p:cNvPr id="866311" name="Rectangle 7"/>
          <p:cNvSpPr>
            <a:spLocks noGrp="1" noChangeArrowheads="1"/>
          </p:cNvSpPr>
          <p:nvPr>
            <p:ph type="body" idx="1"/>
          </p:nvPr>
        </p:nvSpPr>
        <p:spPr/>
        <p:txBody>
          <a:bodyPr/>
          <a:lstStyle/>
          <a:p>
            <a:r>
              <a:rPr lang="en-US" altLang="en-US" dirty="0"/>
              <a:t>Top-Down Derivation   	Bottom-Up in Reverse</a:t>
            </a:r>
            <a:br>
              <a:rPr lang="en-US" altLang="en-US" dirty="0"/>
            </a:br>
            <a:endParaRPr lang="en-US" altLang="en-US" dirty="0">
              <a:solidFill>
                <a:schemeClr val="accent2"/>
              </a:solidFill>
              <a:sym typeface="Symbol" panose="05050102010706020507" pitchFamily="18" charset="2"/>
            </a:endParaRPr>
          </a:p>
        </p:txBody>
      </p:sp>
      <p:sp>
        <p:nvSpPr>
          <p:cNvPr id="866308" name="Rectangle 4"/>
          <p:cNvSpPr>
            <a:spLocks noChangeArrowheads="1"/>
          </p:cNvSpPr>
          <p:nvPr/>
        </p:nvSpPr>
        <p:spPr bwMode="auto">
          <a:xfrm>
            <a:off x="762000" y="1448701"/>
            <a:ext cx="18827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altLang="en-US" dirty="0">
                <a:solidFill>
                  <a:srgbClr val="000000"/>
                </a:solidFill>
                <a:latin typeface="Times New Roman" panose="02020603050405020304" pitchFamily="18" charset="0"/>
                <a:ea typeface="+mn-ea"/>
                <a:cs typeface="+mn-cs"/>
              </a:rPr>
              <a:t>S  </a:t>
            </a:r>
            <a:r>
              <a:rPr lang="en-US" altLang="en-US" dirty="0">
                <a:solidFill>
                  <a:srgbClr val="000000"/>
                </a:solidFill>
                <a:latin typeface="Times New Roman" panose="02020603050405020304" pitchFamily="18" charset="0"/>
                <a:ea typeface="+mn-ea"/>
                <a:cs typeface="+mn-cs"/>
                <a:sym typeface="Symbol" panose="05050102010706020507" pitchFamily="18" charset="2"/>
              </a:rPr>
              <a:t>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aABe</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aAbcBe</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abbcBe</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r>
              <a:rPr lang="en-US" altLang="en-US" dirty="0" err="1">
                <a:solidFill>
                  <a:srgbClr val="000000"/>
                </a:solidFill>
                <a:latin typeface="Times New Roman" panose="02020603050405020304" pitchFamily="18" charset="0"/>
                <a:ea typeface="+mn-ea"/>
                <a:cs typeface="+mn-cs"/>
                <a:sym typeface="Symbol" panose="05050102010706020507" pitchFamily="18" charset="2"/>
              </a:rPr>
              <a:t>abbcde</a:t>
            </a:r>
            <a:endParaRPr lang="en-US" altLang="en-US" dirty="0">
              <a:solidFill>
                <a:srgbClr val="000000"/>
              </a:solidFill>
              <a:latin typeface="Times New Roman" panose="02020603050405020304" pitchFamily="18" charset="0"/>
              <a:ea typeface="+mn-ea"/>
              <a:cs typeface="+mn-cs"/>
              <a:sym typeface="Symbol" panose="05050102010706020507" pitchFamily="18" charset="2"/>
            </a:endParaRPr>
          </a:p>
        </p:txBody>
      </p:sp>
      <p:sp>
        <p:nvSpPr>
          <p:cNvPr id="866309" name="Rectangle 5"/>
          <p:cNvSpPr>
            <a:spLocks noChangeArrowheads="1"/>
          </p:cNvSpPr>
          <p:nvPr/>
        </p:nvSpPr>
        <p:spPr bwMode="auto">
          <a:xfrm>
            <a:off x="5105400" y="1421692"/>
            <a:ext cx="2590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dirty="0" err="1">
                <a:solidFill>
                  <a:srgbClr val="000000"/>
                </a:solidFill>
                <a:latin typeface="Times New Roman" panose="02020603050405020304" pitchFamily="18" charset="0"/>
                <a:ea typeface="+mn-ea"/>
                <a:cs typeface="+mn-cs"/>
                <a:sym typeface="Symbol" panose="05050102010706020507" pitchFamily="18" charset="2"/>
              </a:rPr>
              <a:t>abbcde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err="1">
                <a:solidFill>
                  <a:srgbClr val="000000"/>
                </a:solidFill>
                <a:latin typeface="Times New Roman" panose="02020603050405020304" pitchFamily="18" charset="0"/>
                <a:ea typeface="+mn-ea"/>
                <a:cs typeface="+mn-cs"/>
                <a:sym typeface="Symbol" panose="05050102010706020507" pitchFamily="18" charset="2"/>
              </a:rPr>
              <a:t>aAbcde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err="1">
                <a:solidFill>
                  <a:srgbClr val="000000"/>
                </a:solidFill>
                <a:latin typeface="Times New Roman" panose="02020603050405020304" pitchFamily="18" charset="0"/>
                <a:ea typeface="+mn-ea"/>
                <a:cs typeface="+mn-cs"/>
                <a:sym typeface="Symbol" panose="05050102010706020507" pitchFamily="18" charset="2"/>
              </a:rPr>
              <a:t>aAde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err="1">
                <a:solidFill>
                  <a:srgbClr val="000000"/>
                </a:solidFill>
                <a:latin typeface="Times New Roman" panose="02020603050405020304" pitchFamily="18" charset="0"/>
                <a:ea typeface="+mn-ea"/>
                <a:cs typeface="+mn-cs"/>
                <a:sym typeface="Symbol" panose="05050102010706020507" pitchFamily="18" charset="2"/>
              </a:rPr>
              <a:t>aABe</a:t>
            </a:r>
            <a:r>
              <a:rPr lang="en-US" altLang="en-US" dirty="0">
                <a:solidFill>
                  <a:srgbClr val="000000"/>
                </a:solidFill>
                <a:latin typeface="Times New Roman" panose="02020603050405020304" pitchFamily="18" charset="0"/>
                <a:ea typeface="+mn-ea"/>
                <a:cs typeface="+mn-cs"/>
                <a:sym typeface="Symbol" panose="05050102010706020507" pitchFamily="18" charset="2"/>
              </a:rPr>
              <a:t>	 </a:t>
            </a:r>
            <a:br>
              <a:rPr lang="en-US" altLang="en-US" dirty="0">
                <a:solidFill>
                  <a:srgbClr val="000000"/>
                </a:solidFill>
                <a:latin typeface="Times New Roman" panose="02020603050405020304" pitchFamily="18" charset="0"/>
                <a:ea typeface="+mn-ea"/>
                <a:cs typeface="+mn-cs"/>
                <a:sym typeface="Symbol" panose="05050102010706020507" pitchFamily="18" charset="2"/>
              </a:rPr>
            </a:br>
            <a:r>
              <a:rPr lang="en-US" altLang="en-US" dirty="0">
                <a:solidFill>
                  <a:srgbClr val="000000"/>
                </a:solidFill>
                <a:latin typeface="Times New Roman" panose="02020603050405020304" pitchFamily="18" charset="0"/>
                <a:ea typeface="+mn-ea"/>
                <a:cs typeface="+mn-cs"/>
                <a:sym typeface="Symbol" panose="05050102010706020507" pitchFamily="18" charset="2"/>
              </a:rPr>
              <a:t>S  </a:t>
            </a:r>
          </a:p>
        </p:txBody>
      </p:sp>
      <p:sp>
        <p:nvSpPr>
          <p:cNvPr id="2" name="Rectangle 1"/>
          <p:cNvSpPr/>
          <p:nvPr/>
        </p:nvSpPr>
        <p:spPr>
          <a:xfrm>
            <a:off x="2743200" y="1440159"/>
            <a:ext cx="2057400" cy="1569660"/>
          </a:xfrm>
          <a:prstGeom prst="rect">
            <a:avLst/>
          </a:prstGeom>
        </p:spPr>
        <p:txBody>
          <a:bodyPr wrap="square">
            <a:spAutoFit/>
          </a:bodyPr>
          <a:lstStyle/>
          <a:p>
            <a:pPr eaLnBrk="1" hangingPunct="1"/>
            <a:r>
              <a:rPr lang="en-US" altLang="en-US" dirty="0">
                <a:solidFill>
                  <a:srgbClr val="3333CC"/>
                </a:solidFill>
                <a:latin typeface="Times New Roman" panose="02020603050405020304" pitchFamily="18" charset="0"/>
                <a:ea typeface="+mn-ea"/>
                <a:cs typeface="+mn-cs"/>
              </a:rPr>
              <a:t>S </a:t>
            </a:r>
            <a:r>
              <a:rPr lang="en-US" altLang="en-US" dirty="0">
                <a:solidFill>
                  <a:srgbClr val="3333CC"/>
                </a:solidFill>
                <a:latin typeface="Times New Roman" panose="02020603050405020304" pitchFamily="18" charset="0"/>
                <a:ea typeface="+mn-ea"/>
                <a:cs typeface="+mn-cs"/>
                <a:sym typeface="Symbol" panose="05050102010706020507" pitchFamily="18" charset="2"/>
              </a:rPr>
              <a:t> a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dirty="0">
                <a:solidFill>
                  <a:srgbClr val="3333CC"/>
                </a:solidFill>
                <a:latin typeface="Times New Roman" panose="02020603050405020304" pitchFamily="18" charset="0"/>
                <a:ea typeface="+mn-ea"/>
                <a:cs typeface="+mn-cs"/>
                <a:sym typeface="Symbol" panose="05050102010706020507" pitchFamily="18" charset="2"/>
              </a:rPr>
              <a:t> B e	</a:t>
            </a:r>
            <a:br>
              <a:rPr lang="en-US" altLang="en-US" dirty="0">
                <a:solidFill>
                  <a:srgbClr val="3333CC"/>
                </a:solidFill>
                <a:latin typeface="Times New Roman" panose="02020603050405020304" pitchFamily="18" charset="0"/>
                <a:ea typeface="+mn-ea"/>
                <a:cs typeface="+mn-cs"/>
                <a:sym typeface="Symbol" panose="05050102010706020507" pitchFamily="18" charset="2"/>
              </a:rPr>
            </a:br>
            <a:r>
              <a:rPr lang="en-US" altLang="en-US" dirty="0">
                <a:solidFill>
                  <a:srgbClr val="3333CC"/>
                </a:solidFill>
                <a:latin typeface="Times New Roman" panose="02020603050405020304" pitchFamily="18" charset="0"/>
                <a:ea typeface="+mn-ea"/>
                <a:cs typeface="+mn-cs"/>
              </a:rPr>
              <a:t>A </a:t>
            </a:r>
            <a:r>
              <a:rPr lang="en-US" altLang="en-US" dirty="0">
                <a:solidFill>
                  <a:srgbClr val="3333CC"/>
                </a:solidFill>
                <a:latin typeface="Times New Roman" panose="02020603050405020304" pitchFamily="18" charset="0"/>
                <a:ea typeface="+mn-ea"/>
                <a:cs typeface="+mn-cs"/>
                <a:sym typeface="Symbol" panose="05050102010706020507" pitchFamily="18" charset="2"/>
              </a:rPr>
              <a:t>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Abc</a:t>
            </a:r>
            <a:r>
              <a:rPr lang="en-US" altLang="en-US" dirty="0">
                <a:solidFill>
                  <a:srgbClr val="3333CC"/>
                </a:solidFill>
                <a:latin typeface="Times New Roman" panose="02020603050405020304" pitchFamily="18" charset="0"/>
                <a:ea typeface="+mn-ea"/>
                <a:cs typeface="+mn-cs"/>
                <a:sym typeface="Symbol" panose="05050102010706020507" pitchFamily="18" charset="2"/>
              </a:rPr>
              <a:t> </a:t>
            </a:r>
          </a:p>
          <a:p>
            <a:pPr eaLnBrk="1" hangingPunct="1"/>
            <a:r>
              <a:rPr lang="en-US" altLang="en-US" dirty="0">
                <a:solidFill>
                  <a:srgbClr val="3333CC"/>
                </a:solidFill>
                <a:latin typeface="Times New Roman" panose="02020603050405020304" pitchFamily="18" charset="0"/>
                <a:ea typeface="+mn-ea"/>
                <a:cs typeface="+mn-cs"/>
              </a:rPr>
              <a:t>A </a:t>
            </a:r>
            <a:r>
              <a:rPr lang="en-US" altLang="en-US" dirty="0">
                <a:solidFill>
                  <a:srgbClr val="3333CC"/>
                </a:solidFill>
                <a:latin typeface="Times New Roman" panose="02020603050405020304" pitchFamily="18" charset="0"/>
                <a:ea typeface="+mn-ea"/>
                <a:cs typeface="+mn-cs"/>
                <a:sym typeface="Symbol" panose="05050102010706020507" pitchFamily="18" charset="2"/>
              </a:rPr>
              <a:t> b</a:t>
            </a:r>
            <a:br>
              <a:rPr lang="en-US" altLang="en-US" dirty="0">
                <a:solidFill>
                  <a:srgbClr val="3333CC"/>
                </a:solidFill>
                <a:latin typeface="Times New Roman" panose="02020603050405020304" pitchFamily="18" charset="0"/>
                <a:ea typeface="+mn-ea"/>
                <a:cs typeface="+mn-cs"/>
                <a:sym typeface="Symbol" panose="05050102010706020507" pitchFamily="18" charset="2"/>
              </a:rPr>
            </a:br>
            <a:r>
              <a:rPr lang="en-US" altLang="en-US" dirty="0" err="1">
                <a:solidFill>
                  <a:srgbClr val="3333CC"/>
                </a:solidFill>
                <a:latin typeface="Times New Roman" panose="02020603050405020304" pitchFamily="18" charset="0"/>
                <a:ea typeface="+mn-ea"/>
                <a:cs typeface="+mn-cs"/>
                <a:sym typeface="Symbol" panose="05050102010706020507" pitchFamily="18" charset="2"/>
              </a:rPr>
              <a:t>B</a:t>
            </a:r>
            <a:r>
              <a:rPr lang="en-US" altLang="en-US" dirty="0">
                <a:solidFill>
                  <a:srgbClr val="3333CC"/>
                </a:solidFill>
                <a:latin typeface="Times New Roman" panose="02020603050405020304" pitchFamily="18" charset="0"/>
                <a:ea typeface="+mn-ea"/>
                <a:cs typeface="+mn-cs"/>
                <a:sym typeface="Symbol" panose="05050102010706020507" pitchFamily="18" charset="2"/>
              </a:rPr>
              <a:t>  d</a:t>
            </a:r>
          </a:p>
        </p:txBody>
      </p:sp>
      <p:sp>
        <p:nvSpPr>
          <p:cNvPr id="7" name="Rectangle 6"/>
          <p:cNvSpPr/>
          <p:nvPr/>
        </p:nvSpPr>
        <p:spPr>
          <a:xfrm>
            <a:off x="6790481" y="1767101"/>
            <a:ext cx="2057400" cy="1569660"/>
          </a:xfrm>
          <a:prstGeom prst="rect">
            <a:avLst/>
          </a:prstGeom>
        </p:spPr>
        <p:txBody>
          <a:bodyPr wrap="square">
            <a:spAutoFit/>
          </a:bodyPr>
          <a:lstStyle/>
          <a:p>
            <a:pPr eaLnBrk="1" hangingPunct="1"/>
            <a:r>
              <a:rPr lang="en-US" altLang="en-US">
                <a:solidFill>
                  <a:srgbClr val="3333CC"/>
                </a:solidFill>
                <a:latin typeface="Times New Roman" panose="02020603050405020304" pitchFamily="18" charset="0"/>
                <a:ea typeface="+mn-ea"/>
                <a:cs typeface="+mn-cs"/>
              </a:rPr>
              <a:t>A </a:t>
            </a:r>
            <a:r>
              <a:rPr lang="en-US" altLang="en-US">
                <a:solidFill>
                  <a:srgbClr val="3333CC"/>
                </a:solidFill>
                <a:latin typeface="Times New Roman" panose="02020603050405020304" pitchFamily="18" charset="0"/>
                <a:ea typeface="+mn-ea"/>
                <a:cs typeface="+mn-cs"/>
                <a:sym typeface="Symbol" panose="05050102010706020507" pitchFamily="18" charset="2"/>
              </a:rPr>
              <a:t> b </a:t>
            </a:r>
          </a:p>
          <a:p>
            <a:pPr eaLnBrk="1" hangingPunct="1"/>
            <a:r>
              <a:rPr lang="en-US" altLang="en-US">
                <a:solidFill>
                  <a:srgbClr val="3333CC"/>
                </a:solidFill>
                <a:latin typeface="Times New Roman" panose="02020603050405020304" pitchFamily="18" charset="0"/>
                <a:ea typeface="+mn-ea"/>
                <a:cs typeface="+mn-cs"/>
              </a:rPr>
              <a:t>A </a:t>
            </a:r>
            <a:r>
              <a:rPr lang="en-US" altLang="en-US">
                <a:solidFill>
                  <a:srgbClr val="3333CC"/>
                </a:solidFill>
                <a:latin typeface="Times New Roman" panose="02020603050405020304" pitchFamily="18" charset="0"/>
                <a:ea typeface="+mn-ea"/>
                <a:cs typeface="+mn-cs"/>
                <a:sym typeface="Symbol" panose="05050102010706020507" pitchFamily="18" charset="2"/>
              </a:rPr>
              <a:t> Abc </a:t>
            </a:r>
          </a:p>
          <a:p>
            <a:pPr eaLnBrk="1" hangingPunct="1"/>
            <a:r>
              <a:rPr lang="en-US" altLang="en-US">
                <a:solidFill>
                  <a:srgbClr val="3333CC"/>
                </a:solidFill>
                <a:latin typeface="Times New Roman" panose="02020603050405020304" pitchFamily="18" charset="0"/>
                <a:ea typeface="+mn-ea"/>
                <a:cs typeface="+mn-cs"/>
                <a:sym typeface="Symbol" panose="05050102010706020507" pitchFamily="18" charset="2"/>
              </a:rPr>
              <a:t>B </a:t>
            </a:r>
            <a:r>
              <a:rPr lang="en-US" altLang="en-US" dirty="0">
                <a:solidFill>
                  <a:srgbClr val="3333CC"/>
                </a:solidFill>
                <a:latin typeface="Times New Roman" panose="02020603050405020304" pitchFamily="18" charset="0"/>
                <a:ea typeface="+mn-ea"/>
                <a:cs typeface="+mn-cs"/>
                <a:sym typeface="Symbol" panose="05050102010706020507" pitchFamily="18" charset="2"/>
              </a:rPr>
              <a:t> d</a:t>
            </a:r>
          </a:p>
          <a:p>
            <a:pPr eaLnBrk="1" hangingPunct="1"/>
            <a:r>
              <a:rPr lang="en-US" altLang="en-US">
                <a:solidFill>
                  <a:srgbClr val="3333CC"/>
                </a:solidFill>
                <a:latin typeface="Times New Roman" panose="02020603050405020304" pitchFamily="18" charset="0"/>
                <a:ea typeface="+mn-ea"/>
                <a:cs typeface="+mn-cs"/>
              </a:rPr>
              <a:t>S </a:t>
            </a:r>
            <a:r>
              <a:rPr lang="en-US" altLang="en-US" dirty="0">
                <a:solidFill>
                  <a:srgbClr val="3333CC"/>
                </a:solidFill>
                <a:latin typeface="Times New Roman" panose="02020603050405020304" pitchFamily="18" charset="0"/>
                <a:ea typeface="+mn-ea"/>
                <a:cs typeface="+mn-cs"/>
                <a:sym typeface="Symbol" panose="05050102010706020507" pitchFamily="18" charset="2"/>
              </a:rPr>
              <a:t> a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dirty="0">
                <a:solidFill>
                  <a:srgbClr val="3333CC"/>
                </a:solidFill>
                <a:latin typeface="Times New Roman" panose="02020603050405020304" pitchFamily="18" charset="0"/>
                <a:ea typeface="+mn-ea"/>
                <a:cs typeface="+mn-cs"/>
                <a:sym typeface="Symbol" panose="05050102010706020507" pitchFamily="18" charset="2"/>
              </a:rPr>
              <a:t> B e	</a:t>
            </a:r>
          </a:p>
        </p:txBody>
      </p:sp>
    </p:spTree>
    <p:extLst>
      <p:ext uri="{BB962C8B-B14F-4D97-AF65-F5344CB8AC3E}">
        <p14:creationId xmlns:p14="http://schemas.microsoft.com/office/powerpoint/2010/main" val="3239956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4" name="Rectangle 6"/>
          <p:cNvSpPr>
            <a:spLocks noGrp="1" noChangeArrowheads="1"/>
          </p:cNvSpPr>
          <p:nvPr>
            <p:ph type="title"/>
          </p:nvPr>
        </p:nvSpPr>
        <p:spPr/>
        <p:txBody>
          <a:bodyPr/>
          <a:lstStyle/>
          <a:p>
            <a:r>
              <a:rPr lang="en-US" altLang="en-US"/>
              <a:t>Type of Derviation</a:t>
            </a:r>
          </a:p>
        </p:txBody>
      </p:sp>
      <p:sp>
        <p:nvSpPr>
          <p:cNvPr id="867335" name="Rectangle 7"/>
          <p:cNvSpPr>
            <a:spLocks noGrp="1" noChangeArrowheads="1"/>
          </p:cNvSpPr>
          <p:nvPr>
            <p:ph type="body" idx="1"/>
          </p:nvPr>
        </p:nvSpPr>
        <p:spPr>
          <a:xfrm>
            <a:off x="1066800" y="762000"/>
            <a:ext cx="8077200" cy="5705475"/>
          </a:xfrm>
        </p:spPr>
        <p:txBody>
          <a:bodyPr/>
          <a:lstStyle/>
          <a:p>
            <a:r>
              <a:rPr lang="en-US" altLang="en-US" dirty="0"/>
              <a:t>Grammar:</a:t>
            </a:r>
            <a:br>
              <a:rPr lang="en-US" altLang="en-US" dirty="0"/>
            </a:br>
            <a:r>
              <a:rPr lang="en-US" altLang="en-US" dirty="0">
                <a:solidFill>
                  <a:schemeClr val="accent2"/>
                </a:solidFill>
              </a:rPr>
              <a:t>S </a:t>
            </a:r>
            <a:r>
              <a:rPr lang="en-US" altLang="en-US" dirty="0">
                <a:solidFill>
                  <a:schemeClr val="accent2"/>
                </a:solidFill>
                <a:sym typeface="Symbol" panose="05050102010706020507" pitchFamily="18" charset="2"/>
              </a:rPr>
              <a:t> a </a:t>
            </a:r>
            <a:r>
              <a:rPr lang="en-US" altLang="en-US" dirty="0" err="1">
                <a:solidFill>
                  <a:schemeClr val="accent2"/>
                </a:solidFill>
                <a:sym typeface="Symbol" panose="05050102010706020507" pitchFamily="18" charset="2"/>
              </a:rPr>
              <a:t>A</a:t>
            </a:r>
            <a:r>
              <a:rPr lang="en-US" altLang="en-US" dirty="0">
                <a:solidFill>
                  <a:schemeClr val="accent2"/>
                </a:solidFill>
                <a:sym typeface="Symbol" panose="05050102010706020507" pitchFamily="18" charset="2"/>
              </a:rPr>
              <a:t> B e	</a:t>
            </a:r>
            <a:br>
              <a:rPr lang="en-US" altLang="en-US" dirty="0">
                <a:solidFill>
                  <a:schemeClr val="accent2"/>
                </a:solidFill>
                <a:sym typeface="Symbol" panose="05050102010706020507" pitchFamily="18" charset="2"/>
              </a:rPr>
            </a:br>
            <a:r>
              <a:rPr lang="en-US" altLang="en-US" dirty="0">
                <a:solidFill>
                  <a:schemeClr val="accent2"/>
                </a:solidFill>
              </a:rPr>
              <a:t>A </a:t>
            </a:r>
            <a:r>
              <a:rPr lang="en-US" altLang="en-US" dirty="0">
                <a:solidFill>
                  <a:schemeClr val="accent2"/>
                </a:solidFill>
                <a:sym typeface="Symbol" panose="05050102010706020507" pitchFamily="18" charset="2"/>
              </a:rPr>
              <a:t> </a:t>
            </a:r>
            <a:r>
              <a:rPr lang="en-US" altLang="en-US" dirty="0" err="1">
                <a:solidFill>
                  <a:schemeClr val="accent2"/>
                </a:solidFill>
                <a:sym typeface="Symbol" panose="05050102010706020507" pitchFamily="18" charset="2"/>
              </a:rPr>
              <a:t>Abc</a:t>
            </a:r>
            <a:r>
              <a:rPr lang="en-US" altLang="en-US" dirty="0">
                <a:solidFill>
                  <a:schemeClr val="accent2"/>
                </a:solidFill>
                <a:sym typeface="Symbol" panose="05050102010706020507" pitchFamily="18" charset="2"/>
              </a:rPr>
              <a:t> | b</a:t>
            </a:r>
            <a:br>
              <a:rPr lang="en-US" altLang="en-US" dirty="0">
                <a:solidFill>
                  <a:schemeClr val="accent2"/>
                </a:solidFill>
                <a:sym typeface="Symbol" panose="05050102010706020507" pitchFamily="18" charset="2"/>
              </a:rPr>
            </a:br>
            <a:r>
              <a:rPr lang="en-US" altLang="en-US" dirty="0" err="1">
                <a:solidFill>
                  <a:schemeClr val="accent2"/>
                </a:solidFill>
                <a:sym typeface="Symbol" panose="05050102010706020507" pitchFamily="18" charset="2"/>
              </a:rPr>
              <a:t>B</a:t>
            </a:r>
            <a:r>
              <a:rPr lang="en-US" altLang="en-US" dirty="0">
                <a:solidFill>
                  <a:schemeClr val="accent2"/>
                </a:solidFill>
                <a:sym typeface="Symbol" panose="05050102010706020507" pitchFamily="18" charset="2"/>
              </a:rPr>
              <a:t>  d</a:t>
            </a:r>
          </a:p>
          <a:p>
            <a:endParaRPr lang="en-US" altLang="en-US" dirty="0">
              <a:solidFill>
                <a:schemeClr val="accent2"/>
              </a:solidFill>
              <a:sym typeface="Symbol" panose="05050102010706020507" pitchFamily="18" charset="2"/>
            </a:endParaRPr>
          </a:p>
          <a:p>
            <a:pPr marL="0" indent="0">
              <a:buNone/>
            </a:pPr>
            <a:endParaRPr lang="en-US" altLang="en-US" dirty="0">
              <a:sym typeface="Symbol" panose="05050102010706020507" pitchFamily="18" charset="2"/>
            </a:endParaRPr>
          </a:p>
          <a:p>
            <a:r>
              <a:rPr lang="en-US" altLang="en-US" dirty="0">
                <a:sym typeface="Symbol" panose="05050102010706020507" pitchFamily="18" charset="2"/>
              </a:rPr>
              <a:t>Key Issues:</a:t>
            </a:r>
          </a:p>
          <a:p>
            <a:pPr lvl="1"/>
            <a:r>
              <a:rPr lang="en-US" altLang="en-US" dirty="0">
                <a:sym typeface="Symbol" panose="05050102010706020507" pitchFamily="18" charset="2"/>
              </a:rPr>
              <a:t>How do we Determine which </a:t>
            </a:r>
            <a:r>
              <a:rPr lang="en-US" altLang="en-US" u="sng" dirty="0">
                <a:sym typeface="Symbol" panose="05050102010706020507" pitchFamily="18" charset="2"/>
              </a:rPr>
              <a:t>Substring</a:t>
            </a:r>
            <a:r>
              <a:rPr lang="en-US" altLang="en-US" dirty="0">
                <a:sym typeface="Symbol" panose="05050102010706020507" pitchFamily="18" charset="2"/>
              </a:rPr>
              <a:t> to “Reduce”?</a:t>
            </a:r>
          </a:p>
          <a:p>
            <a:pPr lvl="1"/>
            <a:r>
              <a:rPr lang="en-US" altLang="en-US" dirty="0">
                <a:sym typeface="Symbol" panose="05050102010706020507" pitchFamily="18" charset="2"/>
              </a:rPr>
              <a:t>How do we Know which Production Rule to Use?</a:t>
            </a:r>
          </a:p>
          <a:p>
            <a:pPr lvl="1"/>
            <a:r>
              <a:rPr lang="en-US" altLang="en-US" dirty="0">
                <a:sym typeface="Symbol" panose="05050102010706020507" pitchFamily="18" charset="2"/>
              </a:rPr>
              <a:t>What is the General Processing for BUP?</a:t>
            </a:r>
          </a:p>
          <a:p>
            <a:pPr lvl="1"/>
            <a:r>
              <a:rPr lang="en-US" altLang="en-US" dirty="0">
                <a:sym typeface="Symbol" panose="05050102010706020507" pitchFamily="18" charset="2"/>
              </a:rPr>
              <a:t>How are Conflicts Resolved?</a:t>
            </a:r>
          </a:p>
          <a:p>
            <a:pPr lvl="1"/>
            <a:r>
              <a:rPr lang="en-US" altLang="en-US" dirty="0">
                <a:sym typeface="Symbol" panose="05050102010706020507" pitchFamily="18" charset="2"/>
              </a:rPr>
              <a:t>What Types of BUP are Considered?</a:t>
            </a:r>
            <a:endParaRPr lang="en-US" altLang="en-US" dirty="0"/>
          </a:p>
        </p:txBody>
      </p:sp>
      <p:sp>
        <p:nvSpPr>
          <p:cNvPr id="867332" name="Rectangle 4"/>
          <p:cNvSpPr>
            <a:spLocks noChangeArrowheads="1"/>
          </p:cNvSpPr>
          <p:nvPr/>
        </p:nvSpPr>
        <p:spPr bwMode="auto">
          <a:xfrm>
            <a:off x="1524000" y="22860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dirty="0">
                <a:solidFill>
                  <a:srgbClr val="3333CC"/>
                </a:solidFill>
                <a:latin typeface="Times New Roman" panose="02020603050405020304" pitchFamily="18" charset="0"/>
                <a:ea typeface="+mn-ea"/>
                <a:cs typeface="+mn-cs"/>
              </a:rPr>
              <a:t>TDP: S  </a:t>
            </a:r>
            <a:r>
              <a:rPr lang="en-US" altLang="en-US" dirty="0">
                <a:solidFill>
                  <a:srgbClr val="3333CC"/>
                </a:solidFill>
                <a:latin typeface="Times New Roman" panose="02020603050405020304" pitchFamily="18" charset="0"/>
                <a:ea typeface="+mn-ea"/>
                <a:cs typeface="+mn-cs"/>
                <a:sym typeface="Symbol" panose="05050102010706020507" pitchFamily="18" charset="2"/>
              </a:rPr>
              <a:t>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Be</a:t>
            </a:r>
            <a:r>
              <a:rPr lang="en-US" altLang="en-US" dirty="0">
                <a:solidFill>
                  <a:srgbClr val="3333CC"/>
                </a:solidFill>
                <a:latin typeface="Times New Roman" panose="02020603050405020304" pitchFamily="18" charset="0"/>
                <a:ea typeface="+mn-ea"/>
                <a:cs typeface="+mn-cs"/>
                <a:sym typeface="Symbol" panose="05050102010706020507" pitchFamily="18" charset="2"/>
              </a:rPr>
              <a:t> 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bcBe</a:t>
            </a:r>
            <a:r>
              <a:rPr lang="en-US" altLang="en-US" dirty="0">
                <a:solidFill>
                  <a:srgbClr val="3333CC"/>
                </a:solidFill>
                <a:latin typeface="Times New Roman" panose="02020603050405020304" pitchFamily="18" charset="0"/>
                <a:ea typeface="+mn-ea"/>
                <a:cs typeface="+mn-cs"/>
                <a:sym typeface="Symbol" panose="05050102010706020507" pitchFamily="18" charset="2"/>
              </a:rPr>
              <a:t>  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abbc</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B</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e</a:t>
            </a:r>
            <a:r>
              <a:rPr lang="en-US" altLang="en-US" dirty="0">
                <a:solidFill>
                  <a:srgbClr val="3333CC"/>
                </a:solidFill>
                <a:latin typeface="Times New Roman" panose="02020603050405020304" pitchFamily="18" charset="0"/>
                <a:ea typeface="+mn-ea"/>
                <a:cs typeface="+mn-cs"/>
                <a:sym typeface="Symbol" panose="05050102010706020507" pitchFamily="18" charset="2"/>
              </a:rPr>
              <a:t>   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abbcde</a:t>
            </a:r>
            <a:endParaRPr lang="en-US" altLang="en-US" dirty="0">
              <a:solidFill>
                <a:srgbClr val="3333CC"/>
              </a:solidFill>
              <a:latin typeface="Times New Roman" panose="02020603050405020304" pitchFamily="18" charset="0"/>
              <a:ea typeface="+mn-ea"/>
              <a:cs typeface="+mn-cs"/>
              <a:sym typeface="Symbol" panose="05050102010706020507" pitchFamily="18" charset="2"/>
            </a:endParaRPr>
          </a:p>
        </p:txBody>
      </p:sp>
      <p:sp>
        <p:nvSpPr>
          <p:cNvPr id="867333" name="Rectangle 5"/>
          <p:cNvSpPr>
            <a:spLocks noChangeArrowheads="1"/>
          </p:cNvSpPr>
          <p:nvPr/>
        </p:nvSpPr>
        <p:spPr bwMode="auto">
          <a:xfrm>
            <a:off x="1524000" y="2743200"/>
            <a:ext cx="723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dirty="0">
                <a:solidFill>
                  <a:srgbClr val="3333CC"/>
                </a:solidFill>
                <a:latin typeface="Times New Roman" panose="02020603050405020304" pitchFamily="18" charset="0"/>
                <a:ea typeface="+mn-ea"/>
                <a:cs typeface="+mn-cs"/>
                <a:sym typeface="Symbol" panose="05050102010706020507" pitchFamily="18" charset="2"/>
              </a:rPr>
              <a:t>BUP: S  </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aABe</a:t>
            </a:r>
            <a:r>
              <a:rPr lang="en-US" altLang="en-US" dirty="0">
                <a:solidFill>
                  <a:srgbClr val="3333CC"/>
                </a:solidFill>
                <a:latin typeface="Times New Roman" panose="02020603050405020304" pitchFamily="18" charset="0"/>
                <a:ea typeface="+mn-ea"/>
                <a:cs typeface="+mn-cs"/>
                <a:sym typeface="Symbol" panose="05050102010706020507" pitchFamily="18" charset="2"/>
              </a:rPr>
              <a:t> 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d</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e</a:t>
            </a:r>
            <a:r>
              <a:rPr lang="en-US" altLang="en-US" dirty="0">
                <a:solidFill>
                  <a:srgbClr val="3333CC"/>
                </a:solidFill>
                <a:latin typeface="Times New Roman" panose="02020603050405020304" pitchFamily="18" charset="0"/>
                <a:ea typeface="+mn-ea"/>
                <a:cs typeface="+mn-cs"/>
                <a:sym typeface="Symbol" panose="05050102010706020507" pitchFamily="18" charset="2"/>
              </a:rPr>
              <a:t>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Abc</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de</a:t>
            </a:r>
            <a:r>
              <a:rPr lang="en-US" altLang="en-US" dirty="0">
                <a:solidFill>
                  <a:srgbClr val="3333CC"/>
                </a:solidFill>
                <a:latin typeface="Times New Roman" panose="02020603050405020304" pitchFamily="18" charset="0"/>
                <a:ea typeface="+mn-ea"/>
                <a:cs typeface="+mn-cs"/>
                <a:sym typeface="Symbol" panose="05050102010706020507" pitchFamily="18" charset="2"/>
              </a:rPr>
              <a:t>  </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a</a:t>
            </a:r>
            <a:r>
              <a:rPr lang="en-US" altLang="en-US" u="sng" dirty="0" err="1">
                <a:solidFill>
                  <a:srgbClr val="3333CC"/>
                </a:solidFill>
                <a:latin typeface="Times New Roman" panose="02020603050405020304" pitchFamily="18" charset="0"/>
                <a:ea typeface="+mn-ea"/>
                <a:cs typeface="+mn-cs"/>
                <a:sym typeface="Symbol" panose="05050102010706020507" pitchFamily="18" charset="2"/>
              </a:rPr>
              <a:t>b</a:t>
            </a:r>
            <a:r>
              <a:rPr lang="en-US" altLang="en-US" dirty="0" err="1">
                <a:solidFill>
                  <a:srgbClr val="3333CC"/>
                </a:solidFill>
                <a:latin typeface="Times New Roman" panose="02020603050405020304" pitchFamily="18" charset="0"/>
                <a:ea typeface="+mn-ea"/>
                <a:cs typeface="+mn-cs"/>
                <a:sym typeface="Symbol" panose="05050102010706020507" pitchFamily="18" charset="2"/>
              </a:rPr>
              <a:t>bcde</a:t>
            </a:r>
            <a:r>
              <a:rPr lang="en-US" altLang="en-US" dirty="0">
                <a:solidFill>
                  <a:srgbClr val="3333CC"/>
                </a:solidFill>
                <a:latin typeface="Times New Roman" panose="02020603050405020304" pitchFamily="18" charset="0"/>
                <a:ea typeface="+mn-ea"/>
                <a:cs typeface="+mn-cs"/>
                <a:sym typeface="Symbol" panose="05050102010706020507" pitchFamily="18" charset="2"/>
              </a:rPr>
              <a:t>  </a:t>
            </a:r>
          </a:p>
        </p:txBody>
      </p:sp>
    </p:spTree>
    <p:extLst>
      <p:ext uri="{BB962C8B-B14F-4D97-AF65-F5344CB8AC3E}">
        <p14:creationId xmlns:p14="http://schemas.microsoft.com/office/powerpoint/2010/main" val="3787049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4" name="Rectangle 6"/>
          <p:cNvSpPr>
            <a:spLocks noGrp="1" noChangeArrowheads="1"/>
          </p:cNvSpPr>
          <p:nvPr>
            <p:ph type="title"/>
          </p:nvPr>
        </p:nvSpPr>
        <p:spPr/>
        <p:txBody>
          <a:bodyPr/>
          <a:lstStyle/>
          <a:p>
            <a:r>
              <a:rPr lang="en-US" altLang="en-US"/>
              <a:t>Illustrating BUP</a:t>
            </a:r>
          </a:p>
        </p:txBody>
      </p:sp>
      <p:sp>
        <p:nvSpPr>
          <p:cNvPr id="867335" name="Rectangle 7"/>
          <p:cNvSpPr>
            <a:spLocks noGrp="1" noChangeArrowheads="1"/>
          </p:cNvSpPr>
          <p:nvPr>
            <p:ph type="body" idx="1"/>
          </p:nvPr>
        </p:nvSpPr>
        <p:spPr/>
        <p:txBody>
          <a:bodyPr/>
          <a:lstStyle/>
          <a:p>
            <a:r>
              <a:rPr lang="en-US" altLang="en-US"/>
              <a:t>Grammar:</a:t>
            </a:r>
            <a:br>
              <a:rPr lang="en-US" altLang="en-US"/>
            </a:br>
            <a:r>
              <a:rPr lang="en-US" altLang="en-US">
                <a:solidFill>
                  <a:schemeClr val="accent2"/>
                </a:solidFill>
              </a:rPr>
              <a:t>S </a:t>
            </a:r>
            <a:r>
              <a:rPr lang="en-US" altLang="en-US">
                <a:solidFill>
                  <a:schemeClr val="accent2"/>
                </a:solidFill>
                <a:sym typeface="Symbol" panose="05050102010706020507" pitchFamily="18" charset="2"/>
              </a:rPr>
              <a:t> a A B e	</a:t>
            </a:r>
            <a:br>
              <a:rPr lang="en-US" altLang="en-US">
                <a:solidFill>
                  <a:schemeClr val="accent2"/>
                </a:solidFill>
                <a:sym typeface="Symbol" panose="05050102010706020507" pitchFamily="18" charset="2"/>
              </a:rPr>
            </a:br>
            <a:r>
              <a:rPr lang="en-US" altLang="en-US">
                <a:solidFill>
                  <a:schemeClr val="accent2"/>
                </a:solidFill>
              </a:rPr>
              <a:t>A </a:t>
            </a:r>
            <a:r>
              <a:rPr lang="en-US" altLang="en-US">
                <a:solidFill>
                  <a:schemeClr val="accent2"/>
                </a:solidFill>
                <a:sym typeface="Symbol" panose="05050102010706020507" pitchFamily="18" charset="2"/>
              </a:rPr>
              <a:t> Abc | b</a:t>
            </a:r>
            <a:br>
              <a:rPr lang="en-US" altLang="en-US">
                <a:solidFill>
                  <a:schemeClr val="accent2"/>
                </a:solidFill>
                <a:sym typeface="Symbol" panose="05050102010706020507" pitchFamily="18" charset="2"/>
              </a:rPr>
            </a:br>
            <a:r>
              <a:rPr lang="en-US" altLang="en-US">
                <a:solidFill>
                  <a:schemeClr val="accent2"/>
                </a:solidFill>
                <a:sym typeface="Symbol" panose="05050102010706020507" pitchFamily="18" charset="2"/>
              </a:rPr>
              <a:t>B  d</a:t>
            </a:r>
          </a:p>
          <a:p>
            <a:endParaRPr lang="en-US" altLang="en-US">
              <a:solidFill>
                <a:schemeClr val="accent2"/>
              </a:solidFill>
              <a:sym typeface="Symbol" panose="05050102010706020507" pitchFamily="18" charset="2"/>
            </a:endParaRPr>
          </a:p>
          <a:p>
            <a:endParaRPr lang="en-US" altLang="en-US">
              <a:sym typeface="Symbol" panose="05050102010706020507" pitchFamily="18" charset="2"/>
            </a:endParaRPr>
          </a:p>
          <a:p>
            <a:endParaRPr lang="en-US" altLang="en-US">
              <a:sym typeface="Symbol" panose="05050102010706020507" pitchFamily="18" charset="2"/>
            </a:endParaRPr>
          </a:p>
          <a:p>
            <a:endParaRPr lang="en-US" altLang="en-US">
              <a:sym typeface="Symbol" panose="05050102010706020507" pitchFamily="18" charset="2"/>
            </a:endParaRPr>
          </a:p>
          <a:p>
            <a:r>
              <a:rPr lang="en-US" altLang="en-US">
                <a:sym typeface="Symbol" panose="05050102010706020507" pitchFamily="18" charset="2"/>
              </a:rPr>
              <a:t>Rules are Processed in Reverse</a:t>
            </a:r>
          </a:p>
          <a:p>
            <a:pPr marL="1152525" lvl="1" indent="-514350">
              <a:buFont typeface="+mj-lt"/>
              <a:buAutoNum type="arabicPeriod"/>
            </a:pPr>
            <a:r>
              <a:rPr lang="en-US" altLang="en-US">
                <a:solidFill>
                  <a:schemeClr val="accent2"/>
                </a:solidFill>
              </a:rPr>
              <a:t>A </a:t>
            </a:r>
            <a:r>
              <a:rPr lang="en-US" altLang="en-US">
                <a:solidFill>
                  <a:schemeClr val="accent2"/>
                </a:solidFill>
                <a:sym typeface="Symbol" panose="05050102010706020507" pitchFamily="18" charset="2"/>
              </a:rPr>
              <a:t>  b</a:t>
            </a:r>
          </a:p>
          <a:p>
            <a:pPr marL="1152525" lvl="1" indent="-514350">
              <a:buFont typeface="+mj-lt"/>
              <a:buAutoNum type="arabicPeriod"/>
            </a:pPr>
            <a:r>
              <a:rPr lang="en-US" altLang="en-US">
                <a:solidFill>
                  <a:schemeClr val="accent2"/>
                </a:solidFill>
              </a:rPr>
              <a:t>A </a:t>
            </a:r>
            <a:r>
              <a:rPr lang="en-US" altLang="en-US">
                <a:solidFill>
                  <a:schemeClr val="accent2"/>
                </a:solidFill>
                <a:sym typeface="Symbol" panose="05050102010706020507" pitchFamily="18" charset="2"/>
              </a:rPr>
              <a:t> Abc</a:t>
            </a:r>
          </a:p>
          <a:p>
            <a:pPr marL="1152525" lvl="1" indent="-514350">
              <a:buFont typeface="+mj-lt"/>
              <a:buAutoNum type="arabicPeriod"/>
            </a:pPr>
            <a:r>
              <a:rPr lang="en-US" altLang="en-US">
                <a:solidFill>
                  <a:schemeClr val="accent2"/>
                </a:solidFill>
                <a:sym typeface="Symbol" panose="05050102010706020507" pitchFamily="18" charset="2"/>
              </a:rPr>
              <a:t>B  d</a:t>
            </a:r>
          </a:p>
          <a:p>
            <a:pPr marL="1152525" lvl="1" indent="-514350">
              <a:buFont typeface="+mj-lt"/>
              <a:buAutoNum type="arabicPeriod"/>
            </a:pPr>
            <a:r>
              <a:rPr lang="en-US" altLang="en-US">
                <a:solidFill>
                  <a:schemeClr val="accent2"/>
                </a:solidFill>
                <a:sym typeface="Symbol" panose="05050102010706020507" pitchFamily="18" charset="2"/>
              </a:rPr>
              <a:t> </a:t>
            </a:r>
            <a:r>
              <a:rPr lang="en-US" altLang="en-US">
                <a:solidFill>
                  <a:schemeClr val="accent2"/>
                </a:solidFill>
              </a:rPr>
              <a:t>S </a:t>
            </a:r>
            <a:r>
              <a:rPr lang="en-US" altLang="en-US">
                <a:solidFill>
                  <a:schemeClr val="accent2"/>
                </a:solidFill>
                <a:sym typeface="Symbol" panose="05050102010706020507" pitchFamily="18" charset="2"/>
              </a:rPr>
              <a:t> a A B e</a:t>
            </a:r>
          </a:p>
        </p:txBody>
      </p:sp>
      <p:sp>
        <p:nvSpPr>
          <p:cNvPr id="867333" name="Rectangle 5"/>
          <p:cNvSpPr>
            <a:spLocks noChangeArrowheads="1"/>
          </p:cNvSpPr>
          <p:nvPr/>
        </p:nvSpPr>
        <p:spPr bwMode="auto">
          <a:xfrm>
            <a:off x="1524000" y="2743200"/>
            <a:ext cx="7239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solidFill>
                  <a:srgbClr val="3333CC"/>
                </a:solidFill>
                <a:latin typeface="Times New Roman" panose="02020603050405020304" pitchFamily="18" charset="0"/>
                <a:ea typeface="+mn-ea"/>
                <a:cs typeface="+mn-cs"/>
                <a:sym typeface="Symbol" panose="05050102010706020507" pitchFamily="18" charset="2"/>
              </a:rPr>
              <a:t>BUP: S  </a:t>
            </a:r>
            <a:r>
              <a:rPr lang="en-US" altLang="en-US" u="sng">
                <a:solidFill>
                  <a:srgbClr val="3333CC"/>
                </a:solidFill>
                <a:latin typeface="Times New Roman" panose="02020603050405020304" pitchFamily="18" charset="0"/>
                <a:ea typeface="+mn-ea"/>
                <a:cs typeface="+mn-cs"/>
                <a:sym typeface="Symbol" panose="05050102010706020507" pitchFamily="18" charset="2"/>
              </a:rPr>
              <a:t>aABe</a:t>
            </a:r>
            <a:r>
              <a:rPr lang="en-US" altLang="en-US">
                <a:solidFill>
                  <a:srgbClr val="3333CC"/>
                </a:solidFill>
                <a:latin typeface="Times New Roman" panose="02020603050405020304" pitchFamily="18" charset="0"/>
                <a:ea typeface="+mn-ea"/>
                <a:cs typeface="+mn-cs"/>
                <a:sym typeface="Symbol" panose="05050102010706020507" pitchFamily="18" charset="2"/>
              </a:rPr>
              <a:t>  aA</a:t>
            </a:r>
            <a:r>
              <a:rPr lang="en-US" altLang="en-US" u="sng">
                <a:solidFill>
                  <a:srgbClr val="3333CC"/>
                </a:solidFill>
                <a:latin typeface="Times New Roman" panose="02020603050405020304" pitchFamily="18" charset="0"/>
                <a:ea typeface="+mn-ea"/>
                <a:cs typeface="+mn-cs"/>
                <a:sym typeface="Symbol" panose="05050102010706020507" pitchFamily="18" charset="2"/>
              </a:rPr>
              <a:t>d</a:t>
            </a:r>
            <a:r>
              <a:rPr lang="en-US" altLang="en-US">
                <a:solidFill>
                  <a:srgbClr val="3333CC"/>
                </a:solidFill>
                <a:latin typeface="Times New Roman" panose="02020603050405020304" pitchFamily="18" charset="0"/>
                <a:ea typeface="+mn-ea"/>
                <a:cs typeface="+mn-cs"/>
                <a:sym typeface="Symbol" panose="05050102010706020507" pitchFamily="18" charset="2"/>
              </a:rPr>
              <a:t>e a</a:t>
            </a:r>
            <a:r>
              <a:rPr lang="en-US" altLang="en-US" u="sng">
                <a:solidFill>
                  <a:srgbClr val="3333CC"/>
                </a:solidFill>
                <a:latin typeface="Times New Roman" panose="02020603050405020304" pitchFamily="18" charset="0"/>
                <a:ea typeface="+mn-ea"/>
                <a:cs typeface="+mn-cs"/>
                <a:sym typeface="Symbol" panose="05050102010706020507" pitchFamily="18" charset="2"/>
              </a:rPr>
              <a:t>Abc</a:t>
            </a:r>
            <a:r>
              <a:rPr lang="en-US" altLang="en-US">
                <a:solidFill>
                  <a:srgbClr val="3333CC"/>
                </a:solidFill>
                <a:latin typeface="Times New Roman" panose="02020603050405020304" pitchFamily="18" charset="0"/>
                <a:ea typeface="+mn-ea"/>
                <a:cs typeface="+mn-cs"/>
                <a:sym typeface="Symbol" panose="05050102010706020507" pitchFamily="18" charset="2"/>
              </a:rPr>
              <a:t>de  a</a:t>
            </a:r>
            <a:r>
              <a:rPr lang="en-US" altLang="en-US" u="sng">
                <a:solidFill>
                  <a:srgbClr val="3333CC"/>
                </a:solidFill>
                <a:latin typeface="Times New Roman" panose="02020603050405020304" pitchFamily="18" charset="0"/>
                <a:ea typeface="+mn-ea"/>
                <a:cs typeface="+mn-cs"/>
                <a:sym typeface="Symbol" panose="05050102010706020507" pitchFamily="18" charset="2"/>
              </a:rPr>
              <a:t>b</a:t>
            </a:r>
            <a:r>
              <a:rPr lang="en-US" altLang="en-US">
                <a:solidFill>
                  <a:srgbClr val="3333CC"/>
                </a:solidFill>
                <a:latin typeface="Times New Roman" panose="02020603050405020304" pitchFamily="18" charset="0"/>
                <a:ea typeface="+mn-ea"/>
                <a:cs typeface="+mn-cs"/>
                <a:sym typeface="Symbol" panose="05050102010706020507" pitchFamily="18" charset="2"/>
              </a:rPr>
              <a:t>bcde  </a:t>
            </a:r>
          </a:p>
          <a:p>
            <a:pPr eaLnBrk="1" hangingPunct="1">
              <a:spcBef>
                <a:spcPct val="50000"/>
              </a:spcBef>
            </a:pPr>
            <a:r>
              <a:rPr lang="en-US" altLang="en-US">
                <a:solidFill>
                  <a:srgbClr val="3333CC"/>
                </a:solidFill>
                <a:latin typeface="Times New Roman" panose="02020603050405020304" pitchFamily="18" charset="0"/>
                <a:ea typeface="+mn-ea"/>
                <a:cs typeface="+mn-cs"/>
                <a:sym typeface="Symbol" panose="05050102010706020507" pitchFamily="18" charset="2"/>
              </a:rPr>
              <a:t> Steps            4.               3.           2.             1          </a:t>
            </a:r>
            <a:br>
              <a:rPr lang="en-US" altLang="en-US">
                <a:solidFill>
                  <a:srgbClr val="3333CC"/>
                </a:solidFill>
                <a:latin typeface="Times New Roman" panose="02020603050405020304" pitchFamily="18" charset="0"/>
                <a:ea typeface="+mn-ea"/>
                <a:cs typeface="+mn-cs"/>
                <a:sym typeface="Symbol" panose="05050102010706020507" pitchFamily="18" charset="2"/>
              </a:rPr>
            </a:br>
            <a:endParaRPr lang="en-US" altLang="en-US">
              <a:solidFill>
                <a:srgbClr val="3333CC"/>
              </a:solidFill>
              <a:latin typeface="Times New Roman" panose="02020603050405020304" pitchFamily="18" charset="0"/>
              <a:ea typeface="+mn-ea"/>
              <a:cs typeface="+mn-cs"/>
              <a:sym typeface="Symbol" panose="05050102010706020507" pitchFamily="18" charset="2"/>
            </a:endParaRPr>
          </a:p>
        </p:txBody>
      </p:sp>
    </p:spTree>
    <p:extLst>
      <p:ext uri="{BB962C8B-B14F-4D97-AF65-F5344CB8AC3E}">
        <p14:creationId xmlns:p14="http://schemas.microsoft.com/office/powerpoint/2010/main" val="3653102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0" name="Rectangle 10"/>
          <p:cNvSpPr>
            <a:spLocks noGrp="1" noChangeArrowheads="1"/>
          </p:cNvSpPr>
          <p:nvPr>
            <p:ph type="title"/>
          </p:nvPr>
        </p:nvSpPr>
        <p:spPr/>
        <p:txBody>
          <a:bodyPr/>
          <a:lstStyle/>
          <a:p>
            <a:r>
              <a:rPr lang="en-US" altLang="en-US" dirty="0"/>
              <a:t>Identify Right Hand Side of Rule</a:t>
            </a:r>
          </a:p>
        </p:txBody>
      </p:sp>
      <p:sp>
        <p:nvSpPr>
          <p:cNvPr id="870403" name="Rectangle 3"/>
          <p:cNvSpPr>
            <a:spLocks noGrp="1" noChangeArrowheads="1"/>
          </p:cNvSpPr>
          <p:nvPr>
            <p:ph type="body" idx="4294967295"/>
          </p:nvPr>
        </p:nvSpPr>
        <p:spPr>
          <a:xfrm>
            <a:off x="604838" y="762000"/>
            <a:ext cx="8539162" cy="1690688"/>
          </a:xfrm>
          <a:ln/>
        </p:spPr>
        <p:txBody>
          <a:bodyPr rIns="45720"/>
          <a:lstStyle/>
          <a:p>
            <a:pPr marL="355600" indent="-355600">
              <a:tabLst>
                <a:tab pos="306388" algn="l"/>
                <a:tab pos="877888" algn="l"/>
                <a:tab pos="1792288" algn="l"/>
                <a:tab pos="2706688" algn="l"/>
                <a:tab pos="3621088" algn="l"/>
                <a:tab pos="4535488" algn="l"/>
                <a:tab pos="5449888" algn="l"/>
                <a:tab pos="6364288" algn="l"/>
                <a:tab pos="7278688" algn="l"/>
                <a:tab pos="8193088" algn="l"/>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Lst>
            </a:pPr>
            <a:r>
              <a:rPr lang="en-US" altLang="en-US" dirty="0"/>
              <a:t>Consider again...</a:t>
            </a:r>
          </a:p>
          <a:p>
            <a:pPr marL="355600" indent="-355600">
              <a:tabLst>
                <a:tab pos="306388" algn="l"/>
                <a:tab pos="877888" algn="l"/>
                <a:tab pos="1792288" algn="l"/>
                <a:tab pos="2706688" algn="l"/>
                <a:tab pos="3621088" algn="l"/>
                <a:tab pos="4535488" algn="l"/>
                <a:tab pos="5449888" algn="l"/>
                <a:tab pos="6364288" algn="l"/>
                <a:tab pos="7278688" algn="l"/>
                <a:tab pos="8193088" algn="l"/>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Lst>
            </a:pPr>
            <a:endParaRPr lang="en-US" altLang="en-US" dirty="0"/>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Lst>
            </a:pPr>
            <a:r>
              <a:rPr lang="en-US" altLang="en-US" dirty="0"/>
              <a:t>S </a:t>
            </a:r>
            <a:r>
              <a:rPr lang="en-US" altLang="en-US" dirty="0">
                <a:sym typeface="Symbol" panose="05050102010706020507" pitchFamily="18" charset="2"/>
              </a:rPr>
              <a:t> </a:t>
            </a:r>
            <a:r>
              <a:rPr lang="en-US" altLang="en-US" u="sng" dirty="0" err="1">
                <a:solidFill>
                  <a:srgbClr val="0080FF"/>
                </a:solidFill>
              </a:rPr>
              <a:t>a</a:t>
            </a:r>
            <a:r>
              <a:rPr lang="en-US" altLang="en-US" u="sng" dirty="0" err="1"/>
              <a:t>AB</a:t>
            </a:r>
            <a:r>
              <a:rPr lang="en-US" altLang="en-US" u="sng" dirty="0" err="1">
                <a:solidFill>
                  <a:srgbClr val="0080FF"/>
                </a:solidFill>
              </a:rPr>
              <a:t>e</a:t>
            </a:r>
            <a:r>
              <a:rPr lang="en-US" altLang="en-US" dirty="0"/>
              <a:t> </a:t>
            </a:r>
            <a:r>
              <a:rPr lang="en-US" altLang="en-US" dirty="0">
                <a:sym typeface="Symbol" panose="05050102010706020507" pitchFamily="18" charset="2"/>
              </a:rPr>
              <a:t> </a:t>
            </a:r>
            <a:r>
              <a:rPr lang="en-US" altLang="en-US" dirty="0" err="1">
                <a:solidFill>
                  <a:srgbClr val="0080FF"/>
                </a:solidFill>
              </a:rPr>
              <a:t>a</a:t>
            </a:r>
            <a:r>
              <a:rPr lang="en-US" altLang="en-US" dirty="0" err="1"/>
              <a:t>A</a:t>
            </a:r>
            <a:r>
              <a:rPr lang="en-US" altLang="en-US" u="sng" dirty="0" err="1"/>
              <a:t>d</a:t>
            </a:r>
            <a:r>
              <a:rPr lang="en-US" altLang="en-US" dirty="0" err="1">
                <a:solidFill>
                  <a:srgbClr val="0080FF"/>
                </a:solidFill>
              </a:rPr>
              <a:t>e</a:t>
            </a:r>
            <a:r>
              <a:rPr lang="en-US" altLang="en-US" dirty="0"/>
              <a:t> </a:t>
            </a:r>
            <a:r>
              <a:rPr lang="en-US" altLang="en-US" dirty="0">
                <a:sym typeface="Symbol" panose="05050102010706020507" pitchFamily="18" charset="2"/>
              </a:rPr>
              <a:t> </a:t>
            </a:r>
            <a:r>
              <a:rPr lang="en-US" altLang="en-US" dirty="0" err="1">
                <a:solidFill>
                  <a:srgbClr val="0080FF"/>
                </a:solidFill>
              </a:rPr>
              <a:t>a</a:t>
            </a:r>
            <a:r>
              <a:rPr lang="en-US" altLang="en-US" u="sng" dirty="0" err="1"/>
              <a:t>A</a:t>
            </a:r>
            <a:r>
              <a:rPr lang="en-US" altLang="en-US" u="sng" dirty="0" err="1">
                <a:solidFill>
                  <a:srgbClr val="0080FF"/>
                </a:solidFill>
              </a:rPr>
              <a:t>bc</a:t>
            </a:r>
            <a:r>
              <a:rPr lang="en-US" altLang="en-US" dirty="0" err="1">
                <a:solidFill>
                  <a:srgbClr val="0080FF"/>
                </a:solidFill>
              </a:rPr>
              <a:t>de</a:t>
            </a:r>
            <a:r>
              <a:rPr lang="en-US" altLang="en-US" dirty="0"/>
              <a:t> </a:t>
            </a:r>
            <a:r>
              <a:rPr lang="en-US" altLang="en-US" dirty="0">
                <a:sym typeface="Symbol" panose="05050102010706020507" pitchFamily="18" charset="2"/>
              </a:rPr>
              <a:t> </a:t>
            </a:r>
            <a:r>
              <a:rPr lang="en-US" altLang="en-US" dirty="0" err="1">
                <a:solidFill>
                  <a:srgbClr val="0080FF"/>
                </a:solidFill>
              </a:rPr>
              <a:t>a</a:t>
            </a:r>
            <a:r>
              <a:rPr lang="en-US" altLang="en-US" u="sng" dirty="0" err="1">
                <a:solidFill>
                  <a:srgbClr val="0080FF"/>
                </a:solidFill>
              </a:rPr>
              <a:t>b</a:t>
            </a:r>
            <a:r>
              <a:rPr lang="en-US" altLang="en-US" dirty="0" err="1">
                <a:solidFill>
                  <a:srgbClr val="0080FF"/>
                </a:solidFill>
              </a:rPr>
              <a:t>bcde</a:t>
            </a:r>
            <a:endParaRPr lang="en-US" altLang="en-US" dirty="0">
              <a:solidFill>
                <a:srgbClr val="0080FF"/>
              </a:solidFill>
            </a:endParaRPr>
          </a:p>
        </p:txBody>
      </p:sp>
      <p:sp>
        <p:nvSpPr>
          <p:cNvPr id="870404" name="Rectangle 4"/>
          <p:cNvSpPr>
            <a:spLocks/>
          </p:cNvSpPr>
          <p:nvPr/>
        </p:nvSpPr>
        <p:spPr bwMode="auto">
          <a:xfrm>
            <a:off x="3268663" y="872358"/>
            <a:ext cx="25257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82868" bIns="0">
            <a:spAutoFit/>
          </a:bodyPr>
          <a:lstStyle>
            <a:lvl1pPr marL="471488" indent="-471488" defTabSz="822325" eaLnBrk="0" hangingPunct="0">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1pPr>
            <a:lvl2pPr marL="411163" defTabSz="822325" eaLnBrk="0" hangingPunct="0">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2pPr>
            <a:lvl3pPr marL="822325" defTabSz="822325" eaLnBrk="0" hangingPunct="0">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3pPr>
            <a:lvl4pPr marL="1235075" defTabSz="822325" eaLnBrk="0" hangingPunct="0">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4pPr>
            <a:lvl5pPr marL="1646238" defTabSz="822325" eaLnBrk="0" hangingPunct="0">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468313" algn="l"/>
                <a:tab pos="925513" algn="l"/>
                <a:tab pos="1646238" algn="l"/>
                <a:tab pos="468313" algn="l"/>
                <a:tab pos="925513" algn="l"/>
                <a:tab pos="1646238" algn="l"/>
                <a:tab pos="468313" algn="l"/>
                <a:tab pos="925513" algn="l"/>
                <a:tab pos="1646238" algn="l"/>
              </a:tabLst>
              <a:defRPr sz="2400">
                <a:solidFill>
                  <a:schemeClr val="tx1"/>
                </a:solidFill>
                <a:latin typeface="Times New Roman" panose="02020603050405020304" pitchFamily="18" charset="0"/>
              </a:defRPr>
            </a:lvl9pPr>
          </a:lstStyle>
          <a:p>
            <a:pPr eaLnBrk="1" hangingPunct="1">
              <a:lnSpc>
                <a:spcPct val="60000"/>
              </a:lnSpc>
              <a:spcBef>
                <a:spcPts val="1213"/>
              </a:spcBef>
            </a:pPr>
            <a:r>
              <a:rPr lang="en-US" altLang="en-US" sz="2200">
                <a:solidFill>
                  <a:srgbClr val="000000"/>
                </a:solidFill>
                <a:latin typeface="Gill Sans" charset="0"/>
                <a:ea typeface="+mn-ea"/>
                <a:cs typeface="+mn-cs"/>
                <a:sym typeface="Gill Sans" charset="0"/>
              </a:rPr>
              <a:t>              S → </a:t>
            </a:r>
            <a:r>
              <a:rPr lang="en-US" altLang="en-US" sz="2200">
                <a:solidFill>
                  <a:srgbClr val="0080FF"/>
                </a:solidFill>
                <a:latin typeface="Gill Sans" charset="0"/>
                <a:ea typeface="+mn-ea"/>
                <a:cs typeface="+mn-cs"/>
                <a:sym typeface="Gill Sans" charset="0"/>
              </a:rPr>
              <a:t>a</a:t>
            </a:r>
            <a:r>
              <a:rPr lang="en-US" altLang="en-US" sz="2200">
                <a:solidFill>
                  <a:srgbClr val="000000"/>
                </a:solidFill>
                <a:latin typeface="Gill Sans" charset="0"/>
                <a:ea typeface="+mn-ea"/>
                <a:cs typeface="+mn-cs"/>
                <a:sym typeface="Gill Sans" charset="0"/>
              </a:rPr>
              <a:t>AB</a:t>
            </a:r>
            <a:r>
              <a:rPr lang="en-US" altLang="en-US" sz="2200">
                <a:solidFill>
                  <a:srgbClr val="0080FF"/>
                </a:solidFill>
                <a:latin typeface="Gill Sans" charset="0"/>
                <a:ea typeface="+mn-ea"/>
                <a:cs typeface="+mn-cs"/>
                <a:sym typeface="Gill Sans" charset="0"/>
              </a:rPr>
              <a:t>e</a:t>
            </a:r>
            <a:endParaRPr lang="en-US" altLang="en-US" sz="2200">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sz="2200">
                <a:solidFill>
                  <a:srgbClr val="000000"/>
                </a:solidFill>
                <a:latin typeface="Gill Sans" charset="0"/>
                <a:ea typeface="+mn-ea"/>
                <a:cs typeface="+mn-cs"/>
                <a:sym typeface="Gill Sans" charset="0"/>
              </a:rPr>
              <a:t>              A → A</a:t>
            </a:r>
            <a:r>
              <a:rPr lang="en-US" altLang="en-US" sz="2200">
                <a:solidFill>
                  <a:srgbClr val="0080FF"/>
                </a:solidFill>
                <a:latin typeface="Gill Sans" charset="0"/>
                <a:ea typeface="+mn-ea"/>
                <a:cs typeface="+mn-cs"/>
                <a:sym typeface="Gill Sans" charset="0"/>
              </a:rPr>
              <a:t>bc</a:t>
            </a:r>
            <a:r>
              <a:rPr lang="en-US" altLang="en-US" sz="2200">
                <a:solidFill>
                  <a:srgbClr val="000000"/>
                </a:solidFill>
                <a:latin typeface="Gill Sans" charset="0"/>
                <a:ea typeface="+mn-ea"/>
                <a:cs typeface="+mn-cs"/>
                <a:sym typeface="Gill Sans" charset="0"/>
              </a:rPr>
              <a:t> | </a:t>
            </a:r>
            <a:r>
              <a:rPr lang="en-US" altLang="en-US" sz="2200">
                <a:solidFill>
                  <a:srgbClr val="0080FF"/>
                </a:solidFill>
                <a:latin typeface="Gill Sans" charset="0"/>
                <a:ea typeface="+mn-ea"/>
                <a:cs typeface="+mn-cs"/>
                <a:sym typeface="Gill Sans" charset="0"/>
              </a:rPr>
              <a:t>b</a:t>
            </a:r>
            <a:endParaRPr lang="en-US" altLang="en-US" sz="2200">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sz="2200">
                <a:solidFill>
                  <a:srgbClr val="000000"/>
                </a:solidFill>
                <a:latin typeface="Gill Sans" charset="0"/>
                <a:ea typeface="+mn-ea"/>
                <a:cs typeface="+mn-cs"/>
                <a:sym typeface="Gill Sans" charset="0"/>
              </a:rPr>
              <a:t>              B → </a:t>
            </a:r>
            <a:r>
              <a:rPr lang="en-US" altLang="en-US" sz="2200">
                <a:solidFill>
                  <a:srgbClr val="0080FF"/>
                </a:solidFill>
                <a:latin typeface="Gill Sans" charset="0"/>
                <a:ea typeface="+mn-ea"/>
                <a:cs typeface="+mn-cs"/>
                <a:sym typeface="Gill Sans" charset="0"/>
              </a:rPr>
              <a:t>d</a:t>
            </a:r>
          </a:p>
        </p:txBody>
      </p:sp>
      <p:pic>
        <p:nvPicPr>
          <p:cNvPr id="870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025" y="2378075"/>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0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538" y="2435225"/>
            <a:ext cx="3371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04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2435225"/>
            <a:ext cx="337185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04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538" y="2435225"/>
            <a:ext cx="337185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040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3538" y="2435225"/>
            <a:ext cx="33718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51769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566784" presetClass="entr" presetSubtype="40593328" fill="hold" nodeType="clickEffect">
                                  <p:stCondLst>
                                    <p:cond delay="0"/>
                                  </p:stCondLst>
                                  <p:childTnLst>
                                    <p:set>
                                      <p:cBhvr>
                                        <p:cTn id="6" dur="1" fill="hold">
                                          <p:stCondLst>
                                            <p:cond delay="499"/>
                                          </p:stCondLst>
                                        </p:cTn>
                                        <p:tgtEl>
                                          <p:spTgt spid="8704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0602356" fill="hold" nodeType="clickEffect">
                                  <p:stCondLst>
                                    <p:cond delay="0"/>
                                  </p:stCondLst>
                                  <p:childTnLst>
                                    <p:set>
                                      <p:cBhvr>
                                        <p:cTn id="10" dur="1" fill="hold">
                                          <p:stCondLst>
                                            <p:cond delay="499"/>
                                          </p:stCondLst>
                                        </p:cTn>
                                        <p:tgtEl>
                                          <p:spTgt spid="8704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40602416" fill="hold" nodeType="clickEffect">
                                  <p:stCondLst>
                                    <p:cond delay="0"/>
                                  </p:stCondLst>
                                  <p:childTnLst>
                                    <p:set>
                                      <p:cBhvr>
                                        <p:cTn id="14" dur="1" fill="hold">
                                          <p:stCondLst>
                                            <p:cond delay="499"/>
                                          </p:stCondLst>
                                        </p:cTn>
                                        <p:tgtEl>
                                          <p:spTgt spid="8704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40598196" fill="hold" nodeType="clickEffect">
                                  <p:stCondLst>
                                    <p:cond delay="0"/>
                                  </p:stCondLst>
                                  <p:childTnLst>
                                    <p:set>
                                      <p:cBhvr>
                                        <p:cTn id="18" dur="1" fill="hold">
                                          <p:stCondLst>
                                            <p:cond delay="499"/>
                                          </p:stCondLst>
                                        </p:cTn>
                                        <p:tgtEl>
                                          <p:spTgt spid="870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70FE62CC-0A27-4C74-BD1A-E997EF2C90BA}" type="slidenum">
              <a:rPr lang="en-US" altLang="en-US" sz="1000">
                <a:solidFill>
                  <a:schemeClr val="tx1"/>
                </a:solidFill>
                <a:latin typeface="Arial" charset="0"/>
              </a:rPr>
              <a:pPr>
                <a:spcBef>
                  <a:spcPct val="0"/>
                </a:spcBef>
                <a:buFontTx/>
                <a:buNone/>
              </a:pPr>
              <a:t>7</a:t>
            </a:fld>
            <a:endParaRPr lang="en-US" altLang="en-US" sz="1000">
              <a:solidFill>
                <a:schemeClr val="tx1"/>
              </a:solidFill>
              <a:latin typeface="Arial" charset="0"/>
            </a:endParaRPr>
          </a:p>
        </p:txBody>
      </p:sp>
      <p:sp>
        <p:nvSpPr>
          <p:cNvPr id="16388" name="Rectangle 2"/>
          <p:cNvSpPr>
            <a:spLocks noGrp="1" noChangeArrowheads="1"/>
          </p:cNvSpPr>
          <p:nvPr>
            <p:ph type="title"/>
          </p:nvPr>
        </p:nvSpPr>
        <p:spPr/>
        <p:txBody>
          <a:bodyPr/>
          <a:lstStyle/>
          <a:p>
            <a:pPr eaLnBrk="1" hangingPunct="1"/>
            <a:r>
              <a:rPr lang="en-US" altLang="en-US"/>
              <a:t>Lexical Analysis</a:t>
            </a:r>
          </a:p>
        </p:txBody>
      </p:sp>
      <p:sp>
        <p:nvSpPr>
          <p:cNvPr id="16389" name="Rectangle 3"/>
          <p:cNvSpPr>
            <a:spLocks noGrp="1" noChangeArrowheads="1"/>
          </p:cNvSpPr>
          <p:nvPr>
            <p:ph type="body" idx="1"/>
          </p:nvPr>
        </p:nvSpPr>
        <p:spPr/>
        <p:txBody>
          <a:bodyPr/>
          <a:lstStyle/>
          <a:p>
            <a:pPr eaLnBrk="1" hangingPunct="1"/>
            <a:r>
              <a:rPr lang="en-US" altLang="en-US"/>
              <a:t>A lexical analyzer is a pattern matcher for character strings</a:t>
            </a:r>
          </a:p>
          <a:p>
            <a:pPr eaLnBrk="1" hangingPunct="1"/>
            <a:r>
              <a:rPr lang="en-US" altLang="en-US"/>
              <a:t>A lexical analyzer is a “front-end” for the parser</a:t>
            </a:r>
          </a:p>
          <a:p>
            <a:pPr eaLnBrk="1" hangingPunct="1"/>
            <a:r>
              <a:rPr lang="en-US" altLang="en-US"/>
              <a:t>Identifies substrings of the source program that belong together - </a:t>
            </a:r>
            <a:r>
              <a:rPr lang="en-US" altLang="en-US" i="1"/>
              <a:t>lexemes</a:t>
            </a:r>
          </a:p>
          <a:p>
            <a:pPr lvl="1" eaLnBrk="1" hangingPunct="1"/>
            <a:r>
              <a:rPr lang="en-US" altLang="en-US"/>
              <a:t>Lexemes match a character pattern, which is associated with a lexical category called a </a:t>
            </a:r>
            <a:r>
              <a:rPr lang="en-US" altLang="en-US" i="1"/>
              <a:t>token</a:t>
            </a:r>
          </a:p>
          <a:p>
            <a:pPr lvl="1" eaLnBrk="1" hangingPunct="1"/>
            <a:r>
              <a:rPr lang="en-US" altLang="en-US">
                <a:latin typeface="Courier New" pitchFamily="49" charset="0"/>
              </a:rPr>
              <a:t>sum</a:t>
            </a:r>
            <a:r>
              <a:rPr lang="en-US" altLang="en-US"/>
              <a:t> is a lexeme; its token may be </a:t>
            </a:r>
            <a:r>
              <a:rPr lang="en-US" altLang="en-US">
                <a:latin typeface="Courier New" pitchFamily="49" charset="0"/>
              </a:rPr>
              <a:t>IDENT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3" name="Rectangle 9"/>
          <p:cNvSpPr>
            <a:spLocks noGrp="1" noChangeArrowheads="1"/>
          </p:cNvSpPr>
          <p:nvPr>
            <p:ph type="title"/>
          </p:nvPr>
        </p:nvSpPr>
        <p:spPr/>
        <p:txBody>
          <a:bodyPr/>
          <a:lstStyle/>
          <a:p>
            <a:r>
              <a:rPr lang="en-US" altLang="en-US" dirty="0"/>
              <a:t>Identify Right Hand Side of Rule</a:t>
            </a:r>
          </a:p>
        </p:txBody>
      </p:sp>
      <p:sp>
        <p:nvSpPr>
          <p:cNvPr id="871427" name="Rectangle 3"/>
          <p:cNvSpPr>
            <a:spLocks noGrp="1" noChangeArrowheads="1"/>
          </p:cNvSpPr>
          <p:nvPr>
            <p:ph type="body" idx="4294967295"/>
          </p:nvPr>
        </p:nvSpPr>
        <p:spPr>
          <a:xfrm>
            <a:off x="604838" y="762000"/>
            <a:ext cx="8539162" cy="523875"/>
          </a:xfrm>
          <a:ln/>
        </p:spPr>
        <p:txBody>
          <a:bodyPr rIns="45720"/>
          <a:lstStyle/>
          <a:p>
            <a:pPr marL="355600" indent="-355600">
              <a:tabLst>
                <a:tab pos="306388" algn="l"/>
                <a:tab pos="877888" algn="l"/>
                <a:tab pos="1792288" algn="l"/>
                <a:tab pos="2706688" algn="l"/>
                <a:tab pos="3621088" algn="l"/>
                <a:tab pos="4535488" algn="l"/>
                <a:tab pos="5449888" algn="l"/>
                <a:tab pos="6364288" algn="l"/>
                <a:tab pos="7278688" algn="l"/>
                <a:tab pos="8193088" algn="l"/>
              </a:tabLst>
            </a:pPr>
            <a:r>
              <a:rPr lang="en-US" altLang="en-US"/>
              <a:t>What bottom-up really means...</a:t>
            </a:r>
          </a:p>
        </p:txBody>
      </p:sp>
      <p:sp>
        <p:nvSpPr>
          <p:cNvPr id="871428" name="Rectangle 4"/>
          <p:cNvSpPr>
            <a:spLocks/>
          </p:cNvSpPr>
          <p:nvPr/>
        </p:nvSpPr>
        <p:spPr bwMode="auto">
          <a:xfrm>
            <a:off x="1908175" y="5837238"/>
            <a:ext cx="1165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t>
            </a:r>
            <a:r>
              <a:rPr lang="en-US" altLang="en-US" sz="2500" u="sng">
                <a:solidFill>
                  <a:srgbClr val="000000"/>
                </a:solidFill>
                <a:latin typeface="Gill Sans" charset="0"/>
                <a:ea typeface="+mn-ea"/>
                <a:cs typeface="+mn-cs"/>
                <a:sym typeface="Gill Sans" charset="0"/>
              </a:rPr>
              <a:t>b</a:t>
            </a:r>
            <a:r>
              <a:rPr lang="en-US" altLang="en-US" sz="2500">
                <a:solidFill>
                  <a:srgbClr val="000000"/>
                </a:solidFill>
                <a:latin typeface="Gill Sans" charset="0"/>
                <a:ea typeface="+mn-ea"/>
                <a:cs typeface="+mn-cs"/>
                <a:sym typeface="Gill Sans" charset="0"/>
              </a:rPr>
              <a:t>bcde</a:t>
            </a:r>
          </a:p>
        </p:txBody>
      </p:sp>
      <p:pic>
        <p:nvPicPr>
          <p:cNvPr id="871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576638"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14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576638"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14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1458913"/>
            <a:ext cx="357663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1432" name="Rectangle 8"/>
          <p:cNvSpPr>
            <a:spLocks/>
          </p:cNvSpPr>
          <p:nvPr/>
        </p:nvSpPr>
        <p:spPr bwMode="auto">
          <a:xfrm>
            <a:off x="6034088" y="5837238"/>
            <a:ext cx="1200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aAbcde</a:t>
            </a:r>
          </a:p>
        </p:txBody>
      </p:sp>
    </p:spTree>
    <p:extLst>
      <p:ext uri="{BB962C8B-B14F-4D97-AF65-F5344CB8AC3E}">
        <p14:creationId xmlns:p14="http://schemas.microsoft.com/office/powerpoint/2010/main" val="3771854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4" presetClass="entr" presetSubtype="40614788" fill="hold" nodeType="clickEffect">
                                  <p:stCondLst>
                                    <p:cond delay="0"/>
                                  </p:stCondLst>
                                  <p:childTnLst>
                                    <p:set>
                                      <p:cBhvr>
                                        <p:cTn id="6" dur="1" fill="hold">
                                          <p:stCondLst>
                                            <p:cond delay="499"/>
                                          </p:stCondLst>
                                        </p:cTn>
                                        <p:tgtEl>
                                          <p:spTgt spid="8714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0610760" fill="hold" nodeType="clickEffect">
                                  <p:stCondLst>
                                    <p:cond delay="0"/>
                                  </p:stCondLst>
                                  <p:childTnLst>
                                    <p:set>
                                      <p:cBhvr>
                                        <p:cTn id="10" dur="1" fill="hold">
                                          <p:stCondLst>
                                            <p:cond delay="499"/>
                                          </p:stCondLst>
                                        </p:cTn>
                                        <p:tgtEl>
                                          <p:spTgt spid="871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6" name="Rectangle 8"/>
          <p:cNvSpPr>
            <a:spLocks noGrp="1" noChangeArrowheads="1"/>
          </p:cNvSpPr>
          <p:nvPr>
            <p:ph type="title"/>
          </p:nvPr>
        </p:nvSpPr>
        <p:spPr/>
        <p:txBody>
          <a:bodyPr/>
          <a:lstStyle/>
          <a:p>
            <a:r>
              <a:rPr lang="en-US" altLang="en-US" dirty="0"/>
              <a:t>Identify Right Hand Side of Rule</a:t>
            </a:r>
          </a:p>
        </p:txBody>
      </p:sp>
      <p:pic>
        <p:nvPicPr>
          <p:cNvPr id="8724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8125"/>
            <a:ext cx="35782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2452" name="Rectangle 4"/>
          <p:cNvSpPr>
            <a:spLocks/>
          </p:cNvSpPr>
          <p:nvPr/>
        </p:nvSpPr>
        <p:spPr bwMode="auto">
          <a:xfrm>
            <a:off x="1798638" y="5646738"/>
            <a:ext cx="1200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t>
            </a:r>
            <a:r>
              <a:rPr lang="en-US" altLang="en-US" sz="2500" u="sng">
                <a:solidFill>
                  <a:srgbClr val="000000"/>
                </a:solidFill>
                <a:latin typeface="Gill Sans" charset="0"/>
                <a:ea typeface="+mn-ea"/>
                <a:cs typeface="+mn-cs"/>
                <a:sym typeface="Gill Sans" charset="0"/>
              </a:rPr>
              <a:t>Abc</a:t>
            </a:r>
            <a:r>
              <a:rPr lang="en-US" altLang="en-US" sz="2500">
                <a:solidFill>
                  <a:srgbClr val="000000"/>
                </a:solidFill>
                <a:latin typeface="Gill Sans" charset="0"/>
                <a:ea typeface="+mn-ea"/>
                <a:cs typeface="+mn-cs"/>
                <a:sym typeface="Gill Sans" charset="0"/>
              </a:rPr>
              <a:t>de</a:t>
            </a:r>
          </a:p>
        </p:txBody>
      </p:sp>
      <p:pic>
        <p:nvPicPr>
          <p:cNvPr id="872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8125"/>
            <a:ext cx="35782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24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3" y="1508125"/>
            <a:ext cx="357663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2455" name="Rectangle 7"/>
          <p:cNvSpPr>
            <a:spLocks/>
          </p:cNvSpPr>
          <p:nvPr/>
        </p:nvSpPr>
        <p:spPr bwMode="auto">
          <a:xfrm>
            <a:off x="5992813" y="5646738"/>
            <a:ext cx="8651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aAde</a:t>
            </a:r>
          </a:p>
        </p:txBody>
      </p:sp>
    </p:spTree>
    <p:extLst>
      <p:ext uri="{BB962C8B-B14F-4D97-AF65-F5344CB8AC3E}">
        <p14:creationId xmlns:p14="http://schemas.microsoft.com/office/powerpoint/2010/main" val="2136022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4" presetClass="entr" presetSubtype="40618472" fill="hold" nodeType="clickEffect">
                                  <p:stCondLst>
                                    <p:cond delay="0"/>
                                  </p:stCondLst>
                                  <p:childTnLst>
                                    <p:set>
                                      <p:cBhvr>
                                        <p:cTn id="6" dur="1" fill="hold">
                                          <p:stCondLst>
                                            <p:cond delay="499"/>
                                          </p:stCondLst>
                                        </p:cTn>
                                        <p:tgtEl>
                                          <p:spTgt spid="872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0606428" fill="hold" nodeType="clickEffect">
                                  <p:stCondLst>
                                    <p:cond delay="0"/>
                                  </p:stCondLst>
                                  <p:childTnLst>
                                    <p:set>
                                      <p:cBhvr>
                                        <p:cTn id="10" dur="1" fill="hold">
                                          <p:stCondLst>
                                            <p:cond delay="499"/>
                                          </p:stCondLst>
                                        </p:cTn>
                                        <p:tgtEl>
                                          <p:spTgt spid="8724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40616424" fill="hold" nodeType="clickEffect">
                                  <p:stCondLst>
                                    <p:cond delay="0"/>
                                  </p:stCondLst>
                                  <p:childTnLst>
                                    <p:set>
                                      <p:cBhvr>
                                        <p:cTn id="14" dur="1" fill="hold">
                                          <p:stCondLst>
                                            <p:cond delay="499"/>
                                          </p:stCondLst>
                                        </p:cTn>
                                        <p:tgtEl>
                                          <p:spTgt spid="872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80" name="Rectangle 8"/>
          <p:cNvSpPr>
            <a:spLocks noGrp="1" noChangeArrowheads="1"/>
          </p:cNvSpPr>
          <p:nvPr>
            <p:ph type="title"/>
          </p:nvPr>
        </p:nvSpPr>
        <p:spPr/>
        <p:txBody>
          <a:bodyPr/>
          <a:lstStyle/>
          <a:p>
            <a:r>
              <a:rPr lang="en-US" altLang="en-US" dirty="0"/>
              <a:t>Identify Right Hand Side of Rule</a:t>
            </a:r>
          </a:p>
        </p:txBody>
      </p:sp>
      <p:sp>
        <p:nvSpPr>
          <p:cNvPr id="873475" name="Rectangle 3"/>
          <p:cNvSpPr>
            <a:spLocks/>
          </p:cNvSpPr>
          <p:nvPr/>
        </p:nvSpPr>
        <p:spPr bwMode="auto">
          <a:xfrm>
            <a:off x="1798638" y="5646738"/>
            <a:ext cx="8651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a:t>
            </a:r>
            <a:r>
              <a:rPr lang="en-US" altLang="en-US" sz="2500" u="sng">
                <a:solidFill>
                  <a:srgbClr val="000000"/>
                </a:solidFill>
                <a:latin typeface="Gill Sans" charset="0"/>
                <a:ea typeface="+mn-ea"/>
                <a:cs typeface="+mn-cs"/>
                <a:sym typeface="Gill Sans" charset="0"/>
              </a:rPr>
              <a:t>d</a:t>
            </a:r>
            <a:r>
              <a:rPr lang="en-US" altLang="en-US" sz="2500">
                <a:solidFill>
                  <a:srgbClr val="000000"/>
                </a:solidFill>
                <a:latin typeface="Gill Sans" charset="0"/>
                <a:ea typeface="+mn-ea"/>
                <a:cs typeface="+mn-cs"/>
                <a:sym typeface="Gill Sans" charset="0"/>
              </a:rPr>
              <a:t>e</a:t>
            </a:r>
          </a:p>
        </p:txBody>
      </p:sp>
      <p:pic>
        <p:nvPicPr>
          <p:cNvPr id="873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8125"/>
            <a:ext cx="35782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73477" name="Rectangle 5"/>
          <p:cNvSpPr>
            <a:spLocks/>
          </p:cNvSpPr>
          <p:nvPr/>
        </p:nvSpPr>
        <p:spPr bwMode="auto">
          <a:xfrm>
            <a:off x="5992813" y="5646738"/>
            <a:ext cx="9001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aABe</a:t>
            </a:r>
          </a:p>
        </p:txBody>
      </p:sp>
      <p:pic>
        <p:nvPicPr>
          <p:cNvPr id="8734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8125"/>
            <a:ext cx="35782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34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363" y="1497013"/>
            <a:ext cx="357663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87704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4" presetClass="entr" presetSubtype="41424020" fill="hold" nodeType="clickEffect">
                                  <p:stCondLst>
                                    <p:cond delay="0"/>
                                  </p:stCondLst>
                                  <p:childTnLst>
                                    <p:set>
                                      <p:cBhvr>
                                        <p:cTn id="6" dur="1" fill="hold">
                                          <p:stCondLst>
                                            <p:cond delay="499"/>
                                          </p:stCondLst>
                                        </p:cTn>
                                        <p:tgtEl>
                                          <p:spTgt spid="8734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1426000" fill="hold" nodeType="clickEffect">
                                  <p:stCondLst>
                                    <p:cond delay="0"/>
                                  </p:stCondLst>
                                  <p:childTnLst>
                                    <p:set>
                                      <p:cBhvr>
                                        <p:cTn id="10" dur="1" fill="hold">
                                          <p:stCondLst>
                                            <p:cond delay="499"/>
                                          </p:stCondLst>
                                        </p:cTn>
                                        <p:tgtEl>
                                          <p:spTgt spid="873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504" name="Rectangle 8"/>
          <p:cNvSpPr>
            <a:spLocks noGrp="1" noChangeArrowheads="1"/>
          </p:cNvSpPr>
          <p:nvPr>
            <p:ph type="title"/>
          </p:nvPr>
        </p:nvSpPr>
        <p:spPr/>
        <p:txBody>
          <a:bodyPr/>
          <a:lstStyle/>
          <a:p>
            <a:r>
              <a:rPr lang="en-US" altLang="en-US" dirty="0"/>
              <a:t>Identify Right Hand Side of Rule</a:t>
            </a:r>
          </a:p>
        </p:txBody>
      </p:sp>
      <p:sp>
        <p:nvSpPr>
          <p:cNvPr id="874499" name="Rectangle 3"/>
          <p:cNvSpPr>
            <a:spLocks/>
          </p:cNvSpPr>
          <p:nvPr/>
        </p:nvSpPr>
        <p:spPr bwMode="auto">
          <a:xfrm>
            <a:off x="2079625" y="5646738"/>
            <a:ext cx="9001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aABe</a:t>
            </a:r>
          </a:p>
        </p:txBody>
      </p:sp>
      <p:sp>
        <p:nvSpPr>
          <p:cNvPr id="874500" name="Rectangle 4"/>
          <p:cNvSpPr>
            <a:spLocks/>
          </p:cNvSpPr>
          <p:nvPr/>
        </p:nvSpPr>
        <p:spPr bwMode="auto">
          <a:xfrm>
            <a:off x="6686550" y="5646738"/>
            <a:ext cx="3365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marL="12541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1pPr>
            <a:lvl2pPr marL="411163"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2pPr>
            <a:lvl3pPr marL="82232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3pPr>
            <a:lvl4pPr marL="1235075"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4pPr>
            <a:lvl5pPr marL="1646238" defTabSz="822325" eaLnBrk="0" hangingPunct="0">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tabLst>
                <a:tab pos="508000" algn="l"/>
                <a:tab pos="663575" algn="l"/>
                <a:tab pos="1485900" algn="l"/>
                <a:tab pos="2308225" algn="l"/>
                <a:tab pos="3132138" algn="l"/>
                <a:tab pos="3954463" algn="l"/>
                <a:tab pos="4778375" algn="l"/>
                <a:tab pos="5600700" algn="l"/>
                <a:tab pos="6423025" algn="l"/>
                <a:tab pos="7246938" algn="l"/>
              </a:tabLst>
              <a:defRPr sz="2400">
                <a:solidFill>
                  <a:schemeClr val="tx1"/>
                </a:solidFill>
                <a:latin typeface="Times New Roman" panose="02020603050405020304" pitchFamily="18" charset="0"/>
              </a:defRPr>
            </a:lvl9pPr>
          </a:lstStyle>
          <a:p>
            <a:pPr eaLnBrk="1" hangingPunct="1">
              <a:lnSpc>
                <a:spcPct val="106000"/>
              </a:lnSpc>
              <a:spcBef>
                <a:spcPts val="738"/>
              </a:spcBef>
            </a:pPr>
            <a:r>
              <a:rPr lang="en-US" altLang="en-US" sz="2500">
                <a:solidFill>
                  <a:srgbClr val="000000"/>
                </a:solidFill>
                <a:latin typeface="Gill Sans" charset="0"/>
                <a:ea typeface="+mn-ea"/>
                <a:cs typeface="+mn-cs"/>
                <a:sym typeface="Gill Sans" charset="0"/>
              </a:rPr>
              <a:t>S</a:t>
            </a:r>
          </a:p>
        </p:txBody>
      </p:sp>
      <p:pic>
        <p:nvPicPr>
          <p:cNvPr id="8745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1508125"/>
            <a:ext cx="35782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45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508125"/>
            <a:ext cx="357822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745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0" y="1497013"/>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2294094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4" presetClass="entr" presetSubtype="41435900" fill="hold" nodeType="clickEffect">
                                  <p:stCondLst>
                                    <p:cond delay="0"/>
                                  </p:stCondLst>
                                  <p:childTnLst>
                                    <p:set>
                                      <p:cBhvr>
                                        <p:cTn id="6" dur="1" fill="hold">
                                          <p:stCondLst>
                                            <p:cond delay="499"/>
                                          </p:stCondLst>
                                        </p:cTn>
                                        <p:tgtEl>
                                          <p:spTgt spid="8745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41436252" fill="hold" nodeType="clickEffect">
                                  <p:stCondLst>
                                    <p:cond delay="0"/>
                                  </p:stCondLst>
                                  <p:childTnLst>
                                    <p:set>
                                      <p:cBhvr>
                                        <p:cTn id="10" dur="1" fill="hold">
                                          <p:stCondLst>
                                            <p:cond delay="499"/>
                                          </p:stCondLst>
                                        </p:cTn>
                                        <p:tgtEl>
                                          <p:spTgt spid="874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Bottom-Up Parsing …</a:t>
            </a:r>
          </a:p>
        </p:txBody>
      </p:sp>
      <p:sp>
        <p:nvSpPr>
          <p:cNvPr id="880643" name="Rectangle 3"/>
          <p:cNvSpPr>
            <a:spLocks noGrp="1" noChangeArrowheads="1"/>
          </p:cNvSpPr>
          <p:nvPr>
            <p:ph type="body" idx="1"/>
          </p:nvPr>
        </p:nvSpPr>
        <p:spPr>
          <a:xfrm>
            <a:off x="1066800" y="914400"/>
            <a:ext cx="8077200" cy="5324475"/>
          </a:xfrm>
          <a:ln/>
        </p:spPr>
        <p:txBody>
          <a:bodyPr rIns="45720"/>
          <a:lstStyle/>
          <a:p>
            <a:pPr marL="355600" indent="-35560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Recognized body (RHS of rule ) of last production applied in rightmost derivation</a:t>
            </a:r>
          </a:p>
          <a:p>
            <a:pPr marL="355600" indent="-35560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Replace the symbol sequence (RHS of rule) of that body by the LHS of the Production Rule Based on “Current” Input</a:t>
            </a:r>
          </a:p>
          <a:p>
            <a:pPr marL="355600" indent="-35560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Repeats</a:t>
            </a:r>
          </a:p>
          <a:p>
            <a:pPr marL="355600" indent="-35560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At the end</a:t>
            </a:r>
          </a:p>
          <a:p>
            <a:pPr marL="742950" lvl="1" indent="-336550">
              <a:lnSpc>
                <a:spcPct val="8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Either</a:t>
            </a:r>
          </a:p>
          <a:p>
            <a:pPr marL="1109663" lvl="2" indent="-246063">
              <a:lnSpc>
                <a:spcPct val="8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000" dirty="0"/>
              <a:t>We are left with the start symbol 	</a:t>
            </a:r>
            <a:r>
              <a:rPr lang="en-US" altLang="en-US" sz="2800" dirty="0">
                <a:latin typeface="Symbol" panose="05050102010706020507" pitchFamily="18" charset="2"/>
                <a:sym typeface="Symbol" panose="05050102010706020507" pitchFamily="18" charset="2"/>
              </a:rPr>
              <a:t> </a:t>
            </a:r>
            <a:r>
              <a:rPr lang="en-US" altLang="en-US" sz="2000" dirty="0"/>
              <a:t>Success!</a:t>
            </a:r>
          </a:p>
          <a:p>
            <a:pPr marL="742950" lvl="1" indent="-336550">
              <a:lnSpc>
                <a:spcPct val="8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Or</a:t>
            </a:r>
          </a:p>
          <a:p>
            <a:pPr marL="1109663" lvl="2" indent="-246063">
              <a:lnSpc>
                <a:spcPct val="8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000" dirty="0"/>
              <a:t>We get “stuck” somewhere	</a:t>
            </a:r>
            <a:r>
              <a:rPr lang="en-US" altLang="en-US" sz="2800" dirty="0">
                <a:latin typeface="Symbol" panose="05050102010706020507" pitchFamily="18" charset="2"/>
                <a:sym typeface="Symbol" panose="05050102010706020507" pitchFamily="18" charset="2"/>
              </a:rPr>
              <a:t> </a:t>
            </a:r>
            <a:r>
              <a:rPr lang="en-US" altLang="en-US" sz="2000" dirty="0"/>
              <a:t>Syntax error!</a:t>
            </a:r>
          </a:p>
          <a:p>
            <a:pPr marL="355600" indent="-355600">
              <a:lnSpc>
                <a:spcPct val="8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sz="2400" dirty="0"/>
              <a:t>Key Issue: If there are Multiple Handles for the “Same” Sentential Form, then the Grammar G is Ambiguous</a:t>
            </a:r>
          </a:p>
        </p:txBody>
      </p:sp>
    </p:spTree>
    <p:extLst>
      <p:ext uri="{BB962C8B-B14F-4D97-AF65-F5344CB8AC3E}">
        <p14:creationId xmlns:p14="http://schemas.microsoft.com/office/powerpoint/2010/main" val="40704044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2" name="Rectangle 4"/>
          <p:cNvSpPr>
            <a:spLocks noGrp="1" noChangeArrowheads="1"/>
          </p:cNvSpPr>
          <p:nvPr>
            <p:ph type="title"/>
          </p:nvPr>
        </p:nvSpPr>
        <p:spPr/>
        <p:txBody>
          <a:bodyPr/>
          <a:lstStyle/>
          <a:p>
            <a:r>
              <a:rPr lang="en-US" altLang="en-US"/>
              <a:t>General Processing of BUP</a:t>
            </a:r>
          </a:p>
        </p:txBody>
      </p:sp>
      <p:sp>
        <p:nvSpPr>
          <p:cNvPr id="882693" name="Rectangle 5"/>
          <p:cNvSpPr>
            <a:spLocks noGrp="1" noChangeArrowheads="1"/>
          </p:cNvSpPr>
          <p:nvPr>
            <p:ph type="body" idx="1"/>
          </p:nvPr>
        </p:nvSpPr>
        <p:spPr>
          <a:xfrm>
            <a:off x="1066800" y="838200"/>
            <a:ext cx="8077200" cy="5324475"/>
          </a:xfrm>
        </p:spPr>
        <p:txBody>
          <a:bodyPr/>
          <a:lstStyle/>
          <a:p>
            <a:r>
              <a:rPr lang="en-US" altLang="en-US" dirty="0"/>
              <a:t>Basic mechanisms</a:t>
            </a:r>
          </a:p>
          <a:p>
            <a:pPr lvl="1"/>
            <a:r>
              <a:rPr lang="en-US" altLang="en-US" dirty="0"/>
              <a:t>“Shift”</a:t>
            </a:r>
          </a:p>
          <a:p>
            <a:pPr lvl="1"/>
            <a:r>
              <a:rPr lang="en-US" altLang="en-US" dirty="0"/>
              <a:t>“Reduce”</a:t>
            </a:r>
          </a:p>
          <a:p>
            <a:r>
              <a:rPr lang="en-US" altLang="en-US" dirty="0"/>
              <a:t>Basic data-structure</a:t>
            </a:r>
          </a:p>
          <a:p>
            <a:pPr lvl="1"/>
            <a:r>
              <a:rPr lang="en-US" altLang="en-US" dirty="0"/>
              <a:t>A stack of grammar symbols (Terminals and Non-Terminals)</a:t>
            </a:r>
          </a:p>
          <a:p>
            <a:r>
              <a:rPr lang="en-US" altLang="en-US" dirty="0"/>
              <a:t>Basic idea</a:t>
            </a:r>
          </a:p>
          <a:p>
            <a:pPr lvl="1"/>
            <a:r>
              <a:rPr lang="en-US" altLang="en-US" dirty="0"/>
              <a:t>Shift input symbols on the stack until ... the entire handle (RHS of rule) of the last rightmost reduction</a:t>
            </a:r>
          </a:p>
          <a:p>
            <a:pPr lvl="1"/>
            <a:r>
              <a:rPr lang="en-US" altLang="en-US" dirty="0"/>
              <a:t>When the body of the last RM reduction is on Stack, Reduce it by replacing the body by the right-hand-side of the Production Rule</a:t>
            </a:r>
          </a:p>
          <a:p>
            <a:pPr lvl="1"/>
            <a:r>
              <a:rPr lang="en-US" altLang="en-US" dirty="0"/>
              <a:t>When only start symbol is left</a:t>
            </a:r>
          </a:p>
          <a:p>
            <a:pPr lvl="2"/>
            <a:r>
              <a:rPr lang="en-US" altLang="en-US" dirty="0"/>
              <a:t>We are done.</a:t>
            </a:r>
          </a:p>
        </p:txBody>
      </p:sp>
    </p:spTree>
    <p:extLst>
      <p:ext uri="{BB962C8B-B14F-4D97-AF65-F5344CB8AC3E}">
        <p14:creationId xmlns:p14="http://schemas.microsoft.com/office/powerpoint/2010/main" val="206092532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C981-051C-D44D-B1E5-EE8FC1841E9B}"/>
              </a:ext>
            </a:extLst>
          </p:cNvPr>
          <p:cNvSpPr>
            <a:spLocks noGrp="1"/>
          </p:cNvSpPr>
          <p:nvPr>
            <p:ph type="title"/>
          </p:nvPr>
        </p:nvSpPr>
        <p:spPr/>
        <p:txBody>
          <a:bodyPr/>
          <a:lstStyle/>
          <a:p>
            <a:r>
              <a:rPr lang="en-US"/>
              <a:t>Grammar rules</a:t>
            </a:r>
          </a:p>
        </p:txBody>
      </p:sp>
      <p:sp>
        <p:nvSpPr>
          <p:cNvPr id="3" name="Content Placeholder 2">
            <a:extLst>
              <a:ext uri="{FF2B5EF4-FFF2-40B4-BE49-F238E27FC236}">
                <a16:creationId xmlns:a16="http://schemas.microsoft.com/office/drawing/2014/main" id="{065D47FC-164A-0C42-B92F-3C6E8C5766FD}"/>
              </a:ext>
            </a:extLst>
          </p:cNvPr>
          <p:cNvSpPr>
            <a:spLocks noGrp="1"/>
          </p:cNvSpPr>
          <p:nvPr>
            <p:ph idx="1"/>
          </p:nvPr>
        </p:nvSpPr>
        <p:spPr>
          <a:xfrm>
            <a:off x="609600" y="762000"/>
            <a:ext cx="8534400" cy="1647133"/>
          </a:xfrm>
        </p:spPr>
        <p:txBody>
          <a:bodyPr/>
          <a:lstStyle/>
          <a:p>
            <a:r>
              <a:rPr lang="en-US"/>
              <a:t>Number each rule</a:t>
            </a:r>
          </a:p>
        </p:txBody>
      </p:sp>
      <p:sp>
        <p:nvSpPr>
          <p:cNvPr id="5" name="TextBox 4">
            <a:extLst>
              <a:ext uri="{FF2B5EF4-FFF2-40B4-BE49-F238E27FC236}">
                <a16:creationId xmlns:a16="http://schemas.microsoft.com/office/drawing/2014/main" id="{0D8CDA52-7FC2-1041-97A7-4975D4A77B6D}"/>
              </a:ext>
            </a:extLst>
          </p:cNvPr>
          <p:cNvSpPr txBox="1"/>
          <p:nvPr/>
        </p:nvSpPr>
        <p:spPr>
          <a:xfrm>
            <a:off x="2216956" y="2209800"/>
            <a:ext cx="2851522" cy="1615955"/>
          </a:xfrm>
          <a:prstGeom prst="rect">
            <a:avLst/>
          </a:prstGeom>
          <a:noFill/>
        </p:spPr>
        <p:txBody>
          <a:bodyPr wrap="square">
            <a:spAutoFit/>
          </a:bodyPr>
          <a:lstStyle/>
          <a:p>
            <a:pPr eaLnBrk="1" hangingPunct="1">
              <a:lnSpc>
                <a:spcPct val="60000"/>
              </a:lnSpc>
              <a:spcBef>
                <a:spcPts val="1213"/>
              </a:spcBef>
            </a:pPr>
            <a:r>
              <a:rPr lang="en-US" altLang="en-US" sz="2800" dirty="0">
                <a:solidFill>
                  <a:srgbClr val="000000"/>
                </a:solidFill>
                <a:latin typeface="Gill Sans" charset="0"/>
                <a:ea typeface="+mn-ea"/>
                <a:cs typeface="+mn-cs"/>
                <a:sym typeface="Gill Sans" charset="0"/>
              </a:rPr>
              <a:t> 1  S → </a:t>
            </a:r>
            <a:r>
              <a:rPr lang="en-US" altLang="en-US" sz="2800" dirty="0" err="1">
                <a:solidFill>
                  <a:srgbClr val="0080FF"/>
                </a:solidFill>
                <a:latin typeface="Gill Sans" charset="0"/>
                <a:ea typeface="+mn-ea"/>
                <a:cs typeface="+mn-cs"/>
                <a:sym typeface="Gill Sans" charset="0"/>
              </a:rPr>
              <a:t>a</a:t>
            </a:r>
            <a:r>
              <a:rPr lang="en-US" altLang="en-US" sz="2800" dirty="0" err="1">
                <a:solidFill>
                  <a:srgbClr val="000000"/>
                </a:solidFill>
                <a:latin typeface="Gill Sans" charset="0"/>
                <a:ea typeface="+mn-ea"/>
                <a:cs typeface="+mn-cs"/>
                <a:sym typeface="Gill Sans" charset="0"/>
              </a:rPr>
              <a:t>AB</a:t>
            </a:r>
            <a:r>
              <a:rPr lang="en-US" altLang="en-US" sz="2800" dirty="0" err="1">
                <a:solidFill>
                  <a:srgbClr val="0080FF"/>
                </a:solidFill>
                <a:latin typeface="Gill Sans" charset="0"/>
                <a:ea typeface="+mn-ea"/>
                <a:cs typeface="+mn-cs"/>
                <a:sym typeface="Gill Sans" charset="0"/>
              </a:rPr>
              <a:t>e</a:t>
            </a:r>
            <a:endParaRPr lang="en-US" altLang="en-US" sz="2800" dirty="0">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sz="2800" dirty="0">
                <a:solidFill>
                  <a:srgbClr val="000000"/>
                </a:solidFill>
                <a:latin typeface="Gill Sans" charset="0"/>
                <a:ea typeface="+mn-ea"/>
                <a:cs typeface="+mn-cs"/>
                <a:sym typeface="Gill Sans" charset="0"/>
              </a:rPr>
              <a:t> 2  A → </a:t>
            </a:r>
            <a:r>
              <a:rPr lang="en-US" altLang="en-US" sz="2800" dirty="0" err="1">
                <a:solidFill>
                  <a:srgbClr val="000000"/>
                </a:solidFill>
                <a:latin typeface="Gill Sans" charset="0"/>
                <a:ea typeface="+mn-ea"/>
                <a:cs typeface="+mn-cs"/>
                <a:sym typeface="Gill Sans" charset="0"/>
              </a:rPr>
              <a:t>A</a:t>
            </a:r>
            <a:r>
              <a:rPr lang="en-US" altLang="en-US" sz="2800" dirty="0" err="1">
                <a:solidFill>
                  <a:srgbClr val="0080FF"/>
                </a:solidFill>
                <a:latin typeface="Gill Sans" charset="0"/>
                <a:ea typeface="+mn-ea"/>
                <a:cs typeface="+mn-cs"/>
                <a:sym typeface="Gill Sans" charset="0"/>
              </a:rPr>
              <a:t>bc</a:t>
            </a:r>
            <a:r>
              <a:rPr lang="en-US" altLang="en-US" sz="2800" dirty="0">
                <a:solidFill>
                  <a:srgbClr val="000000"/>
                </a:solidFill>
                <a:latin typeface="Gill Sans" charset="0"/>
                <a:ea typeface="+mn-ea"/>
                <a:cs typeface="+mn-cs"/>
                <a:sym typeface="Gill Sans" charset="0"/>
              </a:rPr>
              <a:t> </a:t>
            </a:r>
          </a:p>
          <a:p>
            <a:pPr eaLnBrk="1" hangingPunct="1">
              <a:lnSpc>
                <a:spcPct val="60000"/>
              </a:lnSpc>
              <a:spcBef>
                <a:spcPts val="1213"/>
              </a:spcBef>
            </a:pPr>
            <a:r>
              <a:rPr lang="en-US" altLang="en-US" sz="2800" dirty="0">
                <a:solidFill>
                  <a:srgbClr val="000000"/>
                </a:solidFill>
                <a:latin typeface="Gill Sans" charset="0"/>
                <a:ea typeface="+mn-ea"/>
                <a:cs typeface="+mn-cs"/>
                <a:sym typeface="Gill Sans" charset="0"/>
              </a:rPr>
              <a:t> 3  A → b</a:t>
            </a:r>
            <a:endParaRPr lang="en-US" altLang="en-US" sz="2800" dirty="0">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sz="2800" dirty="0">
                <a:solidFill>
                  <a:srgbClr val="000000"/>
                </a:solidFill>
                <a:latin typeface="Gill Sans" charset="0"/>
                <a:ea typeface="+mn-ea"/>
                <a:cs typeface="+mn-cs"/>
                <a:sym typeface="Gill Sans" charset="0"/>
              </a:rPr>
              <a:t> 4   B→ </a:t>
            </a:r>
            <a:r>
              <a:rPr lang="en-US" altLang="en-US" sz="2800" dirty="0">
                <a:solidFill>
                  <a:srgbClr val="0080FF"/>
                </a:solidFill>
                <a:latin typeface="Gill Sans" charset="0"/>
                <a:ea typeface="+mn-ea"/>
                <a:cs typeface="+mn-cs"/>
                <a:sym typeface="Gill Sans" charset="0"/>
              </a:rPr>
              <a:t>d</a:t>
            </a:r>
            <a:endParaRPr lang="en-US" sz="2800" dirty="0">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304073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Example</a:t>
            </a:r>
          </a:p>
        </p:txBody>
      </p:sp>
      <p:pic>
        <p:nvPicPr>
          <p:cNvPr id="883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143000"/>
            <a:ext cx="33718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3716" name="AutoShape 4"/>
          <p:cNvSpPr>
            <a:spLocks/>
          </p:cNvSpPr>
          <p:nvPr/>
        </p:nvSpPr>
        <p:spPr bwMode="auto">
          <a:xfrm rot="-9393722">
            <a:off x="1420813" y="5032375"/>
            <a:ext cx="1143000" cy="400050"/>
          </a:xfrm>
          <a:prstGeom prst="rightArrow">
            <a:avLst>
              <a:gd name="adj1" fmla="val 27880"/>
              <a:gd name="adj2" fmla="val 83280"/>
            </a:avLst>
          </a:prstGeom>
          <a:solidFill>
            <a:srgbClr val="FF0000"/>
          </a:solidFill>
          <a:ln w="12700">
            <a:solidFill>
              <a:schemeClr val="tx1"/>
            </a:solidFill>
            <a:miter lim="800000"/>
            <a:headEnd/>
            <a:tailEnd/>
          </a:ln>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graphicFrame>
        <p:nvGraphicFramePr>
          <p:cNvPr id="883717" name="Group 5"/>
          <p:cNvGraphicFramePr>
            <a:graphicFrameLocks noGrp="1"/>
          </p:cNvGraphicFramePr>
          <p:nvPr>
            <p:extLst>
              <p:ext uri="{D42A27DB-BD31-4B8C-83A1-F6EECF244321}">
                <p14:modId xmlns:p14="http://schemas.microsoft.com/office/powerpoint/2010/main" val="3236551220"/>
              </p:ext>
            </p:extLst>
          </p:nvPr>
        </p:nvGraphicFramePr>
        <p:xfrm>
          <a:off x="4229100" y="971550"/>
          <a:ext cx="4354513" cy="5954718"/>
        </p:xfrm>
        <a:graphic>
          <a:graphicData uri="http://schemas.openxmlformats.org/drawingml/2006/table">
            <a:tbl>
              <a:tblPr/>
              <a:tblGrid>
                <a:gridCol w="1290638">
                  <a:extLst>
                    <a:ext uri="{9D8B030D-6E8A-4147-A177-3AD203B41FA5}">
                      <a16:colId xmlns:a16="http://schemas.microsoft.com/office/drawing/2014/main" val="3541981330"/>
                    </a:ext>
                  </a:extLst>
                </a:gridCol>
                <a:gridCol w="1512887">
                  <a:extLst>
                    <a:ext uri="{9D8B030D-6E8A-4147-A177-3AD203B41FA5}">
                      <a16:colId xmlns:a16="http://schemas.microsoft.com/office/drawing/2014/main" val="2787060194"/>
                    </a:ext>
                  </a:extLst>
                </a:gridCol>
                <a:gridCol w="1550988">
                  <a:extLst>
                    <a:ext uri="{9D8B030D-6E8A-4147-A177-3AD203B41FA5}">
                      <a16:colId xmlns:a16="http://schemas.microsoft.com/office/drawing/2014/main" val="3178181943"/>
                    </a:ext>
                  </a:extLst>
                </a:gridCol>
              </a:tblGrid>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6980260"/>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1232851"/>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3</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1370055"/>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4467817"/>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5502995"/>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1088729"/>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24012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5863409"/>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986576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119102"/>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408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Accept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5273665"/>
                  </a:ext>
                </a:extLst>
              </a:tr>
            </a:tbl>
          </a:graphicData>
        </a:graphic>
      </p:graphicFrame>
      <p:sp>
        <p:nvSpPr>
          <p:cNvPr id="883831" name="Rectangle 119"/>
          <p:cNvSpPr>
            <a:spLocks/>
          </p:cNvSpPr>
          <p:nvPr/>
        </p:nvSpPr>
        <p:spPr bwMode="auto">
          <a:xfrm>
            <a:off x="4046538" y="2971800"/>
            <a:ext cx="4708525" cy="34639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sp>
        <p:nvSpPr>
          <p:cNvPr id="883832" name="Rectangle 120"/>
          <p:cNvSpPr>
            <a:spLocks noChangeArrowheads="1"/>
          </p:cNvSpPr>
          <p:nvPr/>
        </p:nvSpPr>
        <p:spPr bwMode="auto">
          <a:xfrm>
            <a:off x="5486400" y="2514600"/>
            <a:ext cx="3352800" cy="838200"/>
          </a:xfrm>
          <a:prstGeom prst="rect">
            <a:avLst/>
          </a:prstGeom>
          <a:solidFill>
            <a:schemeClr val="bg1"/>
          </a:solidFill>
          <a:ln w="25400">
            <a:solidFill>
              <a:schemeClr val="bg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83833" name="Text Box 121"/>
          <p:cNvSpPr txBox="1">
            <a:spLocks noChangeArrowheads="1"/>
          </p:cNvSpPr>
          <p:nvPr/>
        </p:nvSpPr>
        <p:spPr bwMode="auto">
          <a:xfrm>
            <a:off x="2667000" y="5334000"/>
            <a:ext cx="28424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FF3300"/>
                </a:solidFill>
                <a:latin typeface="Times New Roman" panose="02020603050405020304" pitchFamily="18" charset="0"/>
                <a:ea typeface="+mn-ea"/>
                <a:cs typeface="+mn-cs"/>
              </a:rPr>
              <a:t>Handle (RHS of rule)</a:t>
            </a:r>
          </a:p>
        </p:txBody>
      </p:sp>
      <p:sp>
        <p:nvSpPr>
          <p:cNvPr id="883834" name="Text Box 122"/>
          <p:cNvSpPr txBox="1">
            <a:spLocks noChangeArrowheads="1"/>
          </p:cNvSpPr>
          <p:nvPr/>
        </p:nvSpPr>
        <p:spPr bwMode="auto">
          <a:xfrm>
            <a:off x="2819400" y="4572000"/>
            <a:ext cx="46858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9900"/>
                </a:solidFill>
                <a:latin typeface="Times New Roman" panose="02020603050405020304" pitchFamily="18" charset="0"/>
                <a:ea typeface="+mn-ea"/>
                <a:cs typeface="+mn-cs"/>
              </a:rPr>
              <a:t>Rule to Reduce with (LHS of rule 3)</a:t>
            </a:r>
          </a:p>
        </p:txBody>
      </p:sp>
      <p:sp>
        <p:nvSpPr>
          <p:cNvPr id="883835" name="AutoShape 123"/>
          <p:cNvSpPr>
            <a:spLocks/>
          </p:cNvSpPr>
          <p:nvPr/>
        </p:nvSpPr>
        <p:spPr bwMode="auto">
          <a:xfrm rot="-9393722">
            <a:off x="1676400" y="4343400"/>
            <a:ext cx="1143000" cy="400050"/>
          </a:xfrm>
          <a:prstGeom prst="rightArrow">
            <a:avLst>
              <a:gd name="adj1" fmla="val 27880"/>
              <a:gd name="adj2" fmla="val 83280"/>
            </a:avLst>
          </a:prstGeom>
          <a:solidFill>
            <a:srgbClr val="009900"/>
          </a:solidFill>
          <a:ln w="12700">
            <a:solidFill>
              <a:schemeClr val="tx1"/>
            </a:solidFill>
            <a:miter lim="800000"/>
            <a:headEnd/>
            <a:tailEnd/>
          </a:ln>
        </p:spPr>
        <p:txBody>
          <a:bodyPr rot="10800000" lIns="0" tIns="0" rIns="0" bIns="0"/>
          <a:lstStyle/>
          <a:p>
            <a:pPr eaLnBrk="1" hangingPunct="1"/>
            <a:endParaRPr lang="en-US" altLang="en-US">
              <a:solidFill>
                <a:srgbClr val="009900"/>
              </a:solidFill>
              <a:latin typeface="Times New Roman" panose="02020603050405020304" pitchFamily="18" charset="0"/>
              <a:ea typeface="+mn-ea"/>
              <a:cs typeface="+mn-cs"/>
            </a:endParaRPr>
          </a:p>
        </p:txBody>
      </p:sp>
      <p:sp>
        <p:nvSpPr>
          <p:cNvPr id="11" name="TextBox 10">
            <a:extLst>
              <a:ext uri="{FF2B5EF4-FFF2-40B4-BE49-F238E27FC236}">
                <a16:creationId xmlns:a16="http://schemas.microsoft.com/office/drawing/2014/main" id="{0D8CDA52-7FC2-1041-97A7-4975D4A77B6D}"/>
              </a:ext>
            </a:extLst>
          </p:cNvPr>
          <p:cNvSpPr txBox="1"/>
          <p:nvPr/>
        </p:nvSpPr>
        <p:spPr>
          <a:xfrm>
            <a:off x="-7219" y="21106"/>
            <a:ext cx="1382783" cy="1071062"/>
          </a:xfrm>
          <a:prstGeom prst="rect">
            <a:avLst/>
          </a:prstGeom>
          <a:solidFill>
            <a:schemeClr val="bg1"/>
          </a:solidFill>
        </p:spPr>
        <p:txBody>
          <a:bodyPr wrap="square">
            <a:spAutoFit/>
          </a:bodyPr>
          <a:lstStyle/>
          <a:p>
            <a:pPr eaLnBrk="1" hangingPunct="1">
              <a:lnSpc>
                <a:spcPct val="60000"/>
              </a:lnSpc>
              <a:spcBef>
                <a:spcPts val="1213"/>
              </a:spcBef>
            </a:pPr>
            <a:r>
              <a:rPr lang="en-US" altLang="en-US" sz="1400" dirty="0">
                <a:solidFill>
                  <a:srgbClr val="000000"/>
                </a:solidFill>
                <a:latin typeface="Gill Sans" charset="0"/>
                <a:ea typeface="+mn-ea"/>
                <a:cs typeface="+mn-cs"/>
                <a:sym typeface="Gill Sans" charset="0"/>
              </a:rPr>
              <a:t> 1  S → </a:t>
            </a:r>
            <a:r>
              <a:rPr lang="en-US" altLang="en-US" sz="1400" dirty="0" err="1">
                <a:solidFill>
                  <a:srgbClr val="0080FF"/>
                </a:solidFill>
                <a:latin typeface="Gill Sans" charset="0"/>
                <a:ea typeface="+mn-ea"/>
                <a:cs typeface="+mn-cs"/>
                <a:sym typeface="Gill Sans" charset="0"/>
              </a:rPr>
              <a:t>a</a:t>
            </a:r>
            <a:r>
              <a:rPr lang="en-US" altLang="en-US" sz="1400" dirty="0" err="1">
                <a:solidFill>
                  <a:srgbClr val="000000"/>
                </a:solidFill>
                <a:latin typeface="Gill Sans" charset="0"/>
                <a:ea typeface="+mn-ea"/>
                <a:cs typeface="+mn-cs"/>
                <a:sym typeface="Gill Sans" charset="0"/>
              </a:rPr>
              <a:t>AB</a:t>
            </a:r>
            <a:r>
              <a:rPr lang="en-US" altLang="en-US" sz="1400" dirty="0" err="1">
                <a:solidFill>
                  <a:srgbClr val="0080FF"/>
                </a:solidFill>
                <a:latin typeface="Gill Sans" charset="0"/>
                <a:ea typeface="+mn-ea"/>
                <a:cs typeface="+mn-cs"/>
                <a:sym typeface="Gill Sans" charset="0"/>
              </a:rPr>
              <a:t>e</a:t>
            </a:r>
            <a:endParaRPr lang="en-US" altLang="en-US" sz="1400" dirty="0">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sz="1400" dirty="0">
                <a:solidFill>
                  <a:srgbClr val="000000"/>
                </a:solidFill>
                <a:latin typeface="Gill Sans" charset="0"/>
                <a:ea typeface="+mn-ea"/>
                <a:cs typeface="+mn-cs"/>
                <a:sym typeface="Gill Sans" charset="0"/>
              </a:rPr>
              <a:t> 2  A → </a:t>
            </a:r>
            <a:r>
              <a:rPr lang="en-US" altLang="en-US" sz="1400" dirty="0" err="1">
                <a:solidFill>
                  <a:srgbClr val="000000"/>
                </a:solidFill>
                <a:latin typeface="Gill Sans" charset="0"/>
                <a:ea typeface="+mn-ea"/>
                <a:cs typeface="+mn-cs"/>
                <a:sym typeface="Gill Sans" charset="0"/>
              </a:rPr>
              <a:t>A</a:t>
            </a:r>
            <a:r>
              <a:rPr lang="en-US" altLang="en-US" sz="1400" dirty="0" err="1">
                <a:solidFill>
                  <a:srgbClr val="0080FF"/>
                </a:solidFill>
                <a:latin typeface="Gill Sans" charset="0"/>
                <a:ea typeface="+mn-ea"/>
                <a:cs typeface="+mn-cs"/>
                <a:sym typeface="Gill Sans" charset="0"/>
              </a:rPr>
              <a:t>bc</a:t>
            </a:r>
            <a:r>
              <a:rPr lang="en-US" altLang="en-US" sz="1400" dirty="0">
                <a:solidFill>
                  <a:srgbClr val="000000"/>
                </a:solidFill>
                <a:latin typeface="Gill Sans" charset="0"/>
                <a:ea typeface="+mn-ea"/>
                <a:cs typeface="+mn-cs"/>
                <a:sym typeface="Gill Sans" charset="0"/>
              </a:rPr>
              <a:t> </a:t>
            </a:r>
          </a:p>
          <a:p>
            <a:pPr eaLnBrk="1" hangingPunct="1">
              <a:lnSpc>
                <a:spcPct val="60000"/>
              </a:lnSpc>
              <a:spcBef>
                <a:spcPts val="1213"/>
              </a:spcBef>
            </a:pPr>
            <a:r>
              <a:rPr lang="en-US" altLang="en-US" sz="1400" dirty="0">
                <a:solidFill>
                  <a:srgbClr val="000000"/>
                </a:solidFill>
                <a:latin typeface="Gill Sans" charset="0"/>
                <a:ea typeface="+mn-ea"/>
                <a:cs typeface="+mn-cs"/>
                <a:sym typeface="Gill Sans" charset="0"/>
              </a:rPr>
              <a:t> 3  A → b</a:t>
            </a:r>
            <a:endParaRPr lang="en-US" altLang="en-US" sz="1400" dirty="0">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sz="1400" dirty="0">
                <a:solidFill>
                  <a:srgbClr val="000000"/>
                </a:solidFill>
                <a:latin typeface="Gill Sans" charset="0"/>
                <a:ea typeface="+mn-ea"/>
                <a:cs typeface="+mn-cs"/>
                <a:sym typeface="Gill Sans" charset="0"/>
              </a:rPr>
              <a:t> 4   B→ </a:t>
            </a:r>
            <a:r>
              <a:rPr lang="en-US" altLang="en-US" sz="1400" dirty="0">
                <a:solidFill>
                  <a:srgbClr val="0080FF"/>
                </a:solidFill>
                <a:latin typeface="Gill Sans" charset="0"/>
                <a:ea typeface="+mn-ea"/>
                <a:cs typeface="+mn-cs"/>
                <a:sym typeface="Gill Sans" charset="0"/>
              </a:rPr>
              <a:t>d</a:t>
            </a:r>
            <a:endParaRPr lang="en-US" sz="1400" dirty="0">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125494220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Example</a:t>
            </a:r>
          </a:p>
        </p:txBody>
      </p:sp>
      <p:graphicFrame>
        <p:nvGraphicFramePr>
          <p:cNvPr id="884739" name="Group 3"/>
          <p:cNvGraphicFramePr>
            <a:graphicFrameLocks noGrp="1"/>
          </p:cNvGraphicFramePr>
          <p:nvPr>
            <p:extLst>
              <p:ext uri="{D42A27DB-BD31-4B8C-83A1-F6EECF244321}">
                <p14:modId xmlns:p14="http://schemas.microsoft.com/office/powerpoint/2010/main" val="1673941045"/>
              </p:ext>
            </p:extLst>
          </p:nvPr>
        </p:nvGraphicFramePr>
        <p:xfrm>
          <a:off x="4229100" y="971550"/>
          <a:ext cx="4354513" cy="5954718"/>
        </p:xfrm>
        <a:graphic>
          <a:graphicData uri="http://schemas.openxmlformats.org/drawingml/2006/table">
            <a:tbl>
              <a:tblPr/>
              <a:tblGrid>
                <a:gridCol w="1290638">
                  <a:extLst>
                    <a:ext uri="{9D8B030D-6E8A-4147-A177-3AD203B41FA5}">
                      <a16:colId xmlns:a16="http://schemas.microsoft.com/office/drawing/2014/main" val="3727958485"/>
                    </a:ext>
                  </a:extLst>
                </a:gridCol>
                <a:gridCol w="1512887">
                  <a:extLst>
                    <a:ext uri="{9D8B030D-6E8A-4147-A177-3AD203B41FA5}">
                      <a16:colId xmlns:a16="http://schemas.microsoft.com/office/drawing/2014/main" val="2391452320"/>
                    </a:ext>
                  </a:extLst>
                </a:gridCol>
                <a:gridCol w="1550988">
                  <a:extLst>
                    <a:ext uri="{9D8B030D-6E8A-4147-A177-3AD203B41FA5}">
                      <a16:colId xmlns:a16="http://schemas.microsoft.com/office/drawing/2014/main" val="274299454"/>
                    </a:ext>
                  </a:extLst>
                </a:gridCol>
              </a:tblGrid>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6061583"/>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6811199"/>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3</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4978020"/>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913738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951156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2</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5064872"/>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7270478"/>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026276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461802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0120352"/>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408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Accept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162884"/>
                  </a:ext>
                </a:extLst>
              </a:tr>
            </a:tbl>
          </a:graphicData>
        </a:graphic>
      </p:graphicFrame>
      <p:pic>
        <p:nvPicPr>
          <p:cNvPr id="884853" name="Picture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143000"/>
            <a:ext cx="33718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4854" name="AutoShape 118"/>
          <p:cNvSpPr>
            <a:spLocks/>
          </p:cNvSpPr>
          <p:nvPr/>
        </p:nvSpPr>
        <p:spPr bwMode="auto">
          <a:xfrm rot="-1412001">
            <a:off x="457200" y="3810000"/>
            <a:ext cx="617538" cy="381000"/>
          </a:xfrm>
          <a:prstGeom prst="rightArrow">
            <a:avLst>
              <a:gd name="adj1" fmla="val 37148"/>
              <a:gd name="adj2" fmla="val 69043"/>
            </a:avLst>
          </a:prstGeom>
          <a:solidFill>
            <a:srgbClr val="FF0000"/>
          </a:solidFill>
          <a:ln w="12700">
            <a:solidFill>
              <a:schemeClr val="tx1"/>
            </a:solidFill>
            <a:miter lim="800000"/>
            <a:headEnd/>
            <a:tailEnd/>
          </a:ln>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sp>
        <p:nvSpPr>
          <p:cNvPr id="884855" name="Rectangle 119"/>
          <p:cNvSpPr>
            <a:spLocks/>
          </p:cNvSpPr>
          <p:nvPr/>
        </p:nvSpPr>
        <p:spPr bwMode="auto">
          <a:xfrm>
            <a:off x="4046538" y="4419600"/>
            <a:ext cx="4708525" cy="20161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sp>
        <p:nvSpPr>
          <p:cNvPr id="884856" name="Rectangle 120"/>
          <p:cNvSpPr>
            <a:spLocks noChangeArrowheads="1"/>
          </p:cNvSpPr>
          <p:nvPr/>
        </p:nvSpPr>
        <p:spPr bwMode="auto">
          <a:xfrm>
            <a:off x="5486400" y="3962400"/>
            <a:ext cx="3352800" cy="838200"/>
          </a:xfrm>
          <a:prstGeom prst="rect">
            <a:avLst/>
          </a:prstGeom>
          <a:solidFill>
            <a:schemeClr val="bg1"/>
          </a:solidFill>
          <a:ln w="25400">
            <a:solidFill>
              <a:schemeClr val="bg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84857" name="Text Box 121"/>
          <p:cNvSpPr txBox="1">
            <a:spLocks noChangeArrowheads="1"/>
          </p:cNvSpPr>
          <p:nvPr/>
        </p:nvSpPr>
        <p:spPr bwMode="auto">
          <a:xfrm>
            <a:off x="0" y="4340225"/>
            <a:ext cx="844550" cy="366713"/>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a:solidFill>
                  <a:srgbClr val="FF3300"/>
                </a:solidFill>
                <a:latin typeface="Times New Roman" panose="02020603050405020304" pitchFamily="18" charset="0"/>
                <a:ea typeface="+mn-ea"/>
                <a:cs typeface="+mn-cs"/>
              </a:rPr>
              <a:t>Handle</a:t>
            </a:r>
          </a:p>
        </p:txBody>
      </p:sp>
      <p:sp>
        <p:nvSpPr>
          <p:cNvPr id="884858" name="Text Box 122"/>
          <p:cNvSpPr txBox="1">
            <a:spLocks noChangeArrowheads="1"/>
          </p:cNvSpPr>
          <p:nvPr/>
        </p:nvSpPr>
        <p:spPr bwMode="auto">
          <a:xfrm>
            <a:off x="1752600" y="4572000"/>
            <a:ext cx="2310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9900"/>
                </a:solidFill>
                <a:latin typeface="Times New Roman" panose="02020603050405020304" pitchFamily="18" charset="0"/>
                <a:ea typeface="+mn-ea"/>
                <a:cs typeface="+mn-cs"/>
              </a:rPr>
              <a:t>Rule 2 to Reduce</a:t>
            </a:r>
          </a:p>
        </p:txBody>
      </p:sp>
      <p:sp>
        <p:nvSpPr>
          <p:cNvPr id="884859" name="AutoShape 123"/>
          <p:cNvSpPr>
            <a:spLocks/>
          </p:cNvSpPr>
          <p:nvPr/>
        </p:nvSpPr>
        <p:spPr bwMode="auto">
          <a:xfrm rot="-7296442">
            <a:off x="2143125" y="3648075"/>
            <a:ext cx="1143000" cy="400050"/>
          </a:xfrm>
          <a:prstGeom prst="rightArrow">
            <a:avLst>
              <a:gd name="adj1" fmla="val 27880"/>
              <a:gd name="adj2" fmla="val 83280"/>
            </a:avLst>
          </a:prstGeom>
          <a:solidFill>
            <a:srgbClr val="009900"/>
          </a:solidFill>
          <a:ln w="12700">
            <a:solidFill>
              <a:schemeClr val="tx1"/>
            </a:solidFill>
            <a:miter lim="800000"/>
            <a:headEnd/>
            <a:tailEnd/>
          </a:ln>
        </p:spPr>
        <p:txBody>
          <a:bodyPr vert="eaVert" lIns="0" tIns="0" rIns="0" bIns="0"/>
          <a:lstStyle/>
          <a:p>
            <a:pPr eaLnBrk="1" hangingPunct="1"/>
            <a:endParaRPr lang="en-US" altLang="en-US">
              <a:solidFill>
                <a:srgbClr val="0099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90999766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Example</a:t>
            </a:r>
          </a:p>
        </p:txBody>
      </p:sp>
      <p:graphicFrame>
        <p:nvGraphicFramePr>
          <p:cNvPr id="885763" name="Group 3"/>
          <p:cNvGraphicFramePr>
            <a:graphicFrameLocks noGrp="1"/>
          </p:cNvGraphicFramePr>
          <p:nvPr>
            <p:extLst>
              <p:ext uri="{D42A27DB-BD31-4B8C-83A1-F6EECF244321}">
                <p14:modId xmlns:p14="http://schemas.microsoft.com/office/powerpoint/2010/main" val="2992539487"/>
              </p:ext>
            </p:extLst>
          </p:nvPr>
        </p:nvGraphicFramePr>
        <p:xfrm>
          <a:off x="4229100" y="971550"/>
          <a:ext cx="4354513" cy="5954718"/>
        </p:xfrm>
        <a:graphic>
          <a:graphicData uri="http://schemas.openxmlformats.org/drawingml/2006/table">
            <a:tbl>
              <a:tblPr/>
              <a:tblGrid>
                <a:gridCol w="1290638">
                  <a:extLst>
                    <a:ext uri="{9D8B030D-6E8A-4147-A177-3AD203B41FA5}">
                      <a16:colId xmlns:a16="http://schemas.microsoft.com/office/drawing/2014/main" val="3124769492"/>
                    </a:ext>
                  </a:extLst>
                </a:gridCol>
                <a:gridCol w="1512887">
                  <a:extLst>
                    <a:ext uri="{9D8B030D-6E8A-4147-A177-3AD203B41FA5}">
                      <a16:colId xmlns:a16="http://schemas.microsoft.com/office/drawing/2014/main" val="1689380123"/>
                    </a:ext>
                  </a:extLst>
                </a:gridCol>
                <a:gridCol w="1550988">
                  <a:extLst>
                    <a:ext uri="{9D8B030D-6E8A-4147-A177-3AD203B41FA5}">
                      <a16:colId xmlns:a16="http://schemas.microsoft.com/office/drawing/2014/main" val="2143772259"/>
                    </a:ext>
                  </a:extLst>
                </a:gridCol>
              </a:tblGrid>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1761255"/>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005604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3</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4407058"/>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8683701"/>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4331419"/>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2</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0966718"/>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48858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2851072"/>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851295"/>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1031240"/>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408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Accept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795912"/>
                  </a:ext>
                </a:extLst>
              </a:tr>
            </a:tbl>
          </a:graphicData>
        </a:graphic>
      </p:graphicFrame>
      <p:pic>
        <p:nvPicPr>
          <p:cNvPr id="885877" name="Picture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3718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5878" name="Rectangle 118"/>
          <p:cNvSpPr>
            <a:spLocks/>
          </p:cNvSpPr>
          <p:nvPr/>
        </p:nvSpPr>
        <p:spPr bwMode="auto">
          <a:xfrm>
            <a:off x="4046538" y="5334000"/>
            <a:ext cx="4708525" cy="11017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sp>
        <p:nvSpPr>
          <p:cNvPr id="885879" name="AutoShape 119"/>
          <p:cNvSpPr>
            <a:spLocks/>
          </p:cNvSpPr>
          <p:nvPr/>
        </p:nvSpPr>
        <p:spPr bwMode="auto">
          <a:xfrm rot="-4124224">
            <a:off x="2482056" y="3918744"/>
            <a:ext cx="617538" cy="400050"/>
          </a:xfrm>
          <a:prstGeom prst="rightArrow">
            <a:avLst>
              <a:gd name="adj1" fmla="val 37148"/>
              <a:gd name="adj2" fmla="val 65755"/>
            </a:avLst>
          </a:prstGeom>
          <a:solidFill>
            <a:srgbClr val="FF0000"/>
          </a:solidFill>
          <a:ln w="12700">
            <a:solidFill>
              <a:schemeClr val="tx1"/>
            </a:solidFill>
            <a:miter lim="800000"/>
            <a:headEnd/>
            <a:tailEnd/>
          </a:ln>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sp>
        <p:nvSpPr>
          <p:cNvPr id="885880" name="Rectangle 120"/>
          <p:cNvSpPr>
            <a:spLocks noChangeArrowheads="1"/>
          </p:cNvSpPr>
          <p:nvPr/>
        </p:nvSpPr>
        <p:spPr bwMode="auto">
          <a:xfrm>
            <a:off x="5638800" y="4953000"/>
            <a:ext cx="3352800" cy="838200"/>
          </a:xfrm>
          <a:prstGeom prst="rect">
            <a:avLst/>
          </a:prstGeom>
          <a:solidFill>
            <a:schemeClr val="bg1"/>
          </a:solidFill>
          <a:ln w="25400">
            <a:solidFill>
              <a:schemeClr val="bg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
        <p:nvSpPr>
          <p:cNvPr id="885881" name="Text Box 121"/>
          <p:cNvSpPr txBox="1">
            <a:spLocks noChangeArrowheads="1"/>
          </p:cNvSpPr>
          <p:nvPr/>
        </p:nvSpPr>
        <p:spPr bwMode="auto">
          <a:xfrm>
            <a:off x="1752600" y="4495800"/>
            <a:ext cx="106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FF3300"/>
                </a:solidFill>
                <a:latin typeface="Times New Roman" panose="02020603050405020304" pitchFamily="18" charset="0"/>
                <a:ea typeface="+mn-ea"/>
                <a:cs typeface="+mn-cs"/>
              </a:rPr>
              <a:t>Handle</a:t>
            </a:r>
          </a:p>
        </p:txBody>
      </p:sp>
      <p:sp>
        <p:nvSpPr>
          <p:cNvPr id="885882" name="Text Box 122"/>
          <p:cNvSpPr txBox="1">
            <a:spLocks noChangeArrowheads="1"/>
          </p:cNvSpPr>
          <p:nvPr/>
        </p:nvSpPr>
        <p:spPr bwMode="auto">
          <a:xfrm>
            <a:off x="2895600" y="4572000"/>
            <a:ext cx="13885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9900"/>
                </a:solidFill>
                <a:latin typeface="Times New Roman" panose="02020603050405020304" pitchFamily="18" charset="0"/>
                <a:ea typeface="+mn-ea"/>
                <a:cs typeface="+mn-cs"/>
              </a:rPr>
              <a:t>Rule 4 to </a:t>
            </a:r>
          </a:p>
          <a:p>
            <a:pPr eaLnBrk="1" hangingPunct="1"/>
            <a:r>
              <a:rPr lang="en-US" altLang="en-US">
                <a:solidFill>
                  <a:srgbClr val="009900"/>
                </a:solidFill>
                <a:latin typeface="Times New Roman" panose="02020603050405020304" pitchFamily="18" charset="0"/>
                <a:ea typeface="+mn-ea"/>
                <a:cs typeface="+mn-cs"/>
              </a:rPr>
              <a:t>Reduce</a:t>
            </a:r>
          </a:p>
        </p:txBody>
      </p:sp>
      <p:sp>
        <p:nvSpPr>
          <p:cNvPr id="885883" name="AutoShape 123"/>
          <p:cNvSpPr>
            <a:spLocks/>
          </p:cNvSpPr>
          <p:nvPr/>
        </p:nvSpPr>
        <p:spPr bwMode="auto">
          <a:xfrm rot="-5734343">
            <a:off x="2828925" y="3648075"/>
            <a:ext cx="1143000" cy="400050"/>
          </a:xfrm>
          <a:prstGeom prst="rightArrow">
            <a:avLst>
              <a:gd name="adj1" fmla="val 27880"/>
              <a:gd name="adj2" fmla="val 83280"/>
            </a:avLst>
          </a:prstGeom>
          <a:solidFill>
            <a:srgbClr val="009900"/>
          </a:solidFill>
          <a:ln w="12700">
            <a:solidFill>
              <a:schemeClr val="tx1"/>
            </a:solidFill>
            <a:miter lim="800000"/>
            <a:headEnd/>
            <a:tailEnd/>
          </a:ln>
        </p:spPr>
        <p:txBody>
          <a:bodyPr vert="eaVert" lIns="0" tIns="0" rIns="0" bIns="0"/>
          <a:lstStyle/>
          <a:p>
            <a:pPr eaLnBrk="1" hangingPunct="1"/>
            <a:endParaRPr lang="en-US" altLang="en-US">
              <a:solidFill>
                <a:srgbClr val="0099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40125418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CCA0747E-A8A4-488B-9D91-F684FFAC2A6B}" type="slidenum">
              <a:rPr lang="en-US" altLang="en-US" sz="1000">
                <a:solidFill>
                  <a:schemeClr val="tx1"/>
                </a:solidFill>
                <a:latin typeface="Arial" charset="0"/>
              </a:rPr>
              <a:pPr>
                <a:spcBef>
                  <a:spcPct val="0"/>
                </a:spcBef>
                <a:buFontTx/>
                <a:buNone/>
              </a:pPr>
              <a:t>8</a:t>
            </a:fld>
            <a:endParaRPr lang="en-US" altLang="en-US" sz="1000">
              <a:solidFill>
                <a:schemeClr val="tx1"/>
              </a:solidFill>
              <a:latin typeface="Arial" charset="0"/>
            </a:endParaRPr>
          </a:p>
        </p:txBody>
      </p:sp>
      <p:sp>
        <p:nvSpPr>
          <p:cNvPr id="18436" name="Rectangle 2"/>
          <p:cNvSpPr>
            <a:spLocks noGrp="1" noChangeArrowheads="1"/>
          </p:cNvSpPr>
          <p:nvPr>
            <p:ph type="title"/>
          </p:nvPr>
        </p:nvSpPr>
        <p:spPr/>
        <p:txBody>
          <a:bodyPr/>
          <a:lstStyle/>
          <a:p>
            <a:pPr eaLnBrk="1" hangingPunct="1"/>
            <a:r>
              <a:rPr lang="en-US" altLang="en-US"/>
              <a:t>Lexical Analysis </a:t>
            </a:r>
            <a:r>
              <a:rPr lang="en-US" altLang="en-US" sz="2800"/>
              <a:t>(continued)</a:t>
            </a:r>
            <a:endParaRPr lang="en-US" altLang="en-US"/>
          </a:p>
        </p:txBody>
      </p:sp>
      <p:sp>
        <p:nvSpPr>
          <p:cNvPr id="18437" name="Rectangle 3"/>
          <p:cNvSpPr>
            <a:spLocks noGrp="1" noChangeArrowheads="1"/>
          </p:cNvSpPr>
          <p:nvPr>
            <p:ph type="body" idx="1"/>
          </p:nvPr>
        </p:nvSpPr>
        <p:spPr/>
        <p:txBody>
          <a:bodyPr/>
          <a:lstStyle/>
          <a:p>
            <a:pPr eaLnBrk="1" hangingPunct="1"/>
            <a:r>
              <a:rPr lang="en-US" altLang="en-US" sz="2400"/>
              <a:t>The lexical analyzer is usually a function that is called by the parser when it needs the next token</a:t>
            </a:r>
          </a:p>
          <a:p>
            <a:pPr eaLnBrk="1" hangingPunct="1"/>
            <a:r>
              <a:rPr lang="en-US" altLang="en-US" sz="2400"/>
              <a:t>Three approaches to building a lexical analyzer:</a:t>
            </a:r>
          </a:p>
          <a:p>
            <a:pPr lvl="1" eaLnBrk="1" hangingPunct="1"/>
            <a:r>
              <a:rPr lang="en-US" altLang="en-US" sz="2000"/>
              <a:t>Write a formal description of the tokens and use a software tool that constructs a table-driven lexical analyzer from such a description</a:t>
            </a:r>
          </a:p>
          <a:p>
            <a:pPr lvl="1" eaLnBrk="1" hangingPunct="1"/>
            <a:r>
              <a:rPr lang="en-US" altLang="en-US" sz="2000"/>
              <a:t>Design a state diagram that describes the tokens and write a program that implements the state diagram</a:t>
            </a:r>
          </a:p>
          <a:p>
            <a:pPr lvl="1" eaLnBrk="1" hangingPunct="1"/>
            <a:r>
              <a:rPr lang="en-US" altLang="en-US" sz="2000"/>
              <a:t>Design a state diagram that describes the tokens and hand-construct a table-driven implementation of the state diagram</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6903" name="Picture 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143000"/>
            <a:ext cx="33718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6786"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Example</a:t>
            </a:r>
          </a:p>
        </p:txBody>
      </p:sp>
      <p:graphicFrame>
        <p:nvGraphicFramePr>
          <p:cNvPr id="886787" name="Group 3"/>
          <p:cNvGraphicFramePr>
            <a:graphicFrameLocks noGrp="1"/>
          </p:cNvGraphicFramePr>
          <p:nvPr>
            <p:extLst>
              <p:ext uri="{D42A27DB-BD31-4B8C-83A1-F6EECF244321}">
                <p14:modId xmlns:p14="http://schemas.microsoft.com/office/powerpoint/2010/main" val="2821677971"/>
              </p:ext>
            </p:extLst>
          </p:nvPr>
        </p:nvGraphicFramePr>
        <p:xfrm>
          <a:off x="4229100" y="971550"/>
          <a:ext cx="4354513" cy="5954718"/>
        </p:xfrm>
        <a:graphic>
          <a:graphicData uri="http://schemas.openxmlformats.org/drawingml/2006/table">
            <a:tbl>
              <a:tblPr/>
              <a:tblGrid>
                <a:gridCol w="1290638">
                  <a:extLst>
                    <a:ext uri="{9D8B030D-6E8A-4147-A177-3AD203B41FA5}">
                      <a16:colId xmlns:a16="http://schemas.microsoft.com/office/drawing/2014/main" val="503706410"/>
                    </a:ext>
                  </a:extLst>
                </a:gridCol>
                <a:gridCol w="1512887">
                  <a:extLst>
                    <a:ext uri="{9D8B030D-6E8A-4147-A177-3AD203B41FA5}">
                      <a16:colId xmlns:a16="http://schemas.microsoft.com/office/drawing/2014/main" val="624620494"/>
                    </a:ext>
                  </a:extLst>
                </a:gridCol>
                <a:gridCol w="1550988">
                  <a:extLst>
                    <a:ext uri="{9D8B030D-6E8A-4147-A177-3AD203B41FA5}">
                      <a16:colId xmlns:a16="http://schemas.microsoft.com/office/drawing/2014/main" val="4089806451"/>
                    </a:ext>
                  </a:extLst>
                </a:gridCol>
              </a:tblGrid>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2923843"/>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8141821"/>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3</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192305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36200"/>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5173303"/>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2</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3879028"/>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253563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4</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252563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8224707"/>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27837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408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Accept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0740882"/>
                  </a:ext>
                </a:extLst>
              </a:tr>
            </a:tbl>
          </a:graphicData>
        </a:graphic>
      </p:graphicFrame>
      <p:sp>
        <p:nvSpPr>
          <p:cNvPr id="886901" name="Rectangle 117"/>
          <p:cNvSpPr>
            <a:spLocks/>
          </p:cNvSpPr>
          <p:nvPr/>
        </p:nvSpPr>
        <p:spPr bwMode="auto">
          <a:xfrm>
            <a:off x="4046538" y="6248400"/>
            <a:ext cx="4708525" cy="18732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eaLnBrk="1" hangingPunct="1"/>
            <a:endParaRPr lang="en-US">
              <a:solidFill>
                <a:srgbClr val="000000"/>
              </a:solidFill>
              <a:latin typeface="Times New Roman" panose="02020603050405020304" pitchFamily="18" charset="0"/>
              <a:ea typeface="+mn-ea"/>
              <a:cs typeface="+mn-cs"/>
            </a:endParaRPr>
          </a:p>
        </p:txBody>
      </p:sp>
      <p:sp>
        <p:nvSpPr>
          <p:cNvPr id="886904" name="Rectangle 120"/>
          <p:cNvSpPr>
            <a:spLocks noChangeArrowheads="1"/>
          </p:cNvSpPr>
          <p:nvPr/>
        </p:nvSpPr>
        <p:spPr bwMode="auto">
          <a:xfrm>
            <a:off x="5562600" y="5867400"/>
            <a:ext cx="3352800" cy="838200"/>
          </a:xfrm>
          <a:prstGeom prst="rect">
            <a:avLst/>
          </a:prstGeom>
          <a:solidFill>
            <a:schemeClr val="bg1"/>
          </a:solidFill>
          <a:ln w="25400">
            <a:solidFill>
              <a:schemeClr val="bg1"/>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278386970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Example</a:t>
            </a:r>
          </a:p>
        </p:txBody>
      </p:sp>
      <p:graphicFrame>
        <p:nvGraphicFramePr>
          <p:cNvPr id="887811" name="Group 3"/>
          <p:cNvGraphicFramePr>
            <a:graphicFrameLocks noGrp="1"/>
          </p:cNvGraphicFramePr>
          <p:nvPr>
            <p:extLst>
              <p:ext uri="{D42A27DB-BD31-4B8C-83A1-F6EECF244321}">
                <p14:modId xmlns:p14="http://schemas.microsoft.com/office/powerpoint/2010/main" val="1006905599"/>
              </p:ext>
            </p:extLst>
          </p:nvPr>
        </p:nvGraphicFramePr>
        <p:xfrm>
          <a:off x="4229100" y="971550"/>
          <a:ext cx="4354513" cy="5954718"/>
        </p:xfrm>
        <a:graphic>
          <a:graphicData uri="http://schemas.openxmlformats.org/drawingml/2006/table">
            <a:tbl>
              <a:tblPr/>
              <a:tblGrid>
                <a:gridCol w="1290638">
                  <a:extLst>
                    <a:ext uri="{9D8B030D-6E8A-4147-A177-3AD203B41FA5}">
                      <a16:colId xmlns:a16="http://schemas.microsoft.com/office/drawing/2014/main" val="3096474848"/>
                    </a:ext>
                  </a:extLst>
                </a:gridCol>
                <a:gridCol w="1512887">
                  <a:extLst>
                    <a:ext uri="{9D8B030D-6E8A-4147-A177-3AD203B41FA5}">
                      <a16:colId xmlns:a16="http://schemas.microsoft.com/office/drawing/2014/main" val="2539283582"/>
                    </a:ext>
                  </a:extLst>
                </a:gridCol>
                <a:gridCol w="1550988">
                  <a:extLst>
                    <a:ext uri="{9D8B030D-6E8A-4147-A177-3AD203B41FA5}">
                      <a16:colId xmlns:a16="http://schemas.microsoft.com/office/drawing/2014/main" val="2887196736"/>
                    </a:ext>
                  </a:extLst>
                </a:gridCol>
              </a:tblGrid>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582879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0605631"/>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3</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4419595"/>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bcde$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5350320"/>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cde$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0628047"/>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2</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4751484"/>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de$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0120666"/>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4</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9869040"/>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323896"/>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Shift 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4685137"/>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Reduce 1</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3947142"/>
                  </a:ext>
                </a:extLst>
              </a:tr>
              <a:tr h="5413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ctr"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rgbClr val="408000"/>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Accept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493659"/>
                  </a:ext>
                </a:extLst>
              </a:tr>
            </a:tbl>
          </a:graphicData>
        </a:graphic>
      </p:graphicFrame>
      <p:pic>
        <p:nvPicPr>
          <p:cNvPr id="887925" name="Picture 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143000"/>
            <a:ext cx="33718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Box 5">
            <a:extLst>
              <a:ext uri="{FF2B5EF4-FFF2-40B4-BE49-F238E27FC236}">
                <a16:creationId xmlns:a16="http://schemas.microsoft.com/office/drawing/2014/main" id="{D2F06DD2-1799-D449-AE27-14C9EB1B6C0F}"/>
              </a:ext>
            </a:extLst>
          </p:cNvPr>
          <p:cNvSpPr txBox="1"/>
          <p:nvPr/>
        </p:nvSpPr>
        <p:spPr>
          <a:xfrm>
            <a:off x="1500355" y="4998905"/>
            <a:ext cx="2081223" cy="1464312"/>
          </a:xfrm>
          <a:prstGeom prst="rect">
            <a:avLst/>
          </a:prstGeom>
          <a:noFill/>
        </p:spPr>
        <p:txBody>
          <a:bodyPr wrap="square">
            <a:spAutoFit/>
          </a:bodyPr>
          <a:lstStyle/>
          <a:p>
            <a:pPr eaLnBrk="1" hangingPunct="1">
              <a:lnSpc>
                <a:spcPct val="60000"/>
              </a:lnSpc>
              <a:spcBef>
                <a:spcPts val="1213"/>
              </a:spcBef>
            </a:pPr>
            <a:r>
              <a:rPr lang="en-US" altLang="en-US">
                <a:solidFill>
                  <a:srgbClr val="000000"/>
                </a:solidFill>
                <a:latin typeface="Gill Sans" charset="0"/>
                <a:ea typeface="+mn-ea"/>
                <a:cs typeface="+mn-cs"/>
                <a:sym typeface="Gill Sans" charset="0"/>
              </a:rPr>
              <a:t> 1  S → </a:t>
            </a:r>
            <a:r>
              <a:rPr lang="en-US" altLang="en-US">
                <a:solidFill>
                  <a:srgbClr val="0080FF"/>
                </a:solidFill>
                <a:latin typeface="Gill Sans" charset="0"/>
                <a:ea typeface="+mn-ea"/>
                <a:cs typeface="+mn-cs"/>
                <a:sym typeface="Gill Sans" charset="0"/>
              </a:rPr>
              <a:t>a</a:t>
            </a:r>
            <a:r>
              <a:rPr lang="en-US" altLang="en-US">
                <a:solidFill>
                  <a:srgbClr val="000000"/>
                </a:solidFill>
                <a:latin typeface="Gill Sans" charset="0"/>
                <a:ea typeface="+mn-ea"/>
                <a:cs typeface="+mn-cs"/>
                <a:sym typeface="Gill Sans" charset="0"/>
              </a:rPr>
              <a:t>AB</a:t>
            </a:r>
            <a:r>
              <a:rPr lang="en-US" altLang="en-US">
                <a:solidFill>
                  <a:srgbClr val="0080FF"/>
                </a:solidFill>
                <a:latin typeface="Gill Sans" charset="0"/>
                <a:ea typeface="+mn-ea"/>
                <a:cs typeface="+mn-cs"/>
                <a:sym typeface="Gill Sans" charset="0"/>
              </a:rPr>
              <a:t>e</a:t>
            </a:r>
            <a:endParaRPr lang="en-US" altLang="en-US">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a:solidFill>
                  <a:srgbClr val="000000"/>
                </a:solidFill>
                <a:latin typeface="Gill Sans" charset="0"/>
                <a:ea typeface="+mn-ea"/>
                <a:cs typeface="+mn-cs"/>
                <a:sym typeface="Gill Sans" charset="0"/>
              </a:rPr>
              <a:t> 2  A → A</a:t>
            </a:r>
            <a:r>
              <a:rPr lang="en-US" altLang="en-US">
                <a:solidFill>
                  <a:srgbClr val="0080FF"/>
                </a:solidFill>
                <a:latin typeface="Gill Sans" charset="0"/>
                <a:ea typeface="+mn-ea"/>
                <a:cs typeface="+mn-cs"/>
                <a:sym typeface="Gill Sans" charset="0"/>
              </a:rPr>
              <a:t>bc</a:t>
            </a:r>
            <a:r>
              <a:rPr lang="en-US" altLang="en-US">
                <a:solidFill>
                  <a:srgbClr val="000000"/>
                </a:solidFill>
                <a:latin typeface="Gill Sans" charset="0"/>
                <a:ea typeface="+mn-ea"/>
                <a:cs typeface="+mn-cs"/>
                <a:sym typeface="Gill Sans" charset="0"/>
              </a:rPr>
              <a:t> </a:t>
            </a:r>
          </a:p>
          <a:p>
            <a:pPr eaLnBrk="1" hangingPunct="1">
              <a:lnSpc>
                <a:spcPct val="60000"/>
              </a:lnSpc>
              <a:spcBef>
                <a:spcPts val="1213"/>
              </a:spcBef>
            </a:pPr>
            <a:r>
              <a:rPr lang="en-US" altLang="en-US">
                <a:solidFill>
                  <a:srgbClr val="000000"/>
                </a:solidFill>
                <a:latin typeface="Gill Sans" charset="0"/>
                <a:ea typeface="+mn-ea"/>
                <a:cs typeface="+mn-cs"/>
                <a:sym typeface="Gill Sans" charset="0"/>
              </a:rPr>
              <a:t> 3  A → b</a:t>
            </a:r>
            <a:endParaRPr lang="en-US" altLang="en-US">
              <a:solidFill>
                <a:srgbClr val="000000"/>
              </a:solidFill>
              <a:effectLst>
                <a:outerShdw blurRad="38100" dist="38100" dir="2700000" algn="tl">
                  <a:srgbClr val="C0C0C0"/>
                </a:outerShdw>
              </a:effectLst>
              <a:latin typeface="Gill Sans" charset="0"/>
              <a:ea typeface="+mn-ea"/>
              <a:cs typeface="+mn-cs"/>
              <a:sym typeface="Gill Sans" charset="0"/>
            </a:endParaRPr>
          </a:p>
          <a:p>
            <a:pPr eaLnBrk="1" hangingPunct="1">
              <a:lnSpc>
                <a:spcPct val="60000"/>
              </a:lnSpc>
              <a:spcBef>
                <a:spcPts val="1213"/>
              </a:spcBef>
            </a:pPr>
            <a:r>
              <a:rPr lang="en-US" altLang="en-US">
                <a:solidFill>
                  <a:srgbClr val="000000"/>
                </a:solidFill>
                <a:latin typeface="Gill Sans" charset="0"/>
                <a:ea typeface="+mn-ea"/>
                <a:cs typeface="+mn-cs"/>
                <a:sym typeface="Gill Sans" charset="0"/>
              </a:rPr>
              <a:t> 4   B→ </a:t>
            </a:r>
            <a:r>
              <a:rPr lang="en-US" altLang="en-US">
                <a:solidFill>
                  <a:srgbClr val="0080FF"/>
                </a:solidFill>
                <a:latin typeface="Gill Sans" charset="0"/>
                <a:ea typeface="+mn-ea"/>
                <a:cs typeface="+mn-cs"/>
                <a:sym typeface="Gill Sans" charset="0"/>
              </a:rPr>
              <a:t>d</a:t>
            </a:r>
            <a:endParaRPr lang="en-US">
              <a:solidFill>
                <a:srgbClr val="0000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35850375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Key Observation</a:t>
            </a:r>
          </a:p>
        </p:txBody>
      </p:sp>
      <p:sp>
        <p:nvSpPr>
          <p:cNvPr id="888835" name="Rectangle 3"/>
          <p:cNvSpPr>
            <a:spLocks noGrp="1" noChangeArrowheads="1"/>
          </p:cNvSpPr>
          <p:nvPr>
            <p:ph type="body" idx="1"/>
          </p:nvPr>
        </p:nvSpPr>
        <p:spPr>
          <a:xfrm>
            <a:off x="609600" y="760413"/>
            <a:ext cx="6191250" cy="5946775"/>
          </a:xfrm>
          <a:ln/>
        </p:spPr>
        <p:txBody>
          <a:bodyPr rIns="45720"/>
          <a:lstStyle/>
          <a:p>
            <a:pPr marL="355600" indent="-35560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dirty="0"/>
              <a:t>At any point in time</a:t>
            </a:r>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dirty="0">
                <a:solidFill>
                  <a:srgbClr val="800000"/>
                </a:solidFill>
              </a:rPr>
              <a:t>Content of the stack is a prefix of a right-</a:t>
            </a:r>
            <a:r>
              <a:rPr lang="en-US" altLang="en-US" dirty="0" err="1">
                <a:solidFill>
                  <a:srgbClr val="800000"/>
                </a:solidFill>
              </a:rPr>
              <a:t>sentencial</a:t>
            </a:r>
            <a:r>
              <a:rPr lang="en-US" altLang="en-US" dirty="0">
                <a:solidFill>
                  <a:srgbClr val="800000"/>
                </a:solidFill>
              </a:rPr>
              <a:t> form</a:t>
            </a:r>
          </a:p>
          <a:p>
            <a:pPr marL="742950" lvl="1" indent="-33655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dirty="0">
                <a:solidFill>
                  <a:srgbClr val="800000"/>
                </a:solidFill>
              </a:rPr>
              <a:t>This prefix is called a </a:t>
            </a:r>
            <a:r>
              <a:rPr lang="en-US" altLang="en-US" i="1" dirty="0">
                <a:solidFill>
                  <a:srgbClr val="800000"/>
                </a:solidFill>
              </a:rPr>
              <a:t>viable prefix</a:t>
            </a:r>
          </a:p>
          <a:p>
            <a:pPr marL="355600" indent="-35560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dirty="0"/>
              <a:t>Check again!</a:t>
            </a:r>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dirty="0"/>
              <a:t>Below = all the right-</a:t>
            </a:r>
            <a:r>
              <a:rPr lang="en-US" altLang="en-US" dirty="0" err="1"/>
              <a:t>sentencial</a:t>
            </a:r>
            <a:r>
              <a:rPr lang="en-US" altLang="en-US" dirty="0"/>
              <a:t> form of a rightmost derivation</a:t>
            </a:r>
          </a:p>
          <a:p>
            <a:pPr marL="742950" lvl="1" indent="-33655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306388" algn="l"/>
                <a:tab pos="877888" algn="l"/>
              </a:tabLst>
            </a:pPr>
            <a:r>
              <a:rPr lang="en-US" altLang="en-US" dirty="0"/>
              <a:t>S   </a:t>
            </a:r>
            <a:r>
              <a:rPr lang="en-US" altLang="en-US" sz="3600" dirty="0">
                <a:latin typeface="Symbol" panose="05050102010706020507" pitchFamily="18" charset="2"/>
                <a:sym typeface="Symbol" panose="05050102010706020507" pitchFamily="18" charset="2"/>
              </a:rPr>
              <a:t></a:t>
            </a:r>
            <a:r>
              <a:rPr lang="en-US" altLang="en-US" dirty="0"/>
              <a:t> </a:t>
            </a:r>
            <a:r>
              <a:rPr lang="en-US" altLang="en-US" dirty="0" err="1">
                <a:solidFill>
                  <a:srgbClr val="0080FF"/>
                </a:solidFill>
              </a:rPr>
              <a:t>a</a:t>
            </a:r>
            <a:r>
              <a:rPr lang="en-US" altLang="en-US" dirty="0" err="1"/>
              <a:t>AB</a:t>
            </a:r>
            <a:r>
              <a:rPr lang="en-US" altLang="en-US" dirty="0" err="1">
                <a:solidFill>
                  <a:srgbClr val="0080FF"/>
                </a:solidFill>
              </a:rPr>
              <a:t>e</a:t>
            </a:r>
            <a:r>
              <a:rPr lang="en-US" altLang="en-US" dirty="0"/>
              <a:t>  </a:t>
            </a:r>
            <a:br>
              <a:rPr lang="en-US" altLang="en-US" dirty="0"/>
            </a:br>
            <a:r>
              <a:rPr lang="en-US" altLang="en-US" dirty="0"/>
              <a:t>     </a:t>
            </a:r>
            <a:r>
              <a:rPr lang="en-US" altLang="en-US" sz="3600" dirty="0">
                <a:latin typeface="Symbol" panose="05050102010706020507" pitchFamily="18" charset="2"/>
                <a:sym typeface="Symbol" panose="05050102010706020507" pitchFamily="18" charset="2"/>
              </a:rPr>
              <a:t></a:t>
            </a:r>
            <a:r>
              <a:rPr lang="en-US" altLang="en-US" dirty="0"/>
              <a:t> </a:t>
            </a:r>
            <a:r>
              <a:rPr lang="en-US" altLang="en-US" dirty="0" err="1">
                <a:solidFill>
                  <a:srgbClr val="0080FF"/>
                </a:solidFill>
              </a:rPr>
              <a:t>a</a:t>
            </a:r>
            <a:r>
              <a:rPr lang="en-US" altLang="en-US" dirty="0" err="1"/>
              <a:t>Ad</a:t>
            </a:r>
            <a:r>
              <a:rPr lang="en-US" altLang="en-US" dirty="0" err="1">
                <a:solidFill>
                  <a:srgbClr val="0080FF"/>
                </a:solidFill>
              </a:rPr>
              <a:t>e</a:t>
            </a:r>
            <a:r>
              <a:rPr lang="en-US" altLang="en-US" dirty="0"/>
              <a:t>  </a:t>
            </a:r>
            <a:br>
              <a:rPr lang="en-US" altLang="en-US" dirty="0"/>
            </a:br>
            <a:r>
              <a:rPr lang="en-US" altLang="en-US" dirty="0"/>
              <a:t>     </a:t>
            </a:r>
            <a:r>
              <a:rPr lang="en-US" altLang="en-US" sz="3600" dirty="0">
                <a:latin typeface="Symbol" panose="05050102010706020507" pitchFamily="18" charset="2"/>
                <a:sym typeface="Symbol" panose="05050102010706020507" pitchFamily="18" charset="2"/>
              </a:rPr>
              <a:t></a:t>
            </a:r>
            <a:r>
              <a:rPr lang="en-US" altLang="en-US" sz="3200" dirty="0">
                <a:latin typeface="Symbol" panose="05050102010706020507" pitchFamily="18" charset="2"/>
                <a:sym typeface="Symbol" panose="05050102010706020507" pitchFamily="18" charset="2"/>
              </a:rPr>
              <a:t> </a:t>
            </a:r>
            <a:r>
              <a:rPr lang="en-US" altLang="en-US" dirty="0" err="1">
                <a:solidFill>
                  <a:srgbClr val="0080FF"/>
                </a:solidFill>
              </a:rPr>
              <a:t>a</a:t>
            </a:r>
            <a:r>
              <a:rPr lang="en-US" altLang="en-US" dirty="0" err="1"/>
              <a:t>A</a:t>
            </a:r>
            <a:r>
              <a:rPr lang="en-US" altLang="en-US" dirty="0" err="1">
                <a:solidFill>
                  <a:srgbClr val="0080FF"/>
                </a:solidFill>
              </a:rPr>
              <a:t>bcde</a:t>
            </a:r>
            <a:r>
              <a:rPr lang="en-US" altLang="en-US" dirty="0"/>
              <a:t>  </a:t>
            </a:r>
            <a:br>
              <a:rPr lang="en-US" altLang="en-US" dirty="0"/>
            </a:br>
            <a:r>
              <a:rPr lang="en-US" altLang="en-US" dirty="0"/>
              <a:t>     </a:t>
            </a:r>
            <a:r>
              <a:rPr lang="en-US" altLang="en-US" sz="3600" dirty="0">
                <a:latin typeface="Symbol" panose="05050102010706020507" pitchFamily="18" charset="2"/>
                <a:sym typeface="Symbol" panose="05050102010706020507" pitchFamily="18" charset="2"/>
              </a:rPr>
              <a:t> </a:t>
            </a:r>
            <a:r>
              <a:rPr lang="en-US" altLang="en-US" dirty="0" err="1">
                <a:solidFill>
                  <a:srgbClr val="0080FF"/>
                </a:solidFill>
              </a:rPr>
              <a:t>abbcde</a:t>
            </a:r>
            <a:endParaRPr lang="en-US" altLang="en-US" dirty="0">
              <a:solidFill>
                <a:srgbClr val="0080FF"/>
              </a:solidFill>
            </a:endParaRPr>
          </a:p>
        </p:txBody>
      </p:sp>
      <p:graphicFrame>
        <p:nvGraphicFramePr>
          <p:cNvPr id="888836" name="Group 4"/>
          <p:cNvGraphicFramePr>
            <a:graphicFrameLocks noGrp="1"/>
          </p:cNvGraphicFramePr>
          <p:nvPr/>
        </p:nvGraphicFramePr>
        <p:xfrm>
          <a:off x="7143750" y="1303338"/>
          <a:ext cx="1279525" cy="5357817"/>
        </p:xfrm>
        <a:graphic>
          <a:graphicData uri="http://schemas.openxmlformats.org/drawingml/2006/table">
            <a:tbl>
              <a:tblPr/>
              <a:tblGrid>
                <a:gridCol w="1279525">
                  <a:extLst>
                    <a:ext uri="{9D8B030D-6E8A-4147-A177-3AD203B41FA5}">
                      <a16:colId xmlns:a16="http://schemas.microsoft.com/office/drawing/2014/main" val="231507371"/>
                    </a:ext>
                  </a:extLst>
                </a:gridCol>
              </a:tblGrid>
              <a:tr h="485775">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1445944"/>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1950078"/>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576685"/>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9079473"/>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6131207"/>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$aAbc</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9599386"/>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6436499"/>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$aAd</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3686415"/>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538677"/>
                  </a:ext>
                </a:extLst>
              </a:tr>
              <a:tr h="4873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$aABe</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190113"/>
                  </a:ext>
                </a:extLst>
              </a:tr>
              <a:tr h="485775">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24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$S</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6595533"/>
                  </a:ext>
                </a:extLst>
              </a:tr>
            </a:tbl>
          </a:graphicData>
        </a:graphic>
      </p:graphicFrame>
    </p:spTree>
    <p:extLst>
      <p:ext uri="{BB962C8B-B14F-4D97-AF65-F5344CB8AC3E}">
        <p14:creationId xmlns:p14="http://schemas.microsoft.com/office/powerpoint/2010/main" val="398677300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US" altLang="en-US"/>
              <a:t>What is General Processing for BUP?</a:t>
            </a:r>
          </a:p>
        </p:txBody>
      </p:sp>
      <p:sp>
        <p:nvSpPr>
          <p:cNvPr id="900099" name="Rectangle 3"/>
          <p:cNvSpPr>
            <a:spLocks noGrp="1" noChangeArrowheads="1"/>
          </p:cNvSpPr>
          <p:nvPr>
            <p:ph type="body" idx="1"/>
          </p:nvPr>
        </p:nvSpPr>
        <p:spPr/>
        <p:txBody>
          <a:bodyPr/>
          <a:lstStyle/>
          <a:p>
            <a:r>
              <a:rPr lang="en-US" altLang="en-US"/>
              <a:t>Utilize a Stack Implementation:  </a:t>
            </a:r>
          </a:p>
          <a:p>
            <a:pPr lvl="1"/>
            <a:r>
              <a:rPr lang="en-US" altLang="en-US"/>
              <a:t>Contains Symbols, Non-Terminals, and Input</a:t>
            </a:r>
          </a:p>
          <a:p>
            <a:pPr lvl="1"/>
            <a:r>
              <a:rPr lang="en-US" altLang="en-US"/>
              <a:t>Input is Examined w.r.t. Stack/Current State</a:t>
            </a:r>
          </a:p>
          <a:p>
            <a:r>
              <a:rPr lang="en-US" altLang="en-US"/>
              <a:t>General Operation: Options to Process Stack Include:</a:t>
            </a:r>
          </a:p>
          <a:p>
            <a:pPr lvl="1"/>
            <a:r>
              <a:rPr lang="en-US" altLang="en-US"/>
              <a:t>Shift Symbols from Input onto Stack</a:t>
            </a:r>
          </a:p>
          <a:p>
            <a:pPr lvl="1"/>
            <a:r>
              <a:rPr lang="en-US" altLang="en-US"/>
              <a:t>When Handle </a:t>
            </a:r>
            <a:r>
              <a:rPr lang="el-GR" altLang="en-US">
                <a:cs typeface="Times New Roman" panose="02020603050405020304" pitchFamily="18" charset="0"/>
              </a:rPr>
              <a:t>β</a:t>
            </a:r>
            <a:r>
              <a:rPr lang="en-US" altLang="en-US">
                <a:cs typeface="Times New Roman" panose="02020603050405020304" pitchFamily="18" charset="0"/>
              </a:rPr>
              <a:t> on Top of Stack</a:t>
            </a:r>
          </a:p>
          <a:p>
            <a:pPr lvl="2"/>
            <a:r>
              <a:rPr lang="en-US" altLang="en-US">
                <a:cs typeface="Times New Roman" panose="02020603050405020304" pitchFamily="18" charset="0"/>
              </a:rPr>
              <a:t>Reduce by using Rule: A </a:t>
            </a:r>
            <a:r>
              <a:rPr lang="en-US" altLang="en-US">
                <a:solidFill>
                  <a:schemeClr val="accent2"/>
                </a:solidFill>
                <a:sym typeface="Symbol" panose="05050102010706020507" pitchFamily="18" charset="2"/>
              </a:rPr>
              <a:t> </a:t>
            </a:r>
            <a:r>
              <a:rPr lang="el-GR" altLang="en-US">
                <a:cs typeface="Times New Roman" panose="02020603050405020304" pitchFamily="18" charset="0"/>
              </a:rPr>
              <a:t>β</a:t>
            </a:r>
            <a:r>
              <a:rPr lang="en-US" altLang="en-US">
                <a:cs typeface="Times New Roman" panose="02020603050405020304" pitchFamily="18" charset="0"/>
              </a:rPr>
              <a:t> </a:t>
            </a:r>
          </a:p>
          <a:p>
            <a:pPr lvl="2"/>
            <a:r>
              <a:rPr lang="en-US" altLang="en-US">
                <a:cs typeface="Times New Roman" panose="02020603050405020304" pitchFamily="18" charset="0"/>
              </a:rPr>
              <a:t>Pop all Symbols of Handle </a:t>
            </a:r>
            <a:r>
              <a:rPr lang="el-GR" altLang="en-US">
                <a:cs typeface="Times New Roman" panose="02020603050405020304" pitchFamily="18" charset="0"/>
              </a:rPr>
              <a:t>β</a:t>
            </a:r>
            <a:r>
              <a:rPr lang="en-US" altLang="en-US">
                <a:cs typeface="Times New Roman" panose="02020603050405020304" pitchFamily="18" charset="0"/>
              </a:rPr>
              <a:t> (RHS of rule)</a:t>
            </a:r>
          </a:p>
          <a:p>
            <a:pPr lvl="2"/>
            <a:r>
              <a:rPr lang="en-US" altLang="en-US">
                <a:cs typeface="Times New Roman" panose="02020603050405020304" pitchFamily="18" charset="0"/>
              </a:rPr>
              <a:t>Push Non-Terminal A (LHS of rule) onto Stack</a:t>
            </a:r>
          </a:p>
          <a:p>
            <a:pPr lvl="1"/>
            <a:r>
              <a:rPr lang="en-US" altLang="en-US">
                <a:cs typeface="Times New Roman" panose="02020603050405020304" pitchFamily="18" charset="0"/>
              </a:rPr>
              <a:t>When Configuration ($S, $) of Stack, ACCEPT</a:t>
            </a:r>
          </a:p>
          <a:p>
            <a:pPr lvl="1"/>
            <a:r>
              <a:rPr lang="en-US" altLang="en-US">
                <a:cs typeface="Times New Roman" panose="02020603050405020304" pitchFamily="18" charset="0"/>
              </a:rPr>
              <a:t>Error Occurs when Handle Can’t be Found or S is on Stack with Non-Empty Input</a:t>
            </a:r>
          </a:p>
          <a:p>
            <a:pPr lvl="2"/>
            <a:endParaRPr lang="el-GR" altLang="en-US">
              <a:cs typeface="Times New Roman" panose="02020603050405020304" pitchFamily="18" charset="0"/>
            </a:endParaRPr>
          </a:p>
        </p:txBody>
      </p:sp>
    </p:spTree>
    <p:extLst>
      <p:ext uri="{BB962C8B-B14F-4D97-AF65-F5344CB8AC3E}">
        <p14:creationId xmlns:p14="http://schemas.microsoft.com/office/powerpoint/2010/main" val="20143839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5" name="Rectangle 5"/>
          <p:cNvSpPr>
            <a:spLocks noGrp="1" noChangeArrowheads="1"/>
          </p:cNvSpPr>
          <p:nvPr>
            <p:ph type="title"/>
          </p:nvPr>
        </p:nvSpPr>
        <p:spPr/>
        <p:txBody>
          <a:bodyPr/>
          <a:lstStyle/>
          <a:p>
            <a:r>
              <a:rPr lang="en-US" altLang="en-US"/>
              <a:t>Consider the Example Below</a:t>
            </a:r>
          </a:p>
        </p:txBody>
      </p:sp>
      <p:pic>
        <p:nvPicPr>
          <p:cNvPr id="8908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830580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4406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ltLang="en-US"/>
              <a:t>What are Possible Grammar Conflicts?</a:t>
            </a:r>
          </a:p>
        </p:txBody>
      </p:sp>
      <p:sp>
        <p:nvSpPr>
          <p:cNvPr id="901123" name="Rectangle 3"/>
          <p:cNvSpPr>
            <a:spLocks noGrp="1" noChangeArrowheads="1"/>
          </p:cNvSpPr>
          <p:nvPr>
            <p:ph type="body" idx="1"/>
          </p:nvPr>
        </p:nvSpPr>
        <p:spPr/>
        <p:txBody>
          <a:bodyPr/>
          <a:lstStyle/>
          <a:p>
            <a:r>
              <a:rPr lang="en-US" altLang="en-US" dirty="0"/>
              <a:t>Shift-Reduce (S/R) Conflict:</a:t>
            </a:r>
          </a:p>
          <a:p>
            <a:pPr lvl="1"/>
            <a:r>
              <a:rPr lang="en-US" altLang="en-US" dirty="0"/>
              <a:t>Content of Stack and Reading Current Input</a:t>
            </a:r>
          </a:p>
          <a:p>
            <a:pPr lvl="1"/>
            <a:r>
              <a:rPr lang="en-US" altLang="en-US" dirty="0"/>
              <a:t>More than One Option of What to do Next</a:t>
            </a:r>
            <a:endParaRPr lang="en-US" altLang="en-US" dirty="0">
              <a:effectLst/>
            </a:endParaRPr>
          </a:p>
          <a:p>
            <a:pPr>
              <a:buFont typeface="Wingdings" panose="05000000000000000000" pitchFamily="2" charset="2"/>
              <a:buNone/>
            </a:pPr>
            <a:r>
              <a:rPr lang="en-US" altLang="en-US" dirty="0">
                <a:effectLst/>
              </a:rPr>
              <a:t>	</a:t>
            </a:r>
            <a:r>
              <a:rPr lang="en-US" altLang="en-US" dirty="0" err="1">
                <a:effectLst/>
              </a:rPr>
              <a:t>stmt</a:t>
            </a:r>
            <a:r>
              <a:rPr lang="en-US" altLang="en-US" dirty="0">
                <a:effectLst/>
              </a:rPr>
              <a:t> </a:t>
            </a:r>
            <a:r>
              <a:rPr lang="en-US" altLang="en-US" dirty="0">
                <a:solidFill>
                  <a:schemeClr val="accent2"/>
                </a:solidFill>
                <a:effectLst/>
                <a:sym typeface="Symbol" panose="05050102010706020507" pitchFamily="18" charset="2"/>
              </a:rPr>
              <a:t> if </a:t>
            </a:r>
            <a:r>
              <a:rPr lang="en-US" altLang="en-US" dirty="0">
                <a:effectLst/>
                <a:sym typeface="Symbol" panose="05050102010706020507" pitchFamily="18" charset="2"/>
              </a:rPr>
              <a:t>expr</a:t>
            </a:r>
            <a:r>
              <a:rPr lang="en-US" altLang="en-US" dirty="0">
                <a:solidFill>
                  <a:schemeClr val="accent2"/>
                </a:solidFill>
                <a:effectLst/>
                <a:sym typeface="Symbol" panose="05050102010706020507" pitchFamily="18" charset="2"/>
              </a:rPr>
              <a:t> then </a:t>
            </a:r>
            <a:r>
              <a:rPr lang="en-US" altLang="en-US" dirty="0" err="1">
                <a:effectLst/>
                <a:sym typeface="Symbol" panose="05050102010706020507" pitchFamily="18" charset="2"/>
              </a:rPr>
              <a:t>stmt</a:t>
            </a:r>
            <a:br>
              <a:rPr lang="en-US" altLang="en-US" dirty="0">
                <a:solidFill>
                  <a:schemeClr val="accent2"/>
                </a:solidFill>
                <a:effectLst/>
                <a:sym typeface="Symbol" panose="05050102010706020507" pitchFamily="18" charset="2"/>
              </a:rPr>
            </a:br>
            <a:r>
              <a:rPr lang="en-US" altLang="en-US" dirty="0">
                <a:solidFill>
                  <a:schemeClr val="accent2"/>
                </a:solidFill>
                <a:effectLst/>
                <a:sym typeface="Symbol" panose="05050102010706020507" pitchFamily="18" charset="2"/>
              </a:rPr>
              <a:t>        |    if </a:t>
            </a:r>
            <a:r>
              <a:rPr lang="en-US" altLang="en-US" dirty="0">
                <a:effectLst/>
                <a:sym typeface="Symbol" panose="05050102010706020507" pitchFamily="18" charset="2"/>
              </a:rPr>
              <a:t>expr</a:t>
            </a:r>
            <a:r>
              <a:rPr lang="en-US" altLang="en-US" dirty="0">
                <a:solidFill>
                  <a:schemeClr val="accent2"/>
                </a:solidFill>
                <a:effectLst/>
                <a:sym typeface="Symbol" panose="05050102010706020507" pitchFamily="18" charset="2"/>
              </a:rPr>
              <a:t> then </a:t>
            </a:r>
            <a:r>
              <a:rPr lang="en-US" altLang="en-US" dirty="0" err="1">
                <a:effectLst/>
                <a:sym typeface="Symbol" panose="05050102010706020507" pitchFamily="18" charset="2"/>
              </a:rPr>
              <a:t>stmt</a:t>
            </a:r>
            <a:r>
              <a:rPr lang="en-US" altLang="en-US" dirty="0">
                <a:solidFill>
                  <a:schemeClr val="accent2"/>
                </a:solidFill>
                <a:effectLst/>
                <a:sym typeface="Symbol" panose="05050102010706020507" pitchFamily="18" charset="2"/>
              </a:rPr>
              <a:t> else </a:t>
            </a:r>
            <a:r>
              <a:rPr lang="en-US" altLang="en-US" dirty="0" err="1">
                <a:effectLst/>
                <a:sym typeface="Symbol" panose="05050102010706020507" pitchFamily="18" charset="2"/>
              </a:rPr>
              <a:t>stmt</a:t>
            </a:r>
            <a:r>
              <a:rPr lang="en-US" altLang="en-US" dirty="0">
                <a:solidFill>
                  <a:schemeClr val="accent2"/>
                </a:solidFill>
                <a:effectLst/>
                <a:sym typeface="Symbol" panose="05050102010706020507" pitchFamily="18" charset="2"/>
              </a:rPr>
              <a:t> </a:t>
            </a:r>
            <a:br>
              <a:rPr lang="en-US" altLang="en-US" dirty="0">
                <a:solidFill>
                  <a:schemeClr val="accent2"/>
                </a:solidFill>
                <a:effectLst/>
                <a:sym typeface="Symbol" panose="05050102010706020507" pitchFamily="18" charset="2"/>
              </a:rPr>
            </a:br>
            <a:r>
              <a:rPr lang="en-US" altLang="en-US" dirty="0">
                <a:solidFill>
                  <a:schemeClr val="accent2"/>
                </a:solidFill>
                <a:effectLst/>
                <a:sym typeface="Symbol" panose="05050102010706020507" pitchFamily="18" charset="2"/>
              </a:rPr>
              <a:t>        |    </a:t>
            </a:r>
            <a:r>
              <a:rPr lang="en-US" altLang="en-US" dirty="0">
                <a:effectLst/>
                <a:sym typeface="Symbol" panose="05050102010706020507" pitchFamily="18" charset="2"/>
              </a:rPr>
              <a:t>other</a:t>
            </a:r>
            <a:br>
              <a:rPr lang="en-US" altLang="en-US" dirty="0">
                <a:effectLst/>
                <a:sym typeface="Symbol" panose="05050102010706020507" pitchFamily="18" charset="2"/>
              </a:rPr>
            </a:br>
            <a:r>
              <a:rPr lang="en-US" altLang="en-US" dirty="0">
                <a:effectLst/>
                <a:sym typeface="Symbol" panose="05050102010706020507" pitchFamily="18" charset="2"/>
              </a:rPr>
              <a:t>Consider Stack as below with input of token </a:t>
            </a:r>
            <a:r>
              <a:rPr lang="en-US" altLang="en-US" dirty="0">
                <a:solidFill>
                  <a:schemeClr val="accent2"/>
                </a:solidFill>
                <a:effectLst/>
                <a:sym typeface="Symbol" panose="05050102010706020507" pitchFamily="18" charset="2"/>
              </a:rPr>
              <a:t>else </a:t>
            </a:r>
            <a:br>
              <a:rPr lang="en-US" altLang="en-US" dirty="0">
                <a:solidFill>
                  <a:schemeClr val="accent2"/>
                </a:solidFill>
                <a:effectLst/>
                <a:sym typeface="Symbol" panose="05050102010706020507" pitchFamily="18" charset="2"/>
              </a:rPr>
            </a:br>
            <a:r>
              <a:rPr lang="en-US" altLang="en-US" dirty="0">
                <a:effectLst/>
                <a:sym typeface="Symbol" panose="05050102010706020507" pitchFamily="18" charset="2"/>
              </a:rPr>
              <a:t>$ …. </a:t>
            </a:r>
            <a:r>
              <a:rPr lang="en-US" altLang="en-US" dirty="0">
                <a:solidFill>
                  <a:schemeClr val="accent2"/>
                </a:solidFill>
                <a:effectLst/>
                <a:sym typeface="Symbol" panose="05050102010706020507" pitchFamily="18" charset="2"/>
              </a:rPr>
              <a:t>if </a:t>
            </a:r>
            <a:r>
              <a:rPr lang="en-US" altLang="en-US" dirty="0">
                <a:effectLst/>
                <a:sym typeface="Symbol" panose="05050102010706020507" pitchFamily="18" charset="2"/>
              </a:rPr>
              <a:t>expr</a:t>
            </a:r>
            <a:r>
              <a:rPr lang="en-US" altLang="en-US" dirty="0">
                <a:solidFill>
                  <a:schemeClr val="accent2"/>
                </a:solidFill>
                <a:effectLst/>
                <a:sym typeface="Symbol" panose="05050102010706020507" pitchFamily="18" charset="2"/>
              </a:rPr>
              <a:t> then </a:t>
            </a:r>
            <a:r>
              <a:rPr lang="en-US" altLang="en-US" dirty="0" err="1">
                <a:effectLst/>
                <a:sym typeface="Symbol" panose="05050102010706020507" pitchFamily="18" charset="2"/>
              </a:rPr>
              <a:t>stmt</a:t>
            </a:r>
            <a:endParaRPr lang="en-US" altLang="en-US" dirty="0">
              <a:effectLst/>
              <a:sym typeface="Symbol" panose="05050102010706020507" pitchFamily="18" charset="2"/>
            </a:endParaRPr>
          </a:p>
          <a:p>
            <a:pPr lvl="1"/>
            <a:r>
              <a:rPr lang="en-US" altLang="en-US" dirty="0">
                <a:sym typeface="Symbol" panose="05050102010706020507" pitchFamily="18" charset="2"/>
              </a:rPr>
              <a:t>Do we Reduce “if </a:t>
            </a:r>
            <a:r>
              <a:rPr lang="en-US" altLang="en-US" dirty="0">
                <a:solidFill>
                  <a:schemeClr val="tx1"/>
                </a:solidFill>
                <a:sym typeface="Symbol" panose="05050102010706020507" pitchFamily="18" charset="2"/>
              </a:rPr>
              <a:t>expr</a:t>
            </a:r>
            <a:r>
              <a:rPr lang="en-US" altLang="en-US" dirty="0">
                <a:sym typeface="Symbol" panose="05050102010706020507" pitchFamily="18" charset="2"/>
              </a:rPr>
              <a:t> then </a:t>
            </a:r>
            <a:r>
              <a:rPr lang="en-US" altLang="en-US" dirty="0" err="1">
                <a:solidFill>
                  <a:schemeClr val="tx1"/>
                </a:solidFill>
                <a:sym typeface="Symbol" panose="05050102010706020507" pitchFamily="18" charset="2"/>
              </a:rPr>
              <a:t>stmt</a:t>
            </a:r>
            <a:r>
              <a:rPr lang="en-US" altLang="en-US" dirty="0">
                <a:solidFill>
                  <a:schemeClr val="tx1"/>
                </a:solidFill>
                <a:sym typeface="Symbol" panose="05050102010706020507" pitchFamily="18" charset="2"/>
              </a:rPr>
              <a:t>”</a:t>
            </a:r>
            <a:r>
              <a:rPr lang="en-US" altLang="en-US" dirty="0">
                <a:sym typeface="Symbol" panose="05050102010706020507" pitchFamily="18" charset="2"/>
              </a:rPr>
              <a:t> to </a:t>
            </a:r>
            <a:r>
              <a:rPr lang="en-US" altLang="en-US" dirty="0" err="1">
                <a:solidFill>
                  <a:schemeClr val="tx1"/>
                </a:solidFill>
                <a:sym typeface="Symbol" panose="05050102010706020507" pitchFamily="18" charset="2"/>
              </a:rPr>
              <a:t>stmt</a:t>
            </a:r>
            <a:r>
              <a:rPr lang="en-US" altLang="en-US" dirty="0">
                <a:sym typeface="Symbol" panose="05050102010706020507" pitchFamily="18" charset="2"/>
              </a:rPr>
              <a:t> </a:t>
            </a:r>
          </a:p>
          <a:p>
            <a:pPr lvl="2"/>
            <a:r>
              <a:rPr lang="en-US" altLang="en-US" dirty="0">
                <a:sym typeface="Symbol" panose="05050102010706020507" pitchFamily="18" charset="2"/>
              </a:rPr>
              <a:t>This assumes that there is an earlier if to match the upcoming else</a:t>
            </a:r>
          </a:p>
          <a:p>
            <a:pPr lvl="1"/>
            <a:r>
              <a:rPr lang="en-US" altLang="en-US" dirty="0">
                <a:sym typeface="Symbol" panose="05050102010706020507" pitchFamily="18" charset="2"/>
              </a:rPr>
              <a:t>Do we Shift “else” onto Stack?</a:t>
            </a:r>
          </a:p>
          <a:p>
            <a:pPr lvl="2"/>
            <a:r>
              <a:rPr lang="en-US" altLang="en-US" dirty="0">
                <a:sym typeface="Symbol" panose="05050102010706020507" pitchFamily="18" charset="2"/>
              </a:rPr>
              <a:t>  This means that the else matches to the most recent if</a:t>
            </a:r>
          </a:p>
          <a:p>
            <a:pPr lvl="1"/>
            <a:r>
              <a:rPr lang="en-US" altLang="en-US" dirty="0">
                <a:sym typeface="Symbol" panose="05050102010706020507" pitchFamily="18" charset="2"/>
              </a:rPr>
              <a:t>Both can fail based on input yet to be seen</a:t>
            </a:r>
          </a:p>
          <a:p>
            <a:endParaRPr lang="en-US" altLang="en-US" dirty="0">
              <a:sym typeface="Symbol" panose="05050102010706020507" pitchFamily="18" charset="2"/>
            </a:endParaRPr>
          </a:p>
        </p:txBody>
      </p:sp>
    </p:spTree>
    <p:extLst>
      <p:ext uri="{BB962C8B-B14F-4D97-AF65-F5344CB8AC3E}">
        <p14:creationId xmlns:p14="http://schemas.microsoft.com/office/powerpoint/2010/main" val="37543564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ltLang="en-US"/>
              <a:t>What are Possible Grammar Conflicts?</a:t>
            </a:r>
          </a:p>
        </p:txBody>
      </p:sp>
      <p:sp>
        <p:nvSpPr>
          <p:cNvPr id="902147" name="Rectangle 3"/>
          <p:cNvSpPr>
            <a:spLocks noGrp="1" noChangeArrowheads="1"/>
          </p:cNvSpPr>
          <p:nvPr>
            <p:ph type="body" idx="1"/>
          </p:nvPr>
        </p:nvSpPr>
        <p:spPr/>
        <p:txBody>
          <a:bodyPr/>
          <a:lstStyle/>
          <a:p>
            <a:r>
              <a:rPr lang="en-US" altLang="en-US" dirty="0"/>
              <a:t>Reduce-Reduce (R/R) Conflict:</a:t>
            </a:r>
          </a:p>
          <a:p>
            <a:pPr>
              <a:buFont typeface="Wingdings" panose="05000000000000000000" pitchFamily="2" charset="2"/>
              <a:buNone/>
            </a:pPr>
            <a:endParaRPr lang="en-US" altLang="en-US" dirty="0">
              <a:effectLst/>
            </a:endParaRPr>
          </a:p>
          <a:p>
            <a:pPr>
              <a:buFont typeface="Wingdings" panose="05000000000000000000" pitchFamily="2" charset="2"/>
              <a:buNone/>
            </a:pPr>
            <a:r>
              <a:rPr lang="en-US" altLang="en-US" dirty="0">
                <a:effectLst/>
              </a:rPr>
              <a:t>	</a:t>
            </a:r>
            <a:r>
              <a:rPr lang="en-US" altLang="en-US" dirty="0" err="1">
                <a:effectLst/>
              </a:rPr>
              <a:t>stmt</a:t>
            </a:r>
            <a:r>
              <a:rPr lang="en-US" altLang="en-US" dirty="0">
                <a:effectLst/>
              </a:rPr>
              <a:t> </a:t>
            </a:r>
            <a:r>
              <a:rPr lang="en-US" altLang="en-US" dirty="0">
                <a:solidFill>
                  <a:schemeClr val="accent2"/>
                </a:solidFill>
                <a:effectLst/>
                <a:sym typeface="Symbol" panose="05050102010706020507" pitchFamily="18" charset="2"/>
              </a:rPr>
              <a:t> id ( </a:t>
            </a:r>
            <a:r>
              <a:rPr lang="en-US" altLang="en-US" dirty="0" err="1">
                <a:effectLst/>
                <a:sym typeface="Symbol" panose="05050102010706020507" pitchFamily="18" charset="2"/>
              </a:rPr>
              <a:t>parameter_list</a:t>
            </a:r>
            <a:r>
              <a:rPr lang="en-US" altLang="en-US" dirty="0">
                <a:effectLst/>
                <a:sym typeface="Symbol" panose="05050102010706020507" pitchFamily="18" charset="2"/>
              </a:rPr>
              <a:t> </a:t>
            </a:r>
            <a:r>
              <a:rPr lang="en-US" altLang="en-US" dirty="0">
                <a:solidFill>
                  <a:schemeClr val="accent2"/>
                </a:solidFill>
                <a:effectLst/>
                <a:sym typeface="Symbol" panose="05050102010706020507" pitchFamily="18" charset="2"/>
              </a:rPr>
              <a:t>) </a:t>
            </a:r>
            <a:br>
              <a:rPr lang="en-US" altLang="en-US" dirty="0">
                <a:solidFill>
                  <a:schemeClr val="accent2"/>
                </a:solidFill>
                <a:effectLst/>
                <a:sym typeface="Symbol" panose="05050102010706020507" pitchFamily="18" charset="2"/>
              </a:rPr>
            </a:br>
            <a:r>
              <a:rPr lang="en-US" altLang="en-US" dirty="0" err="1">
                <a:effectLst/>
                <a:sym typeface="Symbol" panose="05050102010706020507" pitchFamily="18" charset="2"/>
              </a:rPr>
              <a:t>parameter_list</a:t>
            </a:r>
            <a:r>
              <a:rPr lang="en-US" altLang="en-US" dirty="0">
                <a:solidFill>
                  <a:schemeClr val="accent2"/>
                </a:solidFill>
                <a:effectLst/>
                <a:sym typeface="Symbol" panose="05050102010706020507" pitchFamily="18" charset="2"/>
              </a:rPr>
              <a:t>  </a:t>
            </a:r>
            <a:r>
              <a:rPr lang="en-US" altLang="en-US" dirty="0" err="1">
                <a:effectLst/>
                <a:sym typeface="Symbol" panose="05050102010706020507" pitchFamily="18" charset="2"/>
              </a:rPr>
              <a:t>parameter_list</a:t>
            </a:r>
            <a:r>
              <a:rPr lang="en-US" altLang="en-US" dirty="0">
                <a:solidFill>
                  <a:schemeClr val="accent2"/>
                </a:solidFill>
                <a:effectLst/>
                <a:sym typeface="Symbol" panose="05050102010706020507" pitchFamily="18" charset="2"/>
              </a:rPr>
              <a:t>,</a:t>
            </a:r>
            <a:r>
              <a:rPr lang="en-US" altLang="en-US" dirty="0">
                <a:effectLst/>
                <a:sym typeface="Symbol" panose="05050102010706020507" pitchFamily="18" charset="2"/>
              </a:rPr>
              <a:t> parameter</a:t>
            </a:r>
          </a:p>
          <a:p>
            <a:pPr>
              <a:buFont typeface="Wingdings" panose="05000000000000000000" pitchFamily="2" charset="2"/>
              <a:buNone/>
            </a:pPr>
            <a:r>
              <a:rPr lang="en-US" altLang="en-US" dirty="0">
                <a:effectLst/>
                <a:sym typeface="Symbol" panose="05050102010706020507" pitchFamily="18" charset="2"/>
              </a:rPr>
              <a:t>	parameter </a:t>
            </a:r>
            <a:r>
              <a:rPr lang="en-US" altLang="en-US" dirty="0">
                <a:solidFill>
                  <a:schemeClr val="accent2"/>
                </a:solidFill>
                <a:effectLst/>
                <a:sym typeface="Symbol" panose="05050102010706020507" pitchFamily="18" charset="2"/>
              </a:rPr>
              <a:t> id </a:t>
            </a:r>
          </a:p>
          <a:p>
            <a:pPr>
              <a:buFont typeface="Wingdings" panose="05000000000000000000" pitchFamily="2" charset="2"/>
              <a:buNone/>
            </a:pPr>
            <a:endParaRPr lang="en-US" altLang="en-US" dirty="0">
              <a:solidFill>
                <a:schemeClr val="accent2"/>
              </a:solidFill>
              <a:effectLst/>
              <a:sym typeface="Symbol" panose="05050102010706020507" pitchFamily="18" charset="2"/>
            </a:endParaRPr>
          </a:p>
          <a:p>
            <a:pPr>
              <a:buFont typeface="Wingdings" panose="05000000000000000000" pitchFamily="2" charset="2"/>
              <a:buNone/>
            </a:pPr>
            <a:r>
              <a:rPr lang="en-US" altLang="en-US" dirty="0">
                <a:solidFill>
                  <a:schemeClr val="accent2"/>
                </a:solidFill>
                <a:effectLst/>
                <a:sym typeface="Symbol" panose="05050102010706020507" pitchFamily="18" charset="2"/>
              </a:rPr>
              <a:t>	</a:t>
            </a:r>
            <a:r>
              <a:rPr lang="en-US" altLang="en-US" dirty="0">
                <a:effectLst/>
              </a:rPr>
              <a:t>expr </a:t>
            </a:r>
            <a:r>
              <a:rPr lang="en-US" altLang="en-US" dirty="0">
                <a:solidFill>
                  <a:schemeClr val="accent2"/>
                </a:solidFill>
                <a:effectLst/>
                <a:sym typeface="Symbol" panose="05050102010706020507" pitchFamily="18" charset="2"/>
              </a:rPr>
              <a:t> id ( </a:t>
            </a:r>
            <a:r>
              <a:rPr lang="en-US" altLang="en-US" dirty="0" err="1">
                <a:effectLst/>
                <a:sym typeface="Symbol" panose="05050102010706020507" pitchFamily="18" charset="2"/>
              </a:rPr>
              <a:t>expression_list</a:t>
            </a:r>
            <a:r>
              <a:rPr lang="en-US" altLang="en-US" dirty="0">
                <a:effectLst/>
                <a:sym typeface="Symbol" panose="05050102010706020507" pitchFamily="18" charset="2"/>
              </a:rPr>
              <a:t> </a:t>
            </a:r>
            <a:r>
              <a:rPr lang="en-US" altLang="en-US" dirty="0">
                <a:solidFill>
                  <a:schemeClr val="accent2"/>
                </a:solidFill>
                <a:effectLst/>
                <a:sym typeface="Symbol" panose="05050102010706020507" pitchFamily="18" charset="2"/>
              </a:rPr>
              <a:t>) </a:t>
            </a:r>
            <a:br>
              <a:rPr lang="en-US" altLang="en-US" dirty="0">
                <a:solidFill>
                  <a:schemeClr val="accent2"/>
                </a:solidFill>
                <a:effectLst/>
                <a:sym typeface="Symbol" panose="05050102010706020507" pitchFamily="18" charset="2"/>
              </a:rPr>
            </a:br>
            <a:r>
              <a:rPr lang="en-US" altLang="en-US" dirty="0">
                <a:solidFill>
                  <a:schemeClr val="accent2"/>
                </a:solidFill>
                <a:effectLst/>
                <a:sym typeface="Symbol" panose="05050102010706020507" pitchFamily="18" charset="2"/>
              </a:rPr>
              <a:t>	    |  id </a:t>
            </a:r>
          </a:p>
          <a:p>
            <a:pPr>
              <a:buFont typeface="Wingdings" panose="05000000000000000000" pitchFamily="2" charset="2"/>
              <a:buNone/>
            </a:pPr>
            <a:r>
              <a:rPr lang="en-US" altLang="en-US" dirty="0">
                <a:effectLst/>
                <a:sym typeface="Symbol" panose="05050102010706020507" pitchFamily="18" charset="2"/>
              </a:rPr>
              <a:t>	</a:t>
            </a:r>
            <a:r>
              <a:rPr lang="en-US" altLang="en-US" dirty="0" err="1">
                <a:effectLst/>
                <a:sym typeface="Symbol" panose="05050102010706020507" pitchFamily="18" charset="2"/>
              </a:rPr>
              <a:t>expression_list</a:t>
            </a:r>
            <a:r>
              <a:rPr lang="en-US" altLang="en-US" dirty="0">
                <a:solidFill>
                  <a:schemeClr val="accent2"/>
                </a:solidFill>
                <a:effectLst/>
                <a:sym typeface="Symbol" panose="05050102010706020507" pitchFamily="18" charset="2"/>
              </a:rPr>
              <a:t>  </a:t>
            </a:r>
            <a:r>
              <a:rPr lang="en-US" altLang="en-US" dirty="0" err="1">
                <a:effectLst/>
                <a:sym typeface="Symbol" panose="05050102010706020507" pitchFamily="18" charset="2"/>
              </a:rPr>
              <a:t>expression_list</a:t>
            </a:r>
            <a:r>
              <a:rPr lang="en-US" altLang="en-US" dirty="0">
                <a:solidFill>
                  <a:schemeClr val="accent2"/>
                </a:solidFill>
                <a:effectLst/>
                <a:sym typeface="Symbol" panose="05050102010706020507" pitchFamily="18" charset="2"/>
              </a:rPr>
              <a:t>,</a:t>
            </a:r>
            <a:r>
              <a:rPr lang="en-US" altLang="en-US" dirty="0">
                <a:effectLst/>
                <a:sym typeface="Symbol" panose="05050102010706020507" pitchFamily="18" charset="2"/>
              </a:rPr>
              <a:t> expr</a:t>
            </a:r>
          </a:p>
          <a:p>
            <a:pPr>
              <a:buFont typeface="Wingdings" panose="05000000000000000000" pitchFamily="2" charset="2"/>
              <a:buNone/>
            </a:pPr>
            <a:r>
              <a:rPr lang="en-US" altLang="en-US" dirty="0">
                <a:effectLst/>
                <a:sym typeface="Symbol" panose="05050102010706020507" pitchFamily="18" charset="2"/>
              </a:rPr>
              <a:t>				 </a:t>
            </a:r>
            <a:r>
              <a:rPr lang="en-US" altLang="en-US" dirty="0">
                <a:solidFill>
                  <a:schemeClr val="accent2"/>
                </a:solidFill>
                <a:effectLst/>
                <a:sym typeface="Symbol" panose="05050102010706020507" pitchFamily="18" charset="2"/>
              </a:rPr>
              <a:t>|</a:t>
            </a:r>
            <a:r>
              <a:rPr lang="en-US" altLang="en-US" dirty="0">
                <a:effectLst/>
                <a:sym typeface="Symbol" panose="05050102010706020507" pitchFamily="18" charset="2"/>
              </a:rPr>
              <a:t> expr</a:t>
            </a:r>
            <a:endParaRPr lang="en-US" altLang="en-US" dirty="0">
              <a:solidFill>
                <a:schemeClr val="accent2"/>
              </a:solidFill>
              <a:effectLst/>
              <a:sym typeface="Symbol" panose="05050102010706020507" pitchFamily="18" charset="2"/>
            </a:endParaRPr>
          </a:p>
          <a:p>
            <a:pPr>
              <a:buFont typeface="Wingdings" panose="05000000000000000000" pitchFamily="2" charset="2"/>
              <a:buNone/>
            </a:pPr>
            <a:r>
              <a:rPr lang="en-US" altLang="en-US" dirty="0">
                <a:effectLst/>
                <a:sym typeface="Symbol" panose="05050102010706020507" pitchFamily="18" charset="2"/>
              </a:rPr>
              <a:t>Consider Stack as below with input of token </a:t>
            </a:r>
            <a:br>
              <a:rPr lang="en-US" altLang="en-US" dirty="0">
                <a:solidFill>
                  <a:schemeClr val="accent2"/>
                </a:solidFill>
                <a:effectLst/>
                <a:sym typeface="Symbol" panose="05050102010706020507" pitchFamily="18" charset="2"/>
              </a:rPr>
            </a:br>
            <a:r>
              <a:rPr lang="en-US" altLang="en-US" dirty="0">
                <a:effectLst/>
                <a:sym typeface="Symbol" panose="05050102010706020507" pitchFamily="18" charset="2"/>
              </a:rPr>
              <a:t>$ …. </a:t>
            </a:r>
            <a:r>
              <a:rPr lang="en-US" altLang="en-US" dirty="0">
                <a:solidFill>
                  <a:schemeClr val="accent2"/>
                </a:solidFill>
                <a:effectLst/>
                <a:sym typeface="Symbol" panose="05050102010706020507" pitchFamily="18" charset="2"/>
              </a:rPr>
              <a:t>id (id, … , id) …. </a:t>
            </a:r>
            <a:endParaRPr lang="en-US" altLang="en-US" dirty="0">
              <a:effectLst/>
              <a:sym typeface="Symbol" panose="05050102010706020507" pitchFamily="18" charset="2"/>
            </a:endParaRPr>
          </a:p>
          <a:p>
            <a:pPr lvl="1"/>
            <a:r>
              <a:rPr lang="en-US" altLang="en-US" dirty="0">
                <a:sym typeface="Symbol" panose="05050102010706020507" pitchFamily="18" charset="2"/>
              </a:rPr>
              <a:t>Do we Reduce to </a:t>
            </a:r>
            <a:r>
              <a:rPr lang="en-US" altLang="en-US" dirty="0" err="1">
                <a:solidFill>
                  <a:schemeClr val="tx1"/>
                </a:solidFill>
                <a:sym typeface="Symbol" panose="05050102010706020507" pitchFamily="18" charset="2"/>
              </a:rPr>
              <a:t>stmt</a:t>
            </a:r>
            <a:r>
              <a:rPr lang="en-US" altLang="en-US" dirty="0">
                <a:sym typeface="Symbol" panose="05050102010706020507" pitchFamily="18" charset="2"/>
              </a:rPr>
              <a:t>?</a:t>
            </a:r>
          </a:p>
          <a:p>
            <a:pPr lvl="1"/>
            <a:r>
              <a:rPr lang="en-US" altLang="en-US" dirty="0">
                <a:sym typeface="Symbol" panose="05050102010706020507" pitchFamily="18" charset="2"/>
              </a:rPr>
              <a:t>Do we Reduce to </a:t>
            </a:r>
            <a:r>
              <a:rPr lang="en-US" altLang="en-US" dirty="0">
                <a:solidFill>
                  <a:schemeClr val="tx1"/>
                </a:solidFill>
                <a:sym typeface="Symbol" panose="05050102010706020507" pitchFamily="18" charset="2"/>
              </a:rPr>
              <a:t>expr</a:t>
            </a:r>
            <a:r>
              <a:rPr lang="en-US" altLang="en-US" dirty="0">
                <a:sym typeface="Symbol" panose="05050102010706020507" pitchFamily="18" charset="2"/>
              </a:rPr>
              <a:t>?</a:t>
            </a:r>
          </a:p>
        </p:txBody>
      </p:sp>
    </p:spTree>
    <p:extLst>
      <p:ext uri="{BB962C8B-B14F-4D97-AF65-F5344CB8AC3E}">
        <p14:creationId xmlns:p14="http://schemas.microsoft.com/office/powerpoint/2010/main" val="1145883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n-US" altLang="en-US"/>
              <a:t>Bottom-Up Parsing Techniques</a:t>
            </a:r>
          </a:p>
        </p:txBody>
      </p:sp>
      <p:sp>
        <p:nvSpPr>
          <p:cNvPr id="903171" name="Rectangle 3"/>
          <p:cNvSpPr>
            <a:spLocks noGrp="1" noChangeArrowheads="1"/>
          </p:cNvSpPr>
          <p:nvPr>
            <p:ph type="body" idx="1"/>
          </p:nvPr>
        </p:nvSpPr>
        <p:spPr/>
        <p:txBody>
          <a:bodyPr/>
          <a:lstStyle/>
          <a:p>
            <a:r>
              <a:rPr lang="en-US" altLang="en-US"/>
              <a:t>LR(k) Parsers</a:t>
            </a:r>
          </a:p>
          <a:p>
            <a:pPr lvl="1"/>
            <a:r>
              <a:rPr lang="en-US" altLang="en-US"/>
              <a:t>Left to Right Input Scanning (L)</a:t>
            </a:r>
          </a:p>
          <a:p>
            <a:pPr lvl="1"/>
            <a:r>
              <a:rPr lang="en-US" altLang="en-US"/>
              <a:t>Construct a Rightmost Derivation in Reverse (R)</a:t>
            </a:r>
          </a:p>
          <a:p>
            <a:pPr lvl="1"/>
            <a:r>
              <a:rPr lang="en-US" altLang="en-US"/>
              <a:t>Use k Lookahead Symbols for Decisions</a:t>
            </a:r>
          </a:p>
          <a:p>
            <a:r>
              <a:rPr lang="en-US" altLang="en-US"/>
              <a:t>Advantages</a:t>
            </a:r>
          </a:p>
          <a:p>
            <a:pPr lvl="1"/>
            <a:r>
              <a:rPr lang="en-US" altLang="en-US"/>
              <a:t>Well Suited to Almost All PLs</a:t>
            </a:r>
          </a:p>
          <a:p>
            <a:pPr lvl="1"/>
            <a:r>
              <a:rPr lang="en-US" altLang="en-US"/>
              <a:t>Most General Approach/Efficiently Implemented</a:t>
            </a:r>
          </a:p>
          <a:p>
            <a:pPr lvl="1"/>
            <a:r>
              <a:rPr lang="en-US" altLang="en-US"/>
              <a:t>Detects Syntax Errors Very Quickly</a:t>
            </a:r>
          </a:p>
          <a:p>
            <a:r>
              <a:rPr lang="en-US" altLang="en-US"/>
              <a:t>Disadvantages</a:t>
            </a:r>
          </a:p>
          <a:p>
            <a:pPr lvl="1"/>
            <a:r>
              <a:rPr lang="en-US" altLang="en-US"/>
              <a:t>Difficult to Build by Hand</a:t>
            </a:r>
          </a:p>
          <a:p>
            <a:pPr lvl="1"/>
            <a:r>
              <a:rPr lang="en-US" altLang="en-US"/>
              <a:t>Tools to Assist Parser Construction (Yacc, Bison)</a:t>
            </a:r>
          </a:p>
        </p:txBody>
      </p:sp>
    </p:spTree>
    <p:extLst>
      <p:ext uri="{BB962C8B-B14F-4D97-AF65-F5344CB8AC3E}">
        <p14:creationId xmlns:p14="http://schemas.microsoft.com/office/powerpoint/2010/main" val="1043161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ltLang="en-US"/>
              <a:t>Components of an LR Parser</a:t>
            </a:r>
          </a:p>
        </p:txBody>
      </p:sp>
      <p:sp>
        <p:nvSpPr>
          <p:cNvPr id="904196" name="Text Box 4"/>
          <p:cNvSpPr txBox="1">
            <a:spLocks noChangeArrowheads="1"/>
          </p:cNvSpPr>
          <p:nvPr/>
        </p:nvSpPr>
        <p:spPr bwMode="auto">
          <a:xfrm>
            <a:off x="914400" y="1870075"/>
            <a:ext cx="1427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0000"/>
                </a:solidFill>
                <a:latin typeface="Times New Roman" panose="02020603050405020304" pitchFamily="18" charset="0"/>
                <a:ea typeface="+mn-ea"/>
                <a:cs typeface="+mn-cs"/>
              </a:rPr>
              <a:t>Grammar </a:t>
            </a:r>
          </a:p>
        </p:txBody>
      </p:sp>
      <p:sp>
        <p:nvSpPr>
          <p:cNvPr id="904197" name="Rectangle 5"/>
          <p:cNvSpPr>
            <a:spLocks noChangeArrowheads="1"/>
          </p:cNvSpPr>
          <p:nvPr/>
        </p:nvSpPr>
        <p:spPr bwMode="auto">
          <a:xfrm>
            <a:off x="3368675" y="1447800"/>
            <a:ext cx="2133600" cy="1447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solidFill>
                  <a:srgbClr val="000000"/>
                </a:solidFill>
                <a:latin typeface="Times New Roman" panose="02020603050405020304" pitchFamily="18" charset="0"/>
                <a:ea typeface="+mn-ea"/>
                <a:cs typeface="+mn-cs"/>
              </a:rPr>
              <a:t>Table </a:t>
            </a:r>
          </a:p>
          <a:p>
            <a:pPr algn="ctr" eaLnBrk="1" hangingPunct="1"/>
            <a:r>
              <a:rPr lang="en-US" altLang="en-US">
                <a:solidFill>
                  <a:srgbClr val="000000"/>
                </a:solidFill>
                <a:latin typeface="Times New Roman" panose="02020603050405020304" pitchFamily="18" charset="0"/>
                <a:ea typeface="+mn-ea"/>
                <a:cs typeface="+mn-cs"/>
              </a:rPr>
              <a:t>Generator</a:t>
            </a:r>
          </a:p>
        </p:txBody>
      </p:sp>
      <p:sp>
        <p:nvSpPr>
          <p:cNvPr id="904199" name="Text Box 7"/>
          <p:cNvSpPr txBox="1">
            <a:spLocks noChangeArrowheads="1"/>
          </p:cNvSpPr>
          <p:nvPr/>
        </p:nvSpPr>
        <p:spPr bwMode="auto">
          <a:xfrm>
            <a:off x="6416675" y="1905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solidFill>
                  <a:srgbClr val="000000"/>
                </a:solidFill>
                <a:latin typeface="Times New Roman" panose="02020603050405020304" pitchFamily="18" charset="0"/>
                <a:ea typeface="+mn-ea"/>
                <a:cs typeface="+mn-cs"/>
              </a:rPr>
              <a:t>Parsing Table </a:t>
            </a:r>
          </a:p>
        </p:txBody>
      </p:sp>
      <p:sp>
        <p:nvSpPr>
          <p:cNvPr id="904200" name="Line 8"/>
          <p:cNvSpPr>
            <a:spLocks noChangeShapeType="1"/>
          </p:cNvSpPr>
          <p:nvPr/>
        </p:nvSpPr>
        <p:spPr bwMode="auto">
          <a:xfrm>
            <a:off x="2438400" y="2057400"/>
            <a:ext cx="8382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904201" name="Line 9"/>
          <p:cNvSpPr>
            <a:spLocks noChangeShapeType="1"/>
          </p:cNvSpPr>
          <p:nvPr/>
        </p:nvSpPr>
        <p:spPr bwMode="auto">
          <a:xfrm>
            <a:off x="5486400" y="2133600"/>
            <a:ext cx="8382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904202" name="Text Box 10"/>
          <p:cNvSpPr txBox="1">
            <a:spLocks noChangeArrowheads="1"/>
          </p:cNvSpPr>
          <p:nvPr/>
        </p:nvSpPr>
        <p:spPr bwMode="auto">
          <a:xfrm>
            <a:off x="609600" y="3810000"/>
            <a:ext cx="1876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0000"/>
                </a:solidFill>
                <a:latin typeface="Times New Roman" panose="02020603050405020304" pitchFamily="18" charset="0"/>
                <a:ea typeface="+mn-ea"/>
                <a:cs typeface="+mn-cs"/>
              </a:rPr>
              <a:t>Input Tokens </a:t>
            </a:r>
          </a:p>
        </p:txBody>
      </p:sp>
      <p:sp>
        <p:nvSpPr>
          <p:cNvPr id="904203" name="Rectangle 11"/>
          <p:cNvSpPr>
            <a:spLocks noChangeArrowheads="1"/>
          </p:cNvSpPr>
          <p:nvPr/>
        </p:nvSpPr>
        <p:spPr bwMode="auto">
          <a:xfrm>
            <a:off x="3368675" y="3352800"/>
            <a:ext cx="2803525" cy="14478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en-US">
                <a:solidFill>
                  <a:srgbClr val="000000"/>
                </a:solidFill>
                <a:latin typeface="Times New Roman" panose="02020603050405020304" pitchFamily="18" charset="0"/>
                <a:ea typeface="+mn-ea"/>
                <a:cs typeface="+mn-cs"/>
              </a:rPr>
              <a:t>Driver </a:t>
            </a:r>
          </a:p>
          <a:p>
            <a:pPr eaLnBrk="1" hangingPunct="1"/>
            <a:r>
              <a:rPr lang="en-US" altLang="en-US">
                <a:solidFill>
                  <a:srgbClr val="000000"/>
                </a:solidFill>
                <a:latin typeface="Times New Roman" panose="02020603050405020304" pitchFamily="18" charset="0"/>
                <a:ea typeface="+mn-ea"/>
                <a:cs typeface="+mn-cs"/>
              </a:rPr>
              <a:t>Routines</a:t>
            </a:r>
          </a:p>
        </p:txBody>
      </p:sp>
      <p:sp>
        <p:nvSpPr>
          <p:cNvPr id="904204" name="Text Box 12"/>
          <p:cNvSpPr txBox="1">
            <a:spLocks noChangeArrowheads="1"/>
          </p:cNvSpPr>
          <p:nvPr/>
        </p:nvSpPr>
        <p:spPr bwMode="auto">
          <a:xfrm>
            <a:off x="7178675" y="3657600"/>
            <a:ext cx="1508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solidFill>
                  <a:srgbClr val="000000"/>
                </a:solidFill>
                <a:latin typeface="Times New Roman" panose="02020603050405020304" pitchFamily="18" charset="0"/>
                <a:ea typeface="+mn-ea"/>
                <a:cs typeface="+mn-cs"/>
              </a:rPr>
              <a:t>Output</a:t>
            </a:r>
          </a:p>
          <a:p>
            <a:pPr eaLnBrk="1" hangingPunct="1"/>
            <a:r>
              <a:rPr lang="en-US" altLang="en-US">
                <a:solidFill>
                  <a:srgbClr val="000000"/>
                </a:solidFill>
                <a:latin typeface="Times New Roman" panose="02020603050405020304" pitchFamily="18" charset="0"/>
                <a:ea typeface="+mn-ea"/>
                <a:cs typeface="+mn-cs"/>
              </a:rPr>
              <a:t>Parse Tree</a:t>
            </a:r>
          </a:p>
        </p:txBody>
      </p:sp>
      <p:sp>
        <p:nvSpPr>
          <p:cNvPr id="904205" name="Line 13"/>
          <p:cNvSpPr>
            <a:spLocks noChangeShapeType="1"/>
          </p:cNvSpPr>
          <p:nvPr/>
        </p:nvSpPr>
        <p:spPr bwMode="auto">
          <a:xfrm>
            <a:off x="2438400" y="3962400"/>
            <a:ext cx="8382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904206" name="Line 14"/>
          <p:cNvSpPr>
            <a:spLocks noChangeShapeType="1"/>
          </p:cNvSpPr>
          <p:nvPr/>
        </p:nvSpPr>
        <p:spPr bwMode="auto">
          <a:xfrm>
            <a:off x="6248400" y="4038600"/>
            <a:ext cx="838200" cy="0"/>
          </a:xfrm>
          <a:prstGeom prst="line">
            <a:avLst/>
          </a:prstGeom>
          <a:noFill/>
          <a:ln w="381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904207" name="Rectangle 15"/>
          <p:cNvSpPr>
            <a:spLocks noChangeArrowheads="1"/>
          </p:cNvSpPr>
          <p:nvPr/>
        </p:nvSpPr>
        <p:spPr bwMode="auto">
          <a:xfrm>
            <a:off x="4648200" y="3581400"/>
            <a:ext cx="1355725" cy="990600"/>
          </a:xfrm>
          <a:prstGeom prst="rect">
            <a:avLst/>
          </a:prstGeom>
          <a:noFill/>
          <a:ln w="25400">
            <a:solidFill>
              <a:srgbClr val="FF0000"/>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a:solidFill>
                  <a:srgbClr val="FF0000"/>
                </a:solidFill>
                <a:latin typeface="Times New Roman" panose="02020603050405020304" pitchFamily="18" charset="0"/>
                <a:ea typeface="+mn-ea"/>
                <a:cs typeface="+mn-cs"/>
              </a:rPr>
              <a:t>Parsing</a:t>
            </a:r>
          </a:p>
          <a:p>
            <a:pPr algn="ctr" eaLnBrk="1" hangingPunct="1"/>
            <a:r>
              <a:rPr lang="en-US" altLang="en-US">
                <a:solidFill>
                  <a:srgbClr val="FF0000"/>
                </a:solidFill>
                <a:latin typeface="Times New Roman" panose="02020603050405020304" pitchFamily="18" charset="0"/>
                <a:ea typeface="+mn-ea"/>
                <a:cs typeface="+mn-cs"/>
              </a:rPr>
              <a:t>Table</a:t>
            </a:r>
          </a:p>
        </p:txBody>
      </p:sp>
      <p:sp>
        <p:nvSpPr>
          <p:cNvPr id="904208" name="Line 16"/>
          <p:cNvSpPr>
            <a:spLocks noChangeShapeType="1"/>
          </p:cNvSpPr>
          <p:nvPr/>
        </p:nvSpPr>
        <p:spPr bwMode="auto">
          <a:xfrm flipV="1">
            <a:off x="2819400" y="4495800"/>
            <a:ext cx="685800" cy="914400"/>
          </a:xfrm>
          <a:prstGeom prst="line">
            <a:avLst/>
          </a:prstGeom>
          <a:noFill/>
          <a:ln w="38100">
            <a:solidFill>
              <a:schemeClr val="accent2"/>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904209" name="Line 17"/>
          <p:cNvSpPr>
            <a:spLocks noChangeShapeType="1"/>
          </p:cNvSpPr>
          <p:nvPr/>
        </p:nvSpPr>
        <p:spPr bwMode="auto">
          <a:xfrm flipH="1" flipV="1">
            <a:off x="5715000" y="4419600"/>
            <a:ext cx="1143000" cy="838200"/>
          </a:xfrm>
          <a:prstGeom prst="line">
            <a:avLst/>
          </a:prstGeom>
          <a:noFill/>
          <a:ln w="38100">
            <a:solidFill>
              <a:schemeClr val="accent2"/>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904210" name="Text Box 18"/>
          <p:cNvSpPr txBox="1">
            <a:spLocks noChangeArrowheads="1"/>
          </p:cNvSpPr>
          <p:nvPr/>
        </p:nvSpPr>
        <p:spPr bwMode="auto">
          <a:xfrm>
            <a:off x="5486400" y="5410200"/>
            <a:ext cx="290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3333CC"/>
                </a:solidFill>
                <a:latin typeface="Times New Roman" panose="02020603050405020304" pitchFamily="18" charset="0"/>
                <a:ea typeface="+mn-ea"/>
                <a:cs typeface="+mn-cs"/>
              </a:rPr>
              <a:t>Differs Based on </a:t>
            </a:r>
          </a:p>
          <a:p>
            <a:pPr eaLnBrk="1" hangingPunct="1"/>
            <a:r>
              <a:rPr lang="en-US" altLang="en-US">
                <a:solidFill>
                  <a:srgbClr val="3333CC"/>
                </a:solidFill>
                <a:latin typeface="Times New Roman" panose="02020603050405020304" pitchFamily="18" charset="0"/>
                <a:ea typeface="+mn-ea"/>
                <a:cs typeface="+mn-cs"/>
              </a:rPr>
              <a:t>Grammar/Lookaheads</a:t>
            </a:r>
          </a:p>
        </p:txBody>
      </p:sp>
      <p:sp>
        <p:nvSpPr>
          <p:cNvPr id="904211" name="Text Box 19"/>
          <p:cNvSpPr txBox="1">
            <a:spLocks noChangeArrowheads="1"/>
          </p:cNvSpPr>
          <p:nvPr/>
        </p:nvSpPr>
        <p:spPr bwMode="auto">
          <a:xfrm>
            <a:off x="1143000" y="5486400"/>
            <a:ext cx="343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3333CC"/>
                </a:solidFill>
                <a:latin typeface="Times New Roman" panose="02020603050405020304" pitchFamily="18" charset="0"/>
                <a:ea typeface="+mn-ea"/>
                <a:cs typeface="+mn-cs"/>
              </a:rPr>
              <a:t>Common to all LR Parsers</a:t>
            </a:r>
          </a:p>
        </p:txBody>
      </p:sp>
    </p:spTree>
    <p:extLst>
      <p:ext uri="{BB962C8B-B14F-4D97-AF65-F5344CB8AC3E}">
        <p14:creationId xmlns:p14="http://schemas.microsoft.com/office/powerpoint/2010/main" val="2402228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r>
              <a:rPr lang="en-US" altLang="en-US"/>
              <a:t>Three Classes of LR Parsers</a:t>
            </a:r>
          </a:p>
        </p:txBody>
      </p:sp>
      <p:sp>
        <p:nvSpPr>
          <p:cNvPr id="905219" name="Rectangle 3"/>
          <p:cNvSpPr>
            <a:spLocks noGrp="1" noChangeArrowheads="1"/>
          </p:cNvSpPr>
          <p:nvPr>
            <p:ph type="body" idx="1"/>
          </p:nvPr>
        </p:nvSpPr>
        <p:spPr/>
        <p:txBody>
          <a:bodyPr/>
          <a:lstStyle/>
          <a:p>
            <a:r>
              <a:rPr lang="en-US" altLang="en-US"/>
              <a:t>Simple LR (SLR) or LR(0)</a:t>
            </a:r>
          </a:p>
          <a:p>
            <a:pPr lvl="1"/>
            <a:r>
              <a:rPr lang="en-US" altLang="en-US"/>
              <a:t>Easiest but Limited in Grammar Applicability</a:t>
            </a:r>
          </a:p>
          <a:p>
            <a:pPr lvl="1"/>
            <a:r>
              <a:rPr lang="en-US" altLang="en-US"/>
              <a:t>Grammar Leads to S/R and R/R Conflicts</a:t>
            </a:r>
          </a:p>
          <a:p>
            <a:r>
              <a:rPr lang="en-US" altLang="en-US"/>
              <a:t>Canonical LR(k) k lookaheads</a:t>
            </a:r>
          </a:p>
          <a:p>
            <a:pPr lvl="1"/>
            <a:r>
              <a:rPr lang="en-US" altLang="en-US"/>
              <a:t>Powerful but Expensive</a:t>
            </a:r>
          </a:p>
          <a:p>
            <a:pPr lvl="1"/>
            <a:r>
              <a:rPr lang="en-US" altLang="en-US"/>
              <a:t>LR(k) – Usually LR(1)</a:t>
            </a:r>
          </a:p>
          <a:p>
            <a:r>
              <a:rPr lang="en-US" altLang="en-US"/>
              <a:t>Lookahead LR (LALR) – In Between Two</a:t>
            </a:r>
          </a:p>
          <a:p>
            <a:r>
              <a:rPr lang="en-US" altLang="en-US"/>
              <a:t>Two Fold Focus:</a:t>
            </a:r>
          </a:p>
          <a:p>
            <a:pPr lvl="1"/>
            <a:r>
              <a:rPr lang="en-US" altLang="en-US"/>
              <a:t>Parser Table Construction – Item and Item Sets</a:t>
            </a:r>
          </a:p>
          <a:p>
            <a:pPr lvl="1"/>
            <a:r>
              <a:rPr lang="en-US" altLang="en-US"/>
              <a:t>Examination of LR Parsing Algorithm</a:t>
            </a:r>
          </a:p>
          <a:p>
            <a:pPr lvl="1">
              <a:buFont typeface="Wingdings" panose="05000000000000000000" pitchFamily="2" charset="2"/>
              <a:buNone/>
            </a:pPr>
            <a:endParaRPr lang="en-US" altLang="en-US"/>
          </a:p>
          <a:p>
            <a:pPr lvl="1"/>
            <a:endParaRPr lang="en-US" altLang="en-US"/>
          </a:p>
        </p:txBody>
      </p:sp>
    </p:spTree>
    <p:extLst>
      <p:ext uri="{BB962C8B-B14F-4D97-AF65-F5344CB8AC3E}">
        <p14:creationId xmlns:p14="http://schemas.microsoft.com/office/powerpoint/2010/main" val="280364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Copyright © 2015 Pearson. All rights reserved.</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accent2"/>
                </a:solidFill>
                <a:latin typeface="Lucida Sans Unicode" pitchFamily="34" charset="0"/>
                <a:ea typeface="Lucida Sans Unicode" pitchFamily="34" charset="0"/>
                <a:cs typeface="Lucida Sans Unicode" pitchFamily="34" charset="0"/>
              </a:defRPr>
            </a:lvl1pPr>
            <a:lvl2pPr marL="742950" indent="-285750">
              <a:spcBef>
                <a:spcPct val="20000"/>
              </a:spcBef>
              <a:buChar char="–"/>
              <a:defRPr sz="2400">
                <a:solidFill>
                  <a:schemeClr val="accent2"/>
                </a:solidFill>
                <a:latin typeface="Lucida Sans Unicode" pitchFamily="34" charset="0"/>
                <a:ea typeface="Lucida Sans Unicode" pitchFamily="34" charset="0"/>
                <a:cs typeface="Lucida Sans Unicode" pitchFamily="34" charset="0"/>
              </a:defRPr>
            </a:lvl2pPr>
            <a:lvl3pPr marL="1143000" indent="-228600">
              <a:spcBef>
                <a:spcPct val="20000"/>
              </a:spcBef>
              <a:buChar char="•"/>
              <a:defRPr sz="2100">
                <a:solidFill>
                  <a:srgbClr val="666699"/>
                </a:solidFill>
                <a:latin typeface="Lucida Sans Unicode" pitchFamily="34" charset="0"/>
                <a:ea typeface="Lucida Sans Unicode" pitchFamily="34" charset="0"/>
                <a:cs typeface="Lucida Sans Unicode" pitchFamily="34" charset="0"/>
              </a:defRPr>
            </a:lvl3pPr>
            <a:lvl4pPr marL="1600200" indent="-228600">
              <a:spcBef>
                <a:spcPct val="20000"/>
              </a:spcBef>
              <a:buChar char="–"/>
              <a:defRPr>
                <a:solidFill>
                  <a:schemeClr val="accent2"/>
                </a:solidFill>
                <a:latin typeface="Lucida Sans Unicode" pitchFamily="34" charset="0"/>
                <a:ea typeface="Lucida Sans Unicode" pitchFamily="34" charset="0"/>
                <a:cs typeface="Lucida Sans Unicode" pitchFamily="34" charset="0"/>
              </a:defRPr>
            </a:lvl4pPr>
            <a:lvl5pPr marL="2057400" indent="-228600">
              <a:spcBef>
                <a:spcPct val="20000"/>
              </a:spcBef>
              <a:buChar char="»"/>
              <a:defRPr>
                <a:solidFill>
                  <a:srgbClr val="666699"/>
                </a:solidFill>
                <a:latin typeface="Lucida Sans Unicode" pitchFamily="34" charset="0"/>
                <a:ea typeface="Lucida Sans Unicode" pitchFamily="34" charset="0"/>
                <a:cs typeface="Lucida Sans Unicode" pitchFamily="34" charset="0"/>
              </a:defRPr>
            </a:lvl5pPr>
            <a:lvl6pPr marL="25146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6pPr>
            <a:lvl7pPr marL="29718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7pPr>
            <a:lvl8pPr marL="34290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8pPr>
            <a:lvl9pPr marL="3886200" indent="-228600" eaLnBrk="0" fontAlgn="base" hangingPunct="0">
              <a:spcBef>
                <a:spcPct val="20000"/>
              </a:spcBef>
              <a:spcAft>
                <a:spcPct val="0"/>
              </a:spcAft>
              <a:buChar char="»"/>
              <a:defRPr>
                <a:solidFill>
                  <a:srgbClr val="666699"/>
                </a:solidFill>
                <a:latin typeface="Lucida Sans Unicode" pitchFamily="34" charset="0"/>
                <a:ea typeface="Lucida Sans Unicode" pitchFamily="34" charset="0"/>
                <a:cs typeface="Lucida Sans Unicode" pitchFamily="34" charset="0"/>
              </a:defRPr>
            </a:lvl9pPr>
          </a:lstStyle>
          <a:p>
            <a:pPr>
              <a:spcBef>
                <a:spcPct val="0"/>
              </a:spcBef>
              <a:buFontTx/>
              <a:buNone/>
            </a:pPr>
            <a:r>
              <a:rPr lang="en-US" altLang="en-US" sz="1000">
                <a:solidFill>
                  <a:schemeClr val="tx1"/>
                </a:solidFill>
                <a:latin typeface="Arial" charset="0"/>
              </a:rPr>
              <a:t>1-</a:t>
            </a:r>
            <a:fld id="{450A68E8-67C4-45F7-A70D-F8EBD773A7D5}" type="slidenum">
              <a:rPr lang="en-US" altLang="en-US" sz="1000">
                <a:solidFill>
                  <a:schemeClr val="tx1"/>
                </a:solidFill>
                <a:latin typeface="Arial" charset="0"/>
              </a:rPr>
              <a:pPr>
                <a:spcBef>
                  <a:spcPct val="0"/>
                </a:spcBef>
                <a:buFontTx/>
                <a:buNone/>
              </a:pPr>
              <a:t>9</a:t>
            </a:fld>
            <a:endParaRPr lang="en-US" altLang="en-US" sz="1000">
              <a:solidFill>
                <a:schemeClr val="tx1"/>
              </a:solidFill>
              <a:latin typeface="Arial" charset="0"/>
            </a:endParaRPr>
          </a:p>
        </p:txBody>
      </p:sp>
      <p:sp>
        <p:nvSpPr>
          <p:cNvPr id="20484" name="Rectangle 2"/>
          <p:cNvSpPr>
            <a:spLocks noGrp="1" noChangeArrowheads="1"/>
          </p:cNvSpPr>
          <p:nvPr>
            <p:ph type="title"/>
          </p:nvPr>
        </p:nvSpPr>
        <p:spPr/>
        <p:txBody>
          <a:bodyPr/>
          <a:lstStyle/>
          <a:p>
            <a:pPr eaLnBrk="1" hangingPunct="1"/>
            <a:r>
              <a:rPr lang="en-US" altLang="en-US"/>
              <a:t>State Diagram Design</a:t>
            </a:r>
          </a:p>
        </p:txBody>
      </p:sp>
      <p:sp>
        <p:nvSpPr>
          <p:cNvPr id="20485" name="Rectangle 3"/>
          <p:cNvSpPr>
            <a:spLocks noGrp="1" noChangeArrowheads="1"/>
          </p:cNvSpPr>
          <p:nvPr>
            <p:ph type="body" idx="1"/>
          </p:nvPr>
        </p:nvSpPr>
        <p:spPr/>
        <p:txBody>
          <a:bodyPr/>
          <a:lstStyle/>
          <a:p>
            <a:pPr lvl="1" eaLnBrk="1" hangingPunct="1"/>
            <a:r>
              <a:rPr lang="en-US" altLang="en-US"/>
              <a:t>A naïve state diagram would have a transition from every state on every character in the source language - such a diagram would be very large!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10" name="Rectangle 6"/>
          <p:cNvSpPr>
            <a:spLocks noGrp="1" noChangeArrowheads="1"/>
          </p:cNvSpPr>
          <p:nvPr>
            <p:ph type="title"/>
          </p:nvPr>
        </p:nvSpPr>
        <p:spPr/>
        <p:txBody>
          <a:bodyPr/>
          <a:lstStyle/>
          <a:p>
            <a:r>
              <a:rPr lang="en-US" altLang="en-US"/>
              <a:t>LR Parser Structure</a:t>
            </a:r>
          </a:p>
        </p:txBody>
      </p:sp>
      <p:sp>
        <p:nvSpPr>
          <p:cNvPr id="891921" name="Rectangle 17"/>
          <p:cNvSpPr>
            <a:spLocks noGrp="1" noChangeArrowheads="1"/>
          </p:cNvSpPr>
          <p:nvPr>
            <p:ph type="body" idx="1"/>
          </p:nvPr>
        </p:nvSpPr>
        <p:spPr>
          <a:xfrm>
            <a:off x="609600" y="3733800"/>
            <a:ext cx="8534400" cy="2971800"/>
          </a:xfrm>
          <a:solidFill>
            <a:schemeClr val="bg1"/>
          </a:solidFill>
        </p:spPr>
        <p:txBody>
          <a:bodyPr/>
          <a:lstStyle/>
          <a:p>
            <a:r>
              <a:rPr lang="en-US" altLang="en-US" dirty="0"/>
              <a:t>action[</a:t>
            </a:r>
            <a:r>
              <a:rPr lang="en-US" altLang="en-US" b="1" dirty="0" err="1">
                <a:effectLst/>
              </a:rPr>
              <a:t>s</a:t>
            </a:r>
            <a:r>
              <a:rPr lang="en-US" altLang="en-US" b="1" baseline="-25000" dirty="0" err="1">
                <a:effectLst/>
              </a:rPr>
              <a:t>m</a:t>
            </a:r>
            <a:r>
              <a:rPr lang="en-US" altLang="en-US" b="1" baseline="-25000" dirty="0">
                <a:effectLst/>
              </a:rPr>
              <a:t> </a:t>
            </a:r>
            <a:r>
              <a:rPr lang="en-US" altLang="en-US" b="1" dirty="0">
                <a:effectLst/>
              </a:rPr>
              <a:t>, </a:t>
            </a:r>
            <a:r>
              <a:rPr lang="en-US" altLang="en-US" b="1" dirty="0" err="1">
                <a:effectLst/>
              </a:rPr>
              <a:t>a</a:t>
            </a:r>
            <a:r>
              <a:rPr lang="en-US" altLang="en-US" b="1" baseline="-25000" dirty="0" err="1">
                <a:effectLst/>
              </a:rPr>
              <a:t>i</a:t>
            </a:r>
            <a:r>
              <a:rPr lang="en-US" altLang="en-US" sz="2000" b="1" baseline="-25000" dirty="0">
                <a:effectLst/>
              </a:rPr>
              <a:t> </a:t>
            </a:r>
            <a:r>
              <a:rPr lang="en-US" altLang="en-US" dirty="0"/>
              <a:t>] is Parsing Table with Four Options</a:t>
            </a:r>
            <a:br>
              <a:rPr lang="en-US" altLang="en-US" dirty="0"/>
            </a:br>
            <a:r>
              <a:rPr lang="en-US" altLang="en-US" dirty="0"/>
              <a:t>1. Shift S onto Stack		2. Reduce by Rule</a:t>
            </a:r>
            <a:br>
              <a:rPr lang="en-US" altLang="en-US" dirty="0"/>
            </a:br>
            <a:r>
              <a:rPr lang="en-US" altLang="en-US" dirty="0"/>
              <a:t>3. Accept ($,$)			4. Report an Error</a:t>
            </a:r>
          </a:p>
          <a:p>
            <a:r>
              <a:rPr lang="en-US" altLang="en-US" dirty="0" err="1"/>
              <a:t>goto</a:t>
            </a:r>
            <a:r>
              <a:rPr lang="en-US" altLang="en-US" dirty="0"/>
              <a:t>[</a:t>
            </a:r>
            <a:r>
              <a:rPr lang="en-US" altLang="en-US" b="1" dirty="0" err="1">
                <a:effectLst/>
              </a:rPr>
              <a:t>s</a:t>
            </a:r>
            <a:r>
              <a:rPr lang="en-US" altLang="en-US" b="1" baseline="-25000" dirty="0" err="1">
                <a:effectLst/>
              </a:rPr>
              <a:t>m</a:t>
            </a:r>
            <a:r>
              <a:rPr lang="en-US" altLang="en-US" b="1" baseline="-25000" dirty="0">
                <a:effectLst/>
              </a:rPr>
              <a:t> </a:t>
            </a:r>
            <a:r>
              <a:rPr lang="en-US" altLang="en-US" b="1" dirty="0">
                <a:effectLst/>
              </a:rPr>
              <a:t>, </a:t>
            </a:r>
            <a:r>
              <a:rPr lang="en-US" altLang="en-US" b="1" dirty="0" err="1">
                <a:effectLst/>
              </a:rPr>
              <a:t>a</a:t>
            </a:r>
            <a:r>
              <a:rPr lang="en-US" altLang="en-US" b="1" baseline="-25000" dirty="0" err="1">
                <a:effectLst/>
              </a:rPr>
              <a:t>i</a:t>
            </a:r>
            <a:r>
              <a:rPr lang="en-US" altLang="en-US" sz="2000" b="1" baseline="-25000" dirty="0">
                <a:effectLst/>
              </a:rPr>
              <a:t> </a:t>
            </a:r>
            <a:r>
              <a:rPr lang="en-US" altLang="en-US" dirty="0"/>
              <a:t>] determines next state for action </a:t>
            </a:r>
          </a:p>
          <a:p>
            <a:r>
              <a:rPr lang="en-US" altLang="en-US" dirty="0"/>
              <a:t>Question: What does following Represent? Right sentential form</a:t>
            </a:r>
          </a:p>
        </p:txBody>
      </p:sp>
      <p:sp>
        <p:nvSpPr>
          <p:cNvPr id="891912" name="Text Box 8"/>
          <p:cNvSpPr txBox="1">
            <a:spLocks noChangeArrowheads="1"/>
          </p:cNvSpPr>
          <p:nvPr/>
        </p:nvSpPr>
        <p:spPr bwMode="auto">
          <a:xfrm>
            <a:off x="609600" y="1371600"/>
            <a:ext cx="4576763" cy="396875"/>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000000"/>
                </a:solidFill>
                <a:latin typeface="Times New Roman" panose="02020603050405020304" pitchFamily="18" charset="0"/>
                <a:ea typeface="+mn-ea"/>
                <a:cs typeface="+mn-cs"/>
              </a:rPr>
              <a:t>(s</a:t>
            </a:r>
            <a:r>
              <a:rPr lang="en-US" altLang="en-US" sz="2000" baseline="-25000">
                <a:solidFill>
                  <a:srgbClr val="000000"/>
                </a:solidFill>
                <a:latin typeface="Times New Roman" panose="02020603050405020304" pitchFamily="18" charset="0"/>
                <a:ea typeface="+mn-ea"/>
                <a:cs typeface="+mn-cs"/>
              </a:rPr>
              <a:t>0 </a:t>
            </a:r>
            <a:r>
              <a:rPr lang="en-US" altLang="en-US" sz="2000">
                <a:solidFill>
                  <a:srgbClr val="000000"/>
                </a:solidFill>
                <a:latin typeface="Times New Roman" panose="02020603050405020304" pitchFamily="18" charset="0"/>
                <a:ea typeface="+mn-ea"/>
                <a:cs typeface="+mn-cs"/>
              </a:rPr>
              <a:t>X</a:t>
            </a:r>
            <a:r>
              <a:rPr lang="en-US" altLang="en-US" sz="2000" baseline="-25000">
                <a:solidFill>
                  <a:srgbClr val="000000"/>
                </a:solidFill>
                <a:latin typeface="Times New Roman" panose="02020603050405020304" pitchFamily="18" charset="0"/>
                <a:ea typeface="+mn-ea"/>
                <a:cs typeface="+mn-cs"/>
              </a:rPr>
              <a:t>1 </a:t>
            </a:r>
            <a:r>
              <a:rPr lang="en-US" altLang="en-US" sz="2000">
                <a:solidFill>
                  <a:srgbClr val="000000"/>
                </a:solidFill>
                <a:latin typeface="Times New Roman" panose="02020603050405020304" pitchFamily="18" charset="0"/>
                <a:ea typeface="+mn-ea"/>
                <a:cs typeface="+mn-cs"/>
              </a:rPr>
              <a:t>s</a:t>
            </a:r>
            <a:r>
              <a:rPr lang="en-US" altLang="en-US" sz="2000" baseline="-25000">
                <a:solidFill>
                  <a:srgbClr val="000000"/>
                </a:solidFill>
                <a:latin typeface="Times New Roman" panose="02020603050405020304" pitchFamily="18" charset="0"/>
                <a:ea typeface="+mn-ea"/>
                <a:cs typeface="+mn-cs"/>
              </a:rPr>
              <a:t>1 </a:t>
            </a:r>
            <a:r>
              <a:rPr lang="en-US" altLang="en-US" sz="2000">
                <a:solidFill>
                  <a:srgbClr val="000000"/>
                </a:solidFill>
                <a:latin typeface="Times New Roman" panose="02020603050405020304" pitchFamily="18" charset="0"/>
                <a:ea typeface="+mn-ea"/>
                <a:cs typeface="+mn-cs"/>
              </a:rPr>
              <a:t>X</a:t>
            </a:r>
            <a:r>
              <a:rPr lang="en-US" altLang="en-US" sz="2000" baseline="-25000">
                <a:solidFill>
                  <a:srgbClr val="000000"/>
                </a:solidFill>
                <a:latin typeface="Times New Roman" panose="02020603050405020304" pitchFamily="18" charset="0"/>
                <a:ea typeface="+mn-ea"/>
                <a:cs typeface="+mn-cs"/>
              </a:rPr>
              <a:t>2 </a:t>
            </a:r>
            <a:r>
              <a:rPr lang="en-US" altLang="en-US" sz="2000">
                <a:solidFill>
                  <a:srgbClr val="000000"/>
                </a:solidFill>
                <a:latin typeface="Times New Roman" panose="02020603050405020304" pitchFamily="18" charset="0"/>
                <a:ea typeface="+mn-ea"/>
                <a:cs typeface="+mn-cs"/>
              </a:rPr>
              <a:t>... X</a:t>
            </a:r>
            <a:r>
              <a:rPr lang="en-US" altLang="en-US" sz="2000" baseline="-25000">
                <a:solidFill>
                  <a:srgbClr val="000000"/>
                </a:solidFill>
                <a:latin typeface="Times New Roman" panose="02020603050405020304" pitchFamily="18" charset="0"/>
                <a:ea typeface="+mn-ea"/>
                <a:cs typeface="+mn-cs"/>
              </a:rPr>
              <a:t>m-1 </a:t>
            </a:r>
            <a:r>
              <a:rPr lang="en-US" altLang="en-US" sz="2000">
                <a:solidFill>
                  <a:srgbClr val="000000"/>
                </a:solidFill>
                <a:latin typeface="Times New Roman" panose="02020603050405020304" pitchFamily="18" charset="0"/>
                <a:ea typeface="+mn-ea"/>
                <a:cs typeface="+mn-cs"/>
              </a:rPr>
              <a:t>s</a:t>
            </a:r>
            <a:r>
              <a:rPr lang="en-US" altLang="en-US" sz="2000" baseline="-25000">
                <a:solidFill>
                  <a:srgbClr val="000000"/>
                </a:solidFill>
                <a:latin typeface="Times New Roman" panose="02020603050405020304" pitchFamily="18" charset="0"/>
                <a:ea typeface="+mn-ea"/>
                <a:cs typeface="+mn-cs"/>
              </a:rPr>
              <a:t>m-1 </a:t>
            </a:r>
            <a:r>
              <a:rPr lang="en-US" altLang="en-US" sz="2000">
                <a:solidFill>
                  <a:srgbClr val="000000"/>
                </a:solidFill>
                <a:latin typeface="Times New Roman" panose="02020603050405020304" pitchFamily="18" charset="0"/>
                <a:ea typeface="+mn-ea"/>
                <a:cs typeface="+mn-cs"/>
              </a:rPr>
              <a:t>X</a:t>
            </a:r>
            <a:r>
              <a:rPr lang="en-US" altLang="en-US" sz="2000" baseline="-25000">
                <a:solidFill>
                  <a:srgbClr val="000000"/>
                </a:solidFill>
                <a:latin typeface="Times New Roman" panose="02020603050405020304" pitchFamily="18" charset="0"/>
                <a:ea typeface="+mn-ea"/>
                <a:cs typeface="+mn-cs"/>
              </a:rPr>
              <a:t>m </a:t>
            </a:r>
            <a:r>
              <a:rPr lang="en-US" altLang="en-US" sz="2000">
                <a:solidFill>
                  <a:srgbClr val="000000"/>
                </a:solidFill>
                <a:latin typeface="Times New Roman" panose="02020603050405020304" pitchFamily="18" charset="0"/>
                <a:ea typeface="+mn-ea"/>
                <a:cs typeface="+mn-cs"/>
              </a:rPr>
              <a:t>s</a:t>
            </a:r>
            <a:r>
              <a:rPr lang="en-US" altLang="en-US" sz="2000" baseline="-25000">
                <a:solidFill>
                  <a:srgbClr val="000000"/>
                </a:solidFill>
                <a:latin typeface="Times New Roman" panose="02020603050405020304" pitchFamily="18" charset="0"/>
                <a:ea typeface="+mn-ea"/>
                <a:cs typeface="+mn-cs"/>
              </a:rPr>
              <a:t>m </a:t>
            </a:r>
            <a:r>
              <a:rPr lang="en-US" altLang="en-US" sz="2000">
                <a:solidFill>
                  <a:srgbClr val="000000"/>
                </a:solidFill>
                <a:latin typeface="Times New Roman" panose="02020603050405020304" pitchFamily="18" charset="0"/>
                <a:ea typeface="+mn-ea"/>
                <a:cs typeface="+mn-cs"/>
              </a:rPr>
              <a:t>, a</a:t>
            </a:r>
            <a:r>
              <a:rPr lang="en-US" altLang="en-US" sz="2000" baseline="-25000">
                <a:solidFill>
                  <a:srgbClr val="000000"/>
                </a:solidFill>
                <a:latin typeface="Times New Roman" panose="02020603050405020304" pitchFamily="18" charset="0"/>
                <a:ea typeface="+mn-ea"/>
                <a:cs typeface="+mn-cs"/>
              </a:rPr>
              <a:t>i </a:t>
            </a:r>
            <a:r>
              <a:rPr lang="en-US" altLang="en-US" sz="2000">
                <a:solidFill>
                  <a:srgbClr val="000000"/>
                </a:solidFill>
                <a:latin typeface="Times New Roman" panose="02020603050405020304" pitchFamily="18" charset="0"/>
                <a:ea typeface="+mn-ea"/>
                <a:cs typeface="+mn-cs"/>
              </a:rPr>
              <a:t>a</a:t>
            </a:r>
            <a:r>
              <a:rPr lang="en-US" altLang="en-US" sz="2000" baseline="-25000">
                <a:solidFill>
                  <a:srgbClr val="000000"/>
                </a:solidFill>
                <a:latin typeface="Times New Roman" panose="02020603050405020304" pitchFamily="18" charset="0"/>
                <a:ea typeface="+mn-ea"/>
                <a:cs typeface="+mn-cs"/>
              </a:rPr>
              <a:t>i+1 </a:t>
            </a:r>
            <a:r>
              <a:rPr lang="en-US" altLang="en-US" sz="2000">
                <a:solidFill>
                  <a:srgbClr val="000000"/>
                </a:solidFill>
                <a:latin typeface="Times New Roman" panose="02020603050405020304" pitchFamily="18" charset="0"/>
                <a:ea typeface="+mn-ea"/>
                <a:cs typeface="+mn-cs"/>
              </a:rPr>
              <a:t>...</a:t>
            </a:r>
            <a:r>
              <a:rPr lang="en-US" altLang="en-US" sz="2000" baseline="-25000">
                <a:solidFill>
                  <a:srgbClr val="000000"/>
                </a:solidFill>
                <a:latin typeface="Times New Roman" panose="02020603050405020304" pitchFamily="18" charset="0"/>
                <a:ea typeface="+mn-ea"/>
                <a:cs typeface="+mn-cs"/>
              </a:rPr>
              <a:t> </a:t>
            </a:r>
            <a:r>
              <a:rPr lang="en-US" altLang="en-US" sz="2000">
                <a:solidFill>
                  <a:srgbClr val="000000"/>
                </a:solidFill>
                <a:latin typeface="Times New Roman" panose="02020603050405020304" pitchFamily="18" charset="0"/>
                <a:ea typeface="+mn-ea"/>
                <a:cs typeface="+mn-cs"/>
              </a:rPr>
              <a:t>a</a:t>
            </a:r>
            <a:r>
              <a:rPr lang="en-US" altLang="en-US" sz="2000" baseline="-25000">
                <a:solidFill>
                  <a:srgbClr val="000000"/>
                </a:solidFill>
                <a:latin typeface="Times New Roman" panose="02020603050405020304" pitchFamily="18" charset="0"/>
                <a:ea typeface="+mn-ea"/>
                <a:cs typeface="+mn-cs"/>
              </a:rPr>
              <a:t>n </a:t>
            </a:r>
            <a:r>
              <a:rPr lang="en-US" altLang="en-US" sz="2000">
                <a:solidFill>
                  <a:srgbClr val="000000"/>
                </a:solidFill>
                <a:latin typeface="Times New Roman" panose="02020603050405020304" pitchFamily="18" charset="0"/>
                <a:ea typeface="+mn-ea"/>
                <a:cs typeface="+mn-cs"/>
              </a:rPr>
              <a:t>$)</a:t>
            </a:r>
          </a:p>
        </p:txBody>
      </p:sp>
      <p:sp>
        <p:nvSpPr>
          <p:cNvPr id="891914" name="Text Box 10"/>
          <p:cNvSpPr txBox="1">
            <a:spLocks noChangeArrowheads="1"/>
          </p:cNvSpPr>
          <p:nvPr/>
        </p:nvSpPr>
        <p:spPr bwMode="auto">
          <a:xfrm>
            <a:off x="609600" y="1905000"/>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000000"/>
                </a:solidFill>
                <a:latin typeface="Times New Roman" panose="02020603050405020304" pitchFamily="18" charset="0"/>
                <a:ea typeface="+mn-ea"/>
                <a:cs typeface="+mn-cs"/>
              </a:rPr>
              <a:t>state</a:t>
            </a:r>
          </a:p>
        </p:txBody>
      </p:sp>
      <p:sp>
        <p:nvSpPr>
          <p:cNvPr id="891915" name="Line 11"/>
          <p:cNvSpPr>
            <a:spLocks noChangeShapeType="1"/>
          </p:cNvSpPr>
          <p:nvPr/>
        </p:nvSpPr>
        <p:spPr bwMode="auto">
          <a:xfrm flipH="1" flipV="1">
            <a:off x="914400" y="1752600"/>
            <a:ext cx="77788" cy="22860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16" name="Line 12"/>
          <p:cNvSpPr>
            <a:spLocks noChangeShapeType="1"/>
          </p:cNvSpPr>
          <p:nvPr/>
        </p:nvSpPr>
        <p:spPr bwMode="auto">
          <a:xfrm flipH="1" flipV="1">
            <a:off x="1065213" y="1752600"/>
            <a:ext cx="228600" cy="22860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17" name="Text Box 13"/>
          <p:cNvSpPr txBox="1">
            <a:spLocks noChangeArrowheads="1"/>
          </p:cNvSpPr>
          <p:nvPr/>
        </p:nvSpPr>
        <p:spPr bwMode="auto">
          <a:xfrm>
            <a:off x="1371600" y="1828800"/>
            <a:ext cx="20288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000000"/>
                </a:solidFill>
                <a:latin typeface="Times New Roman" panose="02020603050405020304" pitchFamily="18" charset="0"/>
                <a:ea typeface="+mn-ea"/>
                <a:cs typeface="+mn-cs"/>
              </a:rPr>
              <a:t>Grammar symbol </a:t>
            </a:r>
          </a:p>
          <a:p>
            <a:pPr eaLnBrk="1" hangingPunct="1"/>
            <a:r>
              <a:rPr lang="en-US" altLang="en-US" sz="2000">
                <a:solidFill>
                  <a:srgbClr val="000000"/>
                </a:solidFill>
                <a:latin typeface="Times New Roman" panose="02020603050405020304" pitchFamily="18" charset="0"/>
                <a:ea typeface="+mn-ea"/>
                <a:cs typeface="+mn-cs"/>
              </a:rPr>
              <a:t>(Terminal or </a:t>
            </a:r>
          </a:p>
          <a:p>
            <a:pPr eaLnBrk="1" hangingPunct="1"/>
            <a:r>
              <a:rPr lang="en-US" altLang="en-US" sz="2000">
                <a:solidFill>
                  <a:srgbClr val="000000"/>
                </a:solidFill>
                <a:latin typeface="Times New Roman" panose="02020603050405020304" pitchFamily="18" charset="0"/>
                <a:ea typeface="+mn-ea"/>
                <a:cs typeface="+mn-cs"/>
              </a:rPr>
              <a:t>non-terminal)</a:t>
            </a:r>
          </a:p>
        </p:txBody>
      </p:sp>
      <p:sp>
        <p:nvSpPr>
          <p:cNvPr id="891918" name="Text Box 14"/>
          <p:cNvSpPr txBox="1">
            <a:spLocks noChangeArrowheads="1"/>
          </p:cNvSpPr>
          <p:nvPr/>
        </p:nvSpPr>
        <p:spPr bwMode="auto">
          <a:xfrm>
            <a:off x="8821738" y="1524000"/>
            <a:ext cx="32226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solidFill>
                  <a:srgbClr val="000000"/>
                </a:solidFill>
                <a:latin typeface="Times New Roman" panose="02020603050405020304" pitchFamily="18" charset="0"/>
                <a:ea typeface="+mn-ea"/>
                <a:cs typeface="+mn-cs"/>
              </a:rPr>
              <a:t>O</a:t>
            </a:r>
          </a:p>
          <a:p>
            <a:pPr eaLnBrk="1" hangingPunct="1"/>
            <a:r>
              <a:rPr lang="en-US" altLang="en-US" sz="1400">
                <a:solidFill>
                  <a:srgbClr val="000000"/>
                </a:solidFill>
                <a:latin typeface="Times New Roman" panose="02020603050405020304" pitchFamily="18" charset="0"/>
                <a:ea typeface="+mn-ea"/>
                <a:cs typeface="+mn-cs"/>
              </a:rPr>
              <a:t>U</a:t>
            </a:r>
          </a:p>
          <a:p>
            <a:pPr eaLnBrk="1" hangingPunct="1"/>
            <a:r>
              <a:rPr lang="en-US" altLang="en-US" sz="1400">
                <a:solidFill>
                  <a:srgbClr val="000000"/>
                </a:solidFill>
                <a:latin typeface="Times New Roman" panose="02020603050405020304" pitchFamily="18" charset="0"/>
                <a:ea typeface="+mn-ea"/>
                <a:cs typeface="+mn-cs"/>
              </a:rPr>
              <a:t>T</a:t>
            </a:r>
          </a:p>
          <a:p>
            <a:pPr eaLnBrk="1" hangingPunct="1"/>
            <a:r>
              <a:rPr lang="en-US" altLang="en-US" sz="1400">
                <a:solidFill>
                  <a:srgbClr val="000000"/>
                </a:solidFill>
                <a:latin typeface="Times New Roman" panose="02020603050405020304" pitchFamily="18" charset="0"/>
                <a:ea typeface="+mn-ea"/>
                <a:cs typeface="+mn-cs"/>
              </a:rPr>
              <a:t>P</a:t>
            </a:r>
          </a:p>
          <a:p>
            <a:pPr eaLnBrk="1" hangingPunct="1"/>
            <a:r>
              <a:rPr lang="en-US" altLang="en-US" sz="1400">
                <a:solidFill>
                  <a:srgbClr val="000000"/>
                </a:solidFill>
                <a:latin typeface="Times New Roman" panose="02020603050405020304" pitchFamily="18" charset="0"/>
                <a:ea typeface="+mn-ea"/>
                <a:cs typeface="+mn-cs"/>
              </a:rPr>
              <a:t>U</a:t>
            </a:r>
          </a:p>
          <a:p>
            <a:pPr eaLnBrk="1" hangingPunct="1"/>
            <a:r>
              <a:rPr lang="en-US" altLang="en-US" sz="1400">
                <a:solidFill>
                  <a:srgbClr val="000000"/>
                </a:solidFill>
                <a:latin typeface="Times New Roman" panose="02020603050405020304" pitchFamily="18" charset="0"/>
                <a:ea typeface="+mn-ea"/>
                <a:cs typeface="+mn-cs"/>
              </a:rPr>
              <a:t>T</a:t>
            </a:r>
          </a:p>
        </p:txBody>
      </p:sp>
      <p:sp>
        <p:nvSpPr>
          <p:cNvPr id="891924" name="Rectangle 20"/>
          <p:cNvSpPr>
            <a:spLocks noChangeArrowheads="1"/>
          </p:cNvSpPr>
          <p:nvPr/>
        </p:nvSpPr>
        <p:spPr bwMode="auto">
          <a:xfrm>
            <a:off x="2447858" y="6147038"/>
            <a:ext cx="357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0000"/>
                </a:solidFill>
                <a:latin typeface="Times New Roman" panose="02020603050405020304" pitchFamily="18" charset="0"/>
                <a:ea typeface="+mn-ea"/>
                <a:cs typeface="+mn-cs"/>
              </a:rPr>
              <a:t>X</a:t>
            </a:r>
            <a:r>
              <a:rPr lang="en-US" altLang="en-US" baseline="-25000">
                <a:solidFill>
                  <a:srgbClr val="000000"/>
                </a:solidFill>
                <a:latin typeface="Times New Roman" panose="02020603050405020304" pitchFamily="18" charset="0"/>
                <a:ea typeface="+mn-ea"/>
                <a:cs typeface="+mn-cs"/>
              </a:rPr>
              <a:t>1 </a:t>
            </a:r>
            <a:r>
              <a:rPr lang="en-US" altLang="en-US">
                <a:solidFill>
                  <a:srgbClr val="000000"/>
                </a:solidFill>
                <a:latin typeface="Times New Roman" panose="02020603050405020304" pitchFamily="18" charset="0"/>
                <a:ea typeface="+mn-ea"/>
                <a:cs typeface="+mn-cs"/>
              </a:rPr>
              <a:t>X</a:t>
            </a:r>
            <a:r>
              <a:rPr lang="en-US" altLang="en-US" baseline="-25000">
                <a:solidFill>
                  <a:srgbClr val="000000"/>
                </a:solidFill>
                <a:latin typeface="Times New Roman" panose="02020603050405020304" pitchFamily="18" charset="0"/>
                <a:ea typeface="+mn-ea"/>
                <a:cs typeface="+mn-cs"/>
              </a:rPr>
              <a:t>2 </a:t>
            </a:r>
            <a:r>
              <a:rPr lang="en-US" altLang="en-US">
                <a:solidFill>
                  <a:srgbClr val="000000"/>
                </a:solidFill>
                <a:latin typeface="Times New Roman" panose="02020603050405020304" pitchFamily="18" charset="0"/>
                <a:ea typeface="+mn-ea"/>
                <a:cs typeface="+mn-cs"/>
              </a:rPr>
              <a:t>... X</a:t>
            </a:r>
            <a:r>
              <a:rPr lang="en-US" altLang="en-US" baseline="-25000">
                <a:solidFill>
                  <a:srgbClr val="000000"/>
                </a:solidFill>
                <a:latin typeface="Times New Roman" panose="02020603050405020304" pitchFamily="18" charset="0"/>
                <a:ea typeface="+mn-ea"/>
                <a:cs typeface="+mn-cs"/>
              </a:rPr>
              <a:t>m-1 </a:t>
            </a:r>
            <a:r>
              <a:rPr lang="en-US" altLang="en-US">
                <a:solidFill>
                  <a:srgbClr val="000000"/>
                </a:solidFill>
                <a:latin typeface="Times New Roman" panose="02020603050405020304" pitchFamily="18" charset="0"/>
                <a:ea typeface="+mn-ea"/>
                <a:cs typeface="+mn-cs"/>
              </a:rPr>
              <a:t>X</a:t>
            </a:r>
            <a:r>
              <a:rPr lang="en-US" altLang="en-US" baseline="-25000">
                <a:solidFill>
                  <a:srgbClr val="000000"/>
                </a:solidFill>
                <a:latin typeface="Times New Roman" panose="02020603050405020304" pitchFamily="18" charset="0"/>
                <a:ea typeface="+mn-ea"/>
                <a:cs typeface="+mn-cs"/>
              </a:rPr>
              <a:t>m </a:t>
            </a:r>
            <a:r>
              <a:rPr lang="en-US" altLang="en-US">
                <a:solidFill>
                  <a:srgbClr val="000000"/>
                </a:solidFill>
                <a:latin typeface="Times New Roman" panose="02020603050405020304" pitchFamily="18" charset="0"/>
                <a:ea typeface="+mn-ea"/>
                <a:cs typeface="+mn-cs"/>
              </a:rPr>
              <a:t>a</a:t>
            </a:r>
            <a:r>
              <a:rPr lang="en-US" altLang="en-US" baseline="-25000">
                <a:solidFill>
                  <a:srgbClr val="000000"/>
                </a:solidFill>
                <a:latin typeface="Times New Roman" panose="02020603050405020304" pitchFamily="18" charset="0"/>
                <a:ea typeface="+mn-ea"/>
                <a:cs typeface="+mn-cs"/>
              </a:rPr>
              <a:t>i </a:t>
            </a:r>
            <a:r>
              <a:rPr lang="en-US" altLang="en-US">
                <a:solidFill>
                  <a:srgbClr val="000000"/>
                </a:solidFill>
                <a:latin typeface="Times New Roman" panose="02020603050405020304" pitchFamily="18" charset="0"/>
                <a:ea typeface="+mn-ea"/>
                <a:cs typeface="+mn-cs"/>
              </a:rPr>
              <a:t>a</a:t>
            </a:r>
            <a:r>
              <a:rPr lang="en-US" altLang="en-US" baseline="-25000">
                <a:solidFill>
                  <a:srgbClr val="000000"/>
                </a:solidFill>
                <a:latin typeface="Times New Roman" panose="02020603050405020304" pitchFamily="18" charset="0"/>
                <a:ea typeface="+mn-ea"/>
                <a:cs typeface="+mn-cs"/>
              </a:rPr>
              <a:t>i+1 </a:t>
            </a:r>
            <a:r>
              <a:rPr lang="en-US" altLang="en-US">
                <a:solidFill>
                  <a:srgbClr val="000000"/>
                </a:solidFill>
                <a:latin typeface="Times New Roman" panose="02020603050405020304" pitchFamily="18" charset="0"/>
                <a:ea typeface="+mn-ea"/>
                <a:cs typeface="+mn-cs"/>
              </a:rPr>
              <a:t>...</a:t>
            </a:r>
            <a:r>
              <a:rPr lang="en-US" altLang="en-US" baseline="-25000">
                <a:solidFill>
                  <a:srgbClr val="000000"/>
                </a:solidFill>
                <a:latin typeface="Times New Roman" panose="02020603050405020304" pitchFamily="18" charset="0"/>
                <a:ea typeface="+mn-ea"/>
                <a:cs typeface="+mn-cs"/>
              </a:rPr>
              <a:t> </a:t>
            </a:r>
            <a:r>
              <a:rPr lang="en-US" altLang="en-US">
                <a:solidFill>
                  <a:srgbClr val="000000"/>
                </a:solidFill>
                <a:latin typeface="Times New Roman" panose="02020603050405020304" pitchFamily="18" charset="0"/>
                <a:ea typeface="+mn-ea"/>
                <a:cs typeface="+mn-cs"/>
              </a:rPr>
              <a:t>a</a:t>
            </a:r>
            <a:r>
              <a:rPr lang="en-US" altLang="en-US" baseline="-25000">
                <a:solidFill>
                  <a:srgbClr val="000000"/>
                </a:solidFill>
                <a:latin typeface="Times New Roman" panose="02020603050405020304" pitchFamily="18" charset="0"/>
                <a:ea typeface="+mn-ea"/>
                <a:cs typeface="+mn-cs"/>
              </a:rPr>
              <a:t>n</a:t>
            </a:r>
          </a:p>
        </p:txBody>
      </p:sp>
      <p:sp>
        <p:nvSpPr>
          <p:cNvPr id="891927" name="Rectangle 23"/>
          <p:cNvSpPr>
            <a:spLocks noChangeArrowheads="1"/>
          </p:cNvSpPr>
          <p:nvPr/>
        </p:nvSpPr>
        <p:spPr bwMode="auto">
          <a:xfrm>
            <a:off x="6705600" y="1828800"/>
            <a:ext cx="1600200" cy="6096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solidFill>
                  <a:srgbClr val="000000"/>
                </a:solidFill>
                <a:latin typeface="Times New Roman" panose="02020603050405020304" pitchFamily="18" charset="0"/>
                <a:ea typeface="+mn-ea"/>
                <a:cs typeface="+mn-cs"/>
              </a:rPr>
              <a:t>LR </a:t>
            </a:r>
          </a:p>
          <a:p>
            <a:pPr algn="ctr" eaLnBrk="1" hangingPunct="1"/>
            <a:r>
              <a:rPr lang="en-US" altLang="en-US" sz="1600">
                <a:solidFill>
                  <a:srgbClr val="000000"/>
                </a:solidFill>
                <a:latin typeface="Times New Roman" panose="02020603050405020304" pitchFamily="18" charset="0"/>
                <a:ea typeface="+mn-ea"/>
                <a:cs typeface="+mn-cs"/>
              </a:rPr>
              <a:t>Parsing Program</a:t>
            </a:r>
          </a:p>
        </p:txBody>
      </p:sp>
      <p:sp>
        <p:nvSpPr>
          <p:cNvPr id="891930" name="Rectangle 26"/>
          <p:cNvSpPr>
            <a:spLocks noChangeArrowheads="1"/>
          </p:cNvSpPr>
          <p:nvPr/>
        </p:nvSpPr>
        <p:spPr bwMode="auto">
          <a:xfrm>
            <a:off x="6705600" y="2819400"/>
            <a:ext cx="1600200" cy="609600"/>
          </a:xfrm>
          <a:prstGeom prst="rect">
            <a:avLst/>
          </a:prstGeom>
          <a:noFill/>
          <a:ln w="25400">
            <a:solidFill>
              <a:schemeClr val="tx1"/>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1600">
                <a:solidFill>
                  <a:srgbClr val="000000"/>
                </a:solidFill>
                <a:latin typeface="Times New Roman" panose="02020603050405020304" pitchFamily="18" charset="0"/>
                <a:ea typeface="+mn-ea"/>
                <a:cs typeface="+mn-cs"/>
              </a:rPr>
              <a:t>action	goto</a:t>
            </a:r>
          </a:p>
        </p:txBody>
      </p:sp>
      <p:sp>
        <p:nvSpPr>
          <p:cNvPr id="891931" name="Line 27"/>
          <p:cNvSpPr>
            <a:spLocks noChangeShapeType="1"/>
          </p:cNvSpPr>
          <p:nvPr/>
        </p:nvSpPr>
        <p:spPr bwMode="auto">
          <a:xfrm>
            <a:off x="7467600" y="2819400"/>
            <a:ext cx="0" cy="609600"/>
          </a:xfrm>
          <a:prstGeom prst="line">
            <a:avLst/>
          </a:prstGeom>
          <a:noFill/>
          <a:ln w="2540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32" name="Line 28"/>
          <p:cNvSpPr>
            <a:spLocks noChangeShapeType="1"/>
          </p:cNvSpPr>
          <p:nvPr/>
        </p:nvSpPr>
        <p:spPr bwMode="auto">
          <a:xfrm>
            <a:off x="8305800" y="2133600"/>
            <a:ext cx="457200"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33" name="Line 29"/>
          <p:cNvSpPr>
            <a:spLocks noChangeShapeType="1"/>
          </p:cNvSpPr>
          <p:nvPr/>
        </p:nvSpPr>
        <p:spPr bwMode="auto">
          <a:xfrm flipH="1">
            <a:off x="5943600" y="2133600"/>
            <a:ext cx="762000" cy="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34" name="Line 30"/>
          <p:cNvSpPr>
            <a:spLocks noChangeShapeType="1"/>
          </p:cNvSpPr>
          <p:nvPr/>
        </p:nvSpPr>
        <p:spPr bwMode="auto">
          <a:xfrm flipV="1">
            <a:off x="7543800" y="1524000"/>
            <a:ext cx="0" cy="30480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36" name="Line 32"/>
          <p:cNvSpPr>
            <a:spLocks noChangeShapeType="1"/>
          </p:cNvSpPr>
          <p:nvPr/>
        </p:nvSpPr>
        <p:spPr bwMode="auto">
          <a:xfrm>
            <a:off x="7086600" y="2438400"/>
            <a:ext cx="0" cy="38100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37" name="Line 33"/>
          <p:cNvSpPr>
            <a:spLocks noChangeShapeType="1"/>
          </p:cNvSpPr>
          <p:nvPr/>
        </p:nvSpPr>
        <p:spPr bwMode="auto">
          <a:xfrm>
            <a:off x="7848600" y="2438400"/>
            <a:ext cx="0" cy="381000"/>
          </a:xfrm>
          <a:prstGeom prst="line">
            <a:avLst/>
          </a:prstGeom>
          <a:noFill/>
          <a:ln w="254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solidFill>
                <a:srgbClr val="000000"/>
              </a:solidFill>
              <a:latin typeface="Times New Roman" panose="02020603050405020304" pitchFamily="18" charset="0"/>
              <a:ea typeface="+mn-ea"/>
              <a:cs typeface="+mn-cs"/>
            </a:endParaRPr>
          </a:p>
        </p:txBody>
      </p:sp>
      <p:sp>
        <p:nvSpPr>
          <p:cNvPr id="891939" name="Rectangle 35"/>
          <p:cNvSpPr>
            <a:spLocks noChangeArrowheads="1"/>
          </p:cNvSpPr>
          <p:nvPr/>
        </p:nvSpPr>
        <p:spPr bwMode="auto">
          <a:xfrm>
            <a:off x="6553200" y="1066800"/>
            <a:ext cx="1947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000000"/>
                </a:solidFill>
                <a:latin typeface="Times New Roman" panose="02020603050405020304" pitchFamily="18" charset="0"/>
                <a:ea typeface="+mn-ea"/>
                <a:cs typeface="+mn-cs"/>
              </a:rPr>
              <a:t>a</a:t>
            </a:r>
            <a:r>
              <a:rPr lang="en-US" altLang="en-US" sz="2000" baseline="-25000">
                <a:solidFill>
                  <a:srgbClr val="000000"/>
                </a:solidFill>
                <a:latin typeface="Times New Roman" panose="02020603050405020304" pitchFamily="18" charset="0"/>
                <a:ea typeface="+mn-ea"/>
                <a:cs typeface="+mn-cs"/>
              </a:rPr>
              <a:t>1 </a:t>
            </a:r>
            <a:r>
              <a:rPr lang="en-US" altLang="en-US">
                <a:solidFill>
                  <a:srgbClr val="000000"/>
                </a:solidFill>
                <a:latin typeface="Times New Roman" panose="02020603050405020304" pitchFamily="18" charset="0"/>
                <a:ea typeface="+mn-ea"/>
                <a:cs typeface="+mn-cs"/>
              </a:rPr>
              <a:t>... </a:t>
            </a:r>
            <a:r>
              <a:rPr lang="en-US" altLang="en-US" sz="2000">
                <a:solidFill>
                  <a:srgbClr val="000000"/>
                </a:solidFill>
                <a:latin typeface="Times New Roman" panose="02020603050405020304" pitchFamily="18" charset="0"/>
                <a:ea typeface="+mn-ea"/>
                <a:cs typeface="+mn-cs"/>
              </a:rPr>
              <a:t>a</a:t>
            </a:r>
            <a:r>
              <a:rPr lang="en-US" altLang="en-US" sz="2000" baseline="-25000">
                <a:solidFill>
                  <a:srgbClr val="000000"/>
                </a:solidFill>
                <a:latin typeface="Times New Roman" panose="02020603050405020304" pitchFamily="18" charset="0"/>
                <a:ea typeface="+mn-ea"/>
                <a:cs typeface="+mn-cs"/>
              </a:rPr>
              <a:t>i </a:t>
            </a:r>
            <a:r>
              <a:rPr lang="en-US" altLang="en-US" sz="2000">
                <a:solidFill>
                  <a:srgbClr val="000000"/>
                </a:solidFill>
                <a:latin typeface="Times New Roman" panose="02020603050405020304" pitchFamily="18" charset="0"/>
                <a:ea typeface="+mn-ea"/>
                <a:cs typeface="+mn-cs"/>
              </a:rPr>
              <a:t>a</a:t>
            </a:r>
            <a:r>
              <a:rPr lang="en-US" altLang="en-US" sz="2000" baseline="-25000">
                <a:solidFill>
                  <a:srgbClr val="000000"/>
                </a:solidFill>
                <a:latin typeface="Times New Roman" panose="02020603050405020304" pitchFamily="18" charset="0"/>
                <a:ea typeface="+mn-ea"/>
                <a:cs typeface="+mn-cs"/>
              </a:rPr>
              <a:t>i+1 </a:t>
            </a:r>
            <a:r>
              <a:rPr lang="en-US" altLang="en-US" sz="2000">
                <a:solidFill>
                  <a:srgbClr val="000000"/>
                </a:solidFill>
                <a:latin typeface="Times New Roman" panose="02020603050405020304" pitchFamily="18" charset="0"/>
                <a:ea typeface="+mn-ea"/>
                <a:cs typeface="+mn-cs"/>
              </a:rPr>
              <a:t>...</a:t>
            </a:r>
            <a:r>
              <a:rPr lang="en-US" altLang="en-US" sz="2000" baseline="-25000">
                <a:solidFill>
                  <a:srgbClr val="000000"/>
                </a:solidFill>
                <a:latin typeface="Times New Roman" panose="02020603050405020304" pitchFamily="18" charset="0"/>
                <a:ea typeface="+mn-ea"/>
                <a:cs typeface="+mn-cs"/>
              </a:rPr>
              <a:t> </a:t>
            </a:r>
            <a:r>
              <a:rPr lang="en-US" altLang="en-US" sz="2000">
                <a:solidFill>
                  <a:srgbClr val="000000"/>
                </a:solidFill>
                <a:latin typeface="Times New Roman" panose="02020603050405020304" pitchFamily="18" charset="0"/>
                <a:ea typeface="+mn-ea"/>
                <a:cs typeface="+mn-cs"/>
              </a:rPr>
              <a:t>a</a:t>
            </a:r>
            <a:r>
              <a:rPr lang="en-US" altLang="en-US" sz="2000" baseline="-25000">
                <a:solidFill>
                  <a:srgbClr val="000000"/>
                </a:solidFill>
                <a:latin typeface="Times New Roman" panose="02020603050405020304" pitchFamily="18" charset="0"/>
                <a:ea typeface="+mn-ea"/>
                <a:cs typeface="+mn-cs"/>
              </a:rPr>
              <a:t>n</a:t>
            </a:r>
            <a:r>
              <a:rPr lang="en-US" altLang="en-US">
                <a:solidFill>
                  <a:srgbClr val="000000"/>
                </a:solidFill>
                <a:latin typeface="Times New Roman" panose="02020603050405020304" pitchFamily="18" charset="0"/>
                <a:ea typeface="+mn-ea"/>
                <a:cs typeface="+mn-cs"/>
              </a:rPr>
              <a:t>$</a:t>
            </a:r>
          </a:p>
        </p:txBody>
      </p:sp>
      <p:sp>
        <p:nvSpPr>
          <p:cNvPr id="891940" name="Rectangle 36"/>
          <p:cNvSpPr>
            <a:spLocks noChangeArrowheads="1"/>
          </p:cNvSpPr>
          <p:nvPr/>
        </p:nvSpPr>
        <p:spPr bwMode="auto">
          <a:xfrm>
            <a:off x="5867400" y="1219200"/>
            <a:ext cx="738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solidFill>
                  <a:srgbClr val="000000"/>
                </a:solidFill>
                <a:latin typeface="Times New Roman" panose="02020603050405020304" pitchFamily="18" charset="0"/>
                <a:ea typeface="+mn-ea"/>
                <a:cs typeface="+mn-cs"/>
              </a:rPr>
              <a:t>INPUT</a:t>
            </a:r>
          </a:p>
        </p:txBody>
      </p:sp>
      <p:graphicFrame>
        <p:nvGraphicFramePr>
          <p:cNvPr id="892003" name="Group 99"/>
          <p:cNvGraphicFramePr>
            <a:graphicFrameLocks noGrp="1"/>
          </p:cNvGraphicFramePr>
          <p:nvPr/>
        </p:nvGraphicFramePr>
        <p:xfrm>
          <a:off x="5257800" y="1143000"/>
          <a:ext cx="609600" cy="2379093"/>
        </p:xfrm>
        <a:graphic>
          <a:graphicData uri="http://schemas.openxmlformats.org/drawingml/2006/table">
            <a:tbl>
              <a:tblPr/>
              <a:tblGrid>
                <a:gridCol w="609600">
                  <a:extLst>
                    <a:ext uri="{9D8B030D-6E8A-4147-A177-3AD203B41FA5}">
                      <a16:colId xmlns:a16="http://schemas.microsoft.com/office/drawing/2014/main" val="103394260"/>
                    </a:ext>
                  </a:extLst>
                </a:gridCol>
              </a:tblGrid>
              <a:tr h="334963">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600" b="1" i="0" u="none" strike="noStrike" cap="none" normalizeH="0" baseline="0">
                          <a:ln>
                            <a:noFill/>
                          </a:ln>
                          <a:solidFill>
                            <a:schemeClr val="tx1"/>
                          </a:solidFill>
                          <a:effectLst/>
                          <a:latin typeface="Times New Roman" panose="02020603050405020304" pitchFamily="18" charset="0"/>
                        </a:rPr>
                        <a:t>s</a:t>
                      </a:r>
                      <a:r>
                        <a:rPr kumimoji="0" lang="en-US" altLang="en-US" sz="1600" b="1" i="0" u="none" strike="noStrike" cap="none" normalizeH="0" baseline="-25000">
                          <a:ln>
                            <a:noFill/>
                          </a:ln>
                          <a:solidFill>
                            <a:schemeClr val="tx1"/>
                          </a:solidFill>
                          <a:effectLst/>
                          <a:latin typeface="Times New Roman" panose="02020603050405020304" pitchFamily="18" charset="0"/>
                        </a:rPr>
                        <a:t>m</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22865142"/>
                  </a:ext>
                </a:extLst>
              </a:tr>
              <a:tr h="3381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600" b="1" i="0" u="none" strike="noStrike" cap="none" normalizeH="0" baseline="0">
                          <a:ln>
                            <a:noFill/>
                          </a:ln>
                          <a:solidFill>
                            <a:schemeClr val="tx1"/>
                          </a:solidFill>
                          <a:effectLst/>
                          <a:latin typeface="Times New Roman" panose="02020603050405020304" pitchFamily="18" charset="0"/>
                        </a:rPr>
                        <a:t>X</a:t>
                      </a:r>
                      <a:r>
                        <a:rPr kumimoji="0" lang="en-US" altLang="en-US" sz="1600" b="1" i="0" u="none" strike="noStrike" cap="none" normalizeH="0" baseline="-25000">
                          <a:ln>
                            <a:noFill/>
                          </a:ln>
                          <a:solidFill>
                            <a:schemeClr val="tx1"/>
                          </a:solidFill>
                          <a:effectLst/>
                          <a:latin typeface="Times New Roman" panose="02020603050405020304" pitchFamily="18" charset="0"/>
                        </a:rPr>
                        <a:t>m</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6344838"/>
                  </a:ext>
                </a:extLst>
              </a:tr>
              <a:tr h="3381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600" b="1" i="0" u="none" strike="noStrike" cap="none" normalizeH="0" baseline="0">
                          <a:ln>
                            <a:noFill/>
                          </a:ln>
                          <a:solidFill>
                            <a:schemeClr val="tx1"/>
                          </a:solidFill>
                          <a:effectLst/>
                          <a:latin typeface="Times New Roman" panose="02020603050405020304" pitchFamily="18" charset="0"/>
                        </a:rPr>
                        <a:t>s</a:t>
                      </a:r>
                      <a:r>
                        <a:rPr kumimoji="0" lang="en-US" altLang="en-US" sz="1600" b="1" i="0" u="none" strike="noStrike" cap="none" normalizeH="0" baseline="-25000">
                          <a:ln>
                            <a:noFill/>
                          </a:ln>
                          <a:solidFill>
                            <a:schemeClr val="tx1"/>
                          </a:solidFill>
                          <a:effectLst/>
                          <a:latin typeface="Times New Roman" panose="02020603050405020304" pitchFamily="18" charset="0"/>
                        </a:rPr>
                        <a:t>m-1</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5193017"/>
                  </a:ext>
                </a:extLst>
              </a:tr>
              <a:tr h="336550">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600" b="1" i="0" u="none" strike="noStrike" cap="none" normalizeH="0" baseline="0">
                          <a:ln>
                            <a:noFill/>
                          </a:ln>
                          <a:solidFill>
                            <a:schemeClr val="tx1"/>
                          </a:solidFill>
                          <a:effectLst/>
                          <a:latin typeface="Times New Roman" panose="02020603050405020304" pitchFamily="18" charset="0"/>
                        </a:rPr>
                        <a:t>X</a:t>
                      </a:r>
                      <a:r>
                        <a:rPr kumimoji="0" lang="en-US" altLang="en-US" sz="1600" b="1" i="0" u="none" strike="noStrike" cap="none" normalizeH="0" baseline="-25000">
                          <a:ln>
                            <a:noFill/>
                          </a:ln>
                          <a:solidFill>
                            <a:schemeClr val="tx1"/>
                          </a:solidFill>
                          <a:effectLst/>
                          <a:latin typeface="Times New Roman" panose="02020603050405020304" pitchFamily="18" charset="0"/>
                        </a:rPr>
                        <a:t>m-1</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77959818"/>
                  </a:ext>
                </a:extLst>
              </a:tr>
              <a:tr h="336550">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800" b="0"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sym typeface="Arial" panose="020B0604020202020204" pitchFamily="34" charset="0"/>
                        </a:rPr>
                        <a:t>…</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8678552"/>
                  </a:ext>
                </a:extLst>
              </a:tr>
              <a:tr h="338138">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600" b="1" i="0" u="none" strike="noStrike" cap="none" normalizeH="0" baseline="0">
                          <a:ln>
                            <a:noFill/>
                          </a:ln>
                          <a:solidFill>
                            <a:schemeClr val="tx1"/>
                          </a:solidFill>
                          <a:effectLst/>
                          <a:latin typeface="Times New Roman" panose="02020603050405020304" pitchFamily="18" charset="0"/>
                        </a:rPr>
                        <a:t>X</a:t>
                      </a:r>
                      <a:r>
                        <a:rPr kumimoji="0" lang="en-US" altLang="en-US" sz="1600" b="1" i="0" u="none" strike="noStrike" cap="none" normalizeH="0" baseline="-25000">
                          <a:ln>
                            <a:noFill/>
                          </a:ln>
                          <a:solidFill>
                            <a:schemeClr val="tx1"/>
                          </a:solidFill>
                          <a:effectLst/>
                          <a:latin typeface="Times New Roman" panose="02020603050405020304" pitchFamily="18" charset="0"/>
                        </a:rPr>
                        <a:t>1</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48848847"/>
                  </a:ext>
                </a:extLst>
              </a:tr>
              <a:tr h="336550">
                <a:tc>
                  <a:txBody>
                    <a:bodyPr/>
                    <a:lstStyle>
                      <a:lvl1pPr marL="73025">
                        <a:lnSpc>
                          <a:spcPct val="89000"/>
                        </a:lnSpc>
                        <a:spcBef>
                          <a:spcPct val="10000"/>
                        </a:spcBef>
                        <a:buClr>
                          <a:srgbClr val="FF3300"/>
                        </a:buClr>
                        <a:buSzPct val="75000"/>
                        <a:buFont typeface="Wingdings" panose="05000000000000000000" pitchFamily="2" charset="2"/>
                        <a:buChar char="m"/>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tx1"/>
                          </a:solidFill>
                          <a:effectLst>
                            <a:outerShdw blurRad="38100" dist="38100" dir="2700000" algn="tl">
                              <a:srgbClr val="C0C0C0"/>
                            </a:outerShdw>
                          </a:effectLst>
                          <a:latin typeface="Times New Roman" panose="02020603050405020304" pitchFamily="18" charset="0"/>
                        </a:defRPr>
                      </a:lvl1pPr>
                      <a:lvl2pPr marL="742950" indent="-336550">
                        <a:lnSpc>
                          <a:spcPct val="80000"/>
                        </a:lnSpc>
                        <a:spcBef>
                          <a:spcPct val="20000"/>
                        </a:spcBef>
                        <a:buSzPct val="69000"/>
                        <a:buFont typeface="Wingdings" panose="05000000000000000000" pitchFamily="2" charset="2"/>
                        <a:buChar char="q"/>
                        <a:tabLst>
                          <a:tab pos="25400" algn="l"/>
                          <a:tab pos="558800" algn="l"/>
                          <a:tab pos="596900" algn="l"/>
                          <a:tab pos="1511300" algn="l"/>
                          <a:tab pos="2425700" algn="l"/>
                          <a:tab pos="3340100" algn="l"/>
                          <a:tab pos="4254500" algn="l"/>
                          <a:tab pos="5168900" algn="l"/>
                          <a:tab pos="6083300" algn="l"/>
                          <a:tab pos="6997700" algn="l"/>
                          <a:tab pos="7912100" algn="l"/>
                        </a:tabLst>
                        <a:defRPr sz="2400">
                          <a:solidFill>
                            <a:schemeClr val="accent2"/>
                          </a:solidFill>
                          <a:latin typeface="Times New Roman" panose="02020603050405020304" pitchFamily="18" charset="0"/>
                        </a:defRPr>
                      </a:lvl2pPr>
                      <a:lvl3pPr marL="1109663" indent="-246063">
                        <a:spcBef>
                          <a:spcPct val="20000"/>
                        </a:spcBef>
                        <a:buFont typeface="Wingdings" panose="05000000000000000000" pitchFamily="2" charset="2"/>
                        <a:buChar char="Ø"/>
                        <a:tabLst>
                          <a:tab pos="25400" algn="l"/>
                          <a:tab pos="558800" algn="l"/>
                          <a:tab pos="596900" algn="l"/>
                          <a:tab pos="1511300" algn="l"/>
                          <a:tab pos="2425700" algn="l"/>
                          <a:tab pos="3340100" algn="l"/>
                          <a:tab pos="4254500" algn="l"/>
                          <a:tab pos="5168900" algn="l"/>
                          <a:tab pos="6083300" algn="l"/>
                          <a:tab pos="6997700" algn="l"/>
                          <a:tab pos="7912100" algn="l"/>
                        </a:tabLst>
                        <a:defRPr sz="2000">
                          <a:solidFill>
                            <a:srgbClr val="FF3300"/>
                          </a:solidFill>
                          <a:latin typeface="Times New Roman" panose="02020603050405020304" pitchFamily="18" charset="0"/>
                        </a:defRPr>
                      </a:lvl3pPr>
                      <a:lvl4pPr marL="16002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4pPr>
                      <a:lvl5pPr marL="2057400" indent="-279400">
                        <a:spcBef>
                          <a:spcPct val="20000"/>
                        </a:spcBef>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5pPr>
                      <a:lvl6pPr marL="25146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6pPr>
                      <a:lvl7pPr marL="29718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7pPr>
                      <a:lvl8pPr marL="34290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8pPr>
                      <a:lvl9pPr marL="3886200" indent="-279400" fontAlgn="base">
                        <a:spcBef>
                          <a:spcPct val="20000"/>
                        </a:spcBef>
                        <a:spcAft>
                          <a:spcPct val="0"/>
                        </a:spcAft>
                        <a:buChar char="»"/>
                        <a:tabLst>
                          <a:tab pos="25400" algn="l"/>
                          <a:tab pos="558800" algn="l"/>
                          <a:tab pos="596900" algn="l"/>
                          <a:tab pos="1511300" algn="l"/>
                          <a:tab pos="2425700" algn="l"/>
                          <a:tab pos="3340100" algn="l"/>
                          <a:tab pos="4254500" algn="l"/>
                          <a:tab pos="5168900" algn="l"/>
                          <a:tab pos="6083300" algn="l"/>
                          <a:tab pos="6997700" algn="l"/>
                          <a:tab pos="7912100" algn="l"/>
                        </a:tabLst>
                        <a:defRPr>
                          <a:solidFill>
                            <a:schemeClr val="tx1"/>
                          </a:solidFill>
                          <a:latin typeface="Times New Roman" panose="02020603050405020304" pitchFamily="18" charset="0"/>
                        </a:defRPr>
                      </a:lvl9pPr>
                    </a:lstStyle>
                    <a:p>
                      <a:pPr marL="73025" marR="0" lvl="0" indent="0" algn="l" defTabSz="914400" rtl="0" eaLnBrk="1" fontAlgn="base" latinLnBrk="0" hangingPunct="1">
                        <a:lnSpc>
                          <a:spcPct val="105000"/>
                        </a:lnSpc>
                        <a:spcBef>
                          <a:spcPct val="0"/>
                        </a:spcBef>
                        <a:spcAft>
                          <a:spcPct val="0"/>
                        </a:spcAft>
                        <a:buClr>
                          <a:srgbClr val="FF3300"/>
                        </a:buClr>
                        <a:buSzPct val="75000"/>
                        <a:buFont typeface="Wingdings" panose="05000000000000000000" pitchFamily="2" charset="2"/>
                        <a:buNone/>
                        <a:tabLst>
                          <a:tab pos="25400" algn="l"/>
                          <a:tab pos="558800" algn="l"/>
                          <a:tab pos="596900" algn="l"/>
                          <a:tab pos="1511300" algn="l"/>
                          <a:tab pos="2425700" algn="l"/>
                          <a:tab pos="3340100" algn="l"/>
                          <a:tab pos="4254500" algn="l"/>
                          <a:tab pos="5168900" algn="l"/>
                          <a:tab pos="6083300" algn="l"/>
                          <a:tab pos="6997700" algn="l"/>
                          <a:tab pos="7912100" algn="l"/>
                        </a:tabLst>
                      </a:pPr>
                      <a:r>
                        <a:rPr kumimoji="0" lang="en-US" altLang="en-US" sz="1600" b="1" i="0" u="none" strike="noStrike" cap="none" normalizeH="0" baseline="0">
                          <a:ln>
                            <a:noFill/>
                          </a:ln>
                          <a:solidFill>
                            <a:schemeClr val="tx1"/>
                          </a:solidFill>
                          <a:effectLst/>
                          <a:latin typeface="Times New Roman" panose="02020603050405020304" pitchFamily="18" charset="0"/>
                        </a:rPr>
                        <a:t>s</a:t>
                      </a:r>
                      <a:r>
                        <a:rPr kumimoji="0" lang="en-US" altLang="en-US" sz="1600" b="1" i="0" u="none" strike="noStrike" cap="none" normalizeH="0" baseline="-25000">
                          <a:ln>
                            <a:noFill/>
                          </a:ln>
                          <a:solidFill>
                            <a:schemeClr val="tx1"/>
                          </a:solidFill>
                          <a:effectLst/>
                          <a:latin typeface="Times New Roman" panose="02020603050405020304" pitchFamily="18" charset="0"/>
                        </a:rPr>
                        <a:t>0</a:t>
                      </a:r>
                    </a:p>
                  </a:txBody>
                  <a:tcPr marL="34290" marR="34290" marT="34290" marB="3429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39358444"/>
                  </a:ext>
                </a:extLst>
              </a:tr>
            </a:tbl>
          </a:graphicData>
        </a:graphic>
      </p:graphicFrame>
    </p:spTree>
    <p:extLst>
      <p:ext uri="{BB962C8B-B14F-4D97-AF65-F5344CB8AC3E}">
        <p14:creationId xmlns:p14="http://schemas.microsoft.com/office/powerpoint/2010/main" val="4208420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ltLang="en-US"/>
              <a:t>What is the Parsing Table?</a:t>
            </a:r>
          </a:p>
        </p:txBody>
      </p:sp>
      <p:sp>
        <p:nvSpPr>
          <p:cNvPr id="908291" name="Rectangle 3"/>
          <p:cNvSpPr>
            <a:spLocks noGrp="1" noChangeArrowheads="1"/>
          </p:cNvSpPr>
          <p:nvPr>
            <p:ph type="body" idx="1"/>
          </p:nvPr>
        </p:nvSpPr>
        <p:spPr/>
        <p:txBody>
          <a:bodyPr/>
          <a:lstStyle/>
          <a:p>
            <a:r>
              <a:rPr lang="en-US" altLang="en-US"/>
              <a:t>Combination of State, Action, and Goto</a:t>
            </a:r>
          </a:p>
          <a:p>
            <a:pPr lvl="1"/>
            <a:r>
              <a:rPr lang="en-US" altLang="en-US"/>
              <a:t>Shift s5 means shift input symbol and state 5</a:t>
            </a:r>
          </a:p>
          <a:p>
            <a:pPr lvl="1"/>
            <a:r>
              <a:rPr lang="en-US" altLang="en-US"/>
              <a:t>Reduce r2 means reduce using rule 2</a:t>
            </a:r>
          </a:p>
          <a:p>
            <a:pPr lvl="1"/>
            <a:r>
              <a:rPr lang="en-US" altLang="en-US"/>
              <a:t>goto state/NT indicates the next state for reduction</a:t>
            </a:r>
          </a:p>
        </p:txBody>
      </p:sp>
      <p:pic>
        <p:nvPicPr>
          <p:cNvPr id="908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14600"/>
            <a:ext cx="5715000" cy="425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4484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ltLang="en-US"/>
              <a:t>Actions Against Configuration</a:t>
            </a:r>
          </a:p>
        </p:txBody>
      </p:sp>
      <p:sp>
        <p:nvSpPr>
          <p:cNvPr id="907267" name="Rectangle 3"/>
          <p:cNvSpPr>
            <a:spLocks noGrp="1" noChangeArrowheads="1"/>
          </p:cNvSpPr>
          <p:nvPr>
            <p:ph type="body" idx="1"/>
          </p:nvPr>
        </p:nvSpPr>
        <p:spPr>
          <a:xfrm>
            <a:off x="609600" y="1295400"/>
            <a:ext cx="8534400" cy="2971800"/>
          </a:xfrm>
        </p:spPr>
        <p:txBody>
          <a:bodyPr/>
          <a:lstStyle/>
          <a:p>
            <a:pPr marL="533400" indent="-533400"/>
            <a:r>
              <a:rPr lang="en-US" altLang="en-US"/>
              <a:t>action[</a:t>
            </a:r>
            <a:r>
              <a:rPr lang="en-US" altLang="en-US" b="1">
                <a:effectLst/>
              </a:rPr>
              <a:t>s</a:t>
            </a:r>
            <a:r>
              <a:rPr lang="en-US" altLang="en-US" b="1" baseline="-25000">
                <a:effectLst/>
              </a:rPr>
              <a:t>m </a:t>
            </a:r>
            <a:r>
              <a:rPr lang="en-US" altLang="en-US" b="1">
                <a:effectLst/>
              </a:rPr>
              <a:t>, a</a:t>
            </a:r>
            <a:r>
              <a:rPr lang="en-US" altLang="en-US" b="1" baseline="-25000">
                <a:effectLst/>
              </a:rPr>
              <a:t>i</a:t>
            </a:r>
            <a:r>
              <a:rPr lang="en-US" altLang="en-US" sz="2000" b="1" baseline="-25000">
                <a:effectLst/>
              </a:rPr>
              <a:t> </a:t>
            </a:r>
            <a:r>
              <a:rPr lang="en-US" altLang="en-US"/>
              <a:t>] = </a:t>
            </a:r>
          </a:p>
          <a:p>
            <a:pPr marL="1171575" lvl="1" indent="-533400">
              <a:buSzTx/>
              <a:buFont typeface="Wingdings" panose="05000000000000000000" pitchFamily="2" charset="2"/>
              <a:buAutoNum type="arabicPeriod"/>
            </a:pPr>
            <a:r>
              <a:rPr lang="en-US" altLang="en-US"/>
              <a:t>Shift s in Parsing Table – Move </a:t>
            </a:r>
            <a:r>
              <a:rPr lang="en-US" altLang="en-US" b="1"/>
              <a:t>a</a:t>
            </a:r>
            <a:r>
              <a:rPr lang="en-US" altLang="en-US" b="1" baseline="-25000"/>
              <a:t>i</a:t>
            </a:r>
            <a:r>
              <a:rPr lang="en-US" altLang="en-US" b="1"/>
              <a:t>s</a:t>
            </a:r>
            <a:r>
              <a:rPr lang="en-US" altLang="en-US" b="1" baseline="-25000"/>
              <a:t>m+1 </a:t>
            </a:r>
            <a:r>
              <a:rPr lang="en-US" altLang="en-US"/>
              <a:t>to Stack</a:t>
            </a:r>
            <a:br>
              <a:rPr lang="en-US" altLang="en-US"/>
            </a:br>
            <a:r>
              <a:rPr lang="en-US" altLang="en-US"/>
              <a:t> </a:t>
            </a:r>
            <a:r>
              <a:rPr lang="en-US" altLang="en-US" sz="2400" b="1">
                <a:solidFill>
                  <a:schemeClr val="tx1"/>
                </a:solidFill>
              </a:rPr>
              <a:t>(s</a:t>
            </a:r>
            <a:r>
              <a:rPr lang="en-US" altLang="en-US" sz="2400" b="1" baseline="-25000">
                <a:solidFill>
                  <a:schemeClr val="tx1"/>
                </a:solidFill>
              </a:rPr>
              <a:t>0 </a:t>
            </a:r>
            <a:r>
              <a:rPr lang="en-US" altLang="en-US" sz="2400" b="1">
                <a:solidFill>
                  <a:schemeClr val="tx1"/>
                </a:solidFill>
              </a:rPr>
              <a:t>X</a:t>
            </a:r>
            <a:r>
              <a:rPr lang="en-US" altLang="en-US" sz="2400" b="1" baseline="-25000">
                <a:solidFill>
                  <a:schemeClr val="tx1"/>
                </a:solidFill>
              </a:rPr>
              <a:t>1 </a:t>
            </a:r>
            <a:r>
              <a:rPr lang="en-US" altLang="en-US" sz="2400" b="1">
                <a:solidFill>
                  <a:schemeClr val="tx1"/>
                </a:solidFill>
              </a:rPr>
              <a:t>s</a:t>
            </a:r>
            <a:r>
              <a:rPr lang="en-US" altLang="en-US" sz="2400" b="1" baseline="-25000">
                <a:solidFill>
                  <a:schemeClr val="tx1"/>
                </a:solidFill>
              </a:rPr>
              <a:t>1 </a:t>
            </a:r>
            <a:r>
              <a:rPr lang="en-US" altLang="en-US" sz="2400" b="1">
                <a:solidFill>
                  <a:schemeClr val="tx1"/>
                </a:solidFill>
              </a:rPr>
              <a:t>X</a:t>
            </a:r>
            <a:r>
              <a:rPr lang="en-US" altLang="en-US" sz="2400" b="1" baseline="-25000">
                <a:solidFill>
                  <a:schemeClr val="tx1"/>
                </a:solidFill>
              </a:rPr>
              <a:t>2 </a:t>
            </a:r>
            <a:r>
              <a:rPr lang="en-US" altLang="en-US" sz="2400" b="1">
                <a:solidFill>
                  <a:schemeClr val="tx1"/>
                </a:solidFill>
              </a:rPr>
              <a:t>... X</a:t>
            </a:r>
            <a:r>
              <a:rPr lang="en-US" altLang="en-US" sz="2400" b="1" baseline="-25000">
                <a:solidFill>
                  <a:schemeClr val="tx1"/>
                </a:solidFill>
              </a:rPr>
              <a:t>m-1 </a:t>
            </a:r>
            <a:r>
              <a:rPr lang="en-US" altLang="en-US" sz="2400" b="1">
                <a:solidFill>
                  <a:schemeClr val="tx1"/>
                </a:solidFill>
              </a:rPr>
              <a:t>s</a:t>
            </a:r>
            <a:r>
              <a:rPr lang="en-US" altLang="en-US" sz="2400" b="1" baseline="-25000">
                <a:solidFill>
                  <a:schemeClr val="tx1"/>
                </a:solidFill>
              </a:rPr>
              <a:t>m-1 </a:t>
            </a:r>
            <a:r>
              <a:rPr lang="en-US" altLang="en-US" sz="2400" b="1">
                <a:solidFill>
                  <a:schemeClr val="tx1"/>
                </a:solidFill>
              </a:rPr>
              <a:t>X</a:t>
            </a:r>
            <a:r>
              <a:rPr lang="en-US" altLang="en-US" sz="2400" b="1" baseline="-25000">
                <a:solidFill>
                  <a:schemeClr val="tx1"/>
                </a:solidFill>
              </a:rPr>
              <a:t>m </a:t>
            </a:r>
            <a:r>
              <a:rPr lang="en-US" altLang="en-US" sz="2400" b="1">
                <a:solidFill>
                  <a:schemeClr val="tx1"/>
                </a:solidFill>
              </a:rPr>
              <a:t>s</a:t>
            </a:r>
            <a:r>
              <a:rPr lang="en-US" altLang="en-US" sz="2400" b="1" baseline="-25000">
                <a:solidFill>
                  <a:schemeClr val="tx1"/>
                </a:solidFill>
              </a:rPr>
              <a:t>m </a:t>
            </a:r>
            <a:r>
              <a:rPr lang="en-US" altLang="en-US" sz="2400" b="1">
                <a:solidFill>
                  <a:schemeClr val="tx1"/>
                </a:solidFill>
              </a:rPr>
              <a:t>a</a:t>
            </a:r>
            <a:r>
              <a:rPr lang="en-US" altLang="en-US" sz="2400" b="1" baseline="-25000">
                <a:solidFill>
                  <a:schemeClr val="tx1"/>
                </a:solidFill>
              </a:rPr>
              <a:t>i </a:t>
            </a:r>
            <a:r>
              <a:rPr lang="en-US" altLang="en-US" sz="2400" b="1">
                <a:solidFill>
                  <a:schemeClr val="tx1"/>
                </a:solidFill>
              </a:rPr>
              <a:t>s</a:t>
            </a:r>
            <a:r>
              <a:rPr lang="en-US" altLang="en-US" sz="2400" b="1" baseline="-25000">
                <a:solidFill>
                  <a:schemeClr val="tx1"/>
                </a:solidFill>
              </a:rPr>
              <a:t>m+1 </a:t>
            </a:r>
            <a:r>
              <a:rPr lang="en-US" altLang="en-US" b="1">
                <a:solidFill>
                  <a:schemeClr val="tx1"/>
                </a:solidFill>
              </a:rPr>
              <a:t>,</a:t>
            </a:r>
            <a:r>
              <a:rPr lang="en-US" altLang="en-US" sz="2400" b="1" baseline="-25000">
                <a:solidFill>
                  <a:schemeClr val="tx1"/>
                </a:solidFill>
              </a:rPr>
              <a:t> </a:t>
            </a:r>
            <a:r>
              <a:rPr lang="en-US" altLang="en-US" sz="2400" b="1">
                <a:solidFill>
                  <a:schemeClr val="tx1"/>
                </a:solidFill>
              </a:rPr>
              <a:t>a</a:t>
            </a:r>
            <a:r>
              <a:rPr lang="en-US" altLang="en-US" sz="2400" b="1" baseline="-25000">
                <a:solidFill>
                  <a:schemeClr val="tx1"/>
                </a:solidFill>
              </a:rPr>
              <a:t>i+1 </a:t>
            </a:r>
            <a:r>
              <a:rPr lang="en-US" altLang="en-US" sz="2400" b="1">
                <a:solidFill>
                  <a:schemeClr val="tx1"/>
                </a:solidFill>
              </a:rPr>
              <a:t>...</a:t>
            </a:r>
            <a:r>
              <a:rPr lang="en-US" altLang="en-US" sz="2400" b="1" baseline="-25000">
                <a:solidFill>
                  <a:schemeClr val="tx1"/>
                </a:solidFill>
              </a:rPr>
              <a:t> </a:t>
            </a:r>
            <a:r>
              <a:rPr lang="en-US" altLang="en-US" sz="2400" b="1">
                <a:solidFill>
                  <a:schemeClr val="tx1"/>
                </a:solidFill>
              </a:rPr>
              <a:t>a</a:t>
            </a:r>
            <a:r>
              <a:rPr lang="en-US" altLang="en-US" sz="2400" b="1" baseline="-25000">
                <a:solidFill>
                  <a:schemeClr val="tx1"/>
                </a:solidFill>
              </a:rPr>
              <a:t>n </a:t>
            </a:r>
            <a:r>
              <a:rPr lang="en-US" altLang="en-US" sz="2400" b="1">
                <a:solidFill>
                  <a:schemeClr val="tx1"/>
                </a:solidFill>
              </a:rPr>
              <a:t>$)</a:t>
            </a:r>
            <a:br>
              <a:rPr lang="en-US" altLang="en-US" sz="2400" b="1">
                <a:solidFill>
                  <a:schemeClr val="tx1"/>
                </a:solidFill>
              </a:rPr>
            </a:br>
            <a:endParaRPr lang="en-US" altLang="en-US"/>
          </a:p>
          <a:p>
            <a:pPr marL="1171575" lvl="1" indent="-533400">
              <a:buSzTx/>
              <a:buFont typeface="Wingdings" panose="05000000000000000000" pitchFamily="2" charset="2"/>
              <a:buAutoNum type="arabicPeriod"/>
            </a:pPr>
            <a:r>
              <a:rPr lang="en-US" altLang="en-US"/>
              <a:t>Reduce </a:t>
            </a:r>
            <a:r>
              <a:rPr lang="en-US" altLang="en-US">
                <a:cs typeface="Times New Roman" panose="02020603050405020304" pitchFamily="18" charset="0"/>
              </a:rPr>
              <a:t>A </a:t>
            </a:r>
            <a:r>
              <a:rPr lang="en-US" altLang="en-US">
                <a:sym typeface="Symbol" panose="05050102010706020507" pitchFamily="18" charset="2"/>
              </a:rPr>
              <a:t> </a:t>
            </a:r>
            <a:r>
              <a:rPr lang="el-GR" altLang="en-US">
                <a:cs typeface="Times New Roman" panose="02020603050405020304" pitchFamily="18" charset="0"/>
              </a:rPr>
              <a:t>β</a:t>
            </a:r>
            <a:r>
              <a:rPr lang="en-US" altLang="en-US">
                <a:cs typeface="Times New Roman" panose="02020603050405020304" pitchFamily="18" charset="0"/>
              </a:rPr>
              <a:t> means</a:t>
            </a:r>
          </a:p>
          <a:p>
            <a:pPr marL="1597025" lvl="2" indent="-457200"/>
            <a:r>
              <a:rPr lang="en-US" altLang="en-US"/>
              <a:t>Remove 2</a:t>
            </a:r>
            <a:r>
              <a:rPr lang="en-US" altLang="en-US">
                <a:cs typeface="Times New Roman" panose="02020603050405020304" pitchFamily="18" charset="0"/>
              </a:rPr>
              <a:t>×</a:t>
            </a:r>
            <a:r>
              <a:rPr lang="en-US" altLang="en-US"/>
              <a:t>| </a:t>
            </a:r>
            <a:r>
              <a:rPr lang="el-GR" altLang="en-US">
                <a:cs typeface="Times New Roman" panose="02020603050405020304" pitchFamily="18" charset="0"/>
              </a:rPr>
              <a:t>β</a:t>
            </a:r>
            <a:r>
              <a:rPr lang="en-US" altLang="en-US">
                <a:cs typeface="Times New Roman" panose="02020603050405020304" pitchFamily="18" charset="0"/>
              </a:rPr>
              <a:t>| symbols from stack and Push A along with state s = goto[</a:t>
            </a:r>
            <a:r>
              <a:rPr lang="en-US" altLang="en-US" b="1">
                <a:solidFill>
                  <a:schemeClr val="tx1"/>
                </a:solidFill>
              </a:rPr>
              <a:t>s</a:t>
            </a:r>
            <a:r>
              <a:rPr lang="en-US" altLang="en-US" b="1" baseline="-25000">
                <a:solidFill>
                  <a:schemeClr val="tx1"/>
                </a:solidFill>
              </a:rPr>
              <a:t>m-1 </a:t>
            </a:r>
            <a:r>
              <a:rPr lang="en-US" altLang="en-US" b="1">
                <a:solidFill>
                  <a:schemeClr val="tx1"/>
                </a:solidFill>
              </a:rPr>
              <a:t>, </a:t>
            </a:r>
            <a:r>
              <a:rPr lang="en-US" altLang="en-US">
                <a:cs typeface="Times New Roman" panose="02020603050405020304" pitchFamily="18" charset="0"/>
              </a:rPr>
              <a:t>A] onto stack</a:t>
            </a:r>
          </a:p>
          <a:p>
            <a:pPr marL="1597025" lvl="2" indent="-457200"/>
            <a:r>
              <a:rPr lang="en-US" altLang="en-US">
                <a:cs typeface="Times New Roman" panose="02020603050405020304" pitchFamily="18" charset="0"/>
              </a:rPr>
              <a:t>Uses Prior State after popping to determine goto</a:t>
            </a:r>
            <a:br>
              <a:rPr lang="en-US" altLang="en-US">
                <a:cs typeface="Times New Roman" panose="02020603050405020304" pitchFamily="18" charset="0"/>
              </a:rPr>
            </a:br>
            <a:endParaRPr lang="en-US" altLang="en-US">
              <a:cs typeface="Times New Roman" panose="02020603050405020304" pitchFamily="18" charset="0"/>
            </a:endParaRPr>
          </a:p>
          <a:p>
            <a:pPr marL="1171575" lvl="1" indent="-533400">
              <a:buSzTx/>
              <a:buFont typeface="Wingdings" panose="05000000000000000000" pitchFamily="2" charset="2"/>
              <a:buAutoNum type="arabicPeriod"/>
            </a:pPr>
            <a:r>
              <a:rPr lang="en-US" altLang="en-US"/>
              <a:t>Accept – Parsing Complete</a:t>
            </a:r>
            <a:br>
              <a:rPr lang="en-US" altLang="en-US"/>
            </a:br>
            <a:endParaRPr lang="en-US" altLang="en-US"/>
          </a:p>
          <a:p>
            <a:pPr marL="1171575" lvl="1" indent="-533400">
              <a:buSzTx/>
              <a:buFont typeface="Wingdings" panose="05000000000000000000" pitchFamily="2" charset="2"/>
              <a:buAutoNum type="arabicPeriod"/>
            </a:pPr>
            <a:r>
              <a:rPr lang="en-US" altLang="en-US"/>
              <a:t>Error – Call recovery Routine</a:t>
            </a:r>
          </a:p>
        </p:txBody>
      </p:sp>
      <p:sp>
        <p:nvSpPr>
          <p:cNvPr id="907269" name="Text Box 5"/>
          <p:cNvSpPr txBox="1">
            <a:spLocks noChangeArrowheads="1"/>
          </p:cNvSpPr>
          <p:nvPr/>
        </p:nvSpPr>
        <p:spPr bwMode="auto">
          <a:xfrm>
            <a:off x="609600" y="838200"/>
            <a:ext cx="7545388" cy="457200"/>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0000"/>
                </a:solidFill>
                <a:latin typeface="Times New Roman" panose="02020603050405020304" pitchFamily="18" charset="0"/>
                <a:ea typeface="+mn-ea"/>
                <a:cs typeface="+mn-cs"/>
              </a:rPr>
              <a:t>Configuration: (s</a:t>
            </a:r>
            <a:r>
              <a:rPr lang="en-US" altLang="en-US" baseline="-25000">
                <a:solidFill>
                  <a:srgbClr val="000000"/>
                </a:solidFill>
                <a:latin typeface="Times New Roman" panose="02020603050405020304" pitchFamily="18" charset="0"/>
                <a:ea typeface="+mn-ea"/>
                <a:cs typeface="+mn-cs"/>
              </a:rPr>
              <a:t>0 </a:t>
            </a:r>
            <a:r>
              <a:rPr lang="en-US" altLang="en-US">
                <a:solidFill>
                  <a:srgbClr val="000000"/>
                </a:solidFill>
                <a:latin typeface="Times New Roman" panose="02020603050405020304" pitchFamily="18" charset="0"/>
                <a:ea typeface="+mn-ea"/>
                <a:cs typeface="+mn-cs"/>
              </a:rPr>
              <a:t>X</a:t>
            </a:r>
            <a:r>
              <a:rPr lang="en-US" altLang="en-US" baseline="-25000">
                <a:solidFill>
                  <a:srgbClr val="000000"/>
                </a:solidFill>
                <a:latin typeface="Times New Roman" panose="02020603050405020304" pitchFamily="18" charset="0"/>
                <a:ea typeface="+mn-ea"/>
                <a:cs typeface="+mn-cs"/>
              </a:rPr>
              <a:t>1 </a:t>
            </a:r>
            <a:r>
              <a:rPr lang="en-US" altLang="en-US">
                <a:solidFill>
                  <a:srgbClr val="000000"/>
                </a:solidFill>
                <a:latin typeface="Times New Roman" panose="02020603050405020304" pitchFamily="18" charset="0"/>
                <a:ea typeface="+mn-ea"/>
                <a:cs typeface="+mn-cs"/>
              </a:rPr>
              <a:t>s</a:t>
            </a:r>
            <a:r>
              <a:rPr lang="en-US" altLang="en-US" baseline="-25000">
                <a:solidFill>
                  <a:srgbClr val="000000"/>
                </a:solidFill>
                <a:latin typeface="Times New Roman" panose="02020603050405020304" pitchFamily="18" charset="0"/>
                <a:ea typeface="+mn-ea"/>
                <a:cs typeface="+mn-cs"/>
              </a:rPr>
              <a:t>1 </a:t>
            </a:r>
            <a:r>
              <a:rPr lang="en-US" altLang="en-US">
                <a:solidFill>
                  <a:srgbClr val="000000"/>
                </a:solidFill>
                <a:latin typeface="Times New Roman" panose="02020603050405020304" pitchFamily="18" charset="0"/>
                <a:ea typeface="+mn-ea"/>
                <a:cs typeface="+mn-cs"/>
              </a:rPr>
              <a:t>X</a:t>
            </a:r>
            <a:r>
              <a:rPr lang="en-US" altLang="en-US" baseline="-25000">
                <a:solidFill>
                  <a:srgbClr val="000000"/>
                </a:solidFill>
                <a:latin typeface="Times New Roman" panose="02020603050405020304" pitchFamily="18" charset="0"/>
                <a:ea typeface="+mn-ea"/>
                <a:cs typeface="+mn-cs"/>
              </a:rPr>
              <a:t>2 </a:t>
            </a:r>
            <a:r>
              <a:rPr lang="en-US" altLang="en-US">
                <a:solidFill>
                  <a:srgbClr val="000000"/>
                </a:solidFill>
                <a:latin typeface="Times New Roman" panose="02020603050405020304" pitchFamily="18" charset="0"/>
                <a:ea typeface="+mn-ea"/>
                <a:cs typeface="+mn-cs"/>
              </a:rPr>
              <a:t>... X</a:t>
            </a:r>
            <a:r>
              <a:rPr lang="en-US" altLang="en-US" baseline="-25000">
                <a:solidFill>
                  <a:srgbClr val="000000"/>
                </a:solidFill>
                <a:latin typeface="Times New Roman" panose="02020603050405020304" pitchFamily="18" charset="0"/>
                <a:ea typeface="+mn-ea"/>
                <a:cs typeface="+mn-cs"/>
              </a:rPr>
              <a:t>m-1 </a:t>
            </a:r>
            <a:r>
              <a:rPr lang="en-US" altLang="en-US">
                <a:solidFill>
                  <a:srgbClr val="000000"/>
                </a:solidFill>
                <a:latin typeface="Times New Roman" panose="02020603050405020304" pitchFamily="18" charset="0"/>
                <a:ea typeface="+mn-ea"/>
                <a:cs typeface="+mn-cs"/>
              </a:rPr>
              <a:t>s</a:t>
            </a:r>
            <a:r>
              <a:rPr lang="en-US" altLang="en-US" baseline="-25000">
                <a:solidFill>
                  <a:srgbClr val="000000"/>
                </a:solidFill>
                <a:latin typeface="Times New Roman" panose="02020603050405020304" pitchFamily="18" charset="0"/>
                <a:ea typeface="+mn-ea"/>
                <a:cs typeface="+mn-cs"/>
              </a:rPr>
              <a:t>m-1 </a:t>
            </a:r>
            <a:r>
              <a:rPr lang="en-US" altLang="en-US">
                <a:solidFill>
                  <a:srgbClr val="000000"/>
                </a:solidFill>
                <a:latin typeface="Times New Roman" panose="02020603050405020304" pitchFamily="18" charset="0"/>
                <a:ea typeface="+mn-ea"/>
                <a:cs typeface="+mn-cs"/>
              </a:rPr>
              <a:t>X</a:t>
            </a:r>
            <a:r>
              <a:rPr lang="en-US" altLang="en-US" baseline="-25000">
                <a:solidFill>
                  <a:srgbClr val="000000"/>
                </a:solidFill>
                <a:latin typeface="Times New Roman" panose="02020603050405020304" pitchFamily="18" charset="0"/>
                <a:ea typeface="+mn-ea"/>
                <a:cs typeface="+mn-cs"/>
              </a:rPr>
              <a:t>m </a:t>
            </a:r>
            <a:r>
              <a:rPr lang="en-US" altLang="en-US">
                <a:solidFill>
                  <a:srgbClr val="000000"/>
                </a:solidFill>
                <a:latin typeface="Times New Roman" panose="02020603050405020304" pitchFamily="18" charset="0"/>
                <a:ea typeface="+mn-ea"/>
                <a:cs typeface="+mn-cs"/>
              </a:rPr>
              <a:t>s</a:t>
            </a:r>
            <a:r>
              <a:rPr lang="en-US" altLang="en-US" baseline="-25000">
                <a:solidFill>
                  <a:srgbClr val="000000"/>
                </a:solidFill>
                <a:latin typeface="Times New Roman" panose="02020603050405020304" pitchFamily="18" charset="0"/>
                <a:ea typeface="+mn-ea"/>
                <a:cs typeface="+mn-cs"/>
              </a:rPr>
              <a:t>m </a:t>
            </a:r>
            <a:r>
              <a:rPr lang="en-US" altLang="en-US">
                <a:solidFill>
                  <a:srgbClr val="000000"/>
                </a:solidFill>
                <a:latin typeface="Times New Roman" panose="02020603050405020304" pitchFamily="18" charset="0"/>
                <a:ea typeface="+mn-ea"/>
                <a:cs typeface="+mn-cs"/>
              </a:rPr>
              <a:t>, a</a:t>
            </a:r>
            <a:r>
              <a:rPr lang="en-US" altLang="en-US" baseline="-25000">
                <a:solidFill>
                  <a:srgbClr val="000000"/>
                </a:solidFill>
                <a:latin typeface="Times New Roman" panose="02020603050405020304" pitchFamily="18" charset="0"/>
                <a:ea typeface="+mn-ea"/>
                <a:cs typeface="+mn-cs"/>
              </a:rPr>
              <a:t>i </a:t>
            </a:r>
            <a:r>
              <a:rPr lang="en-US" altLang="en-US">
                <a:solidFill>
                  <a:srgbClr val="000000"/>
                </a:solidFill>
                <a:latin typeface="Times New Roman" panose="02020603050405020304" pitchFamily="18" charset="0"/>
                <a:ea typeface="+mn-ea"/>
                <a:cs typeface="+mn-cs"/>
              </a:rPr>
              <a:t>a</a:t>
            </a:r>
            <a:r>
              <a:rPr lang="en-US" altLang="en-US" baseline="-25000">
                <a:solidFill>
                  <a:srgbClr val="000000"/>
                </a:solidFill>
                <a:latin typeface="Times New Roman" panose="02020603050405020304" pitchFamily="18" charset="0"/>
                <a:ea typeface="+mn-ea"/>
                <a:cs typeface="+mn-cs"/>
              </a:rPr>
              <a:t>i+1 </a:t>
            </a:r>
            <a:r>
              <a:rPr lang="en-US" altLang="en-US">
                <a:solidFill>
                  <a:srgbClr val="000000"/>
                </a:solidFill>
                <a:latin typeface="Times New Roman" panose="02020603050405020304" pitchFamily="18" charset="0"/>
                <a:ea typeface="+mn-ea"/>
                <a:cs typeface="+mn-cs"/>
              </a:rPr>
              <a:t>...</a:t>
            </a:r>
            <a:r>
              <a:rPr lang="en-US" altLang="en-US" baseline="-25000">
                <a:solidFill>
                  <a:srgbClr val="000000"/>
                </a:solidFill>
                <a:latin typeface="Times New Roman" panose="02020603050405020304" pitchFamily="18" charset="0"/>
                <a:ea typeface="+mn-ea"/>
                <a:cs typeface="+mn-cs"/>
              </a:rPr>
              <a:t> </a:t>
            </a:r>
            <a:r>
              <a:rPr lang="en-US" altLang="en-US">
                <a:solidFill>
                  <a:srgbClr val="000000"/>
                </a:solidFill>
                <a:latin typeface="Times New Roman" panose="02020603050405020304" pitchFamily="18" charset="0"/>
                <a:ea typeface="+mn-ea"/>
                <a:cs typeface="+mn-cs"/>
              </a:rPr>
              <a:t>a</a:t>
            </a:r>
            <a:r>
              <a:rPr lang="en-US" altLang="en-US" baseline="-25000">
                <a:solidFill>
                  <a:srgbClr val="000000"/>
                </a:solidFill>
                <a:latin typeface="Times New Roman" panose="02020603050405020304" pitchFamily="18" charset="0"/>
                <a:ea typeface="+mn-ea"/>
                <a:cs typeface="+mn-cs"/>
              </a:rPr>
              <a:t>n </a:t>
            </a:r>
            <a:r>
              <a:rPr lang="en-US" altLang="en-US">
                <a:solidFill>
                  <a:srgbClr val="000000"/>
                </a:solidFill>
                <a:latin typeface="Times New Roman" panose="02020603050405020304" pitchFamily="18" charset="0"/>
                <a:ea typeface="+mn-ea"/>
                <a:cs typeface="+mn-cs"/>
              </a:rPr>
              <a:t>$)</a:t>
            </a:r>
          </a:p>
        </p:txBody>
      </p:sp>
    </p:spTree>
    <p:extLst>
      <p:ext uri="{BB962C8B-B14F-4D97-AF65-F5344CB8AC3E}">
        <p14:creationId xmlns:p14="http://schemas.microsoft.com/office/powerpoint/2010/main" val="10699022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lstStyle/>
          <a:p>
            <a:r>
              <a:rPr lang="en-US" altLang="en-US"/>
              <a:t>How Does BUP Work?</a:t>
            </a:r>
          </a:p>
        </p:txBody>
      </p:sp>
      <p:pic>
        <p:nvPicPr>
          <p:cNvPr id="911363" name="Picture 3"/>
          <p:cNvPicPr>
            <a:picLocks noChangeAspect="1" noChangeArrowheads="1"/>
          </p:cNvPicPr>
          <p:nvPr/>
        </p:nvPicPr>
        <p:blipFill>
          <a:blip r:embed="rId2">
            <a:extLst>
              <a:ext uri="{28A0092B-C50C-407E-A947-70E740481C1C}">
                <a14:useLocalDpi xmlns:a14="http://schemas.microsoft.com/office/drawing/2010/main" val="0"/>
              </a:ext>
            </a:extLst>
          </a:blip>
          <a:srcRect t="40709" b="26723"/>
          <a:stretch>
            <a:fillRect/>
          </a:stretch>
        </p:blipFill>
        <p:spPr bwMode="auto">
          <a:xfrm>
            <a:off x="609600" y="1219200"/>
            <a:ext cx="563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4495800"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65" name="Text Box 5"/>
          <p:cNvSpPr txBox="1">
            <a:spLocks noChangeArrowheads="1"/>
          </p:cNvSpPr>
          <p:nvPr/>
        </p:nvSpPr>
        <p:spPr bwMode="auto">
          <a:xfrm>
            <a:off x="685800" y="838200"/>
            <a:ext cx="4670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rgbClr val="000000"/>
                </a:solidFill>
                <a:latin typeface="Times New Roman" panose="02020603050405020304" pitchFamily="18" charset="0"/>
                <a:ea typeface="+mn-ea"/>
                <a:cs typeface="+mn-cs"/>
              </a:rPr>
              <a:t>Stack		   Input		Action</a:t>
            </a:r>
          </a:p>
        </p:txBody>
      </p:sp>
      <p:pic>
        <p:nvPicPr>
          <p:cNvPr id="911366" name="Picture 6"/>
          <p:cNvPicPr>
            <a:picLocks noChangeAspect="1" noChangeArrowheads="1"/>
          </p:cNvPicPr>
          <p:nvPr/>
        </p:nvPicPr>
        <p:blipFill>
          <a:blip r:embed="rId2">
            <a:extLst>
              <a:ext uri="{28A0092B-C50C-407E-A947-70E740481C1C}">
                <a14:useLocalDpi xmlns:a14="http://schemas.microsoft.com/office/drawing/2010/main" val="0"/>
              </a:ext>
            </a:extLst>
          </a:blip>
          <a:srcRect t="78813"/>
          <a:stretch>
            <a:fillRect/>
          </a:stretch>
        </p:blipFill>
        <p:spPr bwMode="auto">
          <a:xfrm>
            <a:off x="990600" y="2667000"/>
            <a:ext cx="7086600" cy="1495425"/>
          </a:xfrm>
          <a:prstGeom prst="rect">
            <a:avLst/>
          </a:prstGeom>
          <a:noFill/>
          <a:ln w="25400">
            <a:solidFill>
              <a:schemeClr val="accent2"/>
            </a:solidFill>
            <a:miter lim="800000"/>
            <a:headEnd type="none" w="sm" len="sm"/>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23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11366"/>
                                        </p:tgtEl>
                                        <p:attrNameLst>
                                          <p:attrName>style.visibility</p:attrName>
                                        </p:attrNameLst>
                                      </p:cBhvr>
                                      <p:to>
                                        <p:strVal val="visible"/>
                                      </p:to>
                                    </p:set>
                                    <p:animEffect transition="in" filter="checkerboard(across)">
                                      <p:cBhvr>
                                        <p:cTn id="7" dur="500"/>
                                        <p:tgtEl>
                                          <p:spTgt spid="911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6" name="Rectangle 4"/>
          <p:cNvSpPr>
            <a:spLocks noGrp="1" noChangeArrowheads="1"/>
          </p:cNvSpPr>
          <p:nvPr>
            <p:ph type="title"/>
          </p:nvPr>
        </p:nvSpPr>
        <p:spPr/>
        <p:txBody>
          <a:bodyPr/>
          <a:lstStyle/>
          <a:p>
            <a:r>
              <a:rPr lang="en-US" altLang="en-US"/>
              <a:t>Another Detailed Example</a:t>
            </a:r>
          </a:p>
        </p:txBody>
      </p:sp>
      <p:pic>
        <p:nvPicPr>
          <p:cNvPr id="8939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4429125" cy="578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75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6" name="Rectangle 4"/>
          <p:cNvSpPr>
            <a:spLocks noGrp="1" noChangeArrowheads="1"/>
          </p:cNvSpPr>
          <p:nvPr>
            <p:ph type="title"/>
          </p:nvPr>
        </p:nvSpPr>
        <p:spPr/>
        <p:txBody>
          <a:bodyPr/>
          <a:lstStyle/>
          <a:p>
            <a:r>
              <a:rPr lang="en-US" altLang="en-US"/>
              <a:t>Another Detailed Example</a:t>
            </a:r>
          </a:p>
        </p:txBody>
      </p:sp>
      <p:pic>
        <p:nvPicPr>
          <p:cNvPr id="89395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838200" y="1143000"/>
            <a:ext cx="7230431"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714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6" name="Rectangle 4"/>
          <p:cNvSpPr>
            <a:spLocks noGrp="1" noChangeArrowheads="1"/>
          </p:cNvSpPr>
          <p:nvPr>
            <p:ph type="title"/>
          </p:nvPr>
        </p:nvSpPr>
        <p:spPr/>
        <p:txBody>
          <a:bodyPr/>
          <a:lstStyle/>
          <a:p>
            <a:r>
              <a:rPr lang="en-US" altLang="en-US"/>
              <a:t>Another Detailed Example</a:t>
            </a:r>
          </a:p>
        </p:txBody>
      </p:sp>
      <p:pic>
        <p:nvPicPr>
          <p:cNvPr id="89395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48511"/>
          <a:stretch/>
        </p:blipFill>
        <p:spPr bwMode="auto">
          <a:xfrm>
            <a:off x="762000" y="990600"/>
            <a:ext cx="781405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897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Parser Generators</a:t>
            </a:r>
          </a:p>
        </p:txBody>
      </p:sp>
      <p:sp>
        <p:nvSpPr>
          <p:cNvPr id="995331" name="Rectangle 3"/>
          <p:cNvSpPr>
            <a:spLocks noGrp="1" noChangeArrowheads="1"/>
          </p:cNvSpPr>
          <p:nvPr>
            <p:ph type="body" idx="1"/>
          </p:nvPr>
        </p:nvSpPr>
        <p:spPr>
          <a:ln/>
        </p:spPr>
        <p:txBody>
          <a:bodyPr rIns="45720"/>
          <a:lstStyle/>
          <a:p>
            <a:pPr marL="355600" indent="-35560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The entire process we describe can be automated</a:t>
            </a:r>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Computation of the machine states</a:t>
            </a:r>
          </a:p>
          <a:p>
            <a:pPr marL="742950" lvl="1" indent="-33655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Computation of the lookaheads</a:t>
            </a:r>
          </a:p>
          <a:p>
            <a:pPr marL="742950" lvl="1" indent="-33655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Computation of the action and goto tables</a:t>
            </a:r>
          </a:p>
          <a:p>
            <a:pPr marL="742950" lvl="1" indent="-336550">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Optimization of the LALR tables.</a:t>
            </a:r>
          </a:p>
          <a:p>
            <a:pPr marL="355600" indent="-35560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Therefore...</a:t>
            </a:r>
          </a:p>
          <a:p>
            <a:pPr marL="742950" lvl="1" indent="-336550">
              <a:lnSpc>
                <a:spcPct val="105000"/>
              </a:lnSpc>
              <a:tabLst>
                <a:tab pos="306388" algn="l"/>
                <a:tab pos="877888" algn="l"/>
                <a:tab pos="1792288" algn="l"/>
                <a:tab pos="2706688" algn="l"/>
                <a:tab pos="3621088" algn="l"/>
                <a:tab pos="4535488" algn="l"/>
                <a:tab pos="5449888" algn="l"/>
                <a:tab pos="6364288" algn="l"/>
                <a:tab pos="7278688" algn="l"/>
                <a:tab pos="8193088" algn="l"/>
                <a:tab pos="1219200" algn="l"/>
                <a:tab pos="1390650" algn="l"/>
                <a:tab pos="2305050" algn="l"/>
                <a:tab pos="3219450" algn="l"/>
                <a:tab pos="4133850" algn="l"/>
                <a:tab pos="5048250" algn="l"/>
                <a:tab pos="5962650" algn="l"/>
                <a:tab pos="6877050" algn="l"/>
                <a:tab pos="7791450" algn="l"/>
                <a:tab pos="8705850" algn="l"/>
                <a:tab pos="1219200" algn="l"/>
                <a:tab pos="1390650" algn="l"/>
                <a:tab pos="2305050" algn="l"/>
                <a:tab pos="3219450" algn="l"/>
                <a:tab pos="4133850" algn="l"/>
                <a:tab pos="5048250" algn="l"/>
                <a:tab pos="5962650" algn="l"/>
                <a:tab pos="6877050" algn="l"/>
                <a:tab pos="7791450" algn="l"/>
                <a:tab pos="8705850" algn="l"/>
                <a:tab pos="1219200" algn="l"/>
                <a:tab pos="1390650" algn="l"/>
              </a:tabLst>
            </a:pPr>
            <a:r>
              <a:rPr lang="en-US" altLang="en-US"/>
              <a:t>Tools exist to do this for you!</a:t>
            </a:r>
          </a:p>
        </p:txBody>
      </p:sp>
    </p:spTree>
    <p:extLst>
      <p:ext uri="{BB962C8B-B14F-4D97-AF65-F5344CB8AC3E}">
        <p14:creationId xmlns:p14="http://schemas.microsoft.com/office/powerpoint/2010/main" val="4262370427"/>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Parser Generators II</a:t>
            </a:r>
          </a:p>
        </p:txBody>
      </p:sp>
      <p:sp>
        <p:nvSpPr>
          <p:cNvPr id="996355" name="Rectangle 3"/>
          <p:cNvSpPr>
            <a:spLocks noGrp="1" noChangeArrowheads="1"/>
          </p:cNvSpPr>
          <p:nvPr>
            <p:ph type="body" idx="1"/>
          </p:nvPr>
        </p:nvSpPr>
        <p:spPr>
          <a:ln/>
        </p:spPr>
        <p:txBody>
          <a:bodyPr rIns="45720"/>
          <a:lstStyle/>
          <a:p>
            <a:pPr marL="263525" indent="-263525">
              <a:lnSpc>
                <a:spcPct val="106000"/>
              </a:lnSpc>
              <a:spcBef>
                <a:spcPct val="0"/>
              </a:spcBef>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sz="2400"/>
              <a:t>In the C/C++ world</a:t>
            </a:r>
          </a:p>
          <a:p>
            <a:pPr marL="765175" lvl="1" indent="-358775">
              <a:lnSpc>
                <a:spcPct val="107000"/>
              </a:lnSpc>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sz="2400"/>
              <a:t>Most famous parser generator</a:t>
            </a:r>
          </a:p>
          <a:p>
            <a:pPr marL="1109663" lvl="2" indent="-246063">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a:t>YACC    LALR(1)</a:t>
            </a:r>
          </a:p>
          <a:p>
            <a:pPr marL="765175" lvl="1" indent="-358775">
              <a:lnSpc>
                <a:spcPct val="103000"/>
              </a:lnSpc>
              <a:spcBef>
                <a:spcPts val="700"/>
              </a:spcBef>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sz="2400"/>
              <a:t>Most used parser generator		</a:t>
            </a:r>
          </a:p>
          <a:p>
            <a:pPr marL="1109663" lvl="2" indent="-246063">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a:t>BISON   LALR(1)</a:t>
            </a:r>
          </a:p>
          <a:p>
            <a:pPr marL="765175" lvl="1" indent="-358775">
              <a:lnSpc>
                <a:spcPct val="103000"/>
              </a:lnSpc>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a:t>Table-driven leftmost</a:t>
            </a:r>
          </a:p>
          <a:p>
            <a:pPr marL="1109663" lvl="2" indent="-246063">
              <a:lnSpc>
                <a:spcPct val="107000"/>
              </a:lnSpc>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a:t>PCCTS   LL(k)</a:t>
            </a:r>
          </a:p>
          <a:p>
            <a:pPr marL="263525" indent="-263525">
              <a:lnSpc>
                <a:spcPct val="103000"/>
              </a:lnSpc>
              <a:spcBef>
                <a:spcPts val="800"/>
              </a:spcBef>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sz="2400"/>
              <a:t>In the Java world</a:t>
            </a:r>
          </a:p>
          <a:p>
            <a:pPr marL="765175" lvl="1" indent="-358775">
              <a:lnSpc>
                <a:spcPct val="107000"/>
              </a:lnSpc>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sz="2400"/>
              <a:t>Several alternatives</a:t>
            </a:r>
          </a:p>
          <a:p>
            <a:pPr marL="1109663" lvl="2" indent="-246063">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a:solidFill>
                  <a:srgbClr val="FF8000"/>
                </a:solidFill>
              </a:rPr>
              <a:t>CUP</a:t>
            </a:r>
            <a:r>
              <a:rPr lang="en-US" altLang="en-US"/>
              <a:t> (a BISON/YACC lookalike)	LALR(1)</a:t>
            </a:r>
          </a:p>
          <a:p>
            <a:pPr marL="1109663" lvl="2" indent="-246063">
              <a:tabLst>
                <a:tab pos="688975" algn="l"/>
                <a:tab pos="860425" algn="l"/>
                <a:tab pos="1774825" algn="l"/>
                <a:tab pos="2689225" algn="l"/>
                <a:tab pos="3603625" algn="l"/>
                <a:tab pos="4518025" algn="l"/>
                <a:tab pos="5432425" algn="l"/>
                <a:tab pos="6346825" algn="l"/>
                <a:tab pos="7261225" algn="l"/>
                <a:tab pos="8175625" algn="l"/>
                <a:tab pos="1362075" algn="l"/>
                <a:tab pos="1590675" algn="l"/>
                <a:tab pos="2276475" algn="l"/>
                <a:tab pos="3190875" algn="l"/>
                <a:tab pos="4105275" algn="l"/>
                <a:tab pos="5019675" algn="l"/>
                <a:tab pos="5934075" algn="l"/>
                <a:tab pos="6848475" algn="l"/>
                <a:tab pos="7762875" algn="l"/>
                <a:tab pos="8677275" algn="l"/>
                <a:tab pos="1757363" algn="l"/>
                <a:tab pos="1985963" algn="l"/>
                <a:tab pos="2671763" algn="l"/>
                <a:tab pos="3586163" algn="l"/>
                <a:tab pos="4500563" algn="l"/>
                <a:tab pos="5414963" algn="l"/>
                <a:tab pos="6329363" algn="l"/>
                <a:tab pos="7243763" algn="l"/>
                <a:tab pos="8158163" algn="l"/>
                <a:tab pos="9072563" algn="l"/>
                <a:tab pos="1362075" algn="l"/>
                <a:tab pos="1590675" algn="l"/>
              </a:tabLst>
            </a:pPr>
            <a:r>
              <a:rPr lang="en-US" altLang="en-US"/>
              <a:t>JACK   LALR(1)</a:t>
            </a:r>
          </a:p>
        </p:txBody>
      </p:sp>
    </p:spTree>
    <p:extLst>
      <p:ext uri="{BB962C8B-B14F-4D97-AF65-F5344CB8AC3E}">
        <p14:creationId xmlns:p14="http://schemas.microsoft.com/office/powerpoint/2010/main" val="280715502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title"/>
          </p:nvPr>
        </p:nvSpPr>
        <p:spPr>
          <a:ln/>
        </p:spPr>
        <p:txBody>
          <a:bodyPr rIns="45720"/>
          <a:lstStyle/>
          <a:p>
            <a:pPr>
              <a:tabLst>
                <a:tab pos="0" algn="l"/>
                <a:tab pos="914400" algn="l"/>
                <a:tab pos="1828800" algn="l"/>
                <a:tab pos="2743200" algn="l"/>
                <a:tab pos="3657600" algn="l"/>
                <a:tab pos="4572000" algn="l"/>
                <a:tab pos="5486400" algn="l"/>
                <a:tab pos="6400800" algn="l"/>
                <a:tab pos="7315200" algn="l"/>
                <a:tab pos="8229600" algn="l"/>
              </a:tabLst>
            </a:pPr>
            <a:r>
              <a:rPr lang="en-US" altLang="en-US"/>
              <a:t>Big Picture</a:t>
            </a:r>
          </a:p>
        </p:txBody>
      </p:sp>
      <p:pic>
        <p:nvPicPr>
          <p:cNvPr id="997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00150"/>
            <a:ext cx="38639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97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00150"/>
            <a:ext cx="6332538"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55752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4" presetClass="entr" presetSubtype="46495356" fill="hold" nodeType="clickEffect">
                                  <p:stCondLst>
                                    <p:cond delay="0"/>
                                  </p:stCondLst>
                                  <p:childTnLst>
                                    <p:set>
                                      <p:cBhvr>
                                        <p:cTn id="6" dur="1" fill="hold">
                                          <p:stCondLst>
                                            <p:cond delay="499"/>
                                          </p:stCondLst>
                                        </p:cTn>
                                        <p:tgtEl>
                                          <p:spTgt spid="997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ebesta">
  <a:themeElements>
    <a:clrScheme name="1_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ebesta">
      <a:majorFont>
        <a:latin typeface="Lucida Sans Unicode"/>
        <a:ea typeface="Lucida Sans Unicode"/>
        <a:cs typeface="Lucida Sans Unicode"/>
      </a:majorFont>
      <a:minorFont>
        <a:latin typeface="Lucida Sans Unicode"/>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sebes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ebes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ebes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ebes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ebes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ebes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ebes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ebes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ebes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ebes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ebes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ebes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sebesta2</Template>
  <TotalTime>649</TotalTime>
  <Words>8846</Words>
  <Application>Microsoft Office PowerPoint</Application>
  <PresentationFormat>On-screen Show (4:3)</PresentationFormat>
  <Paragraphs>1872</Paragraphs>
  <Slides>100</Slides>
  <Notes>58</Notes>
  <HiddenSlides>0</HiddenSlides>
  <MMClips>0</MMClips>
  <ScaleCrop>false</ScaleCrop>
  <HeadingPairs>
    <vt:vector size="4" baseType="variant">
      <vt:variant>
        <vt:lpstr>Theme</vt:lpstr>
      </vt:variant>
      <vt:variant>
        <vt:i4>3</vt:i4>
      </vt:variant>
      <vt:variant>
        <vt:lpstr>Slide Titles</vt:lpstr>
      </vt:variant>
      <vt:variant>
        <vt:i4>100</vt:i4>
      </vt:variant>
    </vt:vector>
  </HeadingPairs>
  <TitlesOfParts>
    <vt:vector size="103" baseType="lpstr">
      <vt:lpstr>1_sebesta</vt:lpstr>
      <vt:lpstr>Blank Presentation</vt:lpstr>
      <vt:lpstr>1_Blank Presentation</vt:lpstr>
      <vt:lpstr>Chapter 4</vt:lpstr>
      <vt:lpstr>Chapter 4 Topics</vt:lpstr>
      <vt:lpstr>Introduction</vt:lpstr>
      <vt:lpstr>Syntax Analysis</vt:lpstr>
      <vt:lpstr>Advantages of Using BNF to Describe Syntax</vt:lpstr>
      <vt:lpstr>Reasons to Separate Lexical and Syntax Analysis</vt:lpstr>
      <vt:lpstr>Lexical Analysis</vt:lpstr>
      <vt:lpstr>Lexical Analysis (continued)</vt:lpstr>
      <vt:lpstr>State Diagram Design</vt:lpstr>
      <vt:lpstr>Lexical Analysis (continued)</vt:lpstr>
      <vt:lpstr>Lexical Analysis (continued)</vt:lpstr>
      <vt:lpstr>Lexical Analysis (continued)</vt:lpstr>
      <vt:lpstr>State Diagram</vt:lpstr>
      <vt:lpstr>Lexical Analyzer</vt:lpstr>
      <vt:lpstr>The Parsing Problem</vt:lpstr>
      <vt:lpstr>PowerPoint Presentation</vt:lpstr>
      <vt:lpstr>The Parsing Problem (continued)</vt:lpstr>
      <vt:lpstr>The Parsing Problem (continued)</vt:lpstr>
      <vt:lpstr>The Parsing Problem (continued)</vt:lpstr>
      <vt:lpstr>The Parsing Problem (continued)</vt:lpstr>
      <vt:lpstr>Recursive-Descent Parsing</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Recursive-Descent Parsing (continued)</vt:lpstr>
      <vt:lpstr>Bottom-up Parsing</vt:lpstr>
      <vt:lpstr>Bottom-up Parsing (continued)</vt:lpstr>
      <vt:lpstr>Bottom-up Parsing (continued)</vt:lpstr>
      <vt:lpstr>Bottom-up Parsing (continued)</vt:lpstr>
      <vt:lpstr>Bottom-up Parsing (continued)</vt:lpstr>
      <vt:lpstr>Bottom-up Parsing (continued)</vt:lpstr>
      <vt:lpstr>Bottom-up Parsing (continued)</vt:lpstr>
      <vt:lpstr>Bottom-up Parsing (continued)</vt:lpstr>
      <vt:lpstr>Structure of An LR Parser</vt:lpstr>
      <vt:lpstr>Bottom-up Parsing (continued)</vt:lpstr>
      <vt:lpstr>Bottom-up Parsing (continued)</vt:lpstr>
      <vt:lpstr>LR Parsing Table</vt:lpstr>
      <vt:lpstr>Bottom-up Parsing (continued)</vt:lpstr>
      <vt:lpstr>Parsing</vt:lpstr>
      <vt:lpstr>Basic Intuition</vt:lpstr>
      <vt:lpstr>Overall Top-Down Algorithm</vt:lpstr>
      <vt:lpstr>How Could Algorithm Work?</vt:lpstr>
      <vt:lpstr>The Lookahead Window</vt:lpstr>
      <vt:lpstr>Lookahead Size and Languages</vt:lpstr>
      <vt:lpstr>LL(1) Grammars for Top-Down Parsing</vt:lpstr>
      <vt:lpstr>Top-Down Parsing</vt:lpstr>
      <vt:lpstr>Recursive Descent Parsing Concepts</vt:lpstr>
      <vt:lpstr>Predictive Parsing : Recursive</vt:lpstr>
      <vt:lpstr>Transition Diagrams (TDs)</vt:lpstr>
      <vt:lpstr>Motivating Table-Driven Parsing</vt:lpstr>
      <vt:lpstr>Non-Recursive / Table Driven</vt:lpstr>
      <vt:lpstr>Algorithm for Non-Recursive Parsing</vt:lpstr>
      <vt:lpstr>Example</vt:lpstr>
      <vt:lpstr>Trace of Example</vt:lpstr>
      <vt:lpstr>Leftmost Derivation for the Example</vt:lpstr>
      <vt:lpstr>Bottom-Up Parsing Basic Intuition and Motvation</vt:lpstr>
      <vt:lpstr>Bottom-Up Parsing </vt:lpstr>
      <vt:lpstr>Bottom-Up Parsing </vt:lpstr>
      <vt:lpstr>Type of Derviation</vt:lpstr>
      <vt:lpstr>Illustrating BUP</vt:lpstr>
      <vt:lpstr>Identify Right Hand Side of Rule</vt:lpstr>
      <vt:lpstr>Identify Right Hand Side of Rule</vt:lpstr>
      <vt:lpstr>Identify Right Hand Side of Rule</vt:lpstr>
      <vt:lpstr>Identify Right Hand Side of Rule</vt:lpstr>
      <vt:lpstr>Identify Right Hand Side of Rule</vt:lpstr>
      <vt:lpstr>Bottom-Up Parsing …</vt:lpstr>
      <vt:lpstr>General Processing of BUP</vt:lpstr>
      <vt:lpstr>Grammar rules</vt:lpstr>
      <vt:lpstr>Example</vt:lpstr>
      <vt:lpstr>Example</vt:lpstr>
      <vt:lpstr>Example</vt:lpstr>
      <vt:lpstr>Example</vt:lpstr>
      <vt:lpstr>Example</vt:lpstr>
      <vt:lpstr>Key Observation</vt:lpstr>
      <vt:lpstr>What is General Processing for BUP?</vt:lpstr>
      <vt:lpstr>Consider the Example Below</vt:lpstr>
      <vt:lpstr>What are Possible Grammar Conflicts?</vt:lpstr>
      <vt:lpstr>What are Possible Grammar Conflicts?</vt:lpstr>
      <vt:lpstr>Bottom-Up Parsing Techniques</vt:lpstr>
      <vt:lpstr>Components of an LR Parser</vt:lpstr>
      <vt:lpstr>Three Classes of LR Parsers</vt:lpstr>
      <vt:lpstr>LR Parser Structure</vt:lpstr>
      <vt:lpstr>What is the Parsing Table?</vt:lpstr>
      <vt:lpstr>Actions Against Configuration</vt:lpstr>
      <vt:lpstr>How Does BUP Work?</vt:lpstr>
      <vt:lpstr>Another Detailed Example</vt:lpstr>
      <vt:lpstr>Another Detailed Example</vt:lpstr>
      <vt:lpstr>Another Detailed Example</vt:lpstr>
      <vt:lpstr>Parser Generators</vt:lpstr>
      <vt:lpstr>Parser Generators II</vt:lpstr>
      <vt:lpstr>Big Picture</vt:lpstr>
      <vt:lpstr>Summary</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David Garrett</dc:creator>
  <cp:lastModifiedBy>Demurjian, Steven</cp:lastModifiedBy>
  <cp:revision>42</cp:revision>
  <dcterms:created xsi:type="dcterms:W3CDTF">2003-08-01T12:29:19Z</dcterms:created>
  <dcterms:modified xsi:type="dcterms:W3CDTF">2020-02-01T17:52:03Z</dcterms:modified>
</cp:coreProperties>
</file>