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712" r:id="rId2"/>
    <p:sldMasterId id="2147483816" r:id="rId3"/>
  </p:sldMasterIdLst>
  <p:notesMasterIdLst>
    <p:notesMasterId r:id="rId46"/>
  </p:notesMasterIdLst>
  <p:sldIdLst>
    <p:sldId id="256" r:id="rId4"/>
    <p:sldId id="259" r:id="rId5"/>
    <p:sldId id="295" r:id="rId6"/>
    <p:sldId id="294" r:id="rId7"/>
    <p:sldId id="260" r:id="rId8"/>
    <p:sldId id="293" r:id="rId9"/>
    <p:sldId id="307" r:id="rId10"/>
    <p:sldId id="296" r:id="rId11"/>
    <p:sldId id="308" r:id="rId12"/>
    <p:sldId id="310" r:id="rId13"/>
    <p:sldId id="261" r:id="rId14"/>
    <p:sldId id="262" r:id="rId15"/>
    <p:sldId id="280" r:id="rId16"/>
    <p:sldId id="264" r:id="rId17"/>
    <p:sldId id="302" r:id="rId18"/>
    <p:sldId id="303" r:id="rId19"/>
    <p:sldId id="281" r:id="rId20"/>
    <p:sldId id="265" r:id="rId21"/>
    <p:sldId id="282" r:id="rId22"/>
    <p:sldId id="266" r:id="rId23"/>
    <p:sldId id="283" r:id="rId24"/>
    <p:sldId id="267" r:id="rId25"/>
    <p:sldId id="291" r:id="rId26"/>
    <p:sldId id="268" r:id="rId27"/>
    <p:sldId id="304" r:id="rId28"/>
    <p:sldId id="269" r:id="rId29"/>
    <p:sldId id="271" r:id="rId30"/>
    <p:sldId id="273" r:id="rId31"/>
    <p:sldId id="272" r:id="rId32"/>
    <p:sldId id="284" r:id="rId33"/>
    <p:sldId id="274" r:id="rId34"/>
    <p:sldId id="286" r:id="rId35"/>
    <p:sldId id="287" r:id="rId36"/>
    <p:sldId id="275" r:id="rId37"/>
    <p:sldId id="276" r:id="rId38"/>
    <p:sldId id="277" r:id="rId39"/>
    <p:sldId id="278" r:id="rId40"/>
    <p:sldId id="288" r:id="rId41"/>
    <p:sldId id="311" r:id="rId42"/>
    <p:sldId id="289" r:id="rId43"/>
    <p:sldId id="279" r:id="rId44"/>
    <p:sldId id="29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AEAE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34" autoAdjust="0"/>
  </p:normalViewPr>
  <p:slideViewPr>
    <p:cSldViewPr>
      <p:cViewPr varScale="1">
        <p:scale>
          <a:sx n="107" d="100"/>
          <a:sy n="107" d="100"/>
        </p:scale>
        <p:origin x="-3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viewProps" Target="viewProps.xml" /><Relationship Id="rId8" Type="http://schemas.openxmlformats.org/officeDocument/2006/relationships/slide" Target="slides/slide5.xml" 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5C844D-7043-4568-A634-7D66C583C3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C88AC98-0181-43A6-9F46-FA84321CB4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51B89E8-FED6-4F37-A687-E208B822C3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54C82C3-7C2C-4C03-8AA8-3D4A23F369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A19C93E-BDD2-4C70-B493-B2E3F8C0CC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A571402-B275-407E-B622-0E493011C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D47C397-788F-48F2-AA51-1BC0B6F84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5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8C66484-21AE-4C87-B8BD-9C09C03C3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89EEBD9-E7FE-48AC-8EF0-0B8F61C3B32C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8409698-A757-4B70-BA35-03127CD64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2F19CB3-A23F-45AC-8EFB-8F962D67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3D16E61-F9B6-47CD-96C3-2F90656CF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3ECAB6E-2545-4961-B128-39584471DAE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F5D2DD3-9822-4AD5-8DBF-CCAB4A2EA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4FFFB31-448F-4062-B41D-10241B8F9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0071CB3-4D78-4200-80CA-DFFD8AD90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6EB13D00-D70C-4AD9-A9C0-23468A7C616A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DED07BA-FD62-4835-9047-1467EE41B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BC92B2B-D8C0-4AE9-8471-EF547E68A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F1D4682-15B0-46F7-8B9C-F0E5DE060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7C2C587-7501-4B20-96D4-BE8AE048304D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1375549-D518-4D9F-A06E-E551AB841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4D2F80D-1117-49DF-A4C7-98A87B5D9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34DB124-3FC5-4738-BE07-7ED6E3ECBE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480CF46-2F8A-4EB4-96B8-DE92812A0F69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799892D-DDC9-4EDF-AA43-635858EB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6E86400-9A27-43D5-8555-9972E4AF9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70183E8-3C8E-4524-AE90-6FED3B0B2E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325A506-CA78-4931-9A57-0EC6C37D9EF9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9E14EDC-DDCC-42C5-B2EE-8DF5100DA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5BEEA8D-9880-47B7-B439-6C7136FD5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6E7F08B-B9B5-424E-83C1-8B29D48F0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723A61D-B423-434F-8092-BAFB5F509D4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E6BB4DD-EAFA-4D4A-AB0F-74E2F07C4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A57F251-5AF9-466A-8AEF-ABE83C383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7A99ACE-F1AF-48E6-8326-2FA933A10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3554922-ECB5-40B9-B073-B5945639A3EF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D5C7230-7CFF-4D21-B169-21F0AA870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2758AE-22FD-4CEF-AE97-A7469A092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A1FF2F-B9EC-4FFA-93D4-24772B7EB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316ECBA2-C12E-4E09-B050-CBD8233A9913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8305003-8D87-4893-8672-7D3F3D05A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AC2EDBD-E808-43DC-A73C-B110BAB26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0CB54DC-1749-405F-9AC3-94FC9275F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989D7577-D261-4693-946D-7AD2F0D0B49F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5656CB5-8BC1-4D28-BAE8-217FEC25B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7EAD02E-978D-4ADE-8F14-BEFEEDC2E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A83DCA0-AF0B-417E-A6DA-8FC1B6F5F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C0A2C15D-A13E-4433-8BC3-D3ADFB1BAA5E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4E549B1-91C1-4AC8-B2F8-1D0171F55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21A8CA6-3C8E-4B94-A2DD-40BC32A40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3BD51A-7CCB-43B2-8232-81725500D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9B41DB97-1B13-4AEC-B78B-FD0CD2E5C414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7A58FC3-4459-4D66-9E63-8F1EE4E92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4AF90EF-9CCA-4CC1-BE41-A9C55BBD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D1FD0C-9E74-4664-AB9F-CAE983939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60513D6-79DA-411E-926E-C136B9F25F9F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904CFC9-3C9A-4B1D-A52A-509161CB9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F4D3824-01C4-4FC8-85AE-3E0B3A2B7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6BCEB07-F996-4315-9102-6164F0013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F3B79E9F-EA8C-479C-B7CB-35915BB10045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82852AF-FB90-4A50-B9EB-7CA2C0CEA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8FF821E-F256-4E50-8B9F-E927FCB45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61F6D51-E1D6-4A82-BF16-8B8714299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B3EB731-B994-4815-A1F6-BA95FD4871B9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004BF05-CF31-4EB7-B280-26CA20754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9283B1A-D8C6-4DB4-812C-0567011A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0090FB7-C4C3-4E4E-9457-F7D163A64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E999953D-3A57-4D8B-A9D3-47E121ADE2F1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8147466-CD71-442B-B3C4-CB80FFDAE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FBCD093-DE8A-4646-9253-8804F869F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F803E47-E400-4A52-ACB2-2A6B4AB4A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4ADCB39-B445-439D-9074-D914127AF85A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BEC879-1A0F-496B-ACBB-DF10A94A0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C29697E-8D67-4577-8D0A-BDFF11CC7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0BD0DB-9DF6-4AC8-BC44-1BAE8F3A2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40FA170-CA7C-437B-AFDA-BC9C0D6C3E69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A933252-5949-416D-B1E0-96B2D73F3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79AF10C-C684-45AB-815D-E20088B09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49C6E45-2CDA-4D8B-A066-B3A84BD7A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8DEC1B92-65E9-4D1E-A1B2-66515FC856C9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D37BE59-23B9-44C1-B1B3-69F1E9BCF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BBD0327-C677-47CA-8801-19FB7AB1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9BAFB13-5510-4F7A-9164-DD65D292E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AEDE081D-66BB-4890-998A-F377586C67A5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26073BF-54A3-4BD5-9B6A-BB763B806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54AB3A5-DCD3-4E98-AD38-061815024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2E52EDC-FF2D-4314-B331-E63215A9D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D09662F4-C782-45FA-B17C-8FC120AC3D35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DE208A9-D49B-4A23-9BF6-44B663189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D647558-1D78-45E3-93B3-0B964E8B3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83114F0-D2FB-4514-92C6-611636AE1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2D08879E-5A0A-43F7-8E75-FA239BA2C056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78FD1D5-A455-4482-9946-D98F9912F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91ABC4F-2FBA-46C1-A648-89D927FFB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53044C6-22BB-4DD8-AAF4-575827BD6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03DEC392-1758-4CB2-A0E8-E52B0EC9CDE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26EF2B1-1F36-4864-9274-A7C724244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2802D07-090E-4F19-B7C1-95366E617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099A193-A015-42CA-A214-FAFA90EF5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5667C9A4-4769-46E9-9822-7B3E61030042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DFB1CCB-A3C6-4BDB-AF3D-81E6373CC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049486F-FF17-4B7F-8AFA-C3938A559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044BD43-72CA-4C4D-8F93-26CAD2054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4228117C-40B2-46FA-917E-F4E9D1D27212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C92272B-BD7D-4757-A403-4CE5E1D51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14773BD-BA2C-43FC-AB4C-B75F50F37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93B27EB-3F42-4981-A9AF-CDA825E810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F9FFD261-DECC-4675-A8D3-450185C1F0B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FA91262-E1EF-4D3D-9C80-115692B22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75B19CE-D133-43F3-ADF2-21301B5F9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E231520-72B3-4C31-BA0D-AABADF517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E4973DBE-514F-4947-9A1D-B0697186AD66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6BE6F0E-EBDF-466D-B952-AB8B1104C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13FF571-D600-4235-B137-15C578214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F46F586-3D0B-4A8B-9450-ED7CD84C6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1BBB943-312B-4225-AB1B-A7E9ABB5C6F3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F91CB7E-DF6E-48A6-9BC4-32F10DBA73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66F86CE-6B5D-4400-9B97-5B116D1CC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961FD71-744E-4A46-BC54-4058519E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BE4B7E32-DB13-45ED-92D7-6BE97A058829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5464ED7-368F-44AB-8FFB-1F7798BEE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1BEF9A-E9B9-4CC1-9750-90CBB83D8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4E4E0F2-997B-4105-9572-D7B4E6D11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16D3FD48-3D11-4FE3-8242-9FCE1D56E8F0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EF3109C-6939-4CF8-917A-C354A39E5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7350F65-239E-4D09-98CD-44C81398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8F0DD84-F698-46CF-9066-DD76AD998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9A68657A-320E-4E4E-91F7-7761566A3E86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C68694F-1A02-4245-BC99-EEDA7DEF2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F482FAF-411C-4CE7-BC8B-7AD384A18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7138EAF-5820-4DDB-9BE5-FFFAE3B29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6543675"/>
            <a:ext cx="178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>
              <a:defRPr/>
            </a:pPr>
            <a:r>
              <a:rPr lang="en-US" altLang="en-US" sz="1400">
                <a:latin typeface="Courier" pitchFamily="49" charset="0"/>
              </a:rPr>
              <a:t>ISBN </a:t>
            </a:r>
            <a:r>
              <a:rPr lang="en-US" altLang="en-US" sz="1400"/>
              <a:t>0-321-49362-1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36576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657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1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D41A12-C659-418A-A042-2E57197B8E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F893A-B774-4B36-92E1-DD2F17CFA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62B80EA-DD03-4A01-B390-1424A9BF4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1FEB87-85F0-4B93-83C1-1A7BC8C1B6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2F9F7-98DE-466D-9D42-8E6ED29698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D5C0023A-B9D8-4EA5-90EF-8E1F123CB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6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A10A-F85C-4AC2-8E16-C69E1D40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C05B-AC98-4A7E-8C56-62222C0F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7D4A-259C-47F9-B5CC-472114C8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C8E8-8BBB-44D7-A9CF-A93225363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9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D174C-1FFC-4FE6-A92C-11CAB971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0C2A-EEA4-4D3A-91E0-6D71CD68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7C2C8-FDAC-492A-8718-4D5747A4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553-6B12-47AF-9D93-93AE0EC1C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8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4ED81-DB2A-44FF-BF90-E99D7640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4772-327E-424C-BFF9-C30F2D1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1EE33-9A2A-4407-AF1F-001A599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C12B-AA4C-46A3-B70F-850DE70A2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1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65D9E8-F056-40AD-B4D6-E20EB44A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7421B-3E46-484E-B567-CC9CCCA7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EB3D78-DA07-4448-BCA1-0D8B9931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5862-42EB-437E-8046-291762D58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70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920043-A5F0-40F4-BC3F-37B0761A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9C11C5-0E48-4D74-92AC-C811F765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AD0C5-ED58-4CE3-A0BA-AA2D5E02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8162-BB2F-45EF-8769-50CEF2CE4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12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9B8A0F-C699-4F88-99A5-AA71F60F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60DFE4-1EEA-4AEB-801D-D2CAF39D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15CD26-484F-4B51-9CDA-0180B315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35F0-8831-46C8-8348-86A486D93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6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F24D68-9DF5-42E0-A7E5-5E90B4A8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115805-4500-4AF0-916E-9DCDA877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6D380F-813D-47A6-86CB-2E14A4A3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CB53-4BEC-4141-AB73-9AA8F9EE2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5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D1F979-C87A-4657-BD99-ED193CC2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4DD696-6AB7-40EA-99F6-21E1C7B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911EB6-5291-4EED-A4AB-026DC8E5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DE41-4F48-47BD-9312-E193FD355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130F5-84F0-450E-81EB-4A109F8287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E6343-08EF-4D09-91FF-A5AFFF9496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5F2C0C0A-E20D-4B3F-98A8-36D77271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343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C325AB-4EA2-4693-AE19-1F770F7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DA09A-3DC5-43E0-8E27-B5E2E292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BEC493-1100-4398-A149-5107D924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8C19-74A8-45B2-9EC2-13451B6E3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256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BA069-B09D-41F2-A975-6C499597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D328-ED42-46E4-84A4-BFB6A875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F1524-9128-44B5-8885-C5741AD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9764-B7A2-4D74-9FB5-72A7AF96E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1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6F311-C2DF-4857-B063-BC32717F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87EDC-2C38-44A7-BCE8-38195A4E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56CB-43B4-4434-8132-46247965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774F-4E8C-4AE7-A730-BE267A4F3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0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9681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5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527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54113"/>
            <a:ext cx="3962400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54113"/>
            <a:ext cx="3962400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837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966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25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7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85805-657A-49B9-9B3E-90AAF25A00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00A75D-7168-4259-8F24-ED8052621E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C2DA4DC-7669-409D-848D-CAD1A82B7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36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685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8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87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0"/>
            <a:ext cx="2019300" cy="647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905500" cy="647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1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E17E5-D216-4956-A92C-990E83C14E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08F54-F77A-43FB-9C7E-4BC7D0641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2600B084-9BDF-4561-A443-E06774913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E8617B-B926-41F0-8143-7687C78965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ED0C76-A4A4-436F-AAFD-B6A12CF3D7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6D369DD4-8062-452B-9D73-83C403FD7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88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097512-58DA-4079-A865-BC2029F321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E621C6-90A7-4683-A13F-FE0A881955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8C5C3220-1146-4DE5-A417-37F7E875C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69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A36269-C067-4EAB-8E45-F5FB280DF2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0A4EBC-18C7-4F21-8EF3-FF50305C44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E8A517EB-7D3A-437C-ABCF-C208B5593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8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2461D-AA03-4AFF-8FE1-EA33A64C1A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53BB9-6CC8-4298-A692-7EF8F6F28A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9C21154C-B032-44B2-9B93-6A4180AF6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9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49BC6-F5C8-45B1-AE9C-BB0DEF4F27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F63F1-EE62-41F7-B587-8E74AA18BB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BF13FC3C-DFC8-4D8B-B899-C49136FC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vmlDrawing" Target="../drawings/vmlDrawing1.v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image" Target="../media/image1.png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oleObject" Target="../embeddings/oleObject1.bin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1F41FA-4484-4FAC-A0F8-A54625ED4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B69172-D074-4599-AFE5-7C3E84F6B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03249020-43F5-49B9-8549-03A432AFA0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E468646-8F34-417F-82B9-6A3302A38F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1-</a:t>
            </a:r>
            <a:fld id="{B1E0A123-7F75-443E-8AB2-0A714FB80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C03EDBBB-ABA5-4A54-BDD3-D300906B6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16D3C4E1-6ABA-4E63-A158-CF6963FDF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FCB937A-F030-444F-AD85-DD6C9FA405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4EADD65-AE96-4D44-A040-E2D124B94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9E51-7EF8-498A-9AA1-54D53B002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0A65-4DA9-4713-85E9-DA7BDFBD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2015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EC93-9F96-4424-ADBA-CA1A2749D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3563750-F8E6-4D34-B547-3B796D7CA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1" y="716281"/>
            <a:ext cx="8382000" cy="45719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A5002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800" b="1">
              <a:solidFill>
                <a:srgbClr val="000000"/>
              </a:solidFill>
              <a:latin typeface="Monospac821 BT" pitchFamily="49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8687" y="-15116"/>
            <a:ext cx="8062912" cy="70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14400"/>
            <a:ext cx="762000" cy="5943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>
              <a:lnSpc>
                <a:spcPct val="120000"/>
              </a:lnSpc>
            </a:pPr>
            <a:endParaRPr lang="en-US" altLang="en-US" sz="2000" b="1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091488" y="6635750"/>
            <a:ext cx="1052512" cy="22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1pPr>
            <a:lvl2pPr marL="428625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2pPr>
            <a:lvl3pPr marL="857250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3pPr>
            <a:lvl4pPr marL="1285875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4pPr>
            <a:lvl5pPr marL="1714500" algn="l" defTabSz="857250" eaLnBrk="0" hangingPunct="0">
              <a:defRPr sz="2400">
                <a:solidFill>
                  <a:schemeClr val="tx1"/>
                </a:solidFill>
                <a:latin typeface="Times New Roman"/>
              </a:defRPr>
            </a:lvl5pPr>
            <a:lvl6pPr marL="21717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6289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0861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543300" defTabSz="857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cs typeface="+mn-cs"/>
              </a:rPr>
              <a:t>OV-</a:t>
            </a:r>
            <a:fld id="{34A929D2-E344-4DCB-A084-071A70E71482}" type="slidenum">
              <a:rPr lang="en-US" altLang="en-US" sz="900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z="9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1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  <a:r>
              <a:rPr lang="en-US" altLang="en-US" dirty="0" err="1"/>
              <a:t>asd</a:t>
            </a:r>
            <a:r>
              <a:rPr lang="en-US" altLang="en-US" dirty="0"/>
              <a:t> </a:t>
            </a:r>
            <a:r>
              <a:rPr lang="en-US" altLang="en-US" dirty="0" err="1"/>
              <a:t>gasd</a:t>
            </a:r>
            <a:r>
              <a:rPr lang="en-US" altLang="en-US" dirty="0"/>
              <a:t> </a:t>
            </a:r>
            <a:r>
              <a:rPr lang="en-US" altLang="en-US" dirty="0" err="1"/>
              <a:t>glak</a:t>
            </a:r>
            <a:r>
              <a:rPr lang="en-US" altLang="en-US" dirty="0"/>
              <a:t> </a:t>
            </a:r>
            <a:r>
              <a:rPr lang="en-US" altLang="en-US" dirty="0" err="1"/>
              <a:t>fdas</a:t>
            </a:r>
            <a:r>
              <a:rPr lang="en-US" altLang="en-US" dirty="0"/>
              <a:t> </a:t>
            </a:r>
            <a:r>
              <a:rPr lang="en-US" altLang="en-US" dirty="0" err="1"/>
              <a:t>af</a:t>
            </a:r>
            <a:r>
              <a:rPr lang="en-US" altLang="en-US" dirty="0"/>
              <a:t> </a:t>
            </a:r>
            <a:r>
              <a:rPr lang="en-US" altLang="en-US" dirty="0" err="1"/>
              <a:t>lkajds</a:t>
            </a:r>
            <a:r>
              <a:rPr lang="en-US" altLang="en-US" dirty="0"/>
              <a:t> </a:t>
            </a:r>
            <a:r>
              <a:rPr lang="en-US" altLang="en-US" dirty="0" err="1"/>
              <a:t>laksdjf</a:t>
            </a:r>
            <a:r>
              <a:rPr lang="en-US" altLang="en-US" dirty="0"/>
              <a:t> </a:t>
            </a:r>
            <a:r>
              <a:rPr lang="en-US" altLang="en-US" dirty="0" err="1"/>
              <a:t>hasldkf</a:t>
            </a:r>
            <a:r>
              <a:rPr lang="en-US" altLang="en-US" dirty="0"/>
              <a:t> </a:t>
            </a:r>
            <a:r>
              <a:rPr lang="en-US" altLang="en-US" dirty="0" err="1"/>
              <a:t>asdkj</a:t>
            </a:r>
            <a:r>
              <a:rPr lang="en-US" altLang="en-US" dirty="0"/>
              <a:t> h</a:t>
            </a:r>
          </a:p>
          <a:p>
            <a:pPr lvl="1"/>
            <a:r>
              <a:rPr lang="en-US" altLang="en-US" dirty="0"/>
              <a:t>Second level </a:t>
            </a:r>
            <a:r>
              <a:rPr lang="en-US" altLang="en-US" dirty="0" err="1"/>
              <a:t>asdf</a:t>
            </a:r>
            <a:r>
              <a:rPr lang="en-US" altLang="en-US" dirty="0"/>
              <a:t> </a:t>
            </a:r>
            <a:r>
              <a:rPr lang="en-US" altLang="en-US" dirty="0" err="1"/>
              <a:t>ias;df</a:t>
            </a:r>
            <a:r>
              <a:rPr lang="en-US" altLang="en-US" dirty="0"/>
              <a:t> </a:t>
            </a:r>
            <a:r>
              <a:rPr lang="en-US" altLang="en-US" dirty="0" err="1"/>
              <a:t>has;dlf</a:t>
            </a:r>
            <a:r>
              <a:rPr lang="en-US" altLang="en-US" dirty="0"/>
              <a:t> </a:t>
            </a:r>
            <a:r>
              <a:rPr lang="en-US" altLang="en-US" dirty="0" err="1"/>
              <a:t>as;df</a:t>
            </a:r>
            <a:r>
              <a:rPr lang="en-US" altLang="en-US" dirty="0"/>
              <a:t> </a:t>
            </a:r>
            <a:r>
              <a:rPr lang="en-US" altLang="en-US" dirty="0" err="1"/>
              <a:t>asd</a:t>
            </a:r>
            <a:r>
              <a:rPr lang="en-US" altLang="en-US" dirty="0"/>
              <a:t> </a:t>
            </a:r>
            <a:r>
              <a:rPr lang="en-US" altLang="en-US" dirty="0" err="1"/>
              <a:t>fasdf</a:t>
            </a:r>
            <a:r>
              <a:rPr lang="en-US" altLang="en-US" dirty="0"/>
              <a:t> </a:t>
            </a:r>
            <a:r>
              <a:rPr lang="en-US" altLang="en-US" dirty="0" err="1"/>
              <a:t>asdf</a:t>
            </a:r>
            <a:r>
              <a:rPr lang="en-US" altLang="en-US" dirty="0"/>
              <a:t> </a:t>
            </a:r>
            <a:r>
              <a:rPr lang="en-US" altLang="en-US" dirty="0" err="1"/>
              <a:t>asd</a:t>
            </a:r>
            <a:r>
              <a:rPr lang="en-US" altLang="en-US" dirty="0"/>
              <a:t>  </a:t>
            </a:r>
            <a:r>
              <a:rPr lang="en-US" altLang="en-US" dirty="0" err="1"/>
              <a:t>af</a:t>
            </a:r>
            <a:r>
              <a:rPr lang="en-US" altLang="en-US" dirty="0"/>
              <a:t> </a:t>
            </a:r>
            <a:r>
              <a:rPr lang="en-US" altLang="en-US" dirty="0" err="1"/>
              <a:t>sdfs</a:t>
            </a:r>
            <a:r>
              <a:rPr lang="en-US" altLang="en-US" dirty="0"/>
              <a:t>  </a:t>
            </a:r>
            <a:r>
              <a:rPr lang="en-US" altLang="en-US" dirty="0" err="1"/>
              <a:t>fdsasdf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06697"/>
              </p:ext>
            </p:extLst>
          </p:nvPr>
        </p:nvGraphicFramePr>
        <p:xfrm>
          <a:off x="0" y="0"/>
          <a:ext cx="72542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14" imgW="1209524" imgH="1895238" progId="MSPhotoEd.3">
                  <p:embed/>
                </p:oleObj>
              </mc:Choice>
              <mc:Fallback>
                <p:oleObj name="Photo Editor Photo" r:id="rId14" imgW="1209524" imgH="1895238" progId="MSPhotoEd.3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5424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1371600"/>
            <a:ext cx="697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latin typeface="Times New Roman"/>
                <a:cs typeface="+mn-cs"/>
              </a:rPr>
              <a:t>CSE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latin typeface="Times New Roman"/>
                <a:cs typeface="+mn-cs"/>
              </a:rPr>
              <a:t>4102</a:t>
            </a:r>
            <a:endParaRPr lang="en-US" altLang="en-US" sz="2800" b="1" dirty="0">
              <a:solidFill>
                <a:srgbClr val="000000"/>
              </a:solidFill>
              <a:latin typeface="Monospac821 BT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6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/>
        </a:defRPr>
      </a:lvl9pPr>
    </p:titleStyle>
    <p:bodyStyle>
      <a:lvl1pPr marL="523875" indent="-523875" algn="l" rtl="0" fontAlgn="base">
        <a:lnSpc>
          <a:spcPct val="89000"/>
        </a:lnSpc>
        <a:spcBef>
          <a:spcPct val="1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m"/>
        <a:tabLst>
          <a:tab pos="1025525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25525" indent="-387350" algn="l" rtl="0" fontAlgn="base">
        <a:lnSpc>
          <a:spcPct val="80000"/>
        </a:lnSpc>
        <a:spcBef>
          <a:spcPct val="20000"/>
        </a:spcBef>
        <a:spcAft>
          <a:spcPct val="0"/>
        </a:spcAft>
        <a:buSzPct val="69000"/>
        <a:buFont typeface="Wingdings" pitchFamily="2" charset="2"/>
        <a:buChar char="q"/>
        <a:tabLst>
          <a:tab pos="1025525" algn="l"/>
        </a:tabLst>
        <a:defRPr sz="2800">
          <a:solidFill>
            <a:schemeClr val="accent2"/>
          </a:solidFill>
          <a:latin typeface="+mn-lt"/>
        </a:defRPr>
      </a:lvl2pPr>
      <a:lvl3pPr marL="1477963" indent="-338138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1025525" algn="l"/>
        </a:tabLst>
        <a:defRPr sz="2400">
          <a:solidFill>
            <a:srgbClr val="FF3300"/>
          </a:solidFill>
          <a:latin typeface="+mn-lt"/>
        </a:defRPr>
      </a:lvl3pPr>
      <a:lvl4pPr marL="1820863" indent="-228600" algn="l" rtl="0" fontAlgn="base">
        <a:spcBef>
          <a:spcPct val="20000"/>
        </a:spcBef>
        <a:spcAft>
          <a:spcPct val="0"/>
        </a:spcAft>
        <a:buChar char="–"/>
        <a:tabLst>
          <a:tab pos="1025525" algn="l"/>
        </a:tabLst>
        <a:defRPr sz="2000">
          <a:solidFill>
            <a:schemeClr val="tx1"/>
          </a:solidFill>
          <a:latin typeface="+mn-lt"/>
        </a:defRPr>
      </a:lvl4pPr>
      <a:lvl5pPr marL="21637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5pPr>
      <a:lvl6pPr marL="26209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6pPr>
      <a:lvl7pPr marL="30781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7pPr>
      <a:lvl8pPr marL="35353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8pPr>
      <a:lvl9pPr marL="3992563" indent="-228600" algn="l" rtl="0" fontAlgn="base">
        <a:spcBef>
          <a:spcPct val="20000"/>
        </a:spcBef>
        <a:spcAft>
          <a:spcPct val="0"/>
        </a:spcAft>
        <a:buChar char="»"/>
        <a:tabLst>
          <a:tab pos="1025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4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.ucl.ac.be/~pvr/VanRoyChapter.pdf" TargetMode="External" /><Relationship Id="rId1" Type="http://schemas.openxmlformats.org/officeDocument/2006/relationships/slideLayout" Target="../slideLayouts/slideLayout2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17CD528-2669-4781-BFBA-FAAE056EE1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/>
              <a:t>Chapter 1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002A4F6-763C-4A8F-9D06-CC4C359E6C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Preliminaries</a:t>
            </a: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A2516225-6E98-4020-9A22-3508F6CA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eve\Desktop\Programming-paradigms-Fig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t="32329" r="30687" b="8432"/>
          <a:stretch/>
        </p:blipFill>
        <p:spPr bwMode="auto">
          <a:xfrm>
            <a:off x="1038603" y="315865"/>
            <a:ext cx="3576226" cy="63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eve\Desktop\Programming-paradigms-Fig-2.png">
            <a:extLst>
              <a:ext uri="{FF2B5EF4-FFF2-40B4-BE49-F238E27FC236}">
                <a16:creationId xmlns:a16="http://schemas.microsoft.com/office/drawing/2014/main" id="{546F9EEF-1EFD-6C48-A1B1-09EBEF746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8" t="15428" r="3795" b="10069"/>
          <a:stretch/>
        </p:blipFill>
        <p:spPr bwMode="auto">
          <a:xfrm>
            <a:off x="5342922" y="0"/>
            <a:ext cx="3576226" cy="67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9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E84BF312-7277-4F08-B77B-0326CF8DE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127FEB36-FF8B-4A18-9D22-6203734B4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21650DB-0D2B-4BD8-8F05-AFD9A54DEC88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2513FA8B-758B-4262-ABBE-0AABD74B0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Domains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FA5AB05F-B099-4F27-867B-90AAB6AB0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Scientific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Large numbers of floating point computations; use of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Fortran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Business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Produce reports, use decimal numbers and characters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COBOL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Artificial intelligence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Symbols rather than numbers manipulated; use of linked 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LISP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Systems programming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Need efficiency because of continuous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Web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Eclectic collection of languages: markup (e.g., HTML), scripting (e.g., PHP), general-purpose (e.g., Java)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7291D586-8CDB-4632-B451-2C051BBDA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A6DFB10F-B51D-4431-B05B-2B1A3AB51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C5D73A1-D011-443A-BCF1-1C4D9AD4F0A2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698D9F66-3066-4111-90AA-737792F10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Language Evaluation Criteria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FF03DD7-F3C1-49B0-92BB-7D89E9F65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b="1"/>
              <a:t>Readability</a:t>
            </a:r>
            <a:r>
              <a:rPr lang="en-US" altLang="en-US"/>
              <a:t>: the ease with which programs can be read and understood</a:t>
            </a:r>
          </a:p>
          <a:p>
            <a:pPr eaLnBrk="1" hangingPunct="1"/>
            <a:r>
              <a:rPr lang="en-US" altLang="en-US" b="1"/>
              <a:t>Writability</a:t>
            </a:r>
            <a:r>
              <a:rPr lang="en-US" altLang="en-US"/>
              <a:t>: the ease with which a language can be used to create programs</a:t>
            </a:r>
          </a:p>
          <a:p>
            <a:pPr eaLnBrk="1" hangingPunct="1"/>
            <a:r>
              <a:rPr lang="en-US" altLang="en-US" b="1"/>
              <a:t>Reliability</a:t>
            </a:r>
            <a:r>
              <a:rPr lang="en-US" altLang="en-US"/>
              <a:t>: conformance to specifications (i.e., performs to its specifications) </a:t>
            </a:r>
          </a:p>
          <a:p>
            <a:pPr eaLnBrk="1" hangingPunct="1"/>
            <a:r>
              <a:rPr lang="en-US" altLang="en-US" b="1"/>
              <a:t>Cost</a:t>
            </a:r>
            <a:r>
              <a:rPr lang="en-US" altLang="en-US"/>
              <a:t>: the ultimate total cost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D659F838-D98A-4C62-8F5D-55749A825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372B73E3-A505-4B0E-95F0-981996F71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2D29C27-A1F1-4332-B9EE-B85C633765F5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A1CDED5-1B70-47DB-B2D3-D42D8580A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Criteria: Readability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EFC15A8C-0DC9-49F3-B434-889ED801B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768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/>
              <a:t>Overall simplicity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A manageable set of features and constructs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Minimal feature multiplicity 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Minimal operator overloading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/>
              <a:t>Orthogonality 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A relatively small set of primitive constructs can be combined in a relatively small number of ways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Every possible combination is legal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/>
              <a:t>Data types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Adequate predefined data types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/>
              <a:t>Syntax considerations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Identifier forms: flexible composition 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Special words and methods of forming compound statements</a:t>
            </a:r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altLang="en-US" sz="2000"/>
              <a:t>Form and meaning: self-descriptive constructs, meaningful keywords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2E9CC47E-919B-4699-958B-11E8805CD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828E8E14-6E7E-49F7-B4FD-759E29C74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0E4468E-28C7-4FB4-A90D-06E27733950D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AE55F3F-61A9-4273-9C45-43ABABAC6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Criteria: Writability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E9F11CE-7F07-4B2B-A296-1A10EDC09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z="2000"/>
              <a:t>Simplicity and orthogonality</a:t>
            </a:r>
          </a:p>
          <a:p>
            <a:pPr lvl="1" eaLnBrk="1" hangingPunct="1"/>
            <a:r>
              <a:rPr lang="en-US" altLang="en-US" sz="2000"/>
              <a:t>Few constructs, a small number of primitives, a small set of rules for combining them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Support for abstraction</a:t>
            </a:r>
          </a:p>
          <a:p>
            <a:pPr lvl="1" eaLnBrk="1" hangingPunct="1"/>
            <a:r>
              <a:rPr lang="en-US" altLang="en-US" sz="2000"/>
              <a:t>The ability to define and use complex structures  or operations in ways that allow details to be ignored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Expressivity</a:t>
            </a:r>
          </a:p>
          <a:p>
            <a:pPr lvl="1" eaLnBrk="1" hangingPunct="1"/>
            <a:r>
              <a:rPr lang="en-US" altLang="en-US" sz="2000"/>
              <a:t>A set of relatively convenient ways of specifying operations</a:t>
            </a:r>
          </a:p>
          <a:p>
            <a:pPr lvl="1" eaLnBrk="1" hangingPunct="1"/>
            <a:r>
              <a:rPr lang="en-US" altLang="en-US" sz="2000"/>
              <a:t>Strength and number of operators and predefined functions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endParaRPr lang="en-US" altLang="en-US" sz="2000"/>
          </a:p>
          <a:p>
            <a:pPr lvl="1"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3" y="1229039"/>
            <a:ext cx="7243189" cy="48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7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concept to implementation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" y="1229887"/>
            <a:ext cx="8407958" cy="42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2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FC0CD85A-F987-46F6-8F98-E4F96AA18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84855986-81D3-4677-B393-6889769CB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C08A081-7212-4186-9910-4AB48190B669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CCA4EF50-F58D-4D0E-9560-0A04A8F3B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Criteria: Reliability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2CF6026A-C35A-4DFB-A782-A01A766E0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Type checking</a:t>
            </a:r>
          </a:p>
          <a:p>
            <a:pPr lvl="1" eaLnBrk="1" hangingPunct="1"/>
            <a:r>
              <a:rPr lang="en-US" altLang="en-US" sz="1800"/>
              <a:t>Testing for type errors</a:t>
            </a:r>
          </a:p>
          <a:p>
            <a:pPr eaLnBrk="1" hangingPunct="1"/>
            <a:r>
              <a:rPr lang="en-US" altLang="en-US" sz="2400"/>
              <a:t>Exception handling</a:t>
            </a:r>
          </a:p>
          <a:p>
            <a:pPr lvl="1" eaLnBrk="1" hangingPunct="1"/>
            <a:r>
              <a:rPr lang="en-US" altLang="en-US" sz="1800"/>
              <a:t>Intercept run-time errors and take corrective measures</a:t>
            </a:r>
          </a:p>
          <a:p>
            <a:pPr eaLnBrk="1" hangingPunct="1"/>
            <a:r>
              <a:rPr lang="en-US" altLang="en-US" sz="2400"/>
              <a:t>Aliasing</a:t>
            </a:r>
          </a:p>
          <a:p>
            <a:pPr lvl="1" eaLnBrk="1" hangingPunct="1"/>
            <a:r>
              <a:rPr lang="en-US" altLang="en-US" sz="1800"/>
              <a:t>Presence of two or more distinct referencing methods for the same memory location</a:t>
            </a:r>
          </a:p>
          <a:p>
            <a:pPr eaLnBrk="1" hangingPunct="1"/>
            <a:r>
              <a:rPr lang="en-US" altLang="en-US" sz="2400"/>
              <a:t>Readability and writability</a:t>
            </a:r>
          </a:p>
          <a:p>
            <a:pPr lvl="1" eaLnBrk="1" hangingPunct="1"/>
            <a:r>
              <a:rPr lang="en-US" altLang="en-US" sz="1800"/>
              <a:t>A language that does not support “natural” ways of expressing an algorithm will require the use  of “unnatural” approaches, and hence reduced reliability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0E83478B-FB81-4266-B66B-A021F1FC0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0CDBCC52-4D5F-447E-96DA-111178715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B22CB07B-7A36-41D3-9454-FA1DDAAD0825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BC56A27-DE77-4D03-B4FE-3D3B8D6C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Criteria: Cost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3679D35-1CC3-4883-9A72-81C75FB5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Training programmers to use the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Writing programs (closeness to particular applications)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Compiling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Executing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Language implementation system: availability of free compilers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Reliability: poor reliability leads to high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Maintaining programs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1EE3D8AD-9D00-43CF-B66E-B5775530B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E6F23046-184A-4F8B-BB71-115FFE2B8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148529B-D36E-4AFD-87E2-64FE29B7356F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2224E3E-29EE-4CFE-BE26-FB18C3BA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Criteria: Others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83988D5-11FE-48C3-9684-7FE7FBF38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Portability</a:t>
            </a:r>
          </a:p>
          <a:p>
            <a:pPr lvl="1" eaLnBrk="1" hangingPunct="1"/>
            <a:r>
              <a:rPr lang="en-US" altLang="en-US"/>
              <a:t>The ease with which programs can be moved from one implementation to another</a:t>
            </a:r>
          </a:p>
          <a:p>
            <a:pPr eaLnBrk="1" hangingPunct="1"/>
            <a:r>
              <a:rPr lang="en-US" altLang="en-US"/>
              <a:t>Generality</a:t>
            </a:r>
          </a:p>
          <a:p>
            <a:pPr lvl="1" eaLnBrk="1" hangingPunct="1"/>
            <a:r>
              <a:rPr lang="en-US" altLang="en-US"/>
              <a:t>The applicability to a wide range of applications</a:t>
            </a:r>
          </a:p>
          <a:p>
            <a:pPr eaLnBrk="1" hangingPunct="1"/>
            <a:r>
              <a:rPr lang="en-US" altLang="en-US"/>
              <a:t>Well-definedness</a:t>
            </a:r>
          </a:p>
          <a:p>
            <a:pPr lvl="1" eaLnBrk="1" hangingPunct="1"/>
            <a:r>
              <a:rPr lang="en-US" altLang="en-US"/>
              <a:t>The completeness and precision of the language’s official definition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C61D8535-D947-42EA-9187-D29C51B73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69CEBEEF-90A0-417F-BB2C-219A96740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DAFDF90E-3A9C-4305-854F-6452E08B7939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4343BA7-E303-4405-AF13-6251B72D5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 Topics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70A88CFD-7A55-4D64-8445-0BA703BFC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/>
              <a:t>Reasons for Studying Concepts of Programming Languages</a:t>
            </a:r>
          </a:p>
          <a:p>
            <a:pPr marL="533400" indent="-533400" eaLnBrk="1" hangingPunct="1"/>
            <a:r>
              <a:rPr lang="en-US" altLang="en-US"/>
              <a:t>Programming Domains</a:t>
            </a:r>
          </a:p>
          <a:p>
            <a:pPr marL="533400" indent="-533400" eaLnBrk="1" hangingPunct="1"/>
            <a:r>
              <a:rPr lang="en-US" altLang="en-US"/>
              <a:t>Language Evaluation Criteria</a:t>
            </a:r>
          </a:p>
          <a:p>
            <a:pPr marL="533400" indent="-533400" eaLnBrk="1" hangingPunct="1"/>
            <a:r>
              <a:rPr lang="en-US" altLang="en-US"/>
              <a:t>Influences on Language Design</a:t>
            </a:r>
          </a:p>
          <a:p>
            <a:pPr marL="533400" indent="-533400" eaLnBrk="1" hangingPunct="1"/>
            <a:r>
              <a:rPr lang="en-US" altLang="en-US"/>
              <a:t>Language Categories</a:t>
            </a:r>
          </a:p>
          <a:p>
            <a:pPr marL="533400" indent="-533400" eaLnBrk="1" hangingPunct="1"/>
            <a:r>
              <a:rPr lang="en-US" altLang="en-US"/>
              <a:t>Language Design Trade-Offs</a:t>
            </a:r>
          </a:p>
          <a:p>
            <a:pPr marL="533400" indent="-533400" eaLnBrk="1" hangingPunct="1"/>
            <a:r>
              <a:rPr lang="en-US" altLang="en-US"/>
              <a:t>Implementation Methods</a:t>
            </a:r>
          </a:p>
          <a:p>
            <a:pPr marL="533400" indent="-533400" eaLnBrk="1" hangingPunct="1"/>
            <a:r>
              <a:rPr lang="en-US" altLang="en-US"/>
              <a:t>Programming Environments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F3C9B5ED-A3D9-44C6-9DD6-EAA2CE97D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FB2EC900-12A1-4243-9B64-D5A91C594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7721C89-D4C7-492C-AEF7-51E32DEB6832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AD9D7EC-CDF6-4EAA-BC91-DC5BB9465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Influences on Language Design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E52F1F8E-902D-4259-A612-2E40C9561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Computer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Languages are developed around the prevalent computer architecture, known as the </a:t>
            </a:r>
            <a:r>
              <a:rPr lang="en-US" altLang="en-US" i="1"/>
              <a:t>von Neumann</a:t>
            </a:r>
            <a:r>
              <a:rPr lang="en-US" altLang="en-US"/>
              <a:t>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Program Design Methodologies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New software development methodologies (e.g., object-oriented software development) led to new programming paradigms and by extension, new programming languages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3F03A1E9-DBDC-4373-BA59-D62F72E15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12BA71F0-4B44-4C3E-84C7-89F5916B9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E56D6F40-FB2B-4A84-9A16-A5A125733320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14888F6-69E1-44CA-A807-6B188BEFC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Architecture Influence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0C44C555-7B70-4191-9152-3ED3F8E54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Well-known computer architecture: Von Neumann </a:t>
            </a:r>
          </a:p>
          <a:p>
            <a:pPr eaLnBrk="1" hangingPunct="1"/>
            <a:r>
              <a:rPr lang="en-US" altLang="en-US" sz="2400"/>
              <a:t>Imperative languages, most dominant, because of von Neumann computers</a:t>
            </a:r>
          </a:p>
          <a:p>
            <a:pPr lvl="1" eaLnBrk="1" hangingPunct="1"/>
            <a:r>
              <a:rPr lang="en-US" altLang="en-US" sz="2000"/>
              <a:t>Data and programs stored in memory</a:t>
            </a:r>
          </a:p>
          <a:p>
            <a:pPr lvl="1" eaLnBrk="1" hangingPunct="1"/>
            <a:r>
              <a:rPr lang="en-US" altLang="en-US" sz="2000"/>
              <a:t>Memory is separate from CPU</a:t>
            </a:r>
          </a:p>
          <a:p>
            <a:pPr lvl="1" eaLnBrk="1" hangingPunct="1"/>
            <a:r>
              <a:rPr lang="en-US" altLang="en-US" sz="2000"/>
              <a:t>Instructions and data are piped from memory to CPU</a:t>
            </a:r>
          </a:p>
          <a:p>
            <a:pPr lvl="1" eaLnBrk="1" hangingPunct="1"/>
            <a:r>
              <a:rPr lang="en-US" altLang="en-US" sz="2000"/>
              <a:t>Basis for imperative languages</a:t>
            </a:r>
          </a:p>
          <a:p>
            <a:pPr lvl="2" eaLnBrk="1" hangingPunct="1"/>
            <a:r>
              <a:rPr lang="en-US" altLang="en-US" sz="1900"/>
              <a:t>Variables model memory cells</a:t>
            </a:r>
          </a:p>
          <a:p>
            <a:pPr lvl="2" eaLnBrk="1" hangingPunct="1"/>
            <a:r>
              <a:rPr lang="en-US" altLang="en-US" sz="1900"/>
              <a:t>Assignment statements model piping</a:t>
            </a:r>
          </a:p>
          <a:p>
            <a:pPr lvl="2" eaLnBrk="1" hangingPunct="1"/>
            <a:r>
              <a:rPr lang="en-US" altLang="en-US" sz="1900"/>
              <a:t>Iteration is efficient</a:t>
            </a:r>
          </a:p>
          <a:p>
            <a:pPr lvl="2" eaLnBrk="1" hangingPunct="1"/>
            <a:endParaRPr lang="en-US" altLang="en-US" sz="19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54FC7DC0-63DE-4FE4-8F64-323E1BCAD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F8EF8B2C-EDB9-478D-B308-758B043EC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B80A885-BA8C-4CE1-8D66-B04137927B15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AB01D238-E3CD-4493-9220-902210F9C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von Neumann Architecture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9456642B-6FC0-420E-B29B-4D1820F5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866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B1A4DC50-D64B-4E71-94B5-A0E82EE61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4503F02C-602B-4FD2-BD51-A55B23B41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9FC5DAE8-4DCD-4C87-923F-6A5BE9C3B2CF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DACB3692-7ECB-42D9-A47F-7295624E7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von Neumann Architecture</a:t>
            </a:r>
            <a:endParaRPr lang="es-MX" altLang="en-US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4A233C8C-59A8-4E81-9D95-12FF5D842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Fetch-execute-cycle (on a von Neumann architecture computer)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initialize the program counter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repeat</a:t>
            </a:r>
            <a:r>
              <a:rPr lang="en-US" altLang="en-US" sz="2000">
                <a:latin typeface="Courier New" panose="02070309020205020404" pitchFamily="49" charset="0"/>
              </a:rPr>
              <a:t> forever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fetch the instruction pointed by the counter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increment the counter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decode the instruction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execute the instruction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end repeat</a:t>
            </a:r>
            <a:endParaRPr lang="es-MX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>
            <a:extLst>
              <a:ext uri="{FF2B5EF4-FFF2-40B4-BE49-F238E27FC236}">
                <a16:creationId xmlns:a16="http://schemas.microsoft.com/office/drawing/2014/main" id="{346337E8-6C82-4056-A50B-DE489516C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9C1CF5A3-F46D-49DD-AC4D-7C9713249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2A6A69F0-0837-47F2-A4F2-B08577A94BAE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C7CFDDD-63B5-48D4-A886-1F518E85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Programming Methodologies Influences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BBDE3B8D-CD65-416E-B312-B75F242F3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1950s and early 1960s: Simple applications; worry about machine efficiency</a:t>
            </a:r>
          </a:p>
          <a:p>
            <a:pPr eaLnBrk="1" hangingPunct="1"/>
            <a:r>
              <a:rPr lang="en-US" altLang="en-US" sz="2400"/>
              <a:t>Late 1960s: People efficiency became important; readability, better control structures</a:t>
            </a:r>
          </a:p>
          <a:p>
            <a:pPr lvl="1" eaLnBrk="1" hangingPunct="1"/>
            <a:r>
              <a:rPr lang="en-US" altLang="en-US" sz="2000"/>
              <a:t>structured programming</a:t>
            </a:r>
          </a:p>
          <a:p>
            <a:pPr lvl="1" eaLnBrk="1" hangingPunct="1"/>
            <a:r>
              <a:rPr lang="en-US" altLang="en-US" sz="2000"/>
              <a:t>top-down design and step-wise refinement</a:t>
            </a:r>
          </a:p>
          <a:p>
            <a:pPr eaLnBrk="1" hangingPunct="1"/>
            <a:r>
              <a:rPr lang="en-US" altLang="en-US" sz="2400"/>
              <a:t>Late 1970s: Process-oriented to data-oriented</a:t>
            </a:r>
          </a:p>
          <a:p>
            <a:pPr lvl="1" eaLnBrk="1" hangingPunct="1"/>
            <a:r>
              <a:rPr lang="en-US" altLang="en-US" sz="2000"/>
              <a:t>data abstraction</a:t>
            </a:r>
          </a:p>
          <a:p>
            <a:pPr eaLnBrk="1" hangingPunct="1"/>
            <a:r>
              <a:rPr lang="en-US" altLang="en-US" sz="2400"/>
              <a:t>Middle 1980s: Object-oriented programming</a:t>
            </a:r>
          </a:p>
          <a:p>
            <a:pPr lvl="1" eaLnBrk="1" hangingPunct="1"/>
            <a:r>
              <a:rPr lang="en-US" altLang="en-US" sz="2000"/>
              <a:t>Data abstraction + inheritance + polymorphism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 and composition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528763"/>
            <a:ext cx="50482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2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364334BD-84C7-48E4-8809-240625BE4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C21D259E-0807-446A-B774-20A956CB05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CDE4A809-710F-407A-92C0-5A9472480EEF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47B6AB6D-D7BE-4F39-9F31-5675EDF15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Language Categories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71733430-8CED-481D-9437-C8FAA5F3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Imperative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Central features are variables, assignment statements, and iteration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Include languages that support object-oriented programming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Include scripting languages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Include the visual languages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Examples: C, Java, Perl, JavaScript, Visual BASIC .NET, C++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Functional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Main means of making computations is by applying functions to given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Examples: LISP, Scheme, ML, F#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Logic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Rule-based (rules are specified in no particular order)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Example: Prolog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Markup/programming hybrid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Markup languages extended to support some programming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Examples: JSTL, XSLT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2203CE31-C4CA-4614-987B-4C42B4DD0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87C5A013-DAB1-4A97-AFFF-103724CB5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D05CD80-AE26-4B6C-9FDF-F82C3F9C28EA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7F1719C-2FB8-4F50-8E19-8EEFDC910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Language Design Trade-Offs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787FDFDA-6881-449E-9069-3DEC30FA8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Reliability vs. cost of 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Example: Java demands all references to array elements be checked for proper indexing, which leads to increased execution costs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Readability vs. writability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Example: APL provides many powerful operators (and a large number of new symbols), allowing complex computations to be written in a compact program but at the cost of poor</a:t>
            </a:r>
            <a:r>
              <a:rPr lang="en-US" altLang="en-US"/>
              <a:t> </a:t>
            </a:r>
            <a:r>
              <a:rPr lang="en-US" altLang="en-US" sz="2000"/>
              <a:t>readability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Writability (flexibility) vs. reliability</a:t>
            </a: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Example: C++ pointers are powerful and very flexible but are unreliable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60432817-F73E-4701-BCA4-588B8471D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14C97F52-9E2B-4298-9D80-55D705B66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FC775676-922A-43EB-B986-6178CE50821D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FAA263B-2926-49CF-AB8A-70F3F5D7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 Methods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1FFF1D80-F09B-42D5-858D-BDBC279B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z="2400"/>
              <a:t>Compilation</a:t>
            </a:r>
          </a:p>
          <a:p>
            <a:pPr lvl="1" eaLnBrk="1" hangingPunct="1"/>
            <a:r>
              <a:rPr lang="en-US" altLang="en-US" sz="2000"/>
              <a:t>Programs are translated into machine language; includes JIT systems</a:t>
            </a:r>
          </a:p>
          <a:p>
            <a:pPr lvl="1" eaLnBrk="1" hangingPunct="1"/>
            <a:r>
              <a:rPr lang="en-US" altLang="en-US" sz="2000"/>
              <a:t>Use: Large commercial applications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400"/>
              <a:t>Pure Interpretation</a:t>
            </a:r>
          </a:p>
          <a:p>
            <a:pPr lvl="1" eaLnBrk="1" hangingPunct="1"/>
            <a:r>
              <a:rPr lang="en-US" altLang="en-US" sz="2000"/>
              <a:t>Programs are interpreted by another program known as an interpreter</a:t>
            </a:r>
          </a:p>
          <a:p>
            <a:pPr lvl="1" eaLnBrk="1" hangingPunct="1"/>
            <a:r>
              <a:rPr lang="en-US" altLang="en-US" sz="2000"/>
              <a:t>Use: Small programs or when efficiency is not an issue</a:t>
            </a:r>
          </a:p>
          <a:p>
            <a:pPr lvl="1"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400"/>
              <a:t>Hybrid Implementation Systems</a:t>
            </a:r>
          </a:p>
          <a:p>
            <a:pPr lvl="1" eaLnBrk="1" hangingPunct="1"/>
            <a:r>
              <a:rPr lang="en-US" altLang="en-US" sz="2000"/>
              <a:t>A compromise between compilers and pure interpreters</a:t>
            </a:r>
          </a:p>
          <a:p>
            <a:pPr lvl="1" eaLnBrk="1" hangingPunct="1"/>
            <a:r>
              <a:rPr lang="en-US" altLang="en-US" sz="2000"/>
              <a:t>Use: Small and medium systems when efficiency is not the first concern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>
            <a:extLst>
              <a:ext uri="{FF2B5EF4-FFF2-40B4-BE49-F238E27FC236}">
                <a16:creationId xmlns:a16="http://schemas.microsoft.com/office/drawing/2014/main" id="{CBE5BF15-284C-4A97-B76C-4D64228BC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AA2FB825-FAEA-4C25-A491-C7AB88321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F86585F-BEE4-4AF0-93DE-30AC14357E54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C08FE4E-E5CF-4DBC-A528-9CDE904B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Layered View of Computer</a:t>
            </a: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9E177E79-40C1-4F44-9E41-B8972188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7291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5">
            <a:extLst>
              <a:ext uri="{FF2B5EF4-FFF2-40B4-BE49-F238E27FC236}">
                <a16:creationId xmlns:a16="http://schemas.microsoft.com/office/drawing/2014/main" id="{026F8386-4550-433E-99EB-545CAA44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336675"/>
            <a:ext cx="321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8FB14F75-CF0A-4438-9892-F88FD60A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412875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15FA2C61-E129-4485-BE08-976101A6C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71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MX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EA74C77F-34BB-4A2E-9BC7-72599FA5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260475"/>
            <a:ext cx="32162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The operating system and language implementation are layered over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machine interface of a computer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8687" y="-15116"/>
            <a:ext cx="8062912" cy="700916"/>
          </a:xfrm>
        </p:spPr>
        <p:txBody>
          <a:bodyPr/>
          <a:lstStyle/>
          <a:p>
            <a:r>
              <a:rPr lang="en-US"/>
              <a:t>Course objectives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F26C55-11BB-D747-B207-CB0F704A51F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762000"/>
            <a:ext cx="8382000" cy="6096000"/>
          </a:xfrm>
          <a:prstGeom prst="rect">
            <a:avLst/>
          </a:prstGeom>
        </p:spPr>
        <p:txBody>
          <a:bodyPr/>
          <a:lstStyle>
            <a:lvl1pPr marL="523875" indent="-523875" algn="l" rtl="0" fontAlgn="base">
              <a:lnSpc>
                <a:spcPct val="89000"/>
              </a:lnSpc>
              <a:spcBef>
                <a:spcPct val="1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m"/>
              <a:tabLst>
                <a:tab pos="102552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25525" indent="-38735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69000"/>
              <a:buFont typeface="Wingdings" pitchFamily="2" charset="2"/>
              <a:buChar char="q"/>
              <a:tabLst>
                <a:tab pos="1025525" algn="l"/>
              </a:tabLst>
              <a:defRPr sz="2800">
                <a:solidFill>
                  <a:schemeClr val="accent2"/>
                </a:solidFill>
                <a:latin typeface="+mn-lt"/>
              </a:defRPr>
            </a:lvl2pPr>
            <a:lvl3pPr marL="1477963" indent="-3381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025525" algn="l"/>
              </a:tabLst>
              <a:defRPr sz="2400">
                <a:solidFill>
                  <a:srgbClr val="FF3300"/>
                </a:solidFill>
                <a:latin typeface="+mn-lt"/>
              </a:defRPr>
            </a:lvl3pPr>
            <a:lvl4pPr marL="18208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16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620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8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5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92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0255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/>
              <a:t>Explore the Programming Languages from 1940s to the Present Day</a:t>
            </a:r>
          </a:p>
          <a:p>
            <a:pPr lvl="1" eaLnBrk="1" hangingPunct="1"/>
            <a:r>
              <a:rPr lang="en-US" altLang="en-US" kern="0"/>
              <a:t>Who were the Founders and Major Contributors?</a:t>
            </a:r>
          </a:p>
          <a:p>
            <a:pPr lvl="1" eaLnBrk="1" hangingPunct="1"/>
            <a:r>
              <a:rPr lang="en-US" altLang="en-US" kern="0"/>
              <a:t>What are the Different Programming Paradigms?</a:t>
            </a:r>
          </a:p>
          <a:p>
            <a:pPr lvl="1" eaLnBrk="1" hangingPunct="1"/>
            <a:r>
              <a:rPr lang="en-US" altLang="en-US" kern="0"/>
              <a:t>How have PLs Evolved over Decades?</a:t>
            </a:r>
          </a:p>
          <a:p>
            <a:pPr lvl="2" eaLnBrk="1" hangingPunct="1"/>
            <a:r>
              <a:rPr lang="en-US" altLang="en-US" kern="0"/>
              <a:t>From Origins to Mainframes to PCs to Mobile to IoT</a:t>
            </a:r>
          </a:p>
          <a:p>
            <a:pPr lvl="2" eaLnBrk="1" hangingPunct="1"/>
            <a:r>
              <a:rPr lang="en-US" altLang="en-US" kern="0"/>
              <a:t>From Assembly to Procedural to Functional to Logic to Object Oriented to Visual to What’s Next?</a:t>
            </a:r>
          </a:p>
          <a:p>
            <a:pPr lvl="2" eaLnBrk="1" hangingPunct="1"/>
            <a:r>
              <a:rPr lang="en-US" altLang="en-US" kern="0"/>
              <a:t>From Spaghetti Code to Structured Programming to Strong Type Checking</a:t>
            </a:r>
          </a:p>
          <a:p>
            <a:pPr lvl="2" eaLnBrk="1" hangingPunct="1"/>
            <a:r>
              <a:rPr lang="en-US" altLang="en-US" kern="0"/>
              <a:t>CSE1010 from Pascal to C++ to Java to Python</a:t>
            </a:r>
          </a:p>
          <a:p>
            <a:pPr lvl="1" eaLnBrk="1" hangingPunct="1"/>
            <a:r>
              <a:rPr lang="en-US" altLang="en-US" kern="0"/>
              <a:t>What will shape the Future in PLs?</a:t>
            </a:r>
          </a:p>
          <a:p>
            <a:pPr eaLnBrk="1" hangingPunct="1"/>
            <a:r>
              <a:rPr lang="en-US" altLang="en-US" kern="0"/>
              <a:t>Explore the Evolution of Programming and Paradigms over Time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37710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>
            <a:extLst>
              <a:ext uri="{FF2B5EF4-FFF2-40B4-BE49-F238E27FC236}">
                <a16:creationId xmlns:a16="http://schemas.microsoft.com/office/drawing/2014/main" id="{4EA34A90-EF4B-4F35-AAA1-2591AF62E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A753AF08-E6EC-41DE-AC5C-AF4A39046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627588EC-E0AA-4494-B85D-75266990509B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4C81E790-5A18-432E-A312-258F8D59D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Compilation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9A8615FE-342E-422D-9CF9-7030E0B59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Translate high-level program (source language) into machine code (machine language)</a:t>
            </a:r>
          </a:p>
          <a:p>
            <a:pPr eaLnBrk="1" hangingPunct="1"/>
            <a:r>
              <a:rPr lang="en-US" altLang="en-US" sz="2400"/>
              <a:t>Slow translation, fast execution</a:t>
            </a:r>
          </a:p>
          <a:p>
            <a:pPr eaLnBrk="1" hangingPunct="1"/>
            <a:r>
              <a:rPr lang="en-US" altLang="en-US" sz="2400"/>
              <a:t>Compilation process has several phases: </a:t>
            </a:r>
          </a:p>
          <a:p>
            <a:pPr lvl="1" eaLnBrk="1" hangingPunct="1"/>
            <a:r>
              <a:rPr lang="en-US" altLang="en-US" sz="2000"/>
              <a:t>lexical analysis: converts characters in the source program into lexical units</a:t>
            </a:r>
          </a:p>
          <a:p>
            <a:pPr lvl="1" eaLnBrk="1" hangingPunct="1"/>
            <a:r>
              <a:rPr lang="en-US" altLang="en-US" sz="2000"/>
              <a:t>syntax analysis: transforms lexical units into </a:t>
            </a:r>
            <a:r>
              <a:rPr lang="en-US" altLang="en-US" sz="2000" i="1"/>
              <a:t>parse trees </a:t>
            </a:r>
            <a:r>
              <a:rPr lang="en-US" altLang="en-US" sz="2000"/>
              <a:t>which represent the syntactic structure of program</a:t>
            </a:r>
          </a:p>
          <a:p>
            <a:pPr lvl="1" eaLnBrk="1" hangingPunct="1"/>
            <a:r>
              <a:rPr lang="en-US" altLang="en-US" sz="2000"/>
              <a:t>Semantics analysis: generate intermediate code</a:t>
            </a:r>
          </a:p>
          <a:p>
            <a:pPr lvl="1" eaLnBrk="1" hangingPunct="1"/>
            <a:r>
              <a:rPr lang="en-US" altLang="en-US" sz="2000"/>
              <a:t>code generation: machine code is generated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5A33128F-2202-40BC-890C-0BA3186D4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3992C5A5-4E65-4BF5-A81D-BEC752A61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313662D0-ADC5-4DCC-B22C-C892F3A36DC0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D3499AB0-B351-471F-AE86-D2540FB86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6477000" cy="1206500"/>
          </a:xfrm>
        </p:spPr>
        <p:txBody>
          <a:bodyPr/>
          <a:lstStyle/>
          <a:p>
            <a:pPr eaLnBrk="1" hangingPunct="1"/>
            <a:r>
              <a:rPr lang="en-US" altLang="en-US"/>
              <a:t>The Compilation Process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05F6B25E-FFCD-4F66-A86B-D3B114DC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0274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>
            <a:extLst>
              <a:ext uri="{FF2B5EF4-FFF2-40B4-BE49-F238E27FC236}">
                <a16:creationId xmlns:a16="http://schemas.microsoft.com/office/drawing/2014/main" id="{99DEBE14-55B6-411F-91CE-42F9AE668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C415306D-534B-4DCB-985D-E7E61B720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068DFFF5-7263-4BB6-8642-98C7FC03C588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C9BE91F-D70E-4028-8221-22EBAEA98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Additional Compilation Terminologies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15227521-4D3B-4BCB-B2D1-43C152035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Load module</a:t>
            </a:r>
            <a:r>
              <a:rPr lang="en-US" altLang="en-US"/>
              <a:t> (executable image): the user and system code together</a:t>
            </a:r>
          </a:p>
          <a:p>
            <a:pPr eaLnBrk="1" hangingPunct="1"/>
            <a:r>
              <a:rPr lang="en-US" altLang="en-US" b="1"/>
              <a:t>Linking and loading</a:t>
            </a:r>
            <a:r>
              <a:rPr lang="en-US" altLang="en-US"/>
              <a:t>: the process of collecting system program units and linking them to a user program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A85D2CD2-3E49-49FD-B1CA-5CC1F050E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8DB6E2C8-2DD0-415E-9FDC-32EB6F4D2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70D716F5-2820-4CD9-9BD6-D117BCA59870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9E67F063-39F5-44DF-82CF-0410D3ACD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Von Neumann Bottleneck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35AE9B19-E822-4D87-BDB0-D4B678337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Connection speed between a computer’s memory and its processor determines the speed of a computer</a:t>
            </a:r>
          </a:p>
          <a:p>
            <a:pPr eaLnBrk="1" hangingPunct="1"/>
            <a:r>
              <a:rPr lang="en-US" altLang="en-US"/>
              <a:t>Program instructions often can be executed much faster than the speed of the connection; the connection speed thus results in a </a:t>
            </a:r>
            <a:r>
              <a:rPr lang="en-US" altLang="en-US" i="1"/>
              <a:t>bottleneck</a:t>
            </a:r>
          </a:p>
          <a:p>
            <a:pPr eaLnBrk="1" hangingPunct="1"/>
            <a:r>
              <a:rPr lang="en-US" altLang="en-US"/>
              <a:t>Known as the </a:t>
            </a:r>
            <a:r>
              <a:rPr lang="en-US" altLang="en-US" i="1"/>
              <a:t>von Neumann bottleneck</a:t>
            </a:r>
            <a:r>
              <a:rPr lang="en-US" altLang="en-US"/>
              <a:t>; it is the primary limiting factor in the speed of computers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2749EE79-EF52-4661-98B2-1A5F327D8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4C4B7C05-C3D4-4747-90E8-5CB8D00DF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B349F34D-36A4-44AE-96CA-83953D25CE2C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3DF2887C-E26D-4563-B811-C923C5AE8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Pure Interpretation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11F8178D-9410-4DE1-893E-83C952A6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No translation</a:t>
            </a:r>
          </a:p>
          <a:p>
            <a:pPr eaLnBrk="1" hangingPunct="1"/>
            <a:r>
              <a:rPr lang="en-US" altLang="en-US" sz="2400"/>
              <a:t>Easier implementation of programs (run-time errors can easily and immediately be displayed)</a:t>
            </a:r>
          </a:p>
          <a:p>
            <a:pPr eaLnBrk="1" hangingPunct="1"/>
            <a:r>
              <a:rPr lang="en-US" altLang="en-US" sz="2400"/>
              <a:t>Slower execution (10 to 100 times slower than compiled programs)</a:t>
            </a:r>
          </a:p>
          <a:p>
            <a:pPr eaLnBrk="1" hangingPunct="1"/>
            <a:r>
              <a:rPr lang="en-US" altLang="en-US" sz="2400"/>
              <a:t>Often requires more space</a:t>
            </a:r>
          </a:p>
          <a:p>
            <a:pPr eaLnBrk="1" hangingPunct="1"/>
            <a:r>
              <a:rPr lang="en-US" altLang="en-US" sz="2400"/>
              <a:t>Now rare for traditional high-level languages</a:t>
            </a:r>
          </a:p>
          <a:p>
            <a:pPr eaLnBrk="1" hangingPunct="1"/>
            <a:r>
              <a:rPr lang="en-US" altLang="en-US" sz="2400"/>
              <a:t>Significant comeback with some Web scripting languages (e.g., JavaScript, PHP)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>
            <a:extLst>
              <a:ext uri="{FF2B5EF4-FFF2-40B4-BE49-F238E27FC236}">
                <a16:creationId xmlns:a16="http://schemas.microsoft.com/office/drawing/2014/main" id="{72E5F7C9-AF73-4C84-BBD8-4129E7C15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E6931C6F-DE5F-400B-A7B3-924AD067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A0DA7427-67F3-4AC2-8967-9459C27BDD17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17B84972-7271-43C4-98F2-9674C7959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Pure Interpretation Process</a:t>
            </a: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F4BD60C1-0554-4CBE-9555-6D97BEFD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732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26E13ED2-F510-4384-A998-6AC9DDDDE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1F6902A5-FC9B-43BE-944F-05202852F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42F9891-647B-4EC1-9BC6-F2DD268F69A5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0A96DD43-2ED2-4A87-9C3A-763CC9FEC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Hybrid Implementation Systems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39704FE4-8FF7-4C69-975B-E4B0CF97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compromise between compilers and pure interpreters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high-level language program is translated to an intermediate language that allows easy interpretation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Faster than pure interpretation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Perl programs are partially compiled to detect errors before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Initial implementations of Java were hybrid; the intermediate form, </a:t>
            </a:r>
            <a:r>
              <a:rPr lang="en-US" altLang="en-US" sz="2000" i="1"/>
              <a:t>byte code</a:t>
            </a:r>
            <a:r>
              <a:rPr lang="en-US" altLang="en-US" sz="2000"/>
              <a:t>, provides portability to any machine that has a byte code interpreter and a run-time system (together, these are called </a:t>
            </a:r>
            <a:r>
              <a:rPr lang="en-US" altLang="en-US" sz="2000" i="1"/>
              <a:t>Java Virtual Machine</a:t>
            </a:r>
            <a:r>
              <a:rPr lang="en-US" altLang="en-US" sz="200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2">
            <a:extLst>
              <a:ext uri="{FF2B5EF4-FFF2-40B4-BE49-F238E27FC236}">
                <a16:creationId xmlns:a16="http://schemas.microsoft.com/office/drawing/2014/main" id="{FC1FF23C-A157-44BA-8FD4-7E33AB6B6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D0DDCB46-A4D4-4B20-BF60-88893B571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6D2978D-1E5D-4068-8261-4E6AE778603C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FD155C5-6F52-49E8-BD7D-918CFA98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524000"/>
          </a:xfrm>
        </p:spPr>
        <p:txBody>
          <a:bodyPr/>
          <a:lstStyle/>
          <a:p>
            <a:pPr eaLnBrk="1" hangingPunct="1"/>
            <a:r>
              <a:rPr lang="en-US" altLang="en-US"/>
              <a:t>Hybrid Implementation Process</a:t>
            </a: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625575E3-E07A-4374-97BD-1CC37067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1819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0E37FFC9-EABB-417A-AF93-4A68B0C37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5EE304C4-3FB8-43FB-901E-CC20B0063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1DD66578-1D17-45FF-9E1C-7D49DE145B2D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186B4923-45DA-444D-BDED-48B2792BC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Just-in-Time Implementation Systems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126B9715-4DD7-4828-B24A-AF0A1A32F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Initially translate programs to an intermediate language</a:t>
            </a:r>
          </a:p>
          <a:p>
            <a:pPr eaLnBrk="1" hangingPunct="1"/>
            <a:r>
              <a:rPr lang="en-US" altLang="en-US" sz="2400"/>
              <a:t>Then compile the intermediate language of the subprograms into machine code when they are called </a:t>
            </a:r>
          </a:p>
          <a:p>
            <a:pPr eaLnBrk="1" hangingPunct="1"/>
            <a:r>
              <a:rPr lang="en-US" altLang="en-US" sz="2400"/>
              <a:t>Machine code version is kept for subsequent calls</a:t>
            </a:r>
          </a:p>
          <a:p>
            <a:pPr eaLnBrk="1" hangingPunct="1"/>
            <a:r>
              <a:rPr lang="en-US" altLang="en-US" sz="2400"/>
              <a:t>JIT systems are widely used for Java programs</a:t>
            </a:r>
          </a:p>
          <a:p>
            <a:pPr eaLnBrk="1" hangingPunct="1"/>
            <a:r>
              <a:rPr lang="en-US" altLang="en-US" sz="2400"/>
              <a:t>.NET languages are implemented with a JIT system</a:t>
            </a:r>
          </a:p>
          <a:p>
            <a:pPr eaLnBrk="1" hangingPunct="1"/>
            <a:r>
              <a:rPr lang="en-US" altLang="en-US" sz="2400"/>
              <a:t>In essence, JIT systems are delayed compilers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>
            <a:extLst>
              <a:ext uri="{FF2B5EF4-FFF2-40B4-BE49-F238E27FC236}">
                <a16:creationId xmlns:a16="http://schemas.microsoft.com/office/drawing/2014/main" id="{4BC03D53-E046-4DFC-992D-3EFB2F7AD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Java as Interpreter </a:t>
            </a:r>
          </a:p>
        </p:txBody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10E8C5DA-6D39-4D59-880F-700FD08124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19188" y="1219200"/>
            <a:ext cx="8024812" cy="5324475"/>
          </a:xfrm>
        </p:spPr>
        <p:txBody>
          <a:bodyPr/>
          <a:lstStyle/>
          <a:p>
            <a:pPr eaLnBrk="1" hangingPunct="1">
              <a:defRPr/>
            </a:pPr>
            <a:endParaRPr lang="en-US" sz="1800" b="1"/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421090AE-061D-443B-A727-3489A9B9BED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672388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39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3ABE-D8C7-3C46-94B2-67AEE72C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5704-9FF1-2D44-9F67-91E75416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62000"/>
            <a:ext cx="8382000" cy="6096000"/>
          </a:xfrm>
        </p:spPr>
        <p:txBody>
          <a:bodyPr/>
          <a:lstStyle/>
          <a:p>
            <a:r>
              <a:rPr lang="en-US" sz="2400"/>
              <a:t>Robert W. Sebesta, Concepts of Programming Languages, 10</a:t>
            </a:r>
            <a:r>
              <a:rPr lang="en-US" sz="2400" baseline="30000"/>
              <a:t>th</a:t>
            </a:r>
            <a:r>
              <a:rPr lang="en-US" sz="2400"/>
              <a:t> Ed, Pearson</a:t>
            </a:r>
          </a:p>
          <a:p>
            <a:r>
              <a:rPr lang="en-US" sz="2400"/>
              <a:t>ISBN 10: 0-13-139531-9</a:t>
            </a:r>
          </a:p>
          <a:p>
            <a:r>
              <a:rPr lang="en-US" sz="2400"/>
              <a:t>ISBN 13: 978-0-13-139531-2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C5D61-7715-A845-8944-B519FDF7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10" y="1788112"/>
            <a:ext cx="3990772" cy="49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15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633E55C6-45BE-45E1-9DAA-8667E465A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9D3045DE-BFCE-4384-960B-61B420BE3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88F0286A-3B81-44C7-9DB5-637F7A94F129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98363216-3933-4B4B-8C38-2A00BB860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Preprocessors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E4A28995-B3FC-4B96-A11C-3B9184CB1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/>
              <a:t>Preprocessor macros (instructions) are commonly used to specify that code from another file is to be included</a:t>
            </a:r>
          </a:p>
          <a:p>
            <a:pPr eaLnBrk="1" hangingPunct="1"/>
            <a:r>
              <a:rPr lang="en-US" altLang="en-US"/>
              <a:t>A preprocessor processes a program immediately before the program is compiled to expand embedded  preprocessor macros</a:t>
            </a:r>
          </a:p>
          <a:p>
            <a:pPr eaLnBrk="1" hangingPunct="1"/>
            <a:r>
              <a:rPr lang="en-US" altLang="en-US"/>
              <a:t>A well-known example: C preprocessor</a:t>
            </a:r>
          </a:p>
          <a:p>
            <a:pPr lvl="1" eaLnBrk="1" hangingPunct="1"/>
            <a:r>
              <a:rPr lang="en-US" altLang="en-US"/>
              <a:t>expands </a:t>
            </a:r>
            <a:r>
              <a:rPr lang="en-US" altLang="en-US">
                <a:latin typeface="Courier New" panose="02070309020205020404" pitchFamily="49" charset="0"/>
              </a:rPr>
              <a:t>#include, #define</a:t>
            </a:r>
            <a:r>
              <a:rPr lang="en-US" altLang="en-US"/>
              <a:t>, and similar macros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1D6832B2-0D3B-4422-80B1-E893D8E43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4DE435F3-2488-45D0-897E-AC1096C2A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C35579E1-C46B-49A8-8B3A-7C02499A712A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ECA3C75F-C1F6-4D21-89BB-34EC72708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Environments/IDEs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128CB75D-46C7-48C6-ABAC-B9AE13225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A collection of tools used in software development</a:t>
            </a:r>
          </a:p>
          <a:p>
            <a:pPr eaLnBrk="1" hangingPunct="1"/>
            <a:r>
              <a:rPr lang="en-US" altLang="en-US" sz="2400"/>
              <a:t>UNIX</a:t>
            </a:r>
          </a:p>
          <a:p>
            <a:pPr lvl="1" eaLnBrk="1" hangingPunct="1"/>
            <a:r>
              <a:rPr lang="en-US" altLang="en-US" sz="2000"/>
              <a:t>An older operating system and tool collection</a:t>
            </a:r>
          </a:p>
          <a:p>
            <a:pPr lvl="1" eaLnBrk="1" hangingPunct="1"/>
            <a:r>
              <a:rPr lang="en-US" altLang="en-US" sz="2000"/>
              <a:t>Nowadays often used through a GUI (e.g., CDE, KDE, or GNOME) that runs on top of UNIX</a:t>
            </a:r>
          </a:p>
          <a:p>
            <a:pPr eaLnBrk="1" hangingPunct="1"/>
            <a:r>
              <a:rPr lang="en-US" altLang="en-US" sz="2400"/>
              <a:t>Microsoft Visual Studio.NET</a:t>
            </a:r>
          </a:p>
          <a:p>
            <a:pPr lvl="1" eaLnBrk="1" hangingPunct="1"/>
            <a:r>
              <a:rPr lang="en-US" altLang="en-US" sz="2000"/>
              <a:t>A large, complex visual environment</a:t>
            </a:r>
          </a:p>
          <a:p>
            <a:pPr eaLnBrk="1" hangingPunct="1"/>
            <a:r>
              <a:rPr lang="en-US" altLang="en-US" sz="2000"/>
              <a:t>Used to build Web applications and non-Web applications in any .NET language</a:t>
            </a:r>
          </a:p>
          <a:p>
            <a:pPr eaLnBrk="1" hangingPunct="1"/>
            <a:r>
              <a:rPr lang="en-US" altLang="en-US" sz="2400"/>
              <a:t>NetBeans</a:t>
            </a:r>
          </a:p>
          <a:p>
            <a:pPr lvl="1" eaLnBrk="1" hangingPunct="1"/>
            <a:r>
              <a:rPr lang="en-US" altLang="en-US" sz="2000"/>
              <a:t>Related to Visual Studio .NET, except for applications in Java</a:t>
            </a:r>
          </a:p>
          <a:p>
            <a:pPr lvl="1"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72336616-219D-4A94-A255-8C318FE0F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2ACC2A6B-BFD4-4991-A2A2-58167BE25C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4C357284-22F8-48E6-85F3-D8726DC52D3C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A8511A0B-0156-4D0C-81B4-3FFB099EA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F5591817-2F55-42FE-B39E-AAC558422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study of programming languages is valuable for a number of reasons: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Increase our capacity to use different constructs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Enable us to choose languages more intelligently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Makes learning new languages easier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Most important criteria for evaluating programming languages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Readability, writability, reliability, cost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Major influences on language design have been machine architecture and software development methodologies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major methods of implementing programming languages are: compilation, pure interpretation, and hybrid implementation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1EB49E93-DDCC-490A-8CB7-1DB2BAC81D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Copyright © 2015 Pearson. All rights reserved.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1EB6C71C-5344-4117-9013-F9F61B97A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1-</a:t>
            </a:r>
            <a:fld id="{54EA1178-F536-4445-8E27-9A55FFDAAB1F}" type="slidenum">
              <a:rPr lang="en-US" altLang="en-US" sz="10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5A56F359-A3D5-438D-AB88-04F37B450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06500"/>
          </a:xfrm>
        </p:spPr>
        <p:txBody>
          <a:bodyPr/>
          <a:lstStyle/>
          <a:p>
            <a:pPr eaLnBrk="1" hangingPunct="1"/>
            <a:r>
              <a:rPr lang="en-US" altLang="en-US"/>
              <a:t>Reasons for Studying Concepts of Programming Languages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399C0B6F-9210-4F76-8572-216E339C0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/>
              <a:t>Increased ability to express ideas</a:t>
            </a:r>
          </a:p>
          <a:p>
            <a:pPr eaLnBrk="1" hangingPunct="1"/>
            <a:r>
              <a:rPr lang="en-US" altLang="en-US"/>
              <a:t>Improved background for choosing appropriate languages</a:t>
            </a:r>
          </a:p>
          <a:p>
            <a:pPr eaLnBrk="1" hangingPunct="1"/>
            <a:r>
              <a:rPr lang="en-US" altLang="en-US"/>
              <a:t>Increased ability to learn new languages</a:t>
            </a:r>
          </a:p>
          <a:p>
            <a:pPr eaLnBrk="1" hangingPunct="1"/>
            <a:r>
              <a:rPr lang="en-US" altLang="en-US"/>
              <a:t>Better understanding of significance of implementation</a:t>
            </a:r>
          </a:p>
          <a:p>
            <a:pPr eaLnBrk="1" hangingPunct="1"/>
            <a:r>
              <a:rPr lang="en-US" altLang="en-US"/>
              <a:t>Better use of languages that are already known</a:t>
            </a:r>
          </a:p>
          <a:p>
            <a:pPr eaLnBrk="1" hangingPunct="1"/>
            <a:r>
              <a:rPr lang="en-US" altLang="en-US"/>
              <a:t>Overall advancement of computing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three critical dimensions? </a:t>
            </a:r>
            <a:endParaRPr lang="en-US" alt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382000" cy="6096000"/>
          </a:xfrm>
        </p:spPr>
        <p:txBody>
          <a:bodyPr/>
          <a:lstStyle/>
          <a:p>
            <a:r>
              <a:rPr lang="en-US" altLang="en-US"/>
              <a:t>What goes into a Language?</a:t>
            </a:r>
          </a:p>
          <a:p>
            <a:pPr lvl="1"/>
            <a:r>
              <a:rPr lang="en-US" altLang="en-US"/>
              <a:t>What problems is it suitable for solving?</a:t>
            </a:r>
          </a:p>
          <a:p>
            <a:pPr lvl="1"/>
            <a:r>
              <a:rPr lang="en-US" altLang="en-US"/>
              <a:t>What paradigms does it support? </a:t>
            </a:r>
            <a:endParaRPr lang="en-US" altLang="en-US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en-US"/>
              <a:t>What is a Paradigm?</a:t>
            </a:r>
          </a:p>
          <a:p>
            <a:pPr lvl="1"/>
            <a:r>
              <a:rPr lang="en-US" altLang="en-US"/>
              <a:t>A programming paradigm is an approach to programming a computer based on a mathematical theory or a coherent set of principles.</a:t>
            </a:r>
          </a:p>
          <a:p>
            <a:pPr lvl="1"/>
            <a:r>
              <a:rPr lang="en-US" altLang="en-US"/>
              <a:t>Each paradigm supports a set of concepts that makes it the best for a certain kind of problem</a:t>
            </a:r>
            <a:endParaRPr lang="en-US" altLang="en-US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en-US"/>
              <a:t>What are Concepts and why are they important?</a:t>
            </a:r>
          </a:p>
          <a:p>
            <a:pPr lvl="1"/>
            <a:r>
              <a:rPr lang="en-US" altLang="en-US"/>
              <a:t> A language  supports many concepts  so  the programmer can choose  right concepts without being encumbered by  others.</a:t>
            </a:r>
            <a:endParaRPr lang="en-US" altLang="en-US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https://www.info.ucl.ac.be/~pvr/VanRoyChapter.pdf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16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Mapping: language - paradigm - concepts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5" y="1944439"/>
            <a:ext cx="8515456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taxonomy of paradigms</a:t>
            </a:r>
          </a:p>
        </p:txBody>
      </p:sp>
      <p:pic>
        <p:nvPicPr>
          <p:cNvPr id="2052" name="Picture 4" descr="C:\Users\steve\Desktop\Programming-paradigms-Fig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89" y="685800"/>
            <a:ext cx="8282065" cy="62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eve\Desktop\Programming-paradigms-Fig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26986" r="56736" b="8260"/>
          <a:stretch/>
        </p:blipFill>
        <p:spPr bwMode="auto">
          <a:xfrm>
            <a:off x="1691746" y="123133"/>
            <a:ext cx="5103143" cy="67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04168"/>
      </p:ext>
    </p:extLst>
  </p:cSld>
  <p:clrMapOvr>
    <a:masterClrMapping/>
  </p:clrMapOvr>
</p:sld>
</file>

<file path=ppt/theme/theme1.xml><?xml version="1.0" encoding="utf-8"?>
<a:theme xmlns:a="http://schemas.openxmlformats.org/drawingml/2006/main" name="sebesta">
  <a:themeElements>
    <a:clrScheme name="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esta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spac821 BT" pitchFamily="49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sebesta2</Template>
  <TotalTime>1596</TotalTime>
  <Words>1992</Words>
  <Application>Microsoft Office PowerPoint</Application>
  <PresentationFormat>On-screen Show (4:3)</PresentationFormat>
  <Paragraphs>425</Paragraphs>
  <Slides>42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sebesta</vt:lpstr>
      <vt:lpstr>Custom Design</vt:lpstr>
      <vt:lpstr>Blank Presentation</vt:lpstr>
      <vt:lpstr>Chapter 1</vt:lpstr>
      <vt:lpstr>Chapter 1 Topics</vt:lpstr>
      <vt:lpstr>Course objectives</vt:lpstr>
      <vt:lpstr>Main Textbook</vt:lpstr>
      <vt:lpstr>Reasons for Studying Concepts of Programming Languages</vt:lpstr>
      <vt:lpstr>What are the three critical dimensions? </vt:lpstr>
      <vt:lpstr>Mapping: language - paradigm - concepts</vt:lpstr>
      <vt:lpstr>A taxonomy of paradigms</vt:lpstr>
      <vt:lpstr>PowerPoint Presentation</vt:lpstr>
      <vt:lpstr>PowerPoint Presentation</vt:lpstr>
      <vt:lpstr>Programming Domains</vt:lpstr>
      <vt:lpstr>Language Evaluation Criteria</vt:lpstr>
      <vt:lpstr>Evaluation Criteria: Readability</vt:lpstr>
      <vt:lpstr>Evaluation Criteria: Writability</vt:lpstr>
      <vt:lpstr>Abstraction</vt:lpstr>
      <vt:lpstr>From concept to implementation</vt:lpstr>
      <vt:lpstr>Evaluation Criteria: Reliability</vt:lpstr>
      <vt:lpstr>Evaluation Criteria: Cost</vt:lpstr>
      <vt:lpstr>Evaluation Criteria: Others</vt:lpstr>
      <vt:lpstr>Influences on Language Design</vt:lpstr>
      <vt:lpstr>Computer Architecture Influence</vt:lpstr>
      <vt:lpstr>The von Neumann Architecture</vt:lpstr>
      <vt:lpstr>The von Neumann Architecture</vt:lpstr>
      <vt:lpstr>Programming Methodologies Influences</vt:lpstr>
      <vt:lpstr>Inheritance and composition</vt:lpstr>
      <vt:lpstr>Language Categories</vt:lpstr>
      <vt:lpstr>Language Design Trade-Offs</vt:lpstr>
      <vt:lpstr>Implementation Methods</vt:lpstr>
      <vt:lpstr>Layered View of Computer</vt:lpstr>
      <vt:lpstr>Compilation</vt:lpstr>
      <vt:lpstr>The Compilation Process</vt:lpstr>
      <vt:lpstr>Additional Compilation Terminologies</vt:lpstr>
      <vt:lpstr>Von Neumann Bottleneck</vt:lpstr>
      <vt:lpstr>Pure Interpretation</vt:lpstr>
      <vt:lpstr>Pure Interpretation Process</vt:lpstr>
      <vt:lpstr>Hybrid Implementation Systems</vt:lpstr>
      <vt:lpstr>Hybrid Implementation Process</vt:lpstr>
      <vt:lpstr>Just-in-Time Implementation Systems</vt:lpstr>
      <vt:lpstr>Java as Interpreter </vt:lpstr>
      <vt:lpstr>Preprocessors</vt:lpstr>
      <vt:lpstr>Programming Environments/IDEs</vt:lpstr>
      <vt:lpstr>Summary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Demurjian, Steven</cp:lastModifiedBy>
  <cp:revision>102</cp:revision>
  <dcterms:created xsi:type="dcterms:W3CDTF">2003-08-01T12:29:19Z</dcterms:created>
  <dcterms:modified xsi:type="dcterms:W3CDTF">2019-01-29T17:41:10Z</dcterms:modified>
</cp:coreProperties>
</file>