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760" r:id="rId2"/>
    <p:sldMasterId id="2147483772" r:id="rId3"/>
    <p:sldMasterId id="2147483808" r:id="rId4"/>
    <p:sldMasterId id="2147483820" r:id="rId5"/>
    <p:sldMasterId id="2147483832" r:id="rId6"/>
    <p:sldMasterId id="2147483844" r:id="rId7"/>
    <p:sldMasterId id="2147483868" r:id="rId8"/>
  </p:sldMasterIdLst>
  <p:notesMasterIdLst>
    <p:notesMasterId r:id="rId55"/>
  </p:notesMasterIdLst>
  <p:handoutMasterIdLst>
    <p:handoutMasterId r:id="rId56"/>
  </p:handoutMasterIdLst>
  <p:sldIdLst>
    <p:sldId id="256" r:id="rId9"/>
    <p:sldId id="320" r:id="rId10"/>
    <p:sldId id="257" r:id="rId11"/>
    <p:sldId id="258" r:id="rId12"/>
    <p:sldId id="311" r:id="rId13"/>
    <p:sldId id="259" r:id="rId14"/>
    <p:sldId id="260" r:id="rId15"/>
    <p:sldId id="261" r:id="rId16"/>
    <p:sldId id="321" r:id="rId17"/>
    <p:sldId id="263" r:id="rId18"/>
    <p:sldId id="265" r:id="rId19"/>
    <p:sldId id="266" r:id="rId20"/>
    <p:sldId id="267" r:id="rId21"/>
    <p:sldId id="268" r:id="rId22"/>
    <p:sldId id="315" r:id="rId23"/>
    <p:sldId id="316" r:id="rId24"/>
    <p:sldId id="310" r:id="rId25"/>
    <p:sldId id="324" r:id="rId26"/>
    <p:sldId id="271" r:id="rId27"/>
    <p:sldId id="272" r:id="rId28"/>
    <p:sldId id="273" r:id="rId29"/>
    <p:sldId id="326" r:id="rId30"/>
    <p:sldId id="329" r:id="rId31"/>
    <p:sldId id="332" r:id="rId32"/>
    <p:sldId id="333" r:id="rId33"/>
    <p:sldId id="277" r:id="rId34"/>
    <p:sldId id="334" r:id="rId35"/>
    <p:sldId id="335" r:id="rId36"/>
    <p:sldId id="336" r:id="rId37"/>
    <p:sldId id="337" r:id="rId38"/>
    <p:sldId id="338" r:id="rId39"/>
    <p:sldId id="339" r:id="rId40"/>
    <p:sldId id="278" r:id="rId41"/>
    <p:sldId id="279" r:id="rId42"/>
    <p:sldId id="314" r:id="rId43"/>
    <p:sldId id="285" r:id="rId44"/>
    <p:sldId id="343" r:id="rId45"/>
    <p:sldId id="312" r:id="rId46"/>
    <p:sldId id="313" r:id="rId47"/>
    <p:sldId id="302" r:id="rId48"/>
    <p:sldId id="341" r:id="rId49"/>
    <p:sldId id="307" r:id="rId50"/>
    <p:sldId id="303" r:id="rId51"/>
    <p:sldId id="306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C33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598" autoAdjust="0"/>
  </p:normalViewPr>
  <p:slideViewPr>
    <p:cSldViewPr>
      <p:cViewPr varScale="1">
        <p:scale>
          <a:sx n="101" d="100"/>
          <a:sy n="101" d="100"/>
        </p:scale>
        <p:origin x="-10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 /><Relationship Id="rId18" Type="http://schemas.openxmlformats.org/officeDocument/2006/relationships/slide" Target="slides/slide10.xml" /><Relationship Id="rId26" Type="http://schemas.openxmlformats.org/officeDocument/2006/relationships/slide" Target="slides/slide18.xml" /><Relationship Id="rId39" Type="http://schemas.openxmlformats.org/officeDocument/2006/relationships/slide" Target="slides/slide31.xml" /><Relationship Id="rId21" Type="http://schemas.openxmlformats.org/officeDocument/2006/relationships/slide" Target="slides/slide13.xml" /><Relationship Id="rId34" Type="http://schemas.openxmlformats.org/officeDocument/2006/relationships/slide" Target="slides/slide26.xml" /><Relationship Id="rId42" Type="http://schemas.openxmlformats.org/officeDocument/2006/relationships/slide" Target="slides/slide34.xml" /><Relationship Id="rId47" Type="http://schemas.openxmlformats.org/officeDocument/2006/relationships/slide" Target="slides/slide39.xml" /><Relationship Id="rId50" Type="http://schemas.openxmlformats.org/officeDocument/2006/relationships/slide" Target="slides/slide42.xml" /><Relationship Id="rId55" Type="http://schemas.openxmlformats.org/officeDocument/2006/relationships/notesMaster" Target="notesMasters/notesMaster1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4.xml" /><Relationship Id="rId17" Type="http://schemas.openxmlformats.org/officeDocument/2006/relationships/slide" Target="slides/slide9.xml" /><Relationship Id="rId25" Type="http://schemas.openxmlformats.org/officeDocument/2006/relationships/slide" Target="slides/slide17.xml" /><Relationship Id="rId33" Type="http://schemas.openxmlformats.org/officeDocument/2006/relationships/slide" Target="slides/slide25.xml" /><Relationship Id="rId38" Type="http://schemas.openxmlformats.org/officeDocument/2006/relationships/slide" Target="slides/slide30.xml" /><Relationship Id="rId46" Type="http://schemas.openxmlformats.org/officeDocument/2006/relationships/slide" Target="slides/slide38.xml" /><Relationship Id="rId59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8.xml" /><Relationship Id="rId20" Type="http://schemas.openxmlformats.org/officeDocument/2006/relationships/slide" Target="slides/slide12.xml" /><Relationship Id="rId29" Type="http://schemas.openxmlformats.org/officeDocument/2006/relationships/slide" Target="slides/slide21.xml" /><Relationship Id="rId41" Type="http://schemas.openxmlformats.org/officeDocument/2006/relationships/slide" Target="slides/slide33.xml" /><Relationship Id="rId54" Type="http://schemas.openxmlformats.org/officeDocument/2006/relationships/slide" Target="slides/slide46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3.xml" /><Relationship Id="rId24" Type="http://schemas.openxmlformats.org/officeDocument/2006/relationships/slide" Target="slides/slide16.xml" /><Relationship Id="rId32" Type="http://schemas.openxmlformats.org/officeDocument/2006/relationships/slide" Target="slides/slide24.xml" /><Relationship Id="rId37" Type="http://schemas.openxmlformats.org/officeDocument/2006/relationships/slide" Target="slides/slide29.xml" /><Relationship Id="rId40" Type="http://schemas.openxmlformats.org/officeDocument/2006/relationships/slide" Target="slides/slide32.xml" /><Relationship Id="rId45" Type="http://schemas.openxmlformats.org/officeDocument/2006/relationships/slide" Target="slides/slide37.xml" /><Relationship Id="rId53" Type="http://schemas.openxmlformats.org/officeDocument/2006/relationships/slide" Target="slides/slide45.xml" /><Relationship Id="rId58" Type="http://schemas.openxmlformats.org/officeDocument/2006/relationships/viewProps" Target="view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7.xml" /><Relationship Id="rId23" Type="http://schemas.openxmlformats.org/officeDocument/2006/relationships/slide" Target="slides/slide15.xml" /><Relationship Id="rId28" Type="http://schemas.openxmlformats.org/officeDocument/2006/relationships/slide" Target="slides/slide20.xml" /><Relationship Id="rId36" Type="http://schemas.openxmlformats.org/officeDocument/2006/relationships/slide" Target="slides/slide28.xml" /><Relationship Id="rId49" Type="http://schemas.openxmlformats.org/officeDocument/2006/relationships/slide" Target="slides/slide41.xml" /><Relationship Id="rId57" Type="http://schemas.openxmlformats.org/officeDocument/2006/relationships/presProps" Target="presProps.xml" /><Relationship Id="rId10" Type="http://schemas.openxmlformats.org/officeDocument/2006/relationships/slide" Target="slides/slide2.xml" /><Relationship Id="rId19" Type="http://schemas.openxmlformats.org/officeDocument/2006/relationships/slide" Target="slides/slide11.xml" /><Relationship Id="rId31" Type="http://schemas.openxmlformats.org/officeDocument/2006/relationships/slide" Target="slides/slide23.xml" /><Relationship Id="rId44" Type="http://schemas.openxmlformats.org/officeDocument/2006/relationships/slide" Target="slides/slide36.xml" /><Relationship Id="rId52" Type="http://schemas.openxmlformats.org/officeDocument/2006/relationships/slide" Target="slides/slide44.xml" /><Relationship Id="rId60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1.xml" /><Relationship Id="rId14" Type="http://schemas.openxmlformats.org/officeDocument/2006/relationships/slide" Target="slides/slide6.xml" /><Relationship Id="rId22" Type="http://schemas.openxmlformats.org/officeDocument/2006/relationships/slide" Target="slides/slide14.xml" /><Relationship Id="rId27" Type="http://schemas.openxmlformats.org/officeDocument/2006/relationships/slide" Target="slides/slide19.xml" /><Relationship Id="rId30" Type="http://schemas.openxmlformats.org/officeDocument/2006/relationships/slide" Target="slides/slide22.xml" /><Relationship Id="rId35" Type="http://schemas.openxmlformats.org/officeDocument/2006/relationships/slide" Target="slides/slide27.xml" /><Relationship Id="rId43" Type="http://schemas.openxmlformats.org/officeDocument/2006/relationships/slide" Target="slides/slide35.xml" /><Relationship Id="rId48" Type="http://schemas.openxmlformats.org/officeDocument/2006/relationships/slide" Target="slides/slide40.xml" /><Relationship Id="rId56" Type="http://schemas.openxmlformats.org/officeDocument/2006/relationships/handoutMaster" Target="handoutMasters/handoutMaster1.xml" /><Relationship Id="rId8" Type="http://schemas.openxmlformats.org/officeDocument/2006/relationships/slideMaster" Target="slideMasters/slideMaster8.xml" /><Relationship Id="rId51" Type="http://schemas.openxmlformats.org/officeDocument/2006/relationships/slide" Target="slides/slide43.xml" /><Relationship Id="rId3" Type="http://schemas.openxmlformats.org/officeDocument/2006/relationships/slideMaster" Target="slideMasters/slideMaster3.xml" 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 /><Relationship Id="rId2" Type="http://schemas.openxmlformats.org/officeDocument/2006/relationships/slide" Target="slides/slide12.xml" /><Relationship Id="rId1" Type="http://schemas.openxmlformats.org/officeDocument/2006/relationships/slide" Target="slides/slide10.xml" /><Relationship Id="rId5" Type="http://schemas.openxmlformats.org/officeDocument/2006/relationships/slide" Target="slides/slide37.xml" /><Relationship Id="rId4" Type="http://schemas.openxmlformats.org/officeDocument/2006/relationships/slide" Target="slides/slide36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360164-23F1-43C9-9B7B-428C3ABCA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20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00A9E0-F783-42BD-A18D-1519990D7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93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8A17FC6F-A4F2-4BEA-BDB3-BB76D9DE10D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F8614C0B-7E7B-4A16-98F6-F744F65D308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5E09D731-F3D1-42B4-B471-ABA139C8DD9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6582A862-7699-4ABC-BC7D-AA6CF4123B2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09ED3B3C-7434-4B28-8236-FC0885124F4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20C0ECE3-890B-4745-9011-6CAFCBA24670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0419FB6F-FEEF-4AF0-9CBF-D74B9808ECE4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6D6437DC-689D-462C-9F3C-FF370E060027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CBB0B178-10BE-4996-A75D-B09FB8F122D2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ACC5A-9A6E-425F-87D0-820ABB175F7F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Static scope: scope of variable determined statically (based on</a:t>
            </a:r>
          </a:p>
          <a:p>
            <a:r>
              <a:rPr lang="en-US" altLang="en-US"/>
              <a:t>Structure of program)</a:t>
            </a:r>
          </a:p>
          <a:p>
            <a:endParaRPr lang="en-US" altLang="en-US"/>
          </a:p>
          <a:p>
            <a:r>
              <a:rPr lang="en-US" altLang="en-US"/>
              <a:t>Dynamic scope:scope  of variable depends on calling sequence/execution</a:t>
            </a:r>
          </a:p>
          <a:p>
            <a:r>
              <a:rPr lang="en-US" altLang="en-US"/>
              <a:t>Order, so can only be determined at runtime.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63C23-43D7-4EA2-98E3-0DCAA493EBF4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Static chain: chain of static  links that connect certain ARI in stack.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BE42B20-46D7-4FE5-8A98-FCE9B333B33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09700-2974-4AB5-A7AA-734FD5F2EAE8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(chain offset, local_offset) </a:t>
            </a:r>
          </a:p>
          <a:p>
            <a:endParaRPr lang="en-US" altLang="en-US"/>
          </a:p>
          <a:p>
            <a:r>
              <a:rPr lang="en-US" altLang="en-US"/>
              <a:t>Chain offset: number of links to correct ARI</a:t>
            </a:r>
          </a:p>
          <a:p>
            <a:r>
              <a:rPr lang="en-US" altLang="en-US"/>
              <a:t>Local_offset: offsets from the beginning of the AR of the local scope.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9A1CF54B-A9BB-4E2B-A6E9-3C511F10EDED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6E1F1EDF-3BB0-457D-8A37-572FF3E32C8E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29798ECA-72BF-4A03-994B-75A8C1EBDCDD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29798ECA-72BF-4A03-994B-75A8C1EBDCDD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2452BB7E-CB41-4C46-8726-AB49FAD97263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259BFA4F-5E23-416C-9ADA-944D88E8360E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59F1C0D9-3643-4237-84BF-E6664EF38D4D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0B5AEA0C-08DF-45B6-B658-B7C953B1D91E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E50A36D1-E614-4F40-A78D-12A294E95C03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65CCE6A5-57D7-4AEC-BFCA-793B17E661F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2F2F0129-7B82-4866-A993-618BA188946F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70D567B6-8E8B-46AF-BCDD-9AC3604970C5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8907FEE1-44C4-4ED5-91EB-8DC784AD933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1B941EC-F67F-49D0-B5F4-3B993AEDEE2D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085F63BD-108A-45BA-A699-3908617BF26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B59597DC-5006-45B1-991D-F73FEBF73F1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757DD5B-A667-4F08-81D5-51B8BE51528D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0E7B286F-D4A3-42D2-8BFD-408D49DCC424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2A8C24D-1D81-421D-B6CB-31D37273106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97550" y="6564313"/>
            <a:ext cx="183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>
              <a:defRPr/>
            </a:pPr>
            <a:r>
              <a:rPr lang="en-US" altLang="en-US" sz="1200">
                <a:latin typeface="Courier" pitchFamily="49" charset="0"/>
              </a:rPr>
              <a:t>ISBN 0- </a:t>
            </a:r>
            <a:r>
              <a:rPr lang="en-US" altLang="en-US" sz="1200"/>
              <a:t>0-321-49362-1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0"/>
            <a:ext cx="505301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3657600" cy="11430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3657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267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7B922E26-188B-4BEC-A5E9-7BC4683D5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0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0383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9626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09DB25F1-64D1-4D58-8CAF-7DEB2D61F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6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90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99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06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54113"/>
            <a:ext cx="3962400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54113"/>
            <a:ext cx="3962400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67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98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222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29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64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3EFC53E0-338B-4D48-A66C-B154F611A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21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76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328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0"/>
            <a:ext cx="2019300" cy="647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905500" cy="647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56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9262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619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215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936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40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485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23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A5EDEFC0-0ADE-4783-AFA2-47BF245C5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58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338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74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02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2288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53415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803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38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882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07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684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5072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63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4FE96023-35B1-4E87-BDC6-378433383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77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83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448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80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407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2288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53415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692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480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752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684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168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12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A536DEED-3472-41C1-99BC-7DF44A8B8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70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7645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10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091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48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634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2288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53415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466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2708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449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300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69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6B93991B-85CD-4E80-801D-56B998F16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82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00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739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80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976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1979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606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2288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53415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845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6376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120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97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449E4A90-B2B4-4E32-959C-60C7BA8F6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112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96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7429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8792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1746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0701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788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504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2288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53415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402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926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510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3FB15361-07B2-48C0-8267-03C8F550F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6309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399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4229100" cy="570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762000"/>
            <a:ext cx="4229100" cy="570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6380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2197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17570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36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0278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6175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229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0"/>
            <a:ext cx="2152650" cy="6467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305550" cy="6467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5131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762000"/>
            <a:ext cx="4229100" cy="570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762000"/>
            <a:ext cx="4229100" cy="5705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2198DA53-13D7-4429-B572-F3ED7DA09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5636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938594" y="6375550"/>
            <a:ext cx="1747578" cy="348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altLang="en-US" sz="2000">
              <a:solidFill>
                <a:prstClr val="black">
                  <a:lumMod val="65000"/>
                  <a:lumOff val="35000"/>
                </a:prstClr>
              </a:solidFill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559" y="6375550"/>
            <a:ext cx="3086883" cy="3456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altLang="en-US" sz="2000">
              <a:solidFill>
                <a:prstClr val="black">
                  <a:lumMod val="65000"/>
                  <a:lumOff val="35000"/>
                </a:prstClr>
              </a:solidFill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829" y="6375550"/>
            <a:ext cx="2114807" cy="3456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/>
            <a:fld id="{87E3945C-0F66-46BE-80E9-3AF74F0A62AA}" type="slidenum"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+mn-cs"/>
              </a:rPr>
              <a:pPr algn="ctr" eaLnBrk="1" hangingPunct="1"/>
              <a:t>‹#›</a:t>
            </a:fld>
            <a:endParaRPr lang="en-US" altLang="en-US" sz="2000">
              <a:solidFill>
                <a:srgbClr val="000000"/>
              </a:solidFill>
              <a:latin typeface="Courier New" panose="020703090202050204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5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vmlDrawing" Target="../drawings/vmlDrawing1.v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oleObject" Target="../embeddings/oleObject1.bin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3.pn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image" Target="../media/image3.png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13" Type="http://schemas.openxmlformats.org/officeDocument/2006/relationships/image" Target="../media/image3.png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13" Type="http://schemas.openxmlformats.org/officeDocument/2006/relationships/image" Target="../media/image3.png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13" Type="http://schemas.openxmlformats.org/officeDocument/2006/relationships/image" Target="../media/image3.png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13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slideLayout" Target="../slideLayouts/slideLayout89.xml" /><Relationship Id="rId17" Type="http://schemas.openxmlformats.org/officeDocument/2006/relationships/image" Target="../media/image2.png" /><Relationship Id="rId2" Type="http://schemas.openxmlformats.org/officeDocument/2006/relationships/slideLayout" Target="../slideLayouts/slideLayout79.xml" /><Relationship Id="rId16" Type="http://schemas.openxmlformats.org/officeDocument/2006/relationships/oleObject" Target="../embeddings/oleObject2.bin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5" Type="http://schemas.openxmlformats.org/officeDocument/2006/relationships/vmlDrawing" Target="../drawings/vmlDrawing2.v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Relationship Id="rId14" Type="http://schemas.openxmlformats.org/officeDocument/2006/relationships/theme" Target="../theme/theme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r>
              <a:rPr lang="en-US" altLang="en-US"/>
              <a:t>1-</a:t>
            </a:r>
            <a:fld id="{25FC68A7-7CF5-4D50-8992-72F9B9D66D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09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62000" y="715963"/>
            <a:ext cx="8382000" cy="46037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000000"/>
              </a:solidFill>
              <a:latin typeface="Monospac821 BT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-15875"/>
            <a:ext cx="8062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914400"/>
            <a:ext cx="762000" cy="59436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>
              <a:lnSpc>
                <a:spcPct val="120000"/>
              </a:lnSpc>
              <a:defRPr/>
            </a:pPr>
            <a:endParaRPr lang="en-US" altLang="en-US" sz="2000" b="1">
              <a:solidFill>
                <a:srgbClr val="FFFFFF"/>
              </a:solidFill>
              <a:latin typeface="Times New Roman"/>
              <a:ea typeface="+mn-e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091488" y="6635750"/>
            <a:ext cx="10525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>
            <a:lvl1pPr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1pPr>
            <a:lvl2pPr marL="428625"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2pPr>
            <a:lvl3pPr marL="857250"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3pPr>
            <a:lvl4pPr marL="1285875"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4pPr>
            <a:lvl5pPr marL="1714500"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5pPr>
            <a:lvl6pPr marL="21717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6289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0861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5433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defRPr/>
            </a:pPr>
            <a:r>
              <a:rPr lang="en-US" altLang="en-US" sz="900" dirty="0">
                <a:solidFill>
                  <a:srgbClr val="000000"/>
                </a:solidFill>
                <a:ea typeface="+mn-ea"/>
              </a:rPr>
              <a:t>OV-</a:t>
            </a:r>
            <a:fld id="{F07EBC73-FCFD-413B-AB35-9A8F9207E193}" type="slidenum">
              <a:rPr lang="en-US" altLang="en-US" sz="900" smtClean="0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762000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  <a:r>
              <a:rPr lang="en-US" altLang="en-US" dirty="0" err="1"/>
              <a:t>asd</a:t>
            </a:r>
            <a:r>
              <a:rPr lang="en-US" altLang="en-US" dirty="0"/>
              <a:t> </a:t>
            </a:r>
            <a:r>
              <a:rPr lang="en-US" altLang="en-US" dirty="0" err="1"/>
              <a:t>gasd</a:t>
            </a:r>
            <a:r>
              <a:rPr lang="en-US" altLang="en-US" dirty="0"/>
              <a:t> </a:t>
            </a:r>
            <a:r>
              <a:rPr lang="en-US" altLang="en-US" dirty="0" err="1"/>
              <a:t>glak</a:t>
            </a:r>
            <a:r>
              <a:rPr lang="en-US" altLang="en-US" dirty="0"/>
              <a:t> </a:t>
            </a:r>
            <a:r>
              <a:rPr lang="en-US" altLang="en-US" dirty="0" err="1"/>
              <a:t>fdas</a:t>
            </a:r>
            <a:r>
              <a:rPr lang="en-US" altLang="en-US" dirty="0"/>
              <a:t> </a:t>
            </a:r>
            <a:r>
              <a:rPr lang="en-US" altLang="en-US" dirty="0" err="1"/>
              <a:t>af</a:t>
            </a:r>
            <a:r>
              <a:rPr lang="en-US" altLang="en-US" dirty="0"/>
              <a:t> </a:t>
            </a:r>
            <a:r>
              <a:rPr lang="en-US" altLang="en-US" dirty="0" err="1"/>
              <a:t>lkajds</a:t>
            </a:r>
            <a:r>
              <a:rPr lang="en-US" altLang="en-US" dirty="0"/>
              <a:t> </a:t>
            </a:r>
            <a:r>
              <a:rPr lang="en-US" altLang="en-US" dirty="0" err="1"/>
              <a:t>laksdjf</a:t>
            </a:r>
            <a:r>
              <a:rPr lang="en-US" altLang="en-US" dirty="0"/>
              <a:t> </a:t>
            </a:r>
            <a:r>
              <a:rPr lang="en-US" altLang="en-US" dirty="0" err="1"/>
              <a:t>hasldkf</a:t>
            </a:r>
            <a:r>
              <a:rPr lang="en-US" altLang="en-US" dirty="0"/>
              <a:t> </a:t>
            </a:r>
            <a:r>
              <a:rPr lang="en-US" altLang="en-US" dirty="0" err="1"/>
              <a:t>asdkj</a:t>
            </a:r>
            <a:r>
              <a:rPr lang="en-US" altLang="en-US" dirty="0"/>
              <a:t> h</a:t>
            </a:r>
          </a:p>
          <a:p>
            <a:pPr lvl="1"/>
            <a:r>
              <a:rPr lang="en-US" altLang="en-US" dirty="0"/>
              <a:t>Second level </a:t>
            </a:r>
            <a:r>
              <a:rPr lang="en-US" altLang="en-US" dirty="0" err="1"/>
              <a:t>asdf</a:t>
            </a:r>
            <a:r>
              <a:rPr lang="en-US" altLang="en-US" dirty="0"/>
              <a:t> </a:t>
            </a:r>
            <a:r>
              <a:rPr lang="en-US" altLang="en-US" dirty="0" err="1"/>
              <a:t>ias;df</a:t>
            </a:r>
            <a:r>
              <a:rPr lang="en-US" altLang="en-US" dirty="0"/>
              <a:t> </a:t>
            </a:r>
            <a:r>
              <a:rPr lang="en-US" altLang="en-US" dirty="0" err="1"/>
              <a:t>has;dlf</a:t>
            </a:r>
            <a:r>
              <a:rPr lang="en-US" altLang="en-US" dirty="0"/>
              <a:t> </a:t>
            </a:r>
            <a:r>
              <a:rPr lang="en-US" altLang="en-US" dirty="0" err="1"/>
              <a:t>as;df</a:t>
            </a:r>
            <a:r>
              <a:rPr lang="en-US" altLang="en-US" dirty="0"/>
              <a:t> </a:t>
            </a:r>
            <a:r>
              <a:rPr lang="en-US" altLang="en-US" dirty="0" err="1"/>
              <a:t>asd</a:t>
            </a:r>
            <a:r>
              <a:rPr lang="en-US" altLang="en-US" dirty="0"/>
              <a:t> </a:t>
            </a:r>
            <a:r>
              <a:rPr lang="en-US" altLang="en-US" dirty="0" err="1"/>
              <a:t>fasdf</a:t>
            </a:r>
            <a:r>
              <a:rPr lang="en-US" altLang="en-US" dirty="0"/>
              <a:t> </a:t>
            </a:r>
            <a:r>
              <a:rPr lang="en-US" altLang="en-US" dirty="0" err="1"/>
              <a:t>asdf</a:t>
            </a:r>
            <a:r>
              <a:rPr lang="en-US" altLang="en-US" dirty="0"/>
              <a:t> </a:t>
            </a:r>
            <a:r>
              <a:rPr lang="en-US" altLang="en-US" dirty="0" err="1"/>
              <a:t>asd</a:t>
            </a:r>
            <a:r>
              <a:rPr lang="en-US" altLang="en-US" dirty="0"/>
              <a:t>  </a:t>
            </a:r>
            <a:r>
              <a:rPr lang="en-US" altLang="en-US" dirty="0" err="1"/>
              <a:t>af</a:t>
            </a:r>
            <a:r>
              <a:rPr lang="en-US" altLang="en-US" dirty="0"/>
              <a:t> </a:t>
            </a:r>
            <a:r>
              <a:rPr lang="en-US" altLang="en-US" dirty="0" err="1"/>
              <a:t>sdfs</a:t>
            </a:r>
            <a:r>
              <a:rPr lang="en-US" altLang="en-US" dirty="0"/>
              <a:t>  </a:t>
            </a:r>
            <a:r>
              <a:rPr lang="en-US" altLang="en-US" dirty="0" err="1"/>
              <a:t>fdsasdf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aphicFrame>
        <p:nvGraphicFramePr>
          <p:cNvPr id="6151" name="Object 10"/>
          <p:cNvGraphicFramePr>
            <a:graphicFrameLocks noChangeAspect="1"/>
          </p:cNvGraphicFramePr>
          <p:nvPr/>
        </p:nvGraphicFramePr>
        <p:xfrm>
          <a:off x="0" y="0"/>
          <a:ext cx="7254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Photo" r:id="rId14" imgW="1209524" imgH="1895238" progId="MSPhotoEd.3">
                  <p:embed/>
                </p:oleObj>
              </mc:Choice>
              <mc:Fallback>
                <p:oleObj name="Photo Editor Photo" r:id="rId14" imgW="1209524" imgH="1895238" progId="MSPhotoEd.3">
                  <p:embed/>
                  <p:pic>
                    <p:nvPicPr>
                      <p:cNvPr id="615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54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0" y="1371600"/>
            <a:ext cx="6969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CSE</a:t>
            </a:r>
          </a:p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4102</a:t>
            </a:r>
            <a:endParaRPr lang="en-US" altLang="en-US" sz="2800" b="1">
              <a:solidFill>
                <a:srgbClr val="000000"/>
              </a:solidFill>
              <a:latin typeface="Monospac821 B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30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9pPr>
    </p:titleStyle>
    <p:bodyStyle>
      <a:lvl1pPr marL="523875" indent="-523875" algn="l" rtl="0" eaLnBrk="0" fontAlgn="base" hangingPunct="0">
        <a:lnSpc>
          <a:spcPct val="89000"/>
        </a:lnSpc>
        <a:spcBef>
          <a:spcPct val="1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m"/>
        <a:tabLst>
          <a:tab pos="1025525" algn="l"/>
        </a:tabLs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1025525" indent="-3873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69000"/>
        <a:buFont typeface="Wingdings" pitchFamily="2" charset="2"/>
        <a:buChar char="q"/>
        <a:tabLst>
          <a:tab pos="1025525" algn="l"/>
        </a:tabLst>
        <a:defRPr sz="2800">
          <a:solidFill>
            <a:schemeClr val="accent2"/>
          </a:solidFill>
          <a:latin typeface="+mn-lt"/>
        </a:defRPr>
      </a:lvl2pPr>
      <a:lvl3pPr marL="1477963" indent="-3381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>
          <a:tab pos="1025525" algn="l"/>
        </a:tabLst>
        <a:defRPr sz="2400">
          <a:solidFill>
            <a:srgbClr val="FF3300"/>
          </a:solidFill>
          <a:latin typeface="+mn-lt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025525" algn="l"/>
        </a:tabLst>
        <a:defRPr sz="2000">
          <a:solidFill>
            <a:schemeClr val="tx1"/>
          </a:solidFill>
          <a:latin typeface="+mn-lt"/>
        </a:defRPr>
      </a:lvl4pPr>
      <a:lvl5pPr marL="216376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5pPr>
      <a:lvl6pPr marL="26209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6pPr>
      <a:lvl7pPr marL="30781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7pPr>
      <a:lvl8pPr marL="35353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8pPr>
      <a:lvl9pPr marL="39925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Line 2"/>
          <p:cNvSpPr>
            <a:spLocks noChangeShapeType="1"/>
          </p:cNvSpPr>
          <p:nvPr/>
        </p:nvSpPr>
        <p:spPr bwMode="auto">
          <a:xfrm>
            <a:off x="0" y="990600"/>
            <a:ext cx="802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848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8818563" y="6591300"/>
            <a:ext cx="3254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793" tIns="26790" rIns="51793" bIns="26790">
            <a:spAutoFit/>
          </a:bodyPr>
          <a:lstStyle>
            <a:lvl1pPr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5717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1435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7152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2870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859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431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003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575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5B2C9-534F-45E1-AB5D-DE98B0C58A0F}" type="slidenum">
              <a:rPr lang="en-US" altLang="en-US" sz="14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/>
              <a:t>‹#›</a:t>
            </a:fld>
            <a:endParaRPr lang="en-US" altLang="en-US" sz="14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4726" name="Picture 6" descr="PROG-L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9213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27" name="Rectangle 7"/>
          <p:cNvSpPr>
            <a:spLocks noChangeArrowheads="1"/>
          </p:cNvSpPr>
          <p:nvPr/>
        </p:nvSpPr>
        <p:spPr bwMode="auto">
          <a:xfrm>
            <a:off x="0" y="6515100"/>
            <a:ext cx="5610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799" tIns="50006" rIns="101799" bIns="50006">
            <a:spAutoFit/>
          </a:bodyPr>
          <a:lstStyle>
            <a:lvl1pPr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Organization of Programming Languages-Cheng (Fall 2004)</a:t>
            </a:r>
          </a:p>
        </p:txBody>
      </p:sp>
    </p:spTree>
    <p:extLst>
      <p:ext uri="{BB962C8B-B14F-4D97-AF65-F5344CB8AC3E}">
        <p14:creationId xmlns:p14="http://schemas.microsoft.com/office/powerpoint/2010/main" val="367835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5pPr>
      <a:lvl6pPr marL="4572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6pPr>
      <a:lvl7pPr marL="9144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7pPr>
      <a:lvl8pPr marL="13716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8pPr>
      <a:lvl9pPr marL="18288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7305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4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1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89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61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33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30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7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Line 2"/>
          <p:cNvSpPr>
            <a:spLocks noChangeShapeType="1"/>
          </p:cNvSpPr>
          <p:nvPr/>
        </p:nvSpPr>
        <p:spPr bwMode="auto">
          <a:xfrm>
            <a:off x="0" y="990600"/>
            <a:ext cx="802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848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8818563" y="6591300"/>
            <a:ext cx="3254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793" tIns="26790" rIns="51793" bIns="26790">
            <a:spAutoFit/>
          </a:bodyPr>
          <a:lstStyle>
            <a:lvl1pPr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5717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1435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7152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2870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859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431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003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575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5B2C9-534F-45E1-AB5D-DE98B0C58A0F}" type="slidenum">
              <a:rPr lang="en-US" altLang="en-US" sz="14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/>
              <a:t>‹#›</a:t>
            </a:fld>
            <a:endParaRPr lang="en-US" altLang="en-US" sz="14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4726" name="Picture 6" descr="PROG-L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9213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27" name="Rectangle 7"/>
          <p:cNvSpPr>
            <a:spLocks noChangeArrowheads="1"/>
          </p:cNvSpPr>
          <p:nvPr/>
        </p:nvSpPr>
        <p:spPr bwMode="auto">
          <a:xfrm>
            <a:off x="0" y="6515100"/>
            <a:ext cx="5610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799" tIns="50006" rIns="101799" bIns="50006">
            <a:spAutoFit/>
          </a:bodyPr>
          <a:lstStyle>
            <a:lvl1pPr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Organization of Programming Languages-Cheng (Fall 2004)</a:t>
            </a:r>
          </a:p>
        </p:txBody>
      </p:sp>
    </p:spTree>
    <p:extLst>
      <p:ext uri="{BB962C8B-B14F-4D97-AF65-F5344CB8AC3E}">
        <p14:creationId xmlns:p14="http://schemas.microsoft.com/office/powerpoint/2010/main" val="55139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5pPr>
      <a:lvl6pPr marL="4572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6pPr>
      <a:lvl7pPr marL="9144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7pPr>
      <a:lvl8pPr marL="13716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8pPr>
      <a:lvl9pPr marL="18288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7305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4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1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89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61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33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30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7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Line 2"/>
          <p:cNvSpPr>
            <a:spLocks noChangeShapeType="1"/>
          </p:cNvSpPr>
          <p:nvPr/>
        </p:nvSpPr>
        <p:spPr bwMode="auto">
          <a:xfrm>
            <a:off x="0" y="990600"/>
            <a:ext cx="802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848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8818563" y="6591300"/>
            <a:ext cx="3254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793" tIns="26790" rIns="51793" bIns="26790">
            <a:spAutoFit/>
          </a:bodyPr>
          <a:lstStyle>
            <a:lvl1pPr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5717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1435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7152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2870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859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431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003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575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5B2C9-534F-45E1-AB5D-DE98B0C58A0F}" type="slidenum">
              <a:rPr lang="en-US" altLang="en-US" sz="14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/>
              <a:t>‹#›</a:t>
            </a:fld>
            <a:endParaRPr lang="en-US" altLang="en-US" sz="14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4726" name="Picture 6" descr="PROG-L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9213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27" name="Rectangle 7"/>
          <p:cNvSpPr>
            <a:spLocks noChangeArrowheads="1"/>
          </p:cNvSpPr>
          <p:nvPr/>
        </p:nvSpPr>
        <p:spPr bwMode="auto">
          <a:xfrm>
            <a:off x="0" y="6515100"/>
            <a:ext cx="5610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799" tIns="50006" rIns="101799" bIns="50006">
            <a:spAutoFit/>
          </a:bodyPr>
          <a:lstStyle>
            <a:lvl1pPr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Organization of Programming Languages-Cheng (Fall 2004)</a:t>
            </a:r>
          </a:p>
        </p:txBody>
      </p:sp>
    </p:spTree>
    <p:extLst>
      <p:ext uri="{BB962C8B-B14F-4D97-AF65-F5344CB8AC3E}">
        <p14:creationId xmlns:p14="http://schemas.microsoft.com/office/powerpoint/2010/main" val="11652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5pPr>
      <a:lvl6pPr marL="4572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6pPr>
      <a:lvl7pPr marL="9144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7pPr>
      <a:lvl8pPr marL="13716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8pPr>
      <a:lvl9pPr marL="18288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7305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4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1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89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61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33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30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7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Line 2"/>
          <p:cNvSpPr>
            <a:spLocks noChangeShapeType="1"/>
          </p:cNvSpPr>
          <p:nvPr/>
        </p:nvSpPr>
        <p:spPr bwMode="auto">
          <a:xfrm>
            <a:off x="0" y="990600"/>
            <a:ext cx="802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848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8818563" y="6591300"/>
            <a:ext cx="3254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793" tIns="26790" rIns="51793" bIns="26790">
            <a:spAutoFit/>
          </a:bodyPr>
          <a:lstStyle>
            <a:lvl1pPr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5717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1435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7152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2870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859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431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003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575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5B2C9-534F-45E1-AB5D-DE98B0C58A0F}" type="slidenum">
              <a:rPr lang="en-US" altLang="en-US" sz="14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/>
              <a:t>‹#›</a:t>
            </a:fld>
            <a:endParaRPr lang="en-US" altLang="en-US" sz="14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4726" name="Picture 6" descr="PROG-L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9213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27" name="Rectangle 7"/>
          <p:cNvSpPr>
            <a:spLocks noChangeArrowheads="1"/>
          </p:cNvSpPr>
          <p:nvPr/>
        </p:nvSpPr>
        <p:spPr bwMode="auto">
          <a:xfrm>
            <a:off x="0" y="6515100"/>
            <a:ext cx="5610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799" tIns="50006" rIns="101799" bIns="50006">
            <a:spAutoFit/>
          </a:bodyPr>
          <a:lstStyle>
            <a:lvl1pPr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Organization of Programming Languages-Cheng (Fall 2004)</a:t>
            </a:r>
          </a:p>
        </p:txBody>
      </p:sp>
    </p:spTree>
    <p:extLst>
      <p:ext uri="{BB962C8B-B14F-4D97-AF65-F5344CB8AC3E}">
        <p14:creationId xmlns:p14="http://schemas.microsoft.com/office/powerpoint/2010/main" val="32478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5pPr>
      <a:lvl6pPr marL="4572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6pPr>
      <a:lvl7pPr marL="9144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7pPr>
      <a:lvl8pPr marL="13716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8pPr>
      <a:lvl9pPr marL="18288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7305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4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1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89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61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33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30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7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Line 2"/>
          <p:cNvSpPr>
            <a:spLocks noChangeShapeType="1"/>
          </p:cNvSpPr>
          <p:nvPr/>
        </p:nvSpPr>
        <p:spPr bwMode="auto">
          <a:xfrm>
            <a:off x="0" y="990600"/>
            <a:ext cx="802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848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9" tIns="46434" rIns="92869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8818563" y="6591300"/>
            <a:ext cx="3254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793" tIns="26790" rIns="51793" bIns="26790">
            <a:spAutoFit/>
          </a:bodyPr>
          <a:lstStyle>
            <a:lvl1pPr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5717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1435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71525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28700" defTabSz="257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859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431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003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57500" defTabSz="25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5B2C9-534F-45E1-AB5D-DE98B0C58A0F}" type="slidenum">
              <a:rPr lang="en-US" altLang="en-US" sz="14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/>
              <a:t>‹#›</a:t>
            </a:fld>
            <a:endParaRPr lang="en-US" altLang="en-US" sz="14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14726" name="Picture 6" descr="PROG-L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9213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27" name="Rectangle 7"/>
          <p:cNvSpPr>
            <a:spLocks noChangeArrowheads="1"/>
          </p:cNvSpPr>
          <p:nvPr/>
        </p:nvSpPr>
        <p:spPr bwMode="auto">
          <a:xfrm>
            <a:off x="0" y="6515100"/>
            <a:ext cx="5610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799" tIns="50006" rIns="101799" bIns="50006">
            <a:spAutoFit/>
          </a:bodyPr>
          <a:lstStyle>
            <a:lvl1pPr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defTabSz="10287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Organization of Programming Languages-Cheng (Fall 2004)</a:t>
            </a:r>
          </a:p>
        </p:txBody>
      </p:sp>
    </p:spTree>
    <p:extLst>
      <p:ext uri="{BB962C8B-B14F-4D97-AF65-F5344CB8AC3E}">
        <p14:creationId xmlns:p14="http://schemas.microsoft.com/office/powerpoint/2010/main" val="24564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5pPr>
      <a:lvl6pPr marL="4572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6pPr>
      <a:lvl7pPr marL="9144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7pPr>
      <a:lvl8pPr marL="13716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8pPr>
      <a:lvl9pPr marL="1828800" algn="l" defTabSz="915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7305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4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1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89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61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33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305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7788" indent="-228600" algn="l" defTabSz="915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3400" y="609600"/>
            <a:ext cx="8610600" cy="762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>
              <a:solidFill>
                <a:srgbClr val="000000"/>
              </a:solidFill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H="1" flipV="1">
            <a:off x="0" y="0"/>
            <a:ext cx="5334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>
              <a:lnSpc>
                <a:spcPct val="120000"/>
              </a:lnSpc>
            </a:pPr>
            <a:endParaRPr lang="en-US" altLang="en-US" sz="2000" b="1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091488" y="6635750"/>
            <a:ext cx="1052512" cy="22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>
            <a:lvl1pPr algn="l" defTabSz="857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28625" algn="l" defTabSz="857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algn="l" defTabSz="857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85875" algn="l" defTabSz="857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14500" algn="l" defTabSz="857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717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289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861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433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900" dirty="0" err="1">
                <a:solidFill>
                  <a:srgbClr val="000000"/>
                </a:solidFill>
                <a:ea typeface="+mn-ea"/>
                <a:cs typeface="+mn-cs"/>
              </a:rPr>
              <a:t>runtimeenvrion</a:t>
            </a:r>
            <a:r>
              <a:rPr lang="en-US" altLang="en-US" sz="900" dirty="0">
                <a:solidFill>
                  <a:srgbClr val="000000"/>
                </a:solidFill>
                <a:ea typeface="+mn-ea"/>
                <a:cs typeface="+mn-cs"/>
              </a:rPr>
              <a:t>.</a:t>
            </a:r>
            <a:fld id="{E76486C9-ECAA-43FC-8E7A-8FF4B0DBCEB4}" type="slidenum">
              <a:rPr lang="en-US" altLang="en-US" sz="900" smtClean="0">
                <a:solidFill>
                  <a:srgbClr val="000000"/>
                </a:solidFill>
                <a:ea typeface="+mn-ea"/>
                <a:cs typeface="+mn-cs"/>
              </a:rPr>
              <a:pPr algn="r"/>
              <a:t>‹#›</a:t>
            </a:fld>
            <a:endParaRPr lang="en-US" altLang="en-US" sz="9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6106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Asd Gasd Glak Fdas Af Lkajds Laksdjf Hasldkf Asdkj H</a:t>
            </a:r>
          </a:p>
          <a:p>
            <a:pPr lvl="1"/>
            <a:r>
              <a:rPr lang="en-US" altLang="en-US"/>
              <a:t>Second Level Asdf Ias;df Has;dlf As;df Asd Fasdf Asdf Asd  Af Sdfs  Fdsasdf Sa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0" y="0"/>
          <a:ext cx="512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hoto Editor Photo" r:id="rId16" imgW="0" imgH="0" progId="MSPhotoEd.3">
                  <p:embed/>
                </p:oleObj>
              </mc:Choice>
              <mc:Fallback>
                <p:oleObj name="Photo Editor Photo" r:id="rId16" imgW="0" imgH="0" progId="MSPhotoEd.3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127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-1994" y="914400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CSE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4102</a:t>
            </a:r>
            <a:endParaRPr lang="en-US" altLang="en-US" sz="1800" b="1" dirty="0">
              <a:solidFill>
                <a:srgbClr val="000000"/>
              </a:solidFill>
              <a:latin typeface="Monospac821 BT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523875" indent="-523875" algn="l" rtl="0" fontAlgn="base">
        <a:lnSpc>
          <a:spcPct val="89000"/>
        </a:lnSpc>
        <a:spcBef>
          <a:spcPct val="10000"/>
        </a:spcBef>
        <a:spcAft>
          <a:spcPct val="0"/>
        </a:spcAft>
        <a:buClr>
          <a:srgbClr val="FF3300"/>
        </a:buClr>
        <a:buSzPct val="75000"/>
        <a:buFont typeface="Wingdings" panose="05000000000000000000" pitchFamily="2" charset="2"/>
        <a:buChar char="m"/>
        <a:tabLst>
          <a:tab pos="1025525" algn="l"/>
        </a:tabLst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1025525" indent="-387350" algn="l" rtl="0" fontAlgn="base">
        <a:lnSpc>
          <a:spcPct val="80000"/>
        </a:lnSpc>
        <a:spcBef>
          <a:spcPct val="20000"/>
        </a:spcBef>
        <a:spcAft>
          <a:spcPct val="0"/>
        </a:spcAft>
        <a:buSzPct val="69000"/>
        <a:buFont typeface="Wingdings" panose="05000000000000000000" pitchFamily="2" charset="2"/>
        <a:buChar char="q"/>
        <a:tabLst>
          <a:tab pos="1025525" algn="l"/>
        </a:tabLst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477963" indent="-33813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tabLst>
          <a:tab pos="1025525" algn="l"/>
        </a:tabLst>
        <a:defRPr sz="2400" kern="1200">
          <a:solidFill>
            <a:srgbClr val="FF3300"/>
          </a:solidFill>
          <a:latin typeface="+mn-lt"/>
          <a:ea typeface="+mn-ea"/>
          <a:cs typeface="+mn-cs"/>
        </a:defRPr>
      </a:lvl3pPr>
      <a:lvl4pPr marL="1820863" indent="-228600" algn="l" rtl="0" fontAlgn="base">
        <a:spcBef>
          <a:spcPct val="20000"/>
        </a:spcBef>
        <a:spcAft>
          <a:spcPct val="0"/>
        </a:spcAft>
        <a:buChar char="–"/>
        <a:tabLst>
          <a:tab pos="10255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637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 /><Relationship Id="rId1" Type="http://schemas.openxmlformats.org/officeDocument/2006/relationships/slideLayout" Target="../slideLayouts/slideLayout3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msu.edu/~cse452/Fall2004/Lectures/09-subprograms.ppt" TargetMode="External" /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 /><Relationship Id="rId1" Type="http://schemas.openxmlformats.org/officeDocument/2006/relationships/slideLayout" Target="../slideLayouts/slideLayout4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 /><Relationship Id="rId1" Type="http://schemas.openxmlformats.org/officeDocument/2006/relationships/slideLayout" Target="../slideLayouts/slideLayout46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 /><Relationship Id="rId1" Type="http://schemas.openxmlformats.org/officeDocument/2006/relationships/slideLayout" Target="../slideLayouts/slideLayout4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5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5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6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6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10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Implementing Subprograms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5A0DBA05-6099-433E-B105-AD9B23A9C258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Code and Activation Records of a Program with “Simple” Subprograms</a:t>
            </a:r>
          </a:p>
        </p:txBody>
      </p:sp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6858000" y="1295400"/>
            <a:ext cx="1600200" cy="5410200"/>
            <a:chOff x="1152" y="144"/>
            <a:chExt cx="1920" cy="4104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40"/>
              <a:ext cx="1732" cy="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103"/>
            <a:stretch>
              <a:fillRect/>
            </a:stretch>
          </p:blipFill>
          <p:spPr bwMode="auto">
            <a:xfrm>
              <a:off x="1152" y="596"/>
              <a:ext cx="173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1248" y="144"/>
              <a:ext cx="1824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accent2"/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accent2"/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100">
                  <a:solidFill>
                    <a:srgbClr val="666699"/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accent2"/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666699"/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666699"/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666699"/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666699"/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666699"/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232378C1-BC66-49B4-BE62-C09083FB3463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/>
              <a:t>Implementing Subprograms with Stack-Dynamic Local Variables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340225"/>
          </a:xfrm>
        </p:spPr>
        <p:txBody>
          <a:bodyPr/>
          <a:lstStyle/>
          <a:p>
            <a:pPr eaLnBrk="1" hangingPunct="1"/>
            <a:r>
              <a:rPr lang="en-US" altLang="en-US"/>
              <a:t>More complex activation record</a:t>
            </a:r>
          </a:p>
          <a:p>
            <a:pPr lvl="1" eaLnBrk="1" hangingPunct="1"/>
            <a:r>
              <a:rPr lang="en-US" altLang="en-US"/>
              <a:t>The compiler must generate code to cause implicit allocation and deallocation of local variables</a:t>
            </a:r>
          </a:p>
          <a:p>
            <a:pPr lvl="1" eaLnBrk="1" hangingPunct="1"/>
            <a:r>
              <a:rPr lang="en-US" altLang="en-US"/>
              <a:t>Recursion must be supported (adds the possibility of multiple simultaneous activations of a subprogram)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CA8651E2-C38F-4E41-A5FB-8956A315E8DD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Typical Activation Record for a Language with Stack-Dynamic Local Variables</a:t>
            </a: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1905000" y="1981200"/>
            <a:ext cx="6096000" cy="3124200"/>
            <a:chOff x="1344" y="1824"/>
            <a:chExt cx="3840" cy="1968"/>
          </a:xfrm>
        </p:grpSpPr>
        <p:pic>
          <p:nvPicPr>
            <p:cNvPr id="256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85"/>
            <a:stretch>
              <a:fillRect/>
            </a:stretch>
          </p:blipFill>
          <p:spPr bwMode="auto">
            <a:xfrm>
              <a:off x="1344" y="2160"/>
              <a:ext cx="3840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Line 5"/>
            <p:cNvSpPr>
              <a:spLocks noChangeShapeType="1"/>
            </p:cNvSpPr>
            <p:nvPr/>
          </p:nvSpPr>
          <p:spPr bwMode="auto">
            <a:xfrm>
              <a:off x="1344" y="3792"/>
              <a:ext cx="2448" cy="0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0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65"/>
            <a:stretch>
              <a:fillRect/>
            </a:stretch>
          </p:blipFill>
          <p:spPr bwMode="auto">
            <a:xfrm>
              <a:off x="1344" y="1824"/>
              <a:ext cx="384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C840AE16-0F89-4826-AC9A-ECF5F897C669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Implementing Subprograms with Stack-Dynamic Local Variables: Activation Record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activation record format is static, but its size may be dynamic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</a:t>
            </a:r>
            <a:r>
              <a:rPr lang="en-US" altLang="en-US" sz="2400" i="1"/>
              <a:t>dynamic link</a:t>
            </a:r>
            <a:r>
              <a:rPr lang="en-US" altLang="en-US" sz="2400"/>
              <a:t> points to the top of an instance of the activation record of the caller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An activation record instance is dynamically created when a subprogram is called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Activation record instances reside on the run-time stack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</a:t>
            </a:r>
            <a:r>
              <a:rPr lang="en-US" altLang="en-US" sz="2400" i="1"/>
              <a:t>Environment Pointer</a:t>
            </a:r>
            <a:r>
              <a:rPr lang="en-US" altLang="en-US" sz="2400"/>
              <a:t> (EP) must be maintained by the run-time system. It always points at the base of the activation record instance of the currently executing program unit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F4E30D24-1A11-4DF6-B8AC-7BDDF8B95304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Example: C Function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831975"/>
            <a:ext cx="5257800" cy="434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sub(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total, 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part)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list[5]; 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sum;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29702" name="Picture 8" descr="fig_10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2336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Revised Semantic Call/Return Actions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Caller Actions:</a:t>
            </a:r>
          </a:p>
          <a:p>
            <a:pPr lvl="1"/>
            <a:r>
              <a:rPr lang="en-US" altLang="en-US" sz="2000"/>
              <a:t>Create an activation record instance</a:t>
            </a:r>
          </a:p>
          <a:p>
            <a:pPr lvl="1"/>
            <a:r>
              <a:rPr lang="en-US" altLang="en-US" sz="2000"/>
              <a:t>Save the execution status of the current program unit</a:t>
            </a:r>
          </a:p>
          <a:p>
            <a:pPr lvl="1"/>
            <a:r>
              <a:rPr lang="en-US" altLang="en-US" sz="2000"/>
              <a:t>Compute and pass the parameters</a:t>
            </a:r>
          </a:p>
          <a:p>
            <a:pPr lvl="1"/>
            <a:r>
              <a:rPr lang="en-US" altLang="en-US" sz="2000"/>
              <a:t>Pass the return address to the called</a:t>
            </a:r>
          </a:p>
          <a:p>
            <a:pPr lvl="1"/>
            <a:r>
              <a:rPr lang="en-US" altLang="en-US" sz="2000"/>
              <a:t>Transfer control to the called</a:t>
            </a:r>
          </a:p>
          <a:p>
            <a:r>
              <a:rPr lang="en-US" altLang="en-US"/>
              <a:t>Prologue actions of the called:</a:t>
            </a:r>
          </a:p>
          <a:p>
            <a:pPr lvl="1"/>
            <a:r>
              <a:rPr lang="en-US" altLang="en-US" sz="2000"/>
              <a:t>Save the old EP in the stack as the dynamic link and create the new value</a:t>
            </a:r>
          </a:p>
          <a:p>
            <a:pPr lvl="1"/>
            <a:r>
              <a:rPr lang="en-US" altLang="en-US" sz="2000"/>
              <a:t>Allocate local variables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2D7350EE-2955-4387-AE1A-310FB21C7818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295400"/>
          </a:xfrm>
        </p:spPr>
        <p:txBody>
          <a:bodyPr/>
          <a:lstStyle/>
          <a:p>
            <a:r>
              <a:rPr lang="en-US" altLang="en-US" sz="3200"/>
              <a:t>Revised Semantic Call/Return Actions </a:t>
            </a:r>
            <a:r>
              <a:rPr lang="en-US" altLang="en-US" sz="2800"/>
              <a:t>(continued)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Epilogue actions of the called:</a:t>
            </a:r>
          </a:p>
          <a:p>
            <a:pPr lvl="1"/>
            <a:r>
              <a:rPr lang="en-US" altLang="en-US" sz="2000"/>
              <a:t>If there are pass-by-value-result or out-mode parameters, the current values of those parameters are moved to the corresponding actual parameters</a:t>
            </a:r>
          </a:p>
          <a:p>
            <a:pPr lvl="1"/>
            <a:r>
              <a:rPr lang="en-US" altLang="en-US" sz="2000"/>
              <a:t>If the subprogram is a function, its value is moved to a place accessible to the caller</a:t>
            </a:r>
          </a:p>
          <a:p>
            <a:pPr lvl="1"/>
            <a:r>
              <a:rPr lang="en-US" altLang="en-US" sz="2000"/>
              <a:t>Restore the stack pointer by setting it to the value of the current EP-1 and set the EP to the old dynamic link </a:t>
            </a:r>
          </a:p>
          <a:p>
            <a:pPr lvl="1"/>
            <a:r>
              <a:rPr lang="en-US" altLang="en-US" sz="2000"/>
              <a:t>Restore the execution status of the caller</a:t>
            </a:r>
          </a:p>
          <a:p>
            <a:pPr lvl="1"/>
            <a:r>
              <a:rPr lang="en-US" altLang="en-US" sz="2000"/>
              <a:t>Transfer control back to the caller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D3EBDE50-673A-447A-AEEB-47F89E460967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B753A189-76E9-4CC4-96E2-98A15790A3D3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Example Without Recursion</a:t>
            </a:r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fun1(</a:t>
            </a: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float r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s, 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fun2(s);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fun2(</a:t>
            </a: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x)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y;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fun3(y);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fun3(</a:t>
            </a: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q)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p;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fun1(p);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029200" y="3200400"/>
            <a:ext cx="289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altLang="en-US" sz="2400">
                <a:solidFill>
                  <a:schemeClr val="tx1"/>
                </a:solidFill>
              </a:rPr>
              <a:t> calls </a:t>
            </a:r>
            <a:r>
              <a:rPr lang="en-US" alt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fun1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fun1</a:t>
            </a:r>
            <a:r>
              <a:rPr lang="en-US" altLang="en-US" sz="2400">
                <a:solidFill>
                  <a:schemeClr val="tx1"/>
                </a:solidFill>
              </a:rPr>
              <a:t> calls </a:t>
            </a:r>
            <a:r>
              <a:rPr lang="en-US" alt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fun2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fun2</a:t>
            </a:r>
            <a:r>
              <a:rPr lang="en-US" altLang="en-US" sz="2400">
                <a:solidFill>
                  <a:schemeClr val="tx1"/>
                </a:solidFill>
              </a:rPr>
              <a:t> calls </a:t>
            </a:r>
            <a:r>
              <a:rPr lang="en-US" alt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fun3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1"/>
          <a:stretch>
            <a:fillRect/>
          </a:stretch>
        </p:blipFill>
        <p:spPr bwMode="auto">
          <a:xfrm>
            <a:off x="2133600" y="1143000"/>
            <a:ext cx="6934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01000" cy="685800"/>
          </a:xfrm>
        </p:spPr>
        <p:txBody>
          <a:bodyPr/>
          <a:lstStyle/>
          <a:p>
            <a:r>
              <a:rPr lang="en-US" altLang="en-US" sz="3500"/>
              <a:t>Example: without Recursion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void A(int X) {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int Y;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…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C(Y);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}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void B(float R) {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int S, T;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…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A(S);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…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}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void C(int Q) {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…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}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void main() {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float P;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…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B(P);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	…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 b="1"/>
              <a:t>}</a:t>
            </a:r>
          </a:p>
        </p:txBody>
      </p:sp>
      <p:sp>
        <p:nvSpPr>
          <p:cNvPr id="374788" name="Line 4"/>
          <p:cNvSpPr>
            <a:spLocks noChangeShapeType="1"/>
          </p:cNvSpPr>
          <p:nvPr/>
        </p:nvSpPr>
        <p:spPr bwMode="auto">
          <a:xfrm flipH="1">
            <a:off x="1066800" y="1828800"/>
            <a:ext cx="8239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1890713" y="1600200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 flipH="1" flipV="1">
            <a:off x="1066800" y="3184525"/>
            <a:ext cx="823913" cy="158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91" name="Text Box 7"/>
          <p:cNvSpPr txBox="1">
            <a:spLocks noChangeArrowheads="1"/>
          </p:cNvSpPr>
          <p:nvPr/>
        </p:nvSpPr>
        <p:spPr bwMode="auto">
          <a:xfrm>
            <a:off x="1890713" y="2955925"/>
            <a:ext cx="319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 flipH="1">
            <a:off x="1066800" y="4556125"/>
            <a:ext cx="8239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1828800" y="4327525"/>
            <a:ext cx="471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74796" name="Text Box 12"/>
          <p:cNvSpPr txBox="1">
            <a:spLocks noChangeArrowheads="1"/>
          </p:cNvSpPr>
          <p:nvPr/>
        </p:nvSpPr>
        <p:spPr bwMode="auto">
          <a:xfrm>
            <a:off x="2895600" y="5943600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Collection of dynamic links present in the stack at any given time is called the dynamic chain</a:t>
            </a:r>
          </a:p>
        </p:txBody>
      </p:sp>
    </p:spTree>
    <p:extLst>
      <p:ext uri="{BB962C8B-B14F-4D97-AF65-F5344CB8AC3E}">
        <p14:creationId xmlns:p14="http://schemas.microsoft.com/office/powerpoint/2010/main" val="142886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D6E471FA-E4FB-47ED-8926-EA21BC1F7051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Dynamic Chain and Local Offset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419600"/>
          </a:xfrm>
        </p:spPr>
        <p:txBody>
          <a:bodyPr/>
          <a:lstStyle/>
          <a:p>
            <a:pPr eaLnBrk="1" hangingPunct="1"/>
            <a:r>
              <a:rPr lang="en-US" altLang="en-US" sz="2400"/>
              <a:t>The collection of dynamic links in the stack at a given time is called the </a:t>
            </a:r>
            <a:r>
              <a:rPr lang="en-US" altLang="en-US" sz="2400" i="1"/>
              <a:t>dynamic chain</a:t>
            </a:r>
            <a:r>
              <a:rPr lang="en-US" altLang="en-US" sz="2400"/>
              <a:t>, or </a:t>
            </a:r>
            <a:r>
              <a:rPr lang="en-US" altLang="en-US" sz="2400" i="1"/>
              <a:t>call chain</a:t>
            </a:r>
          </a:p>
          <a:p>
            <a:pPr eaLnBrk="1" hangingPunct="1"/>
            <a:r>
              <a:rPr lang="en-US" altLang="en-US" sz="2400"/>
              <a:t>Local variables can be accessed by their offset from the beginning of the activation record, whose address is in the EP. This offset is called the </a:t>
            </a:r>
            <a:r>
              <a:rPr lang="en-US" altLang="en-US" sz="2400" i="1"/>
              <a:t>local_offset</a:t>
            </a:r>
          </a:p>
          <a:p>
            <a:pPr eaLnBrk="1" hangingPunct="1"/>
            <a:r>
              <a:rPr lang="en-US" altLang="en-US" sz="2400"/>
              <a:t>The local_offset of a local variable can be determined by the compiler at compile 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Augment Sebesta Material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Programming Languages-Cheng (Fall 2004)</a:t>
            </a:r>
          </a:p>
          <a:p>
            <a:pPr lvl="1" eaLnBrk="1" hangingPunct="1">
              <a:defRPr/>
            </a:pPr>
            <a:r>
              <a:rPr lang="en-US" sz="1800" dirty="0">
                <a:hlinkClick r:id="rId2"/>
              </a:rPr>
              <a:t>http://www.cse.msu.edu/~cse452/Fall2004/Lectures/09-subprograms.ppt</a:t>
            </a:r>
            <a:endParaRPr lang="en-US" sz="1800" dirty="0"/>
          </a:p>
          <a:p>
            <a:pPr eaLnBrk="1" hangingPunct="1">
              <a:defRPr/>
            </a:pPr>
            <a:endParaRPr lang="en-US" altLang="en-US" sz="2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7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A61CCB09-505A-4FD6-8D32-629E02BEEF5E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Example With Recursion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activation record used in the previous example supports recursion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		 </a:t>
            </a:r>
            <a:r>
              <a:rPr lang="en-US" altLang="en-US" sz="2000" b="1">
                <a:latin typeface="Courier New" pitchFamily="49" charset="0"/>
              </a:rPr>
              <a:t>int</a:t>
            </a:r>
            <a:r>
              <a:rPr lang="en-US" altLang="en-US" sz="2000">
                <a:latin typeface="Courier New" pitchFamily="49" charset="0"/>
              </a:rPr>
              <a:t> factorial (</a:t>
            </a:r>
            <a:r>
              <a:rPr lang="en-US" altLang="en-US" sz="2000" b="1">
                <a:latin typeface="Courier New" pitchFamily="49" charset="0"/>
              </a:rPr>
              <a:t>int</a:t>
            </a:r>
            <a:r>
              <a:rPr lang="en-US" altLang="en-US" sz="2000">
                <a:latin typeface="Courier New" pitchFamily="49" charset="0"/>
              </a:rPr>
              <a:t> n)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  &lt;-----------------------------1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</a:t>
            </a:r>
            <a:r>
              <a:rPr lang="en-US" altLang="en-US" sz="2000" b="1">
                <a:latin typeface="Courier New" pitchFamily="49" charset="0"/>
              </a:rPr>
              <a:t>if</a:t>
            </a:r>
            <a:r>
              <a:rPr lang="en-US" altLang="en-US" sz="2000">
                <a:latin typeface="Courier New" pitchFamily="49" charset="0"/>
              </a:rPr>
              <a:t> (n &lt;= 1) </a:t>
            </a:r>
            <a:r>
              <a:rPr lang="en-US" altLang="en-US" sz="2000" b="1">
                <a:latin typeface="Courier New" pitchFamily="49" charset="0"/>
              </a:rPr>
              <a:t>return</a:t>
            </a:r>
            <a:r>
              <a:rPr lang="en-US" altLang="en-US" sz="2000">
                <a:latin typeface="Courier New" pitchFamily="49" charset="0"/>
              </a:rPr>
              <a:t>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</a:t>
            </a:r>
            <a:r>
              <a:rPr lang="en-US" altLang="en-US" sz="2000" b="1">
                <a:latin typeface="Courier New" pitchFamily="49" charset="0"/>
              </a:rPr>
              <a:t>else return </a:t>
            </a:r>
            <a:r>
              <a:rPr lang="en-US" altLang="en-US" sz="2000">
                <a:latin typeface="Courier New" pitchFamily="49" charset="0"/>
              </a:rPr>
              <a:t>(n * factorial(n - 1));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  &lt;-----------------------------2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</a:t>
            </a:r>
            <a:r>
              <a:rPr lang="en-US" altLang="en-US" sz="2000" b="1">
                <a:latin typeface="Courier New" pitchFamily="49" charset="0"/>
              </a:rPr>
              <a:t>void</a:t>
            </a:r>
            <a:r>
              <a:rPr lang="en-US" altLang="en-US" sz="2000">
                <a:latin typeface="Courier New" pitchFamily="49" charset="0"/>
              </a:rPr>
              <a:t> main()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</a:t>
            </a:r>
            <a:r>
              <a:rPr lang="en-US" altLang="en-US" sz="2000" b="1">
                <a:latin typeface="Courier New" pitchFamily="49" charset="0"/>
              </a:rPr>
              <a:t>int</a:t>
            </a:r>
            <a:r>
              <a:rPr lang="en-US" altLang="en-US" sz="2000">
                <a:latin typeface="Courier New" pitchFamily="49" charset="0"/>
              </a:rPr>
              <a:t> value;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value = factorial(3);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  &lt;-----------------------------3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}</a:t>
            </a:r>
            <a:endParaRPr lang="en-US" altLang="en-US" sz="40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2EC77E48-6235-4E4C-BC45-756EB02BBD74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Activation Record for </a:t>
            </a:r>
            <a:r>
              <a:rPr lang="en-US" altLang="en-US" sz="3200" b="1">
                <a:latin typeface="Courier New" pitchFamily="49" charset="0"/>
              </a:rPr>
              <a:t>factorial</a:t>
            </a:r>
          </a:p>
        </p:txBody>
      </p:sp>
      <p:pic>
        <p:nvPicPr>
          <p:cNvPr id="41989" name="Picture 6" descr="fig_10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153400" cy="685800"/>
          </a:xfrm>
        </p:spPr>
        <p:txBody>
          <a:bodyPr/>
          <a:lstStyle/>
          <a:p>
            <a:r>
              <a:rPr lang="en-US" altLang="en-US" sz="2700"/>
              <a:t>Subprograms with Stack-Dynamic Variables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Recursion adds possibility of multiple simultaneous activations of a subprogram</a:t>
            </a:r>
          </a:p>
          <a:p>
            <a:pPr lvl="1"/>
            <a:r>
              <a:rPr lang="en-US" altLang="en-US"/>
              <a:t>Each activation requires its own copy of formal parameters and dynamically allocated local variables, along with return address</a:t>
            </a:r>
          </a:p>
        </p:txBody>
      </p:sp>
    </p:spTree>
    <p:extLst>
      <p:ext uri="{BB962C8B-B14F-4D97-AF65-F5344CB8AC3E}">
        <p14:creationId xmlns:p14="http://schemas.microsoft.com/office/powerpoint/2010/main" val="150902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Subprograms with Recursion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0772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1800"/>
              <a:t>int factorial (int n)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if (n &lt;= 1)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    return 1;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else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    return n*factorial(n-1);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}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void main()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int value;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value = factorial(3);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}</a:t>
            </a:r>
          </a:p>
        </p:txBody>
      </p:sp>
      <p:pic>
        <p:nvPicPr>
          <p:cNvPr id="386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5" t="13893" b="7349"/>
          <a:stretch>
            <a:fillRect/>
          </a:stretch>
        </p:blipFill>
        <p:spPr bwMode="auto">
          <a:xfrm>
            <a:off x="3781425" y="1143000"/>
            <a:ext cx="39909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63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Subprograms with Recursion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0772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1800"/>
              <a:t>int factorial (int n)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if (n &lt;= 1)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    return 1;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else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    return n*factorial(n-1);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}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void main()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int value;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value = factorial(3);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}</a:t>
            </a:r>
          </a:p>
        </p:txBody>
      </p:sp>
      <p:sp>
        <p:nvSpPr>
          <p:cNvPr id="388100" name="Line 4"/>
          <p:cNvSpPr>
            <a:spLocks noChangeShapeType="1"/>
          </p:cNvSpPr>
          <p:nvPr/>
        </p:nvSpPr>
        <p:spPr bwMode="auto">
          <a:xfrm flipH="1">
            <a:off x="1081088" y="1676400"/>
            <a:ext cx="82391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1905000" y="1447800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88102" name="Line 6"/>
          <p:cNvSpPr>
            <a:spLocks noChangeShapeType="1"/>
          </p:cNvSpPr>
          <p:nvPr/>
        </p:nvSpPr>
        <p:spPr bwMode="auto">
          <a:xfrm flipH="1">
            <a:off x="1066800" y="3352800"/>
            <a:ext cx="8239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1890713" y="3124200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88104" name="Line 8"/>
          <p:cNvSpPr>
            <a:spLocks noChangeShapeType="1"/>
          </p:cNvSpPr>
          <p:nvPr/>
        </p:nvSpPr>
        <p:spPr bwMode="auto">
          <a:xfrm flipH="1">
            <a:off x="1066800" y="5029200"/>
            <a:ext cx="8239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8105" name="Text Box 9"/>
          <p:cNvSpPr txBox="1">
            <a:spLocks noChangeArrowheads="1"/>
          </p:cNvSpPr>
          <p:nvPr/>
        </p:nvSpPr>
        <p:spPr bwMode="auto">
          <a:xfrm>
            <a:off x="1890713" y="4800600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388109" name="Group 13"/>
          <p:cNvGrpSpPr>
            <a:grpSpLocks/>
          </p:cNvGrpSpPr>
          <p:nvPr/>
        </p:nvGrpSpPr>
        <p:grpSpPr bwMode="auto">
          <a:xfrm>
            <a:off x="2654406" y="1219200"/>
            <a:ext cx="5240028" cy="4643748"/>
            <a:chOff x="3168" y="2208"/>
            <a:chExt cx="2400" cy="1950"/>
          </a:xfrm>
        </p:grpSpPr>
        <p:pic>
          <p:nvPicPr>
            <p:cNvPr id="38810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0" t="42477"/>
            <a:stretch>
              <a:fillRect/>
            </a:stretch>
          </p:blipFill>
          <p:spPr bwMode="auto">
            <a:xfrm>
              <a:off x="3456" y="2208"/>
              <a:ext cx="2112" cy="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8108" name="Text Box 12"/>
            <p:cNvSpPr txBox="1">
              <a:spLocks noChangeArrowheads="1"/>
            </p:cNvSpPr>
            <p:nvPr/>
          </p:nvSpPr>
          <p:spPr bwMode="auto">
            <a:xfrm>
              <a:off x="3168" y="3434"/>
              <a:ext cx="528" cy="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990000"/>
                </a:buClr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673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Subprograms with Recursion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0772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1800"/>
              <a:t>int factorial (int n)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if (n &lt;= 1)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    return 1;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else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    return n*factorial(n-1);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}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void main()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int value;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value = factorial(3);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/>
              <a:t>}</a:t>
            </a:r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 flipH="1">
            <a:off x="1081088" y="1676400"/>
            <a:ext cx="82391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1905000" y="1447800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90150" name="Line 6"/>
          <p:cNvSpPr>
            <a:spLocks noChangeShapeType="1"/>
          </p:cNvSpPr>
          <p:nvPr/>
        </p:nvSpPr>
        <p:spPr bwMode="auto">
          <a:xfrm flipH="1">
            <a:off x="1066800" y="3352800"/>
            <a:ext cx="8239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90151" name="Text Box 7"/>
          <p:cNvSpPr txBox="1">
            <a:spLocks noChangeArrowheads="1"/>
          </p:cNvSpPr>
          <p:nvPr/>
        </p:nvSpPr>
        <p:spPr bwMode="auto">
          <a:xfrm>
            <a:off x="1890713" y="3124200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90152" name="Line 8"/>
          <p:cNvSpPr>
            <a:spLocks noChangeShapeType="1"/>
          </p:cNvSpPr>
          <p:nvPr/>
        </p:nvSpPr>
        <p:spPr bwMode="auto">
          <a:xfrm flipH="1">
            <a:off x="1066800" y="5029200"/>
            <a:ext cx="8239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90153" name="Text Box 9"/>
          <p:cNvSpPr txBox="1">
            <a:spLocks noChangeArrowheads="1"/>
          </p:cNvSpPr>
          <p:nvPr/>
        </p:nvSpPr>
        <p:spPr bwMode="auto">
          <a:xfrm>
            <a:off x="1890713" y="4800600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390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3" t="53412" b="7280"/>
          <a:stretch>
            <a:fillRect/>
          </a:stretch>
        </p:blipFill>
        <p:spPr bwMode="auto">
          <a:xfrm>
            <a:off x="3152774" y="1844675"/>
            <a:ext cx="5730007" cy="32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84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41E8923B-00F0-484C-9365-DD1652C7F0C0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Nested Subprograms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572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/>
              <a:t>Some non-C-based static-scoped languages (e.g., </a:t>
            </a:r>
            <a:r>
              <a:rPr lang="en-US" altLang="en-US" sz="2400" b="1"/>
              <a:t>Pascal, Modula-2, </a:t>
            </a:r>
            <a:r>
              <a:rPr lang="en-US" altLang="en-US" sz="2400"/>
              <a:t>Fortran 95+, Ada, Python, JavaScript, Ruby, and Lua) use stack-dynamic local variables and allow subprograms to be nested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/>
              <a:t>All variables that can be non-locally accessed reside in some activation record instance in the stack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/>
              <a:t>The process of locating a non-local reference: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Find the correct activation record instance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Determine the correct offset within that activation record instance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Subprograms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Support for static scoping</a:t>
            </a:r>
          </a:p>
          <a:p>
            <a:pPr lvl="1"/>
            <a:r>
              <a:rPr lang="en-US" altLang="en-US"/>
              <a:t>Implemented using static link (also called static scope pointer), which points to the bottom of the activation record instance of its static parent</a:t>
            </a:r>
          </a:p>
          <a:p>
            <a:pPr lvl="1"/>
            <a:endParaRPr lang="en-US" altLang="en-US"/>
          </a:p>
        </p:txBody>
      </p:sp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9"/>
          <a:stretch>
            <a:fillRect/>
          </a:stretch>
        </p:blipFill>
        <p:spPr bwMode="auto">
          <a:xfrm>
            <a:off x="2362200" y="3048000"/>
            <a:ext cx="35814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7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Subprograms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Static chain: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links all static ancestors of executing subprogram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Static_depth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 integer associated with static scope that indicates how deeply it is nested in outermost scope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Chain offset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Difference between static_depth of procedure containing reference to variable x and static_depth of procedure containing declaration of x </a:t>
            </a:r>
          </a:p>
          <a:p>
            <a:pPr lvl="4">
              <a:lnSpc>
                <a:spcPct val="90000"/>
              </a:lnSpc>
            </a:pPr>
            <a:endParaRPr lang="en-US" altLang="en-US" sz="9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/>
              <a:t>procedure A is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/>
              <a:t>	 procedure B is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/>
              <a:t>		 procedure C is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/>
              <a:t>			…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/>
              <a:t>		end;    -- of C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/>
              <a:t>		…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/>
              <a:t>	end;   -- of B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/>
              <a:t>	…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600"/>
              <a:t>end;     -- of A</a:t>
            </a:r>
          </a:p>
        </p:txBody>
      </p:sp>
      <p:sp>
        <p:nvSpPr>
          <p:cNvPr id="392196" name="Text Box 4"/>
          <p:cNvSpPr txBox="1">
            <a:spLocks noChangeArrowheads="1"/>
          </p:cNvSpPr>
          <p:nvPr/>
        </p:nvSpPr>
        <p:spPr bwMode="auto">
          <a:xfrm>
            <a:off x="4419600" y="4343400"/>
            <a:ext cx="4267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Static_depths of A, B, and C are 0, 1, and 2, respectively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v"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If procedure C references a variable declared in A, the chain_offset of that reference is 2</a:t>
            </a:r>
          </a:p>
        </p:txBody>
      </p:sp>
    </p:spTree>
    <p:extLst>
      <p:ext uri="{BB962C8B-B14F-4D97-AF65-F5344CB8AC3E}">
        <p14:creationId xmlns:p14="http://schemas.microsoft.com/office/powerpoint/2010/main" val="2180187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Subprograms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228600" y="1219200"/>
            <a:ext cx="6019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program MAIN_2;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var X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	</a:t>
            </a:r>
            <a:r>
              <a:rPr lang="en-US" altLang="en-US" sz="1400" b="1">
                <a:solidFill>
                  <a:srgbClr val="CC3300"/>
                </a:solidFill>
                <a:latin typeface="Courier New" pitchFamily="49" charset="0"/>
                <a:ea typeface="+mn-ea"/>
                <a:cs typeface="+mn-cs"/>
              </a:rPr>
              <a:t>procedure BIGSUB;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var A, B, C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</a:t>
            </a:r>
            <a:r>
              <a:rPr lang="en-US" altLang="en-US" sz="1400" b="1">
                <a:solidFill>
                  <a:srgbClr val="CC3300"/>
                </a:solidFill>
                <a:latin typeface="Courier New" pitchFamily="49" charset="0"/>
                <a:ea typeface="+mn-ea"/>
                <a:cs typeface="+mn-cs"/>
              </a:rPr>
              <a:t>procedure SUB1;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var A, D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begin { SUB1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A := B + C;  &lt;-----------------1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end;  { SUB1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</a:t>
            </a:r>
            <a:r>
              <a:rPr lang="en-US" altLang="en-US" sz="1400" b="1">
                <a:solidFill>
                  <a:srgbClr val="CC3300"/>
                </a:solidFill>
                <a:latin typeface="Courier New" pitchFamily="49" charset="0"/>
                <a:ea typeface="+mn-ea"/>
                <a:cs typeface="+mn-cs"/>
              </a:rPr>
              <a:t>procedure SUB2(X : integer);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var B, E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</a:t>
            </a:r>
            <a:r>
              <a:rPr lang="en-US" altLang="en-US" sz="1400" b="1">
                <a:solidFill>
                  <a:srgbClr val="CC3300"/>
                </a:solidFill>
                <a:latin typeface="Courier New" pitchFamily="49" charset="0"/>
                <a:ea typeface="+mn-ea"/>
                <a:cs typeface="+mn-cs"/>
              </a:rPr>
              <a:t>procedure SUB3;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var C, E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begin { SUB3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</a:t>
            </a:r>
            <a:r>
              <a:rPr lang="en-US" altLang="en-US" sz="1400" b="1">
                <a:solidFill>
                  <a:srgbClr val="00FF00"/>
                </a:solidFill>
                <a:latin typeface="Courier New" pitchFamily="49" charset="0"/>
                <a:ea typeface="+mn-ea"/>
                <a:cs typeface="+mn-cs"/>
              </a:rPr>
              <a:t>SUB1;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E := B + A:   &lt;-------------2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end; { SUB3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begin { SUB2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</a:t>
            </a:r>
            <a:r>
              <a:rPr lang="en-US" altLang="en-US" sz="1400" b="1">
                <a:solidFill>
                  <a:srgbClr val="00FF00"/>
                </a:solidFill>
                <a:latin typeface="Courier New" pitchFamily="49" charset="0"/>
                <a:ea typeface="+mn-ea"/>
                <a:cs typeface="+mn-cs"/>
              </a:rPr>
              <a:t>SUB3;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A := D + E;  &lt;----------------3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end; { SUB2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begin { BIGSUB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</a:t>
            </a:r>
            <a:r>
              <a:rPr lang="en-US" altLang="en-US" sz="1400" b="1">
                <a:solidFill>
                  <a:srgbClr val="00FF00"/>
                </a:solidFill>
                <a:latin typeface="Courier New" pitchFamily="49" charset="0"/>
                <a:ea typeface="+mn-ea"/>
                <a:cs typeface="+mn-cs"/>
              </a:rPr>
              <a:t>SUB2(7);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end; { BIGSUB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altLang="en-US" sz="1400" b="1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begin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  BIGSUB;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  end. { MAIN_2 }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altLang="en-US" sz="14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6553200" y="2057400"/>
            <a:ext cx="2590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0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ea typeface="+mn-ea"/>
                <a:cs typeface="+mn-cs"/>
              </a:rPr>
              <a:t>Calling sequence:</a:t>
            </a:r>
          </a:p>
          <a:p>
            <a:pPr>
              <a:lnSpc>
                <a:spcPct val="90000"/>
              </a:lnSpc>
            </a:pPr>
            <a:endParaRPr lang="en-US" altLang="en-US" sz="200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ea typeface="+mn-ea"/>
                <a:cs typeface="+mn-cs"/>
              </a:rPr>
              <a:t>Main_2 calls BIGSUB</a:t>
            </a:r>
          </a:p>
          <a:p>
            <a:pPr>
              <a:lnSpc>
                <a:spcPct val="90000"/>
              </a:lnSpc>
            </a:pPr>
            <a:endParaRPr lang="en-US" altLang="en-US" sz="200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ea typeface="+mn-ea"/>
                <a:cs typeface="+mn-cs"/>
              </a:rPr>
              <a:t>BIGSUB calls Sub2</a:t>
            </a:r>
          </a:p>
          <a:p>
            <a:pPr>
              <a:lnSpc>
                <a:spcPct val="90000"/>
              </a:lnSpc>
            </a:pPr>
            <a:endParaRPr lang="en-US" altLang="en-US" sz="200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ea typeface="+mn-ea"/>
                <a:cs typeface="+mn-cs"/>
              </a:rPr>
              <a:t>Sub2 calls Sub3</a:t>
            </a:r>
          </a:p>
          <a:p>
            <a:pPr>
              <a:lnSpc>
                <a:spcPct val="90000"/>
              </a:lnSpc>
            </a:pPr>
            <a:endParaRPr lang="en-US" altLang="en-US" sz="200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ea typeface="+mn-ea"/>
                <a:cs typeface="+mn-cs"/>
              </a:rPr>
              <a:t>Sub3 calls Sub1</a:t>
            </a:r>
          </a:p>
        </p:txBody>
      </p:sp>
    </p:spTree>
    <p:extLst>
      <p:ext uri="{BB962C8B-B14F-4D97-AF65-F5344CB8AC3E}">
        <p14:creationId xmlns:p14="http://schemas.microsoft.com/office/powerpoint/2010/main" val="336170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CB8B5281-3EA1-44AE-A3B2-C8E8650CABD7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10 Topics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General Semantics of Calls and Returns</a:t>
            </a:r>
          </a:p>
          <a:p>
            <a:pPr eaLnBrk="1" hangingPunct="1"/>
            <a:r>
              <a:rPr lang="en-US" altLang="en-US" sz="2400"/>
              <a:t>Implementing “Simple” Subprograms</a:t>
            </a:r>
          </a:p>
          <a:p>
            <a:pPr eaLnBrk="1" hangingPunct="1"/>
            <a:r>
              <a:rPr lang="en-US" altLang="en-US" sz="2400"/>
              <a:t>Implementing Subprograms with Stack-Dynamic Local Variables</a:t>
            </a:r>
          </a:p>
          <a:p>
            <a:pPr eaLnBrk="1" hangingPunct="1"/>
            <a:r>
              <a:rPr lang="en-US" altLang="en-US" sz="2400"/>
              <a:t>Nested Subprograms</a:t>
            </a:r>
          </a:p>
          <a:p>
            <a:pPr eaLnBrk="1" hangingPunct="1"/>
            <a:r>
              <a:rPr lang="en-US" altLang="en-US" sz="2400"/>
              <a:t>Blocks</a:t>
            </a:r>
          </a:p>
          <a:p>
            <a:pPr eaLnBrk="1" hangingPunct="1"/>
            <a:r>
              <a:rPr lang="en-US" altLang="en-US" sz="2400"/>
              <a:t>Implementing Dynamic Scoping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0"/>
            <a:ext cx="330835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152400" y="1524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3300"/>
                </a:solidFill>
                <a:ea typeface="+mn-ea"/>
                <a:cs typeface="+mn-cs"/>
              </a:rPr>
              <a:t>Example</a:t>
            </a:r>
          </a:p>
        </p:txBody>
      </p:sp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0" y="685800"/>
            <a:ext cx="6019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program MAIN_2;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var X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	</a:t>
            </a:r>
            <a:r>
              <a:rPr lang="en-US" altLang="en-US" sz="1400" b="1">
                <a:solidFill>
                  <a:srgbClr val="CC3300"/>
                </a:solidFill>
                <a:latin typeface="Courier New" pitchFamily="49" charset="0"/>
                <a:ea typeface="+mn-ea"/>
                <a:cs typeface="+mn-cs"/>
              </a:rPr>
              <a:t>procedure BIGSUB;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var </a:t>
            </a:r>
            <a:r>
              <a:rPr lang="en-US" altLang="en-US" sz="1400" b="1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, B, C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</a:t>
            </a:r>
            <a:r>
              <a:rPr lang="en-US" altLang="en-US" sz="1400" b="1">
                <a:solidFill>
                  <a:srgbClr val="CC3300"/>
                </a:solidFill>
                <a:latin typeface="Courier New" pitchFamily="49" charset="0"/>
                <a:ea typeface="+mn-ea"/>
                <a:cs typeface="+mn-cs"/>
              </a:rPr>
              <a:t>procedure SUB1;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var </a:t>
            </a:r>
            <a:r>
              <a:rPr lang="en-US" altLang="en-US" sz="1400" b="1">
                <a:solidFill>
                  <a:srgbClr val="990099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, D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begin { SUB1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</a:t>
            </a:r>
            <a:r>
              <a:rPr lang="en-US" altLang="en-US" sz="1400" b="1">
                <a:solidFill>
                  <a:srgbClr val="990099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altLang="en-US" sz="1400" b="1">
                <a:solidFill>
                  <a:srgbClr val="00FF00"/>
                </a:solidFill>
                <a:latin typeface="Courier New" pitchFamily="49" charset="0"/>
                <a:ea typeface="+mn-ea"/>
                <a:cs typeface="+mn-cs"/>
              </a:rPr>
              <a:t> := B + C;</a:t>
            </a: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&lt;-----------------1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end;  { SUB1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</a:t>
            </a:r>
            <a:r>
              <a:rPr lang="en-US" altLang="en-US" sz="1400" b="1">
                <a:solidFill>
                  <a:srgbClr val="CC3300"/>
                </a:solidFill>
                <a:latin typeface="Courier New" pitchFamily="49" charset="0"/>
                <a:ea typeface="+mn-ea"/>
                <a:cs typeface="+mn-cs"/>
              </a:rPr>
              <a:t>procedure SUB2(X : integer);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var B, E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</a:t>
            </a:r>
            <a:r>
              <a:rPr lang="en-US" altLang="en-US" sz="1400" b="1">
                <a:solidFill>
                  <a:srgbClr val="CC3300"/>
                </a:solidFill>
                <a:latin typeface="Courier New" pitchFamily="49" charset="0"/>
                <a:ea typeface="+mn-ea"/>
                <a:cs typeface="+mn-cs"/>
              </a:rPr>
              <a:t>procedure SUB3;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var C, E : integer;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begin { SUB3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SUB1;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</a:t>
            </a:r>
            <a:r>
              <a:rPr lang="en-US" altLang="en-US" sz="1400" b="1">
                <a:solidFill>
                  <a:srgbClr val="00FF00"/>
                </a:solidFill>
                <a:latin typeface="Courier New" pitchFamily="49" charset="0"/>
                <a:ea typeface="+mn-ea"/>
                <a:cs typeface="+mn-cs"/>
              </a:rPr>
              <a:t>E := B + </a:t>
            </a:r>
            <a:r>
              <a:rPr lang="en-US" altLang="en-US" sz="1400" b="1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altLang="en-US" sz="1400" b="1">
                <a:solidFill>
                  <a:srgbClr val="00FF00"/>
                </a:solidFill>
                <a:latin typeface="Courier New" pitchFamily="49" charset="0"/>
                <a:ea typeface="+mn-ea"/>
                <a:cs typeface="+mn-cs"/>
              </a:rPr>
              <a:t>:</a:t>
            </a: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&lt;-------------2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  			end; { SUB3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begin { SUB2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SUB3;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</a:t>
            </a:r>
            <a:r>
              <a:rPr lang="en-US" altLang="en-US" sz="1400" b="1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altLang="en-US" sz="1400" b="1">
                <a:solidFill>
                  <a:srgbClr val="00FF00"/>
                </a:solidFill>
                <a:latin typeface="Courier New" pitchFamily="49" charset="0"/>
                <a:ea typeface="+mn-ea"/>
                <a:cs typeface="+mn-cs"/>
              </a:rPr>
              <a:t> := D + E;</a:t>
            </a: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&lt;----------------3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  		end; { SUB2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begin { BIGSUB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SUB2(7);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  	end; { BIGSUB }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altLang="en-US" sz="1400" b="1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begin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  BIGSUB;</a:t>
            </a:r>
          </a:p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00FF"/>
                </a:solidFill>
                <a:latin typeface="Courier New" pitchFamily="49" charset="0"/>
                <a:ea typeface="+mn-ea"/>
                <a:cs typeface="+mn-cs"/>
              </a:rPr>
              <a:t>  end. { MAIN_2 }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n-US" altLang="en-US" sz="14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2743200" y="5334000"/>
            <a:ext cx="24447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References to A: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1: (0,3) (local)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2: </a:t>
            </a:r>
            <a:r>
              <a:rPr lang="en-US" altLang="en-US" sz="16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(2,3) (two levels away)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3: </a:t>
            </a:r>
            <a:r>
              <a:rPr lang="en-US" altLang="en-US" sz="16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(1,3) (one level away)</a:t>
            </a:r>
          </a:p>
        </p:txBody>
      </p:sp>
    </p:spTree>
    <p:extLst>
      <p:ext uri="{BB962C8B-B14F-4D97-AF65-F5344CB8AC3E}">
        <p14:creationId xmlns:p14="http://schemas.microsoft.com/office/powerpoint/2010/main" val="2151202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Subprograms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At position 1 in SUB1:</a:t>
            </a:r>
          </a:p>
          <a:p>
            <a:pPr lvl="1"/>
            <a:r>
              <a:rPr lang="en-US" altLang="en-US" sz="2000"/>
              <a:t>   A - (0, 3)        ============&gt;  (chain_offset, local_offset)</a:t>
            </a:r>
          </a:p>
          <a:p>
            <a:pPr lvl="1"/>
            <a:r>
              <a:rPr lang="en-US" altLang="en-US" sz="2000"/>
              <a:t>   B - (1, 4)</a:t>
            </a:r>
          </a:p>
          <a:p>
            <a:pPr lvl="1"/>
            <a:r>
              <a:rPr lang="en-US" altLang="en-US" sz="2000"/>
              <a:t>   C - (1, 5)</a:t>
            </a:r>
          </a:p>
          <a:p>
            <a:endParaRPr lang="en-US" altLang="en-US" sz="2000"/>
          </a:p>
          <a:p>
            <a:r>
              <a:rPr lang="en-US" altLang="en-US" sz="2000"/>
              <a:t>At position 2 in SUB3:</a:t>
            </a:r>
          </a:p>
          <a:p>
            <a:pPr lvl="1"/>
            <a:r>
              <a:rPr lang="en-US" altLang="en-US" sz="2000"/>
              <a:t>  E - (0, 4)</a:t>
            </a:r>
          </a:p>
          <a:p>
            <a:pPr lvl="1"/>
            <a:r>
              <a:rPr lang="en-US" altLang="en-US" sz="2000"/>
              <a:t>  B  - (1, 4)</a:t>
            </a:r>
          </a:p>
          <a:p>
            <a:pPr lvl="1"/>
            <a:r>
              <a:rPr lang="en-US" altLang="en-US" sz="2000"/>
              <a:t>  A - (2, 3)</a:t>
            </a:r>
          </a:p>
          <a:p>
            <a:endParaRPr lang="en-US" altLang="en-US" sz="2000"/>
          </a:p>
          <a:p>
            <a:r>
              <a:rPr lang="en-US" altLang="en-US" sz="2000"/>
              <a:t>At position 3 in SUB2:</a:t>
            </a:r>
          </a:p>
          <a:p>
            <a:pPr lvl="1"/>
            <a:r>
              <a:rPr lang="en-US" altLang="en-US" sz="2000"/>
              <a:t>   A  - (1, 3)</a:t>
            </a:r>
          </a:p>
          <a:p>
            <a:pPr lvl="1"/>
            <a:r>
              <a:rPr lang="en-US" altLang="en-US" sz="2000"/>
              <a:t>   D - an error		====</a:t>
            </a:r>
            <a:r>
              <a:rPr lang="en-US" altLang="en-US" sz="2000">
                <a:sym typeface="Wingdings" pitchFamily="2" charset="2"/>
              </a:rPr>
              <a:t> ARI for sub1 has been removed</a:t>
            </a:r>
            <a:endParaRPr lang="en-US" altLang="en-US" sz="2000"/>
          </a:p>
          <a:p>
            <a:pPr lvl="1"/>
            <a:r>
              <a:rPr lang="en-US" altLang="en-US" sz="2000"/>
              <a:t>   E - (0, 5)</a:t>
            </a:r>
          </a:p>
        </p:txBody>
      </p:sp>
    </p:spTree>
    <p:extLst>
      <p:ext uri="{BB962C8B-B14F-4D97-AF65-F5344CB8AC3E}">
        <p14:creationId xmlns:p14="http://schemas.microsoft.com/office/powerpoint/2010/main" val="2054891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Subprograms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u="sng"/>
              <a:t>Drawbacks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 nonlocal reference is slow if the number of scopes between the reference and the declaration of the referenced variable is large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Time-critical code is difficult, because the costs of nonlocal references are hard to estimate</a:t>
            </a:r>
          </a:p>
          <a:p>
            <a:pPr>
              <a:lnSpc>
                <a:spcPct val="90000"/>
              </a:lnSpc>
            </a:pPr>
            <a:r>
              <a:rPr lang="en-US" altLang="en-US" sz="2400" u="sng"/>
              <a:t>Displays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Alternative to static chains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Store static links in a single array called display, instead of storing in the activation records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Accesses to nonlocals require exactly two steps for every access, regardless of the number of scope levels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Link to correct activation record is found using a statically computed value called the display_offset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Compute local_offset within activation record instance</a:t>
            </a:r>
          </a:p>
        </p:txBody>
      </p:sp>
    </p:spTree>
    <p:extLst>
      <p:ext uri="{BB962C8B-B14F-4D97-AF65-F5344CB8AC3E}">
        <p14:creationId xmlns:p14="http://schemas.microsoft.com/office/powerpoint/2010/main" val="4006359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E2852B13-1708-4473-9FE3-F82301AD15B8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/>
              <a:t>Locating a Non-local Reference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340225"/>
          </a:xfrm>
        </p:spPr>
        <p:txBody>
          <a:bodyPr/>
          <a:lstStyle/>
          <a:p>
            <a:pPr eaLnBrk="1" hangingPunct="1"/>
            <a:r>
              <a:rPr lang="en-US" altLang="en-US"/>
              <a:t>Finding the offset is easy</a:t>
            </a:r>
          </a:p>
          <a:p>
            <a:pPr eaLnBrk="1" hangingPunct="1"/>
            <a:r>
              <a:rPr lang="en-US" altLang="en-US"/>
              <a:t>Finding the correct activation record instance</a:t>
            </a:r>
          </a:p>
          <a:p>
            <a:pPr lvl="1" eaLnBrk="1" hangingPunct="1"/>
            <a:r>
              <a:rPr lang="en-US" altLang="en-US"/>
              <a:t>Static semantic rules guarantee that all non-local variables that can be referenced have been allocated in some activation record instance that is on the stack when the reference is made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EF660E9C-00CA-419F-9461-FDD50A9A4DDF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Scoping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416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A </a:t>
            </a:r>
            <a:r>
              <a:rPr lang="en-US" altLang="en-US" sz="2400" i="1"/>
              <a:t>static chain</a:t>
            </a:r>
            <a:r>
              <a:rPr lang="en-US" altLang="en-US" sz="2400"/>
              <a:t> is a chain of static links that connects certain activation record instances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</a:t>
            </a:r>
            <a:r>
              <a:rPr lang="en-US" altLang="en-US" sz="2400" i="1"/>
              <a:t>static link</a:t>
            </a:r>
            <a:r>
              <a:rPr lang="en-US" altLang="en-US" sz="2400"/>
              <a:t> in an activation record instance for subprogram A points to one of the activation record instances of A's static parent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static chain from an activation record instance connects it to all of its static ancestors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 i="1"/>
              <a:t>Static_depth</a:t>
            </a:r>
            <a:r>
              <a:rPr lang="en-US" altLang="en-US" sz="2400"/>
              <a:t> is an integer associated with a static scope whose value is the depth of nesting of that scope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Scoping </a:t>
            </a:r>
            <a:r>
              <a:rPr lang="en-US" altLang="en-US" sz="2800"/>
              <a:t>(continued)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333399"/>
                </a:solidFill>
              </a:rPr>
              <a:t>The </a:t>
            </a:r>
            <a:r>
              <a:rPr lang="en-US" altLang="en-US" sz="2400" i="1">
                <a:solidFill>
                  <a:srgbClr val="333399"/>
                </a:solidFill>
              </a:rPr>
              <a:t>chain_offset</a:t>
            </a:r>
            <a:r>
              <a:rPr lang="en-US" altLang="en-US" sz="2400">
                <a:solidFill>
                  <a:srgbClr val="333399"/>
                </a:solidFill>
              </a:rPr>
              <a:t> or </a:t>
            </a:r>
            <a:r>
              <a:rPr lang="en-US" altLang="en-US" sz="2400" i="1">
                <a:solidFill>
                  <a:srgbClr val="333399"/>
                </a:solidFill>
              </a:rPr>
              <a:t>nesting_depth</a:t>
            </a:r>
            <a:r>
              <a:rPr lang="en-US" altLang="en-US" sz="2400">
                <a:solidFill>
                  <a:srgbClr val="333399"/>
                </a:solidFill>
              </a:rPr>
              <a:t> of a nonlocal reference is the difference between the static_depth of the reference and that of the scope when it is declared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333399"/>
                </a:solidFill>
              </a:rPr>
              <a:t>A reference to a variable can be represented by the pair: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     (chain_offset, local_offset),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      where local_offset is the offset in the activation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      record of the variable being referenced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6727B811-878D-4C4A-91EF-C849D623F5C3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C23F2B29-E789-41F2-ACAC-56C666A8A03A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3892803" cy="786984"/>
          </a:xfrm>
        </p:spPr>
        <p:txBody>
          <a:bodyPr/>
          <a:lstStyle/>
          <a:p>
            <a:pPr eaLnBrk="1" hangingPunct="1"/>
            <a:r>
              <a:rPr lang="en-US" altLang="en-US"/>
              <a:t>Stack Contents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42206CF-5379-1747-8A0C-A8555B51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444" y="3429000"/>
            <a:ext cx="2767827" cy="11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  main</a:t>
            </a:r>
            <a:r>
              <a:rPr lang="en-US" altLang="en-US" sz="1800" b="1" kern="0"/>
              <a:t> </a:t>
            </a:r>
            <a:r>
              <a:rPr lang="en-US" altLang="en-US" sz="1800" kern="0"/>
              <a:t>calls</a:t>
            </a:r>
            <a:r>
              <a:rPr lang="en-US" altLang="en-US" sz="1800" b="1" kern="0"/>
              <a:t> 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bigsub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kern="0"/>
              <a:t>   	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bigsub</a:t>
            </a:r>
            <a:r>
              <a:rPr lang="en-US" altLang="en-US" sz="1800" b="1" kern="0"/>
              <a:t> </a:t>
            </a:r>
            <a:r>
              <a:rPr lang="en-US" altLang="en-US" sz="1800" kern="0"/>
              <a:t>calls</a:t>
            </a:r>
            <a:r>
              <a:rPr lang="en-US" altLang="en-US" sz="1800" b="1" kern="0"/>
              <a:t> 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kern="0"/>
              <a:t>   	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sub2</a:t>
            </a:r>
            <a:r>
              <a:rPr lang="en-US" altLang="en-US" sz="1800" b="1" kern="0"/>
              <a:t> </a:t>
            </a:r>
            <a:r>
              <a:rPr lang="en-US" altLang="en-US" sz="1800" kern="0"/>
              <a:t>calls</a:t>
            </a:r>
            <a:r>
              <a:rPr lang="en-US" altLang="en-US" sz="1800" b="1" kern="0"/>
              <a:t> 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kern="0"/>
              <a:t>   	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sub3</a:t>
            </a:r>
            <a:r>
              <a:rPr lang="en-US" altLang="en-US" sz="1800" b="1" kern="0"/>
              <a:t> </a:t>
            </a:r>
            <a:r>
              <a:rPr lang="en-US" altLang="en-US" sz="1800" kern="0"/>
              <a:t>calls</a:t>
            </a:r>
            <a:r>
              <a:rPr lang="en-US" altLang="en-US" sz="1800" b="1" kern="0"/>
              <a:t> 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sub1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57BD31-DFA8-E644-A968-EED36E906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23" y="1254534"/>
            <a:ext cx="2619988" cy="25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600" b="1" kern="0"/>
              <a:t>function</a:t>
            </a:r>
            <a:r>
              <a:rPr lang="en-US" altLang="en-US" sz="1600" kern="0"/>
              <a:t> main(){</a:t>
            </a:r>
          </a:p>
          <a:p>
            <a:pPr marL="0" indent="0">
              <a:buFontTx/>
              <a:buNone/>
            </a:pPr>
            <a:r>
              <a:rPr lang="en-US" altLang="en-US" sz="1600" kern="0"/>
              <a:t>  </a:t>
            </a:r>
            <a:r>
              <a:rPr lang="en-US" altLang="en-US" sz="1600" b="1" kern="0"/>
              <a:t>function</a:t>
            </a:r>
            <a:r>
              <a:rPr lang="en-US" altLang="en-US" sz="1600" kern="0"/>
              <a:t> bigsub() {</a:t>
            </a:r>
          </a:p>
          <a:p>
            <a:pPr marL="0" indent="0">
              <a:buFontTx/>
              <a:buNone/>
            </a:pPr>
            <a:r>
              <a:rPr lang="en-US" altLang="en-US" sz="1600" kern="0"/>
              <a:t>    </a:t>
            </a:r>
            <a:r>
              <a:rPr lang="en-US" altLang="en-US" sz="1600" b="1" kern="0"/>
              <a:t>var</a:t>
            </a:r>
            <a:r>
              <a:rPr lang="en-US" altLang="en-US" sz="1600" kern="0"/>
              <a:t> a, b, c;</a:t>
            </a:r>
          </a:p>
          <a:p>
            <a:pPr marL="0" indent="0">
              <a:buFontTx/>
              <a:buNone/>
            </a:pPr>
            <a:r>
              <a:rPr lang="en-US" altLang="en-US" sz="1600" kern="0"/>
              <a:t>    </a:t>
            </a:r>
            <a:r>
              <a:rPr lang="en-US" altLang="en-US" sz="1600" b="1" kern="0"/>
              <a:t>function</a:t>
            </a:r>
            <a:r>
              <a:rPr lang="en-US" altLang="en-US" sz="1600" kern="0"/>
              <a:t> sub1 {</a:t>
            </a:r>
          </a:p>
          <a:p>
            <a:pPr marL="0" indent="0">
              <a:buFontTx/>
              <a:buNone/>
            </a:pPr>
            <a:r>
              <a:rPr lang="en-US" altLang="en-US" sz="1600" kern="0"/>
              <a:t>      </a:t>
            </a:r>
            <a:r>
              <a:rPr lang="en-US" altLang="en-US" sz="1600" b="1" kern="0"/>
              <a:t>var</a:t>
            </a:r>
            <a:r>
              <a:rPr lang="en-US" altLang="en-US" sz="1600" kern="0"/>
              <a:t> a, d;</a:t>
            </a:r>
          </a:p>
          <a:p>
            <a:pPr marL="0" indent="0">
              <a:buFontTx/>
              <a:buNone/>
            </a:pPr>
            <a:r>
              <a:rPr lang="en-US" altLang="en-US" sz="1600" kern="0"/>
              <a:t>       a = b + c;</a:t>
            </a:r>
          </a:p>
          <a:p>
            <a:pPr marL="0" indent="0">
              <a:buFontTx/>
              <a:buNone/>
            </a:pPr>
            <a:r>
              <a:rPr lang="en-US" altLang="en-US" sz="1600" kern="0"/>
              <a:t>      ...</a:t>
            </a:r>
          </a:p>
          <a:p>
            <a:pPr marL="0" indent="0">
              <a:buFontTx/>
              <a:buNone/>
            </a:pPr>
            <a:r>
              <a:rPr lang="en-US" altLang="en-US" sz="1600" kern="0"/>
              <a:t>    }  // end of sub1</a:t>
            </a:r>
          </a:p>
          <a:p>
            <a:pPr marL="0" indent="0">
              <a:buFontTx/>
              <a:buNone/>
            </a:pPr>
            <a:r>
              <a:rPr lang="en-US" altLang="en-US" sz="1600" kern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B7C318-7DC7-7D48-89D8-6F4E2A69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223" y="2043301"/>
            <a:ext cx="2976049" cy="361191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600"/>
              <a:t>    </a:t>
            </a:r>
            <a:r>
              <a:rPr lang="en-US" altLang="en-US" sz="1600" b="1" kern="0"/>
              <a:t>function</a:t>
            </a:r>
            <a:r>
              <a:rPr lang="en-US" altLang="en-US" sz="1600" kern="0"/>
              <a:t> sub2(x) {</a:t>
            </a:r>
          </a:p>
          <a:p>
            <a:pPr marL="0" indent="0">
              <a:buFontTx/>
              <a:buNone/>
            </a:pPr>
            <a:r>
              <a:rPr lang="en-US" altLang="en-US" sz="1600" kern="0"/>
              <a:t>      </a:t>
            </a:r>
            <a:r>
              <a:rPr lang="en-US" altLang="en-US" sz="1600" b="1" kern="0"/>
              <a:t>var</a:t>
            </a:r>
            <a:r>
              <a:rPr lang="en-US" altLang="en-US" sz="1600" kern="0"/>
              <a:t> b, e;</a:t>
            </a:r>
          </a:p>
          <a:p>
            <a:pPr marL="0" indent="0">
              <a:buFontTx/>
              <a:buNone/>
            </a:pPr>
            <a:r>
              <a:rPr lang="en-US" altLang="en-US" sz="1600"/>
              <a:t>      </a:t>
            </a:r>
            <a:r>
              <a:rPr lang="en-US" altLang="en-US" sz="1600" b="1"/>
              <a:t>function</a:t>
            </a:r>
            <a:r>
              <a:rPr lang="en-US" altLang="en-US" sz="1600"/>
              <a:t> sub3() {</a:t>
            </a:r>
          </a:p>
          <a:p>
            <a:pPr marL="0" indent="0">
              <a:buFontTx/>
              <a:buNone/>
            </a:pPr>
            <a:r>
              <a:rPr lang="en-US" altLang="en-US" sz="1600"/>
              <a:t>        </a:t>
            </a:r>
            <a:r>
              <a:rPr lang="en-US" altLang="en-US" sz="1600" b="1"/>
              <a:t>var</a:t>
            </a:r>
            <a:r>
              <a:rPr lang="en-US" altLang="en-US" sz="1600"/>
              <a:t> c, e;</a:t>
            </a:r>
          </a:p>
          <a:p>
            <a:pPr marL="0" indent="0">
              <a:buFontTx/>
              <a:buNone/>
            </a:pPr>
            <a:r>
              <a:rPr lang="en-US" altLang="en-US" sz="1600"/>
              <a:t>        sub1();</a:t>
            </a:r>
          </a:p>
          <a:p>
            <a:pPr marL="0" indent="0">
              <a:buFontTx/>
              <a:buNone/>
            </a:pPr>
            <a:r>
              <a:rPr lang="en-US" altLang="en-US" sz="1600"/>
              <a:t>        ...</a:t>
            </a:r>
          </a:p>
          <a:p>
            <a:pPr marL="0" indent="0">
              <a:buFontTx/>
              <a:buNone/>
            </a:pPr>
            <a:r>
              <a:rPr lang="en-US" altLang="en-US" sz="1600"/>
              <a:t>       e = b + a; </a:t>
            </a:r>
          </a:p>
          <a:p>
            <a:pPr marL="0" indent="0">
              <a:buFontTx/>
              <a:buNone/>
            </a:pPr>
            <a:r>
              <a:rPr lang="en-US" altLang="en-US" sz="1600"/>
              <a:t>      } // end of sub3 ...</a:t>
            </a:r>
          </a:p>
          <a:p>
            <a:pPr marL="0" indent="0">
              <a:buFontTx/>
              <a:buNone/>
            </a:pPr>
            <a:r>
              <a:rPr lang="en-US" altLang="en-US" sz="1600"/>
              <a:t>     sub3();</a:t>
            </a:r>
          </a:p>
          <a:p>
            <a:pPr marL="0" indent="0">
              <a:buFontTx/>
              <a:buNone/>
            </a:pPr>
            <a:r>
              <a:rPr lang="en-US" altLang="en-US" sz="1600"/>
              <a:t>     ...</a:t>
            </a:r>
          </a:p>
          <a:p>
            <a:pPr marL="0" indent="0">
              <a:buFontTx/>
              <a:buNone/>
            </a:pPr>
            <a:r>
              <a:rPr lang="en-US" altLang="en-US" sz="1600"/>
              <a:t>      a = d + e; </a:t>
            </a:r>
          </a:p>
          <a:p>
            <a:pPr marL="0" indent="0">
              <a:buFontTx/>
              <a:buNone/>
            </a:pPr>
            <a:r>
              <a:rPr lang="en-US" altLang="en-US" sz="1600"/>
              <a:t>    } // end of sub2</a:t>
            </a:r>
          </a:p>
          <a:p>
            <a:pPr marL="0" indent="0">
              <a:buFontTx/>
              <a:buNone/>
            </a:pPr>
            <a:r>
              <a:rPr lang="en-US" altLang="en-US" sz="1600"/>
              <a:t>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EBB9AE-316D-0543-9C59-81237F6EC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74" y="3733263"/>
            <a:ext cx="2976049" cy="29723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600"/>
              <a:t>    </a:t>
            </a:r>
          </a:p>
          <a:p>
            <a:pPr marL="0" indent="0">
              <a:buFontTx/>
              <a:buNone/>
            </a:pPr>
            <a:r>
              <a:rPr lang="en-US" altLang="en-US" sz="1600"/>
              <a:t>    ...</a:t>
            </a:r>
          </a:p>
          <a:p>
            <a:pPr marL="0" indent="0">
              <a:buFontTx/>
              <a:buNone/>
            </a:pPr>
            <a:r>
              <a:rPr lang="en-US" altLang="en-US" sz="1600"/>
              <a:t>    sub2(7);</a:t>
            </a:r>
          </a:p>
          <a:p>
            <a:pPr marL="0" indent="0">
              <a:buFontTx/>
              <a:buNone/>
            </a:pPr>
            <a:r>
              <a:rPr lang="en-US" altLang="en-US" sz="1600"/>
              <a:t>    ...</a:t>
            </a:r>
          </a:p>
          <a:p>
            <a:pPr marL="0" indent="0">
              <a:buFontTx/>
              <a:buNone/>
            </a:pPr>
            <a:r>
              <a:rPr lang="en-US" altLang="en-US" sz="1600"/>
              <a:t>  } // end of bigsub</a:t>
            </a:r>
          </a:p>
          <a:p>
            <a:pPr marL="0" indent="0">
              <a:buFontTx/>
              <a:buNone/>
            </a:pPr>
            <a:r>
              <a:rPr lang="en-US" altLang="en-US" sz="1600"/>
              <a:t>  ...</a:t>
            </a:r>
          </a:p>
          <a:p>
            <a:pPr marL="0" indent="0">
              <a:buFontTx/>
              <a:buNone/>
            </a:pPr>
            <a:r>
              <a:rPr lang="en-US" altLang="en-US" sz="1600"/>
              <a:t>  bigsub();</a:t>
            </a:r>
          </a:p>
          <a:p>
            <a:pPr marL="0" indent="0">
              <a:buFontTx/>
              <a:buNone/>
            </a:pPr>
            <a:r>
              <a:rPr lang="en-US" altLang="en-US" sz="1600"/>
              <a:t>  ...</a:t>
            </a:r>
          </a:p>
          <a:p>
            <a:pPr marL="0" indent="0">
              <a:buFontTx/>
              <a:buNone/>
            </a:pPr>
            <a:r>
              <a:rPr lang="en-US" altLang="en-US" sz="1600"/>
              <a:t>} // end of main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E042912-4E71-1249-A516-85AC717284DD}"/>
              </a:ext>
            </a:extLst>
          </p:cNvPr>
          <p:cNvSpPr/>
          <p:nvPr/>
        </p:nvSpPr>
        <p:spPr bwMode="auto">
          <a:xfrm>
            <a:off x="1335734" y="3693098"/>
            <a:ext cx="2137489" cy="236466"/>
          </a:xfrm>
          <a:prstGeom prst="leftArrow">
            <a:avLst>
              <a:gd name="adj1" fmla="val 56856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C23F2B29-E789-41F2-ACAC-56C666A8A03A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3892803" cy="786984"/>
          </a:xfrm>
        </p:spPr>
        <p:txBody>
          <a:bodyPr/>
          <a:lstStyle/>
          <a:p>
            <a:pPr eaLnBrk="1" hangingPunct="1"/>
            <a:r>
              <a:rPr lang="en-US" altLang="en-US"/>
              <a:t>Stack Contents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42206CF-5379-1747-8A0C-A8555B51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249" y="36513"/>
            <a:ext cx="2767827" cy="11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  main</a:t>
            </a:r>
            <a:r>
              <a:rPr lang="en-US" altLang="en-US" sz="1800" b="1" kern="0"/>
              <a:t> </a:t>
            </a:r>
            <a:r>
              <a:rPr lang="en-US" altLang="en-US" sz="1800" kern="0"/>
              <a:t>calls</a:t>
            </a:r>
            <a:r>
              <a:rPr lang="en-US" altLang="en-US" sz="1800" b="1" kern="0"/>
              <a:t> 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bigsub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kern="0"/>
              <a:t>   	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bigsub</a:t>
            </a:r>
            <a:r>
              <a:rPr lang="en-US" altLang="en-US" sz="1800" b="1" kern="0"/>
              <a:t> </a:t>
            </a:r>
            <a:r>
              <a:rPr lang="en-US" altLang="en-US" sz="1800" kern="0"/>
              <a:t>calls</a:t>
            </a:r>
            <a:r>
              <a:rPr lang="en-US" altLang="en-US" sz="1800" b="1" kern="0"/>
              <a:t> 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kern="0"/>
              <a:t>   	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sub2</a:t>
            </a:r>
            <a:r>
              <a:rPr lang="en-US" altLang="en-US" sz="1800" b="1" kern="0"/>
              <a:t> </a:t>
            </a:r>
            <a:r>
              <a:rPr lang="en-US" altLang="en-US" sz="1800" kern="0"/>
              <a:t>calls</a:t>
            </a:r>
            <a:r>
              <a:rPr lang="en-US" altLang="en-US" sz="1800" b="1" kern="0"/>
              <a:t> 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kern="0"/>
              <a:t>   	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sub3</a:t>
            </a:r>
            <a:r>
              <a:rPr lang="en-US" altLang="en-US" sz="1800" b="1" kern="0"/>
              <a:t> </a:t>
            </a:r>
            <a:r>
              <a:rPr lang="en-US" altLang="en-US" sz="1800" kern="0"/>
              <a:t>calls</a:t>
            </a:r>
            <a:r>
              <a:rPr lang="en-US" altLang="en-US" sz="1800" b="1" kern="0"/>
              <a:t> </a:t>
            </a:r>
            <a:r>
              <a:rPr lang="en-US" altLang="en-US" sz="1800" kern="0">
                <a:latin typeface="Courier New" pitchFamily="49" charset="0"/>
                <a:cs typeface="Courier New" pitchFamily="49" charset="0"/>
              </a:rPr>
              <a:t>sub1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57BD31-DFA8-E644-A968-EED36E906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23" y="1254534"/>
            <a:ext cx="2619988" cy="25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400" b="1" kern="0"/>
              <a:t>function</a:t>
            </a:r>
            <a:r>
              <a:rPr lang="en-US" altLang="en-US" sz="1400" kern="0"/>
              <a:t> main(){</a:t>
            </a:r>
          </a:p>
          <a:p>
            <a:pPr marL="0" indent="0">
              <a:buFontTx/>
              <a:buNone/>
            </a:pPr>
            <a:r>
              <a:rPr lang="en-US" altLang="en-US" sz="1400" kern="0"/>
              <a:t>  </a:t>
            </a:r>
            <a:r>
              <a:rPr lang="en-US" altLang="en-US" sz="1400" b="1" kern="0"/>
              <a:t>function</a:t>
            </a:r>
            <a:r>
              <a:rPr lang="en-US" altLang="en-US" sz="1400" kern="0"/>
              <a:t> bigsub() {</a:t>
            </a:r>
          </a:p>
          <a:p>
            <a:pPr marL="0" indent="0">
              <a:buFontTx/>
              <a:buNone/>
            </a:pPr>
            <a:r>
              <a:rPr lang="en-US" altLang="en-US" sz="1400" kern="0"/>
              <a:t>    </a:t>
            </a:r>
            <a:r>
              <a:rPr lang="en-US" altLang="en-US" sz="1400" b="1" kern="0"/>
              <a:t>var</a:t>
            </a:r>
            <a:r>
              <a:rPr lang="en-US" altLang="en-US" sz="1400" kern="0"/>
              <a:t> a, b, c;</a:t>
            </a:r>
          </a:p>
          <a:p>
            <a:pPr marL="0" indent="0">
              <a:buFontTx/>
              <a:buNone/>
            </a:pPr>
            <a:r>
              <a:rPr lang="en-US" altLang="en-US" sz="1400" kern="0"/>
              <a:t>    </a:t>
            </a:r>
            <a:r>
              <a:rPr lang="en-US" altLang="en-US" sz="1400" b="1" kern="0"/>
              <a:t>function</a:t>
            </a:r>
            <a:r>
              <a:rPr lang="en-US" altLang="en-US" sz="1400" kern="0"/>
              <a:t> sub1 {</a:t>
            </a:r>
          </a:p>
          <a:p>
            <a:pPr marL="0" indent="0">
              <a:buFontTx/>
              <a:buNone/>
            </a:pPr>
            <a:r>
              <a:rPr lang="en-US" altLang="en-US" sz="1400" kern="0"/>
              <a:t>      </a:t>
            </a:r>
            <a:r>
              <a:rPr lang="en-US" altLang="en-US" sz="1400" b="1" kern="0"/>
              <a:t>var</a:t>
            </a:r>
            <a:r>
              <a:rPr lang="en-US" altLang="en-US" sz="1400" kern="0"/>
              <a:t> a, d;</a:t>
            </a:r>
          </a:p>
          <a:p>
            <a:pPr marL="0" indent="0">
              <a:buFontTx/>
              <a:buNone/>
            </a:pPr>
            <a:r>
              <a:rPr lang="en-US" altLang="en-US" sz="1400" kern="0"/>
              <a:t>       a = b + c;</a:t>
            </a:r>
          </a:p>
          <a:p>
            <a:pPr marL="0" indent="0">
              <a:buFontTx/>
              <a:buNone/>
            </a:pPr>
            <a:r>
              <a:rPr lang="en-US" altLang="en-US" sz="1400" kern="0"/>
              <a:t>      ...</a:t>
            </a:r>
          </a:p>
          <a:p>
            <a:pPr marL="0" indent="0">
              <a:buFontTx/>
              <a:buNone/>
            </a:pPr>
            <a:r>
              <a:rPr lang="en-US" altLang="en-US" sz="1400" kern="0"/>
              <a:t>    }  // end of sub1</a:t>
            </a:r>
          </a:p>
          <a:p>
            <a:pPr marL="0" indent="0">
              <a:buFontTx/>
              <a:buNone/>
            </a:pPr>
            <a:r>
              <a:rPr lang="en-US" altLang="en-US" sz="1400" kern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B7C318-7DC7-7D48-89D8-6F4E2A69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223" y="2043301"/>
            <a:ext cx="2281929" cy="361191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400"/>
              <a:t>    </a:t>
            </a:r>
            <a:r>
              <a:rPr lang="en-US" altLang="en-US" sz="1400" b="1" kern="0"/>
              <a:t>function</a:t>
            </a:r>
            <a:r>
              <a:rPr lang="en-US" altLang="en-US" sz="1400" kern="0"/>
              <a:t> sub2(x) {</a:t>
            </a:r>
          </a:p>
          <a:p>
            <a:pPr marL="0" indent="0">
              <a:buFontTx/>
              <a:buNone/>
            </a:pPr>
            <a:r>
              <a:rPr lang="en-US" altLang="en-US" sz="1400" kern="0"/>
              <a:t>      </a:t>
            </a:r>
            <a:r>
              <a:rPr lang="en-US" altLang="en-US" sz="1400" b="1" kern="0"/>
              <a:t>var</a:t>
            </a:r>
            <a:r>
              <a:rPr lang="en-US" altLang="en-US" sz="1400" kern="0"/>
              <a:t> b, e;</a:t>
            </a:r>
          </a:p>
          <a:p>
            <a:pPr marL="0" indent="0">
              <a:buFontTx/>
              <a:buNone/>
            </a:pPr>
            <a:r>
              <a:rPr lang="en-US" altLang="en-US" sz="1400"/>
              <a:t>      </a:t>
            </a:r>
            <a:r>
              <a:rPr lang="en-US" altLang="en-US" sz="1400" b="1"/>
              <a:t>function</a:t>
            </a:r>
            <a:r>
              <a:rPr lang="en-US" altLang="en-US" sz="1400"/>
              <a:t> sub3() {</a:t>
            </a:r>
          </a:p>
          <a:p>
            <a:pPr marL="0" indent="0">
              <a:buFontTx/>
              <a:buNone/>
            </a:pPr>
            <a:r>
              <a:rPr lang="en-US" altLang="en-US" sz="1400"/>
              <a:t>        </a:t>
            </a:r>
            <a:r>
              <a:rPr lang="en-US" altLang="en-US" sz="1400" b="1"/>
              <a:t>var</a:t>
            </a:r>
            <a:r>
              <a:rPr lang="en-US" altLang="en-US" sz="1400"/>
              <a:t> c, e;</a:t>
            </a:r>
          </a:p>
          <a:p>
            <a:pPr marL="0" indent="0">
              <a:buFontTx/>
              <a:buNone/>
            </a:pPr>
            <a:r>
              <a:rPr lang="en-US" altLang="en-US" sz="1400"/>
              <a:t>        sub1();</a:t>
            </a:r>
          </a:p>
          <a:p>
            <a:pPr marL="0" indent="0">
              <a:buFontTx/>
              <a:buNone/>
            </a:pPr>
            <a:r>
              <a:rPr lang="en-US" altLang="en-US" sz="1400"/>
              <a:t>        ...</a:t>
            </a:r>
          </a:p>
          <a:p>
            <a:pPr marL="0" indent="0">
              <a:buFontTx/>
              <a:buNone/>
            </a:pPr>
            <a:r>
              <a:rPr lang="en-US" altLang="en-US" sz="1400"/>
              <a:t>       e = b + a; </a:t>
            </a:r>
          </a:p>
          <a:p>
            <a:pPr marL="0" indent="0">
              <a:buFontTx/>
              <a:buNone/>
            </a:pPr>
            <a:r>
              <a:rPr lang="en-US" altLang="en-US" sz="1400"/>
              <a:t>      } // end of sub3 ...</a:t>
            </a:r>
          </a:p>
          <a:p>
            <a:pPr marL="0" indent="0">
              <a:buFontTx/>
              <a:buNone/>
            </a:pPr>
            <a:r>
              <a:rPr lang="en-US" altLang="en-US" sz="1400"/>
              <a:t>     sub3();</a:t>
            </a:r>
          </a:p>
          <a:p>
            <a:pPr marL="0" indent="0">
              <a:buFontTx/>
              <a:buNone/>
            </a:pPr>
            <a:r>
              <a:rPr lang="en-US" altLang="en-US" sz="1400"/>
              <a:t>     ...</a:t>
            </a:r>
          </a:p>
          <a:p>
            <a:pPr marL="0" indent="0">
              <a:buFontTx/>
              <a:buNone/>
            </a:pPr>
            <a:r>
              <a:rPr lang="en-US" altLang="en-US" sz="1400"/>
              <a:t>      a = d + e; </a:t>
            </a:r>
          </a:p>
          <a:p>
            <a:pPr marL="0" indent="0">
              <a:buFontTx/>
              <a:buNone/>
            </a:pPr>
            <a:r>
              <a:rPr lang="en-US" altLang="en-US" sz="1400"/>
              <a:t>    } // end of sub2</a:t>
            </a:r>
          </a:p>
          <a:p>
            <a:pPr marL="0" indent="0">
              <a:buFontTx/>
              <a:buNone/>
            </a:pPr>
            <a:r>
              <a:rPr lang="en-US" altLang="en-US" sz="1400"/>
              <a:t>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EBB9AE-316D-0543-9C59-81237F6EC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74" y="3733263"/>
            <a:ext cx="2976049" cy="29723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400"/>
              <a:t>    </a:t>
            </a:r>
          </a:p>
          <a:p>
            <a:pPr marL="0" indent="0">
              <a:buFontTx/>
              <a:buNone/>
            </a:pPr>
            <a:r>
              <a:rPr lang="en-US" altLang="en-US" sz="1400"/>
              <a:t>    ...</a:t>
            </a:r>
          </a:p>
          <a:p>
            <a:pPr marL="0" indent="0">
              <a:buFontTx/>
              <a:buNone/>
            </a:pPr>
            <a:r>
              <a:rPr lang="en-US" altLang="en-US" sz="1400"/>
              <a:t>    sub2(7);</a:t>
            </a:r>
          </a:p>
          <a:p>
            <a:pPr marL="0" indent="0">
              <a:buFontTx/>
              <a:buNone/>
            </a:pPr>
            <a:r>
              <a:rPr lang="en-US" altLang="en-US" sz="1400"/>
              <a:t>    ...</a:t>
            </a:r>
          </a:p>
          <a:p>
            <a:pPr marL="0" indent="0">
              <a:buFontTx/>
              <a:buNone/>
            </a:pPr>
            <a:r>
              <a:rPr lang="en-US" altLang="en-US" sz="1400"/>
              <a:t>  } // end of bigsub</a:t>
            </a:r>
          </a:p>
          <a:p>
            <a:pPr marL="0" indent="0">
              <a:buFontTx/>
              <a:buNone/>
            </a:pPr>
            <a:r>
              <a:rPr lang="en-US" altLang="en-US" sz="1400"/>
              <a:t>  ...</a:t>
            </a:r>
          </a:p>
          <a:p>
            <a:pPr marL="0" indent="0">
              <a:buFontTx/>
              <a:buNone/>
            </a:pPr>
            <a:r>
              <a:rPr lang="en-US" altLang="en-US" sz="1400"/>
              <a:t>  bigsub();</a:t>
            </a:r>
          </a:p>
          <a:p>
            <a:pPr marL="0" indent="0">
              <a:buFontTx/>
              <a:buNone/>
            </a:pPr>
            <a:r>
              <a:rPr lang="en-US" altLang="en-US" sz="1400"/>
              <a:t>  ...</a:t>
            </a:r>
          </a:p>
          <a:p>
            <a:pPr marL="0" indent="0">
              <a:buFontTx/>
              <a:buNone/>
            </a:pPr>
            <a:r>
              <a:rPr lang="en-US" altLang="en-US" sz="1400"/>
              <a:t>} // end of main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E042912-4E71-1249-A516-85AC717284DD}"/>
              </a:ext>
            </a:extLst>
          </p:cNvPr>
          <p:cNvSpPr/>
          <p:nvPr/>
        </p:nvSpPr>
        <p:spPr bwMode="auto">
          <a:xfrm>
            <a:off x="1335734" y="3693098"/>
            <a:ext cx="2137489" cy="236466"/>
          </a:xfrm>
          <a:prstGeom prst="leftArrow">
            <a:avLst>
              <a:gd name="adj1" fmla="val 56856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AE61B6B-6729-4D49-8848-D882A6F97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64" y="208756"/>
            <a:ext cx="2743200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415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772DA5EB-E8D3-4B43-B55C-188D28A6AE86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Chain Maintenance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At the call,</a:t>
            </a:r>
            <a:br>
              <a:rPr lang="en-US" altLang="en-US" sz="2400"/>
            </a:br>
            <a:r>
              <a:rPr lang="en-US" altLang="en-US" sz="2400"/>
              <a:t>- The activation record instance must be built</a:t>
            </a:r>
            <a:br>
              <a:rPr lang="en-US" altLang="en-US" sz="2400"/>
            </a:br>
            <a:r>
              <a:rPr lang="en-US" altLang="en-US" sz="2400"/>
              <a:t>- The dynamic link is just the old stack top pointer</a:t>
            </a:r>
            <a:br>
              <a:rPr lang="en-US" altLang="en-US" sz="2400"/>
            </a:br>
            <a:r>
              <a:rPr lang="en-US" altLang="en-US" sz="2400"/>
              <a:t>- The static link must point to the most recent ari of the static parent</a:t>
            </a:r>
            <a:br>
              <a:rPr lang="en-US" altLang="en-US" sz="2400"/>
            </a:br>
            <a:r>
              <a:rPr lang="en-US" altLang="en-US" sz="2400"/>
              <a:t>   - Two methods:</a:t>
            </a:r>
            <a:br>
              <a:rPr lang="en-US" altLang="en-US" sz="2400"/>
            </a:br>
            <a:r>
              <a:rPr lang="en-US" altLang="en-US" sz="2400"/>
              <a:t>       1. Search the dynamic chain</a:t>
            </a:r>
            <a:br>
              <a:rPr lang="en-US" altLang="en-US" sz="2400"/>
            </a:br>
            <a:r>
              <a:rPr lang="en-US" altLang="en-US" sz="2400"/>
              <a:t>       2. Treat subprogram calls and</a:t>
            </a:r>
            <a:br>
              <a:rPr lang="en-US" altLang="en-US" sz="2400"/>
            </a:br>
            <a:r>
              <a:rPr lang="en-US" altLang="en-US" sz="2400"/>
              <a:t>            definitions like variable references</a:t>
            </a:r>
            <a:br>
              <a:rPr lang="en-US" altLang="en-US" sz="2400"/>
            </a:br>
            <a:r>
              <a:rPr lang="en-US" altLang="en-US" sz="2400"/>
              <a:t>            and definitions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F3AB24D0-6E82-4FE1-A5E5-38DFAAE72512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of Static Chains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Problems:</a:t>
            </a:r>
            <a:br>
              <a:rPr lang="en-US" altLang="en-US"/>
            </a:br>
            <a:r>
              <a:rPr lang="en-US" altLang="en-US"/>
              <a:t>1. A nonlocal areference is slow if the</a:t>
            </a:r>
            <a:br>
              <a:rPr lang="en-US" altLang="en-US"/>
            </a:br>
            <a:r>
              <a:rPr lang="en-US" altLang="en-US"/>
              <a:t>    nesting depth is large</a:t>
            </a:r>
            <a:br>
              <a:rPr lang="en-US" altLang="en-US"/>
            </a:br>
            <a:r>
              <a:rPr lang="en-US" altLang="en-US"/>
              <a:t>2. Time-critical code is difficult:</a:t>
            </a:r>
            <a:br>
              <a:rPr lang="en-US" altLang="en-US"/>
            </a:br>
            <a:r>
              <a:rPr lang="en-US" altLang="en-US"/>
              <a:t>     a. Costs of nonlocal references are</a:t>
            </a:r>
            <a:br>
              <a:rPr lang="en-US" altLang="en-US"/>
            </a:br>
            <a:r>
              <a:rPr lang="en-US" altLang="en-US"/>
              <a:t>         difficult to determine</a:t>
            </a:r>
            <a:br>
              <a:rPr lang="en-US" altLang="en-US"/>
            </a:br>
            <a:r>
              <a:rPr lang="en-US" altLang="en-US"/>
              <a:t>     b. Code changes can change the </a:t>
            </a:r>
            <a:br>
              <a:rPr lang="en-US" altLang="en-US"/>
            </a:br>
            <a:r>
              <a:rPr lang="en-US" altLang="en-US"/>
              <a:t>         nesting depth, and therefore the cost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3E8624EC-199D-4267-839F-7917EAAC3D3B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General Semantics of Calls and Returns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subprogram call and return operations of a language are together called its </a:t>
            </a:r>
            <a:r>
              <a:rPr lang="en-US" altLang="en-US" i="1"/>
              <a:t>subprogram linkage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General semantics of calls to a subprogram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Parameter passing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Stack-dynamic allocation of local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Save the execution status of calling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Transfer of control and arrange for the return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subprogram nesting is supported, access to nonlocal variables must be arranged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064F9064-B408-4787-8C17-61CF11248A13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Blocks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Blocks are user-specified local scopes for variables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An example in 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200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temp;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	 temp = list [upper];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	 list [upper] = list [lower];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	 list [lower] = temp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lifetime of 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temp</a:t>
            </a:r>
            <a:r>
              <a:rPr lang="en-US" altLang="en-US" sz="2400"/>
              <a:t> in the above example begins when control enters the block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An advantage of using a local variable like 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temp</a:t>
            </a:r>
            <a:r>
              <a:rPr lang="en-US" altLang="en-US" sz="2400"/>
              <a:t> is that it cannot interfere with any other variable with the same name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Blocks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334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void main()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int x, y, z;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while (…)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	int a, b, c;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	while (…)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		int d, e;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	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	}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}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while (…)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	int f, g;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}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	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401412" name="Line 4"/>
          <p:cNvSpPr>
            <a:spLocks noChangeShapeType="1"/>
          </p:cNvSpPr>
          <p:nvPr/>
        </p:nvSpPr>
        <p:spPr bwMode="auto">
          <a:xfrm>
            <a:off x="4648200" y="1219200"/>
            <a:ext cx="0" cy="548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13" name="Line 5"/>
          <p:cNvSpPr>
            <a:spLocks noChangeShapeType="1"/>
          </p:cNvSpPr>
          <p:nvPr/>
        </p:nvSpPr>
        <p:spPr bwMode="auto">
          <a:xfrm>
            <a:off x="4648200" y="67056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14" name="Line 6"/>
          <p:cNvSpPr>
            <a:spLocks noChangeShapeType="1"/>
          </p:cNvSpPr>
          <p:nvPr/>
        </p:nvSpPr>
        <p:spPr bwMode="auto">
          <a:xfrm>
            <a:off x="7086600" y="1219200"/>
            <a:ext cx="0" cy="548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4648200" y="5638800"/>
            <a:ext cx="2438400" cy="10668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16" name="Text Box 8"/>
          <p:cNvSpPr txBox="1">
            <a:spLocks noChangeArrowheads="1"/>
          </p:cNvSpPr>
          <p:nvPr/>
        </p:nvSpPr>
        <p:spPr bwMode="auto">
          <a:xfrm>
            <a:off x="4800600" y="5715000"/>
            <a:ext cx="2133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Activation record 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instance for Main</a:t>
            </a:r>
          </a:p>
        </p:txBody>
      </p:sp>
      <p:sp>
        <p:nvSpPr>
          <p:cNvPr id="401417" name="Line 9"/>
          <p:cNvSpPr>
            <a:spLocks noChangeShapeType="1"/>
          </p:cNvSpPr>
          <p:nvPr/>
        </p:nvSpPr>
        <p:spPr bwMode="auto">
          <a:xfrm>
            <a:off x="4648200" y="51054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18" name="Line 10"/>
          <p:cNvSpPr>
            <a:spLocks noChangeShapeType="1"/>
          </p:cNvSpPr>
          <p:nvPr/>
        </p:nvSpPr>
        <p:spPr bwMode="auto">
          <a:xfrm>
            <a:off x="4648200" y="45720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4648200" y="40386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20" name="Line 12"/>
          <p:cNvSpPr>
            <a:spLocks noChangeShapeType="1"/>
          </p:cNvSpPr>
          <p:nvPr/>
        </p:nvSpPr>
        <p:spPr bwMode="auto">
          <a:xfrm>
            <a:off x="4648200" y="35052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648200" y="29718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4648200" y="24384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23" name="Line 15"/>
          <p:cNvSpPr>
            <a:spLocks noChangeShapeType="1"/>
          </p:cNvSpPr>
          <p:nvPr/>
        </p:nvSpPr>
        <p:spPr bwMode="auto">
          <a:xfrm>
            <a:off x="4648200" y="19050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5334000" y="51657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01425" name="Text Box 17"/>
          <p:cNvSpPr txBox="1">
            <a:spLocks noChangeArrowheads="1"/>
          </p:cNvSpPr>
          <p:nvPr/>
        </p:nvSpPr>
        <p:spPr bwMode="auto">
          <a:xfrm>
            <a:off x="5334000" y="46323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401426" name="Text Box 18"/>
          <p:cNvSpPr txBox="1">
            <a:spLocks noChangeArrowheads="1"/>
          </p:cNvSpPr>
          <p:nvPr/>
        </p:nvSpPr>
        <p:spPr bwMode="auto">
          <a:xfrm>
            <a:off x="5334000" y="40989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z</a:t>
            </a:r>
          </a:p>
        </p:txBody>
      </p:sp>
      <p:sp>
        <p:nvSpPr>
          <p:cNvPr id="401427" name="Text Box 19"/>
          <p:cNvSpPr txBox="1">
            <a:spLocks noChangeArrowheads="1"/>
          </p:cNvSpPr>
          <p:nvPr/>
        </p:nvSpPr>
        <p:spPr bwMode="auto">
          <a:xfrm>
            <a:off x="5334000" y="3581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 and f</a:t>
            </a:r>
          </a:p>
        </p:txBody>
      </p:sp>
      <p:sp>
        <p:nvSpPr>
          <p:cNvPr id="401428" name="Text Box 20"/>
          <p:cNvSpPr txBox="1">
            <a:spLocks noChangeArrowheads="1"/>
          </p:cNvSpPr>
          <p:nvPr/>
        </p:nvSpPr>
        <p:spPr bwMode="auto">
          <a:xfrm>
            <a:off x="5334000" y="30321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 and g</a:t>
            </a:r>
          </a:p>
        </p:txBody>
      </p:sp>
      <p:sp>
        <p:nvSpPr>
          <p:cNvPr id="401429" name="Text Box 21"/>
          <p:cNvSpPr txBox="1">
            <a:spLocks noChangeArrowheads="1"/>
          </p:cNvSpPr>
          <p:nvPr/>
        </p:nvSpPr>
        <p:spPr bwMode="auto">
          <a:xfrm>
            <a:off x="5334000" y="24987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401430" name="Text Box 22"/>
          <p:cNvSpPr txBox="1">
            <a:spLocks noChangeArrowheads="1"/>
          </p:cNvSpPr>
          <p:nvPr/>
        </p:nvSpPr>
        <p:spPr bwMode="auto">
          <a:xfrm>
            <a:off x="5334000" y="19812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401431" name="Line 23"/>
          <p:cNvSpPr>
            <a:spLocks noChangeShapeType="1"/>
          </p:cNvSpPr>
          <p:nvPr/>
        </p:nvSpPr>
        <p:spPr bwMode="auto">
          <a:xfrm>
            <a:off x="4648200" y="13716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1432" name="Text Box 24"/>
          <p:cNvSpPr txBox="1">
            <a:spLocks noChangeArrowheads="1"/>
          </p:cNvSpPr>
          <p:nvPr/>
        </p:nvSpPr>
        <p:spPr bwMode="auto">
          <a:xfrm>
            <a:off x="7315200" y="2819400"/>
            <a:ext cx="1600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   Variables occupy same locations</a:t>
            </a:r>
          </a:p>
        </p:txBody>
      </p:sp>
      <p:sp>
        <p:nvSpPr>
          <p:cNvPr id="401433" name="Text Box 25"/>
          <p:cNvSpPr txBox="1">
            <a:spLocks noChangeArrowheads="1"/>
          </p:cNvSpPr>
          <p:nvPr/>
        </p:nvSpPr>
        <p:spPr bwMode="auto">
          <a:xfrm>
            <a:off x="5334000" y="14478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401434" name="AutoShape 26"/>
          <p:cNvSpPr>
            <a:spLocks/>
          </p:cNvSpPr>
          <p:nvPr/>
        </p:nvSpPr>
        <p:spPr bwMode="auto">
          <a:xfrm>
            <a:off x="7162800" y="2971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97598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4D7A7F47-6C37-443A-B95E-D0CDB8351E98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Implementing Blocks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/>
              <a:t>Two Methods: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/>
              <a:t>Treat blocks as parameter-less subprograms that are always called from the same location</a:t>
            </a:r>
          </a:p>
          <a:p>
            <a:pPr marL="1314450" lvl="2" indent="-400050" eaLnBrk="1" hangingPunct="1">
              <a:buFontTx/>
              <a:buChar char="–"/>
            </a:pPr>
            <a:r>
              <a:rPr lang="en-US" altLang="en-US"/>
              <a:t>Every block has an activation record; an instance is created every time the block is executed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/>
              <a:t>2. Since the maximum storage required for a block can be statically determined, this amount of space can be allocated after the local variables in the activation record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BE896BD6-93C9-4F2D-9E38-38D804F9FC25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Implementing Dynamic Scoping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/>
              <a:t>Deep Access</a:t>
            </a:r>
            <a:r>
              <a:rPr lang="en-US" altLang="en-US"/>
              <a:t>: non-local references are found by searching the activation record instances on the dynamic chain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2400"/>
              <a:t>- Length of the chain cannot be statically</a:t>
            </a:r>
            <a:br>
              <a:rPr lang="en-US" altLang="en-US" sz="2400"/>
            </a:br>
            <a:r>
              <a:rPr lang="en-US" altLang="en-US" sz="2400"/>
              <a:t>    determined</a:t>
            </a:r>
            <a:br>
              <a:rPr lang="en-US" altLang="en-US" sz="2400"/>
            </a:br>
            <a:r>
              <a:rPr lang="en-US" altLang="en-US" sz="2400"/>
              <a:t> - Every activation record instance must </a:t>
            </a:r>
            <a:br>
              <a:rPr lang="en-US" altLang="en-US" sz="2400"/>
            </a:br>
            <a:r>
              <a:rPr lang="en-US" altLang="en-US" sz="2400"/>
              <a:t>    have variable names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/>
              <a:t>Shallow Access</a:t>
            </a:r>
            <a:r>
              <a:rPr lang="en-US" altLang="en-US"/>
              <a:t>: put locals in a central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stack for each variable name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Central table with an entry for each variable name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6E7FD4C0-314D-4626-BC18-226C7F43F375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971800" y="1905000"/>
            <a:ext cx="5943600" cy="449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/>
              <a:t>Using Shallow Access to Implement Dynamic Scoping</a:t>
            </a:r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1789113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sub3()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x, z;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x = u + v;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sub2()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w, x;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sub1()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v, w;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v, u;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70663" name="Picture 7" descr="fig_10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42672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E62E7EFF-2190-4C69-83AA-D09AD203B47C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Subprogram linkage semantics requires many action by the implementation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Simple subprograms have relatively basic 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Stack-dynamic languages are more complex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Subprograms with stack-dynamic local variables and nested subprograms have two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actual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activation record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6F7F62BE-9A7C-4F4C-964C-03D425907CF0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(continued)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Activation record instances contain formal parameters and local variables among other things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Static chains are the primary method of implementing accesses to non-local variables in static-scoped languages with nested subprograms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Access to non-local variables in dynamic-scoped languages can be implemented by use of the dynamic chain or thru some central variable table method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00C684B7-8EC1-4009-8C49-DD24E8F1C01C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The General Semantics of Calls and Returns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semantics of subprogram returns: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 sz="2800"/>
              <a:t>In mode and inout mode parameters must have their values returned</a:t>
            </a:r>
          </a:p>
          <a:p>
            <a:pPr lvl="1" eaLnBrk="1" hangingPunct="1"/>
            <a:r>
              <a:rPr lang="en-US" altLang="en-US" sz="2800"/>
              <a:t>Deallocation of stack-dynamic locals</a:t>
            </a:r>
          </a:p>
          <a:p>
            <a:pPr lvl="1" eaLnBrk="1" hangingPunct="1"/>
            <a:r>
              <a:rPr lang="en-US" altLang="en-US" sz="2800"/>
              <a:t>Restore the execution status</a:t>
            </a:r>
          </a:p>
          <a:p>
            <a:pPr lvl="1" eaLnBrk="1" hangingPunct="1"/>
            <a:r>
              <a:rPr lang="en-US" altLang="en-US" sz="2800"/>
              <a:t>Return control to the caller</a:t>
            </a:r>
            <a:br>
              <a:rPr lang="en-US" altLang="en-US" sz="2800"/>
            </a:br>
            <a:endParaRPr lang="en-US" altLang="en-US" sz="2800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4F8971DE-3426-4E57-9F30-308908275465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Implementing “Simple” Subprograms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262438"/>
          </a:xfrm>
        </p:spPr>
        <p:txBody>
          <a:bodyPr/>
          <a:lstStyle/>
          <a:p>
            <a:pPr eaLnBrk="1" hangingPunct="1"/>
            <a:r>
              <a:rPr lang="en-US" altLang="en-US"/>
              <a:t>Call Semantics:</a:t>
            </a:r>
          </a:p>
          <a:p>
            <a:pPr eaLnBrk="1" hangingPunct="1">
              <a:buFontTx/>
              <a:buNone/>
            </a:pPr>
            <a:br>
              <a:rPr lang="en-US" altLang="en-US"/>
            </a:br>
            <a:r>
              <a:rPr lang="en-US" altLang="en-US"/>
              <a:t>- Save the execution status of the caller</a:t>
            </a:r>
            <a:br>
              <a:rPr lang="en-US" altLang="en-US"/>
            </a:br>
            <a:r>
              <a:rPr lang="en-US" altLang="en-US"/>
              <a:t>- Pass the parameters</a:t>
            </a:r>
            <a:br>
              <a:rPr lang="en-US" altLang="en-US"/>
            </a:br>
            <a:r>
              <a:rPr lang="en-US" altLang="en-US"/>
              <a:t>- Pass the return address to the called</a:t>
            </a:r>
            <a:br>
              <a:rPr lang="en-US" altLang="en-US"/>
            </a:br>
            <a:r>
              <a:rPr lang="en-US" altLang="en-US"/>
              <a:t>- Transfer control to the called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C45803C8-1455-498E-8670-DE186BC30779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Implementing “Simple” Subprograms </a:t>
            </a:r>
            <a:r>
              <a:rPr lang="en-US" altLang="en-US" sz="2800"/>
              <a:t>(continued)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Return Semantics: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If pass-by-value-result or out mode parameters are used, move the current values of those parameters to their corresponding actual parameters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If it is a function, move the functional value to a place the caller can get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Restore the execution status of the caller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Transfer control back to the caller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Required storage: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Status information, parameters, return address, return value for functions, temporaries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Copyright © 2015 Pearson. All rights reserved.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1-</a:t>
            </a:r>
            <a:fld id="{64A60BE6-36FC-4D8C-A604-7BCC6F782EB8}" type="slidenum">
              <a:rPr lang="en-US" altLang="en-US" sz="100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/>
              <a:t>Implementing “Simple” Subprograms </a:t>
            </a:r>
            <a:r>
              <a:rPr lang="en-US" altLang="en-US" sz="2800"/>
              <a:t>(continued)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pPr eaLnBrk="1" hangingPunct="1"/>
            <a:r>
              <a:rPr lang="en-US" altLang="en-US"/>
              <a:t>Two separate parts: the actual code and the non-code part (local variables and data that can change)</a:t>
            </a:r>
          </a:p>
          <a:p>
            <a:pPr eaLnBrk="1" hangingPunct="1"/>
            <a:r>
              <a:rPr lang="en-US" altLang="en-US"/>
              <a:t>The format, or layout, of the non-code part of an executing subprogram is called an </a:t>
            </a:r>
            <a:r>
              <a:rPr lang="en-US" altLang="en-US" i="1"/>
              <a:t>activation record</a:t>
            </a:r>
          </a:p>
          <a:p>
            <a:pPr eaLnBrk="1" hangingPunct="1"/>
            <a:r>
              <a:rPr lang="en-US" altLang="en-US"/>
              <a:t>An </a:t>
            </a:r>
            <a:r>
              <a:rPr lang="en-US" altLang="en-US" i="1"/>
              <a:t>activation record instance</a:t>
            </a:r>
            <a:r>
              <a:rPr lang="en-US" altLang="en-US"/>
              <a:t> is a concrete example of an activation record (the collection of data for a particular subprogram activation)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Subprograms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077200" cy="5181600"/>
          </a:xfrm>
        </p:spPr>
        <p:txBody>
          <a:bodyPr/>
          <a:lstStyle/>
          <a:p>
            <a:r>
              <a:rPr lang="en-US" altLang="en-US" sz="2400"/>
              <a:t>Required Storage: </a:t>
            </a:r>
          </a:p>
          <a:p>
            <a:pPr lvl="1"/>
            <a:r>
              <a:rPr lang="en-US" altLang="en-US" sz="2400"/>
              <a:t>Status information of the caller</a:t>
            </a:r>
          </a:p>
          <a:p>
            <a:pPr lvl="1"/>
            <a:r>
              <a:rPr lang="en-US" altLang="en-US" sz="2400"/>
              <a:t>Parameters</a:t>
            </a:r>
          </a:p>
          <a:p>
            <a:pPr lvl="1"/>
            <a:r>
              <a:rPr lang="en-US" altLang="en-US" sz="2400"/>
              <a:t>return address</a:t>
            </a:r>
          </a:p>
          <a:p>
            <a:pPr lvl="1"/>
            <a:r>
              <a:rPr lang="en-US" altLang="en-US" sz="2400"/>
              <a:t>functional value (if it is a function)</a:t>
            </a:r>
          </a:p>
          <a:p>
            <a:r>
              <a:rPr lang="en-US" altLang="en-US" sz="2400"/>
              <a:t>Subprogram consists of 2 parts:</a:t>
            </a:r>
          </a:p>
          <a:p>
            <a:pPr lvl="1"/>
            <a:r>
              <a:rPr lang="en-US" altLang="en-US" sz="2400"/>
              <a:t>Subprogram code </a:t>
            </a:r>
          </a:p>
          <a:p>
            <a:pPr lvl="1"/>
            <a:r>
              <a:rPr lang="en-US" altLang="en-US" sz="2400"/>
              <a:t>Subprogram data  </a:t>
            </a:r>
          </a:p>
          <a:p>
            <a:pPr lvl="2"/>
            <a:r>
              <a:rPr lang="en-US" altLang="en-US" sz="2000"/>
              <a:t>The format, or layout, of the noncode part of an executing subprogram is called an </a:t>
            </a:r>
            <a:r>
              <a:rPr lang="en-US" altLang="en-US" sz="2000" i="1" u="sng"/>
              <a:t>activation record</a:t>
            </a:r>
          </a:p>
          <a:p>
            <a:pPr lvl="2"/>
            <a:r>
              <a:rPr lang="en-US" altLang="en-US" sz="2000"/>
              <a:t>An activation record instance (ARI) is a concrete example of an activation record (the collection of data for a particular subprogram activation)</a:t>
            </a:r>
          </a:p>
        </p:txBody>
      </p:sp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909888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61787"/>
      </p:ext>
    </p:extLst>
  </p:cSld>
  <p:clrMapOvr>
    <a:masterClrMapping/>
  </p:clrMapOvr>
</p:sld>
</file>

<file path=ppt/theme/theme1.xml><?xml version="1.0" encoding="utf-8"?>
<a:theme xmlns:a="http://schemas.openxmlformats.org/drawingml/2006/main" name="1_sebesta">
  <a:themeElements>
    <a:clrScheme name="1_sebes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ebesta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sebes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spac821 BT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spac821 BT" pitchFamily="49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se452-layers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cse452-layers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e452-laye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452-laye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se452-layers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cse452-layers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e452-laye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452-laye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se452-layers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cse452-layers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e452-laye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452-laye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se452-layers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cse452-layers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e452-laye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452-laye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se452-layers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cse452-layers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e452-laye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452-laye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452-lay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anose="02070309020205020404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anose="02070309020205020404" pitchFamily="49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sebesta2</Template>
  <TotalTime>983</TotalTime>
  <Words>3807</Words>
  <Application>Microsoft Office PowerPoint</Application>
  <PresentationFormat>On-screen Show (4:3)</PresentationFormat>
  <Paragraphs>1047</Paragraphs>
  <Slides>46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1_sebesta</vt:lpstr>
      <vt:lpstr>1_Blank Presentation</vt:lpstr>
      <vt:lpstr>cse452-layers</vt:lpstr>
      <vt:lpstr>3_cse452-layers</vt:lpstr>
      <vt:lpstr>4_cse452-layers</vt:lpstr>
      <vt:lpstr>5_cse452-layers</vt:lpstr>
      <vt:lpstr>6_cse452-layers</vt:lpstr>
      <vt:lpstr>Blank Presentation</vt:lpstr>
      <vt:lpstr>Chapter 10</vt:lpstr>
      <vt:lpstr>Augment Sebesta Material</vt:lpstr>
      <vt:lpstr>Chapter 10 Topics</vt:lpstr>
      <vt:lpstr>The General Semantics of Calls and Returns</vt:lpstr>
      <vt:lpstr>The General Semantics of Calls and Returns</vt:lpstr>
      <vt:lpstr>Implementing “Simple” Subprograms</vt:lpstr>
      <vt:lpstr>Implementing “Simple” Subprograms (continued)</vt:lpstr>
      <vt:lpstr>Implementing “Simple” Subprograms (continued)</vt:lpstr>
      <vt:lpstr>Simple Subprograms</vt:lpstr>
      <vt:lpstr>Code and Activation Records of a Program with “Simple” Subprograms</vt:lpstr>
      <vt:lpstr>Implementing Subprograms with Stack-Dynamic Local Variables</vt:lpstr>
      <vt:lpstr>Typical Activation Record for a Language with Stack-Dynamic Local Variables</vt:lpstr>
      <vt:lpstr>Implementing Subprograms with Stack-Dynamic Local Variables: Activation Record</vt:lpstr>
      <vt:lpstr>An Example: C Function</vt:lpstr>
      <vt:lpstr>Revised Semantic Call/Return Actions</vt:lpstr>
      <vt:lpstr>Revised Semantic Call/Return Actions (continued)</vt:lpstr>
      <vt:lpstr>An Example Without Recursion</vt:lpstr>
      <vt:lpstr>Example: without Recursion</vt:lpstr>
      <vt:lpstr>Dynamic Chain and Local Offset</vt:lpstr>
      <vt:lpstr>An Example With Recursion</vt:lpstr>
      <vt:lpstr>Activation Record for factorial</vt:lpstr>
      <vt:lpstr>Subprograms with Stack-Dynamic Variables</vt:lpstr>
      <vt:lpstr>Subprograms with Recursion</vt:lpstr>
      <vt:lpstr>Subprograms with Recursion</vt:lpstr>
      <vt:lpstr>Subprograms with Recursion</vt:lpstr>
      <vt:lpstr>Nested Subprograms</vt:lpstr>
      <vt:lpstr>Nested Subprograms</vt:lpstr>
      <vt:lpstr>Nested Subprograms</vt:lpstr>
      <vt:lpstr>Nested Subprograms</vt:lpstr>
      <vt:lpstr>PowerPoint Presentation</vt:lpstr>
      <vt:lpstr>Nested Subprograms</vt:lpstr>
      <vt:lpstr>Nested Subprograms</vt:lpstr>
      <vt:lpstr>Locating a Non-local Reference</vt:lpstr>
      <vt:lpstr>Static Scoping</vt:lpstr>
      <vt:lpstr>Static Scoping (continued)</vt:lpstr>
      <vt:lpstr>Stack Contents</vt:lpstr>
      <vt:lpstr>Stack Contents</vt:lpstr>
      <vt:lpstr>Static Chain Maintenance</vt:lpstr>
      <vt:lpstr>Evaluation of Static Chains</vt:lpstr>
      <vt:lpstr>Blocks</vt:lpstr>
      <vt:lpstr>Blocks</vt:lpstr>
      <vt:lpstr>Implementing Blocks</vt:lpstr>
      <vt:lpstr>Implementing Dynamic Scoping</vt:lpstr>
      <vt:lpstr>Using Shallow Access to Implement Dynamic Scoping</vt:lpstr>
      <vt:lpstr>Summary</vt:lpstr>
      <vt:lpstr>Summary (continued)</vt:lpstr>
    </vt:vector>
  </TitlesOfParts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David Garrett</dc:creator>
  <cp:lastModifiedBy>Demurjian, Steven</cp:lastModifiedBy>
  <cp:revision>60</cp:revision>
  <dcterms:created xsi:type="dcterms:W3CDTF">2003-08-01T12:29:19Z</dcterms:created>
  <dcterms:modified xsi:type="dcterms:W3CDTF">2020-03-05T17:01:40Z</dcterms:modified>
</cp:coreProperties>
</file>