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641" r:id="rId3"/>
    <p:sldId id="646" r:id="rId4"/>
    <p:sldId id="644" r:id="rId5"/>
    <p:sldId id="645" r:id="rId6"/>
    <p:sldId id="567" r:id="rId7"/>
    <p:sldId id="647" r:id="rId8"/>
    <p:sldId id="643" r:id="rId9"/>
    <p:sldId id="649" r:id="rId10"/>
    <p:sldId id="642" r:id="rId11"/>
    <p:sldId id="638" r:id="rId12"/>
    <p:sldId id="640" r:id="rId13"/>
    <p:sldId id="639" r:id="rId14"/>
    <p:sldId id="635" r:id="rId15"/>
    <p:sldId id="636" r:id="rId16"/>
    <p:sldId id="637" r:id="rId17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Monospac821 BT" pitchFamily="49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Monospac821 BT" pitchFamily="49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Monospac821 BT" pitchFamily="49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Monospac821 BT" pitchFamily="49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Monospac821 BT" pitchFamily="49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Monospac821 BT" pitchFamily="49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Monospac821 BT" pitchFamily="49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Monospac821 BT" pitchFamily="49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Monospac821 BT" pitchFamily="4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DDDDDD"/>
    <a:srgbClr val="FF3300"/>
    <a:srgbClr val="A50021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86" autoAdjust="0"/>
    <p:restoredTop sz="94660"/>
  </p:normalViewPr>
  <p:slideViewPr>
    <p:cSldViewPr>
      <p:cViewPr>
        <p:scale>
          <a:sx n="72" d="100"/>
          <a:sy n="72" d="100"/>
        </p:scale>
        <p:origin x="-1122" y="-8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811" y="-6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notesMaster" Target="notesMasters/notesMaster1.xml" /><Relationship Id="rId3" Type="http://schemas.openxmlformats.org/officeDocument/2006/relationships/slide" Target="slides/slide2.xml" /><Relationship Id="rId21" Type="http://schemas.openxmlformats.org/officeDocument/2006/relationships/viewProps" Target="view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tableStyles" Target="tableStyles.xml" /><Relationship Id="rId10" Type="http://schemas.openxmlformats.org/officeDocument/2006/relationships/slide" Target="slides/slide9.xml" /><Relationship Id="rId19" Type="http://schemas.openxmlformats.org/officeDocument/2006/relationships/handoutMaster" Target="handoutMasters/handoutMaster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heme" Target="theme/theme1.xml" 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38475" cy="466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7625" rIns="93662" bIns="47625" numCol="1" anchor="t" anchorCtr="0" compatLnSpc="1">
            <a:prstTxWarp prst="textNoShape">
              <a:avLst/>
            </a:prstTxWarp>
          </a:bodyPr>
          <a:lstStyle>
            <a:lvl1pPr algn="l" defTabSz="955675" eaLnBrk="0" hangingPunct="0">
              <a:defRPr sz="1200" b="0">
                <a:latin typeface="Times New Roman"/>
              </a:defRPr>
            </a:lvl1pPr>
          </a:lstStyle>
          <a:p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-1588"/>
            <a:ext cx="3038475" cy="466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7625" rIns="93662" bIns="47625" numCol="1" anchor="t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200" b="0">
                <a:latin typeface="Times New Roman"/>
              </a:defRPr>
            </a:lvl1pPr>
          </a:lstStyle>
          <a:p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7625" rIns="93662" bIns="47625" numCol="1" anchor="b" anchorCtr="0" compatLnSpc="1">
            <a:prstTxWarp prst="textNoShape">
              <a:avLst/>
            </a:prstTxWarp>
          </a:bodyPr>
          <a:lstStyle>
            <a:lvl1pPr algn="l" defTabSz="955675" eaLnBrk="0" hangingPunct="0">
              <a:defRPr sz="1200" b="0">
                <a:latin typeface="Times New Roman"/>
              </a:defRPr>
            </a:lvl1pPr>
          </a:lstStyle>
          <a:p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7625" rIns="93662" bIns="47625" numCol="1" anchor="b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200" b="0">
                <a:latin typeface="Times New Roman"/>
              </a:defRPr>
            </a:lvl1pPr>
          </a:lstStyle>
          <a:p>
            <a:fld id="{3ABE4025-3F3F-4773-9F1D-873DF7EB78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4421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38475" cy="466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7625" rIns="93662" bIns="47625" numCol="1" anchor="t" anchorCtr="0" compatLnSpc="1">
            <a:prstTxWarp prst="textNoShape">
              <a:avLst/>
            </a:prstTxWarp>
          </a:bodyPr>
          <a:lstStyle>
            <a:lvl1pPr algn="l" defTabSz="955675" eaLnBrk="0" hangingPunct="0">
              <a:defRPr sz="1200" b="0">
                <a:latin typeface="Times New Roman"/>
              </a:defRPr>
            </a:lvl1pPr>
          </a:lstStyle>
          <a:p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-1588"/>
            <a:ext cx="3038475" cy="466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7625" rIns="93662" bIns="47625" numCol="1" anchor="t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200" b="0">
                <a:latin typeface="Times New Roman"/>
              </a:defRPr>
            </a:lvl1pPr>
          </a:lstStyle>
          <a:p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98500"/>
            <a:ext cx="4651375" cy="34845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7625" rIns="93662" bIns="47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7625" rIns="93662" bIns="47625" numCol="1" anchor="b" anchorCtr="0" compatLnSpc="1">
            <a:prstTxWarp prst="textNoShape">
              <a:avLst/>
            </a:prstTxWarp>
          </a:bodyPr>
          <a:lstStyle>
            <a:lvl1pPr algn="l" defTabSz="955675" eaLnBrk="0" hangingPunct="0">
              <a:defRPr sz="1200" b="0">
                <a:latin typeface="Times New Roman"/>
              </a:defRPr>
            </a:lvl1pPr>
          </a:lstStyle>
          <a:p>
            <a:endParaRPr lang="en-US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7625" rIns="93662" bIns="47625" numCol="1" anchor="b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200" b="0">
                <a:latin typeface="Times New Roman"/>
              </a:defRPr>
            </a:lvl1pPr>
          </a:lstStyle>
          <a:p>
            <a:fld id="{15EFA675-0A81-4300-9621-A547A99BCF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795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55675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1pPr>
    <a:lvl2pPr marL="466725" algn="l" defTabSz="955675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2pPr>
    <a:lvl3pPr marL="935038" algn="l" defTabSz="955675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3pPr>
    <a:lvl4pPr marL="1401763" algn="l" defTabSz="955675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4pPr>
    <a:lvl5pPr marL="1868488" algn="l" defTabSz="955675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55B507F-877C-4696-8F87-118727E094BB}" type="slidenum">
              <a:rPr lang="en-US" altLang="en-US">
                <a:solidFill>
                  <a:prstClr val="black"/>
                </a:solidFill>
              </a:rPr>
              <a:pPr eaLnBrk="1" hangingPunct="1"/>
              <a:t>14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5025" cy="3484563"/>
          </a:xfrm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D25CC89-8CC5-425F-A93F-867E0AE43034}" type="slidenum">
              <a:rPr lang="en-US" altLang="en-US">
                <a:solidFill>
                  <a:prstClr val="black"/>
                </a:solidFill>
              </a:rPr>
              <a:pPr eaLnBrk="1" hangingPunct="1"/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5025" cy="3484563"/>
          </a:xfrm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10FD7FA-F964-4DC9-BBB0-FBBABD92ACEE}" type="slidenum">
              <a:rPr lang="en-US" altLang="en-US">
                <a:solidFill>
                  <a:prstClr val="black"/>
                </a:solidFill>
              </a:rPr>
              <a:pPr eaLnBrk="1" hangingPunct="1"/>
              <a:t>16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5025" cy="3484563"/>
          </a:xfrm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45423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67739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4700" y="0"/>
            <a:ext cx="2019300" cy="64785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0"/>
            <a:ext cx="5905500" cy="64785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24174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62605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4963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154113"/>
            <a:ext cx="3962400" cy="5324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154113"/>
            <a:ext cx="3962400" cy="5324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37019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517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62666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3761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5967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2178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vmlDrawing" Target="../drawings/vmlDrawing1.v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image" Target="../media/image1.png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oleObject" Target="../embeddings/oleObject1.bin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762001" y="716281"/>
            <a:ext cx="8382000" cy="45719"/>
          </a:xfrm>
          <a:prstGeom prst="rect">
            <a:avLst/>
          </a:prstGeom>
          <a:gradFill rotWithShape="0">
            <a:gsLst>
              <a:gs pos="0">
                <a:srgbClr val="FF3300"/>
              </a:gs>
              <a:gs pos="100000">
                <a:srgbClr val="A5002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58687" y="-15116"/>
            <a:ext cx="8062912" cy="700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914400"/>
            <a:ext cx="762000" cy="5943600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tint val="0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/>
          <a:p>
            <a:pPr eaLnBrk="0" hangingPunct="0">
              <a:lnSpc>
                <a:spcPct val="120000"/>
              </a:lnSpc>
            </a:pPr>
            <a:endParaRPr lang="en-US" altLang="en-US" sz="2000">
              <a:solidFill>
                <a:schemeClr val="bg1"/>
              </a:solidFill>
              <a:latin typeface="Times New Roman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8091488" y="6635750"/>
            <a:ext cx="1052512" cy="225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7312" tIns="42862" rIns="87312" bIns="42862">
            <a:spAutoFit/>
          </a:bodyPr>
          <a:lstStyle>
            <a:lvl1pPr algn="l" defTabSz="857250" eaLnBrk="0" hangingPunct="0">
              <a:defRPr sz="2400">
                <a:solidFill>
                  <a:schemeClr val="tx1"/>
                </a:solidFill>
                <a:latin typeface="Times New Roman"/>
              </a:defRPr>
            </a:lvl1pPr>
            <a:lvl2pPr marL="428625" algn="l" defTabSz="857250" eaLnBrk="0" hangingPunct="0">
              <a:defRPr sz="2400">
                <a:solidFill>
                  <a:schemeClr val="tx1"/>
                </a:solidFill>
                <a:latin typeface="Times New Roman"/>
              </a:defRPr>
            </a:lvl2pPr>
            <a:lvl3pPr marL="857250" algn="l" defTabSz="857250" eaLnBrk="0" hangingPunct="0">
              <a:defRPr sz="2400">
                <a:solidFill>
                  <a:schemeClr val="tx1"/>
                </a:solidFill>
                <a:latin typeface="Times New Roman"/>
              </a:defRPr>
            </a:lvl3pPr>
            <a:lvl4pPr marL="1285875" algn="l" defTabSz="857250" eaLnBrk="0" hangingPunct="0">
              <a:defRPr sz="2400">
                <a:solidFill>
                  <a:schemeClr val="tx1"/>
                </a:solidFill>
                <a:latin typeface="Times New Roman"/>
              </a:defRPr>
            </a:lvl4pPr>
            <a:lvl5pPr marL="1714500" algn="l" defTabSz="857250" eaLnBrk="0" hangingPunct="0">
              <a:defRPr sz="2400">
                <a:solidFill>
                  <a:schemeClr val="tx1"/>
                </a:solidFill>
                <a:latin typeface="Times New Roman"/>
              </a:defRPr>
            </a:lvl5pPr>
            <a:lvl6pPr marL="2171700" defTabSz="857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6pPr>
            <a:lvl7pPr marL="2628900" defTabSz="857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7pPr>
            <a:lvl8pPr marL="3086100" defTabSz="857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8pPr>
            <a:lvl9pPr marL="3543300" defTabSz="857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/>
              </a:defRPr>
            </a:lvl9pPr>
          </a:lstStyle>
          <a:p>
            <a:r>
              <a:rPr lang="en-US" altLang="en-US" sz="900" b="0" dirty="0"/>
              <a:t>TEAM X-.</a:t>
            </a:r>
            <a:fld id="{34A929D2-E344-4DCB-A084-071A70E71482}" type="slidenum">
              <a:rPr lang="en-US" altLang="en-US" sz="900" b="0" smtClean="0"/>
              <a:pPr/>
              <a:t>‹#›</a:t>
            </a:fld>
            <a:endParaRPr lang="en-US" altLang="en-US" sz="900" b="0" dirty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762001"/>
            <a:ext cx="8382000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 </a:t>
            </a:r>
            <a:r>
              <a:rPr lang="en-US" altLang="en-US" dirty="0" err="1"/>
              <a:t>asd</a:t>
            </a:r>
            <a:r>
              <a:rPr lang="en-US" altLang="en-US" dirty="0"/>
              <a:t> </a:t>
            </a:r>
            <a:r>
              <a:rPr lang="en-US" altLang="en-US" dirty="0" err="1"/>
              <a:t>gasd</a:t>
            </a:r>
            <a:r>
              <a:rPr lang="en-US" altLang="en-US" dirty="0"/>
              <a:t> </a:t>
            </a:r>
            <a:r>
              <a:rPr lang="en-US" altLang="en-US" dirty="0" err="1"/>
              <a:t>glak</a:t>
            </a:r>
            <a:r>
              <a:rPr lang="en-US" altLang="en-US" dirty="0"/>
              <a:t> </a:t>
            </a:r>
            <a:r>
              <a:rPr lang="en-US" altLang="en-US" dirty="0" err="1"/>
              <a:t>fdas</a:t>
            </a:r>
            <a:r>
              <a:rPr lang="en-US" altLang="en-US" dirty="0"/>
              <a:t> </a:t>
            </a:r>
            <a:r>
              <a:rPr lang="en-US" altLang="en-US" dirty="0" err="1"/>
              <a:t>af</a:t>
            </a:r>
            <a:r>
              <a:rPr lang="en-US" altLang="en-US" dirty="0"/>
              <a:t> </a:t>
            </a:r>
            <a:r>
              <a:rPr lang="en-US" altLang="en-US" dirty="0" err="1"/>
              <a:t>lkajds</a:t>
            </a:r>
            <a:r>
              <a:rPr lang="en-US" altLang="en-US" dirty="0"/>
              <a:t> </a:t>
            </a:r>
            <a:r>
              <a:rPr lang="en-US" altLang="en-US" dirty="0" err="1"/>
              <a:t>laksdjf</a:t>
            </a:r>
            <a:r>
              <a:rPr lang="en-US" altLang="en-US" dirty="0"/>
              <a:t> </a:t>
            </a:r>
            <a:r>
              <a:rPr lang="en-US" altLang="en-US" dirty="0" err="1"/>
              <a:t>hasldkf</a:t>
            </a:r>
            <a:r>
              <a:rPr lang="en-US" altLang="en-US" dirty="0"/>
              <a:t> </a:t>
            </a:r>
            <a:r>
              <a:rPr lang="en-US" altLang="en-US" dirty="0" err="1"/>
              <a:t>asdkj</a:t>
            </a:r>
            <a:r>
              <a:rPr lang="en-US" altLang="en-US" dirty="0"/>
              <a:t> h</a:t>
            </a:r>
          </a:p>
          <a:p>
            <a:pPr lvl="1"/>
            <a:r>
              <a:rPr lang="en-US" altLang="en-US" dirty="0"/>
              <a:t>Second level </a:t>
            </a:r>
            <a:r>
              <a:rPr lang="en-US" altLang="en-US" dirty="0" err="1"/>
              <a:t>asdf</a:t>
            </a:r>
            <a:r>
              <a:rPr lang="en-US" altLang="en-US" dirty="0"/>
              <a:t> </a:t>
            </a:r>
            <a:r>
              <a:rPr lang="en-US" altLang="en-US" dirty="0" err="1"/>
              <a:t>ias;df</a:t>
            </a:r>
            <a:r>
              <a:rPr lang="en-US" altLang="en-US" dirty="0"/>
              <a:t> </a:t>
            </a:r>
            <a:r>
              <a:rPr lang="en-US" altLang="en-US" dirty="0" err="1"/>
              <a:t>has;dlf</a:t>
            </a:r>
            <a:r>
              <a:rPr lang="en-US" altLang="en-US" dirty="0"/>
              <a:t> </a:t>
            </a:r>
            <a:r>
              <a:rPr lang="en-US" altLang="en-US" dirty="0" err="1"/>
              <a:t>as;df</a:t>
            </a:r>
            <a:r>
              <a:rPr lang="en-US" altLang="en-US" dirty="0"/>
              <a:t> </a:t>
            </a:r>
            <a:r>
              <a:rPr lang="en-US" altLang="en-US" dirty="0" err="1"/>
              <a:t>asd</a:t>
            </a:r>
            <a:r>
              <a:rPr lang="en-US" altLang="en-US" dirty="0"/>
              <a:t> </a:t>
            </a:r>
            <a:r>
              <a:rPr lang="en-US" altLang="en-US" dirty="0" err="1"/>
              <a:t>fasdf</a:t>
            </a:r>
            <a:r>
              <a:rPr lang="en-US" altLang="en-US" dirty="0"/>
              <a:t> </a:t>
            </a:r>
            <a:r>
              <a:rPr lang="en-US" altLang="en-US" dirty="0" err="1"/>
              <a:t>asdf</a:t>
            </a:r>
            <a:r>
              <a:rPr lang="en-US" altLang="en-US" dirty="0"/>
              <a:t> </a:t>
            </a:r>
            <a:r>
              <a:rPr lang="en-US" altLang="en-US" dirty="0" err="1"/>
              <a:t>asd</a:t>
            </a:r>
            <a:r>
              <a:rPr lang="en-US" altLang="en-US" dirty="0"/>
              <a:t>  </a:t>
            </a:r>
            <a:r>
              <a:rPr lang="en-US" altLang="en-US" dirty="0" err="1"/>
              <a:t>af</a:t>
            </a:r>
            <a:r>
              <a:rPr lang="en-US" altLang="en-US" dirty="0"/>
              <a:t> </a:t>
            </a:r>
            <a:r>
              <a:rPr lang="en-US" altLang="en-US" dirty="0" err="1"/>
              <a:t>sdfs</a:t>
            </a:r>
            <a:r>
              <a:rPr lang="en-US" altLang="en-US" dirty="0"/>
              <a:t>  </a:t>
            </a:r>
            <a:r>
              <a:rPr lang="en-US" altLang="en-US" dirty="0" err="1"/>
              <a:t>fdsasdf</a:t>
            </a:r>
            <a:r>
              <a:rPr lang="en-US" altLang="en-US" dirty="0"/>
              <a:t> </a:t>
            </a:r>
            <a:r>
              <a:rPr lang="en-US" altLang="en-US" dirty="0" err="1"/>
              <a:t>sa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graphicFrame>
        <p:nvGraphicFramePr>
          <p:cNvPr id="103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5274909"/>
              </p:ext>
            </p:extLst>
          </p:nvPr>
        </p:nvGraphicFramePr>
        <p:xfrm>
          <a:off x="0" y="0"/>
          <a:ext cx="725424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Photo Editor Photo" r:id="rId14" imgW="1209524" imgH="1895238" progId="MSPhotoEd.3">
                  <p:embed/>
                </p:oleObj>
              </mc:Choice>
              <mc:Fallback>
                <p:oleObj name="Photo Editor Photo" r:id="rId14" imgW="1209524" imgH="1895238" progId="MSPhotoEd.3">
                  <p:embed/>
                  <p:pic>
                    <p:nvPicPr>
                      <p:cNvPr id="103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725424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0" y="1371600"/>
            <a:ext cx="69762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>
                <a:latin typeface="Times New Roman"/>
              </a:rPr>
              <a:t>CSE</a:t>
            </a:r>
          </a:p>
          <a:p>
            <a:r>
              <a:rPr lang="en-US" altLang="en-US" sz="2000" dirty="0">
                <a:latin typeface="Times New Roman"/>
              </a:rPr>
              <a:t>4102</a:t>
            </a:r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/>
        </a:defRPr>
      </a:lvl2pPr>
      <a:lvl3pPr algn="ctr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/>
        </a:defRPr>
      </a:lvl3pPr>
      <a:lvl4pPr algn="ctr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/>
        </a:defRPr>
      </a:lvl4pPr>
      <a:lvl5pPr algn="ctr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/>
        </a:defRPr>
      </a:lvl5pPr>
      <a:lvl6pPr marL="457200" algn="ctr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/>
        </a:defRPr>
      </a:lvl6pPr>
      <a:lvl7pPr marL="914400" algn="ctr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/>
        </a:defRPr>
      </a:lvl7pPr>
      <a:lvl8pPr marL="1371600" algn="ctr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/>
        </a:defRPr>
      </a:lvl8pPr>
      <a:lvl9pPr marL="1828800" algn="ctr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/>
        </a:defRPr>
      </a:lvl9pPr>
    </p:titleStyle>
    <p:bodyStyle>
      <a:lvl1pPr marL="523875" indent="-523875" algn="l" rtl="0" fontAlgn="base">
        <a:lnSpc>
          <a:spcPct val="89000"/>
        </a:lnSpc>
        <a:spcBef>
          <a:spcPct val="10000"/>
        </a:spcBef>
        <a:spcAft>
          <a:spcPct val="0"/>
        </a:spcAft>
        <a:buClr>
          <a:srgbClr val="FF3300"/>
        </a:buClr>
        <a:buSzPct val="75000"/>
        <a:buFont typeface="Wingdings" pitchFamily="2" charset="2"/>
        <a:buChar char="m"/>
        <a:tabLst>
          <a:tab pos="1025525" algn="l"/>
        </a:tabLs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1025525" indent="-387350" algn="l" rtl="0" fontAlgn="base">
        <a:lnSpc>
          <a:spcPct val="80000"/>
        </a:lnSpc>
        <a:spcBef>
          <a:spcPct val="20000"/>
        </a:spcBef>
        <a:spcAft>
          <a:spcPct val="0"/>
        </a:spcAft>
        <a:buSzPct val="69000"/>
        <a:buFont typeface="Wingdings" pitchFamily="2" charset="2"/>
        <a:buChar char="q"/>
        <a:tabLst>
          <a:tab pos="1025525" algn="l"/>
        </a:tabLst>
        <a:defRPr sz="2800">
          <a:solidFill>
            <a:schemeClr val="accent2"/>
          </a:solidFill>
          <a:latin typeface="+mn-lt"/>
        </a:defRPr>
      </a:lvl2pPr>
      <a:lvl3pPr marL="1477963" indent="-338138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tabLst>
          <a:tab pos="1025525" algn="l"/>
        </a:tabLst>
        <a:defRPr sz="2400">
          <a:solidFill>
            <a:srgbClr val="FF3300"/>
          </a:solidFill>
          <a:latin typeface="+mn-lt"/>
        </a:defRPr>
      </a:lvl3pPr>
      <a:lvl4pPr marL="1820863" indent="-228600" algn="l" rtl="0" fontAlgn="base">
        <a:spcBef>
          <a:spcPct val="20000"/>
        </a:spcBef>
        <a:spcAft>
          <a:spcPct val="0"/>
        </a:spcAft>
        <a:buChar char="–"/>
        <a:tabLst>
          <a:tab pos="1025525" algn="l"/>
        </a:tabLst>
        <a:defRPr sz="2000">
          <a:solidFill>
            <a:schemeClr val="tx1"/>
          </a:solidFill>
          <a:latin typeface="+mn-lt"/>
        </a:defRPr>
      </a:lvl4pPr>
      <a:lvl5pPr marL="2163763" indent="-228600" algn="l" rtl="0" fontAlgn="base">
        <a:spcBef>
          <a:spcPct val="20000"/>
        </a:spcBef>
        <a:spcAft>
          <a:spcPct val="0"/>
        </a:spcAft>
        <a:buChar char="»"/>
        <a:tabLst>
          <a:tab pos="1025525" algn="l"/>
        </a:tabLst>
        <a:defRPr sz="2000">
          <a:solidFill>
            <a:schemeClr val="tx1"/>
          </a:solidFill>
          <a:latin typeface="+mn-lt"/>
        </a:defRPr>
      </a:lvl5pPr>
      <a:lvl6pPr marL="2620963" indent="-228600" algn="l" rtl="0" fontAlgn="base">
        <a:spcBef>
          <a:spcPct val="20000"/>
        </a:spcBef>
        <a:spcAft>
          <a:spcPct val="0"/>
        </a:spcAft>
        <a:buChar char="»"/>
        <a:tabLst>
          <a:tab pos="1025525" algn="l"/>
        </a:tabLst>
        <a:defRPr sz="2000">
          <a:solidFill>
            <a:schemeClr val="tx1"/>
          </a:solidFill>
          <a:latin typeface="+mn-lt"/>
        </a:defRPr>
      </a:lvl6pPr>
      <a:lvl7pPr marL="3078163" indent="-228600" algn="l" rtl="0" fontAlgn="base">
        <a:spcBef>
          <a:spcPct val="20000"/>
        </a:spcBef>
        <a:spcAft>
          <a:spcPct val="0"/>
        </a:spcAft>
        <a:buChar char="»"/>
        <a:tabLst>
          <a:tab pos="1025525" algn="l"/>
        </a:tabLst>
        <a:defRPr sz="2000">
          <a:solidFill>
            <a:schemeClr val="tx1"/>
          </a:solidFill>
          <a:latin typeface="+mn-lt"/>
        </a:defRPr>
      </a:lvl7pPr>
      <a:lvl8pPr marL="3535363" indent="-228600" algn="l" rtl="0" fontAlgn="base">
        <a:spcBef>
          <a:spcPct val="20000"/>
        </a:spcBef>
        <a:spcAft>
          <a:spcPct val="0"/>
        </a:spcAft>
        <a:buChar char="»"/>
        <a:tabLst>
          <a:tab pos="1025525" algn="l"/>
        </a:tabLst>
        <a:defRPr sz="2000">
          <a:solidFill>
            <a:schemeClr val="tx1"/>
          </a:solidFill>
          <a:latin typeface="+mn-lt"/>
        </a:defRPr>
      </a:lvl8pPr>
      <a:lvl9pPr marL="3992563" indent="-228600" algn="l" rtl="0" fontAlgn="base">
        <a:spcBef>
          <a:spcPct val="20000"/>
        </a:spcBef>
        <a:spcAft>
          <a:spcPct val="0"/>
        </a:spcAft>
        <a:buChar char="»"/>
        <a:tabLst>
          <a:tab pos="1025525" algn="l"/>
        </a:tabLs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techbeacon.com/13-programming-languages-defining-future-coding" TargetMode="External" /><Relationship Id="rId3" Type="http://schemas.openxmlformats.org/officeDocument/2006/relationships/hyperlink" Target="https://www.rust-lang.org/en-US/" TargetMode="External" /><Relationship Id="rId7" Type="http://schemas.openxmlformats.org/officeDocument/2006/relationships/hyperlink" Target="https://techbeacon.com/5-emerging-programming-languages-bright-future" TargetMode="External" /><Relationship Id="rId2" Type="http://schemas.openxmlformats.org/officeDocument/2006/relationships/hyperlink" Target="https://www.dartlang.org" TargetMode="External" /><Relationship Id="rId1" Type="http://schemas.openxmlformats.org/officeDocument/2006/relationships/slideLayout" Target="../slideLayouts/slideLayout2.xml" /><Relationship Id="rId6" Type="http://schemas.openxmlformats.org/officeDocument/2006/relationships/hyperlink" Target="https://cwiki.apache.org/confluence/display/Hive/Home" TargetMode="External" /><Relationship Id="rId5" Type="http://schemas.openxmlformats.org/officeDocument/2006/relationships/hyperlink" Target="https://julialang.org" TargetMode="External" /><Relationship Id="rId10" Type="http://schemas.openxmlformats.org/officeDocument/2006/relationships/hyperlink" Target="http://yoppworks.com/8-predictions-of-future-programming-based-on-2017-trends/" TargetMode="External" /><Relationship Id="rId4" Type="http://schemas.openxmlformats.org/officeDocument/2006/relationships/hyperlink" Target="http://parasail-lang.org" TargetMode="External" /><Relationship Id="rId9" Type="http://schemas.openxmlformats.org/officeDocument/2006/relationships/hyperlink" Target="https://stackify.com/popular-programming-languages-2018/" TargetMode="Externa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gr.uconn.edu/~steve/Cse3002/cse3002template.pptx" TargetMode="External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m.wikipedia.org/wiki/Software_development#Programming_paradigm" TargetMode="External" /><Relationship Id="rId2" Type="http://schemas.openxmlformats.org/officeDocument/2006/relationships/hyperlink" Target="https://en.m.wikipedia.org/wiki/Programming_paradigm" TargetMode="External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m.wikipedia.org/wiki/Timeline_of_programming_languages" TargetMode="External" /><Relationship Id="rId2" Type="http://schemas.openxmlformats.org/officeDocument/2006/relationships/hyperlink" Target="https://en.m.wikipedia.org/wiki/List_of_programming_languages_by_type" TargetMode="External" /><Relationship Id="rId1" Type="http://schemas.openxmlformats.org/officeDocument/2006/relationships/slideLayout" Target="../slideLayouts/slideLayout2.xml" /><Relationship Id="rId4" Type="http://schemas.openxmlformats.org/officeDocument/2006/relationships/hyperlink" Target="https://medium.freecodecamp.org/how-to-visualize-the-programming-language-influence-graph-7f1b765b44d1" TargetMode="Externa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58687" y="-15116"/>
            <a:ext cx="8062912" cy="853316"/>
          </a:xfrm>
          <a:noFill/>
          <a:ln/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sz="3200" b="1" dirty="0">
                <a:solidFill>
                  <a:schemeClr val="tx1"/>
                </a:solidFill>
                <a:effectLst/>
              </a:rPr>
              <a:t>CSE4102 Team Project</a:t>
            </a:r>
            <a:r>
              <a:rPr lang="en-US" altLang="en-US" sz="3200" b="1" dirty="0">
                <a:solidFill>
                  <a:schemeClr val="tx1"/>
                </a:solidFill>
              </a:rPr>
              <a:t> </a:t>
            </a:r>
            <a:endParaRPr lang="en-US" sz="3200" b="1" dirty="0">
              <a:effectLst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914400" y="1731962"/>
            <a:ext cx="80772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altLang="en-US" sz="2400" dirty="0">
                <a:latin typeface="Times New Roman"/>
              </a:rPr>
              <a:t>Prof. Steven A. </a:t>
            </a:r>
            <a:r>
              <a:rPr lang="en-US" altLang="en-US" sz="2400" dirty="0" err="1">
                <a:latin typeface="Times New Roman"/>
              </a:rPr>
              <a:t>Demurjian</a:t>
            </a:r>
            <a:r>
              <a:rPr lang="en-US" altLang="en-US" sz="2400" dirty="0">
                <a:latin typeface="Times New Roman"/>
              </a:rPr>
              <a:t> </a:t>
            </a:r>
            <a:endParaRPr lang="en-US" altLang="en-US" sz="2400" b="0" dirty="0">
              <a:latin typeface="Times New Roman"/>
            </a:endParaRPr>
          </a:p>
          <a:p>
            <a:r>
              <a:rPr lang="en-US" altLang="en-US" sz="2400" b="0" dirty="0">
                <a:latin typeface="Times New Roman"/>
              </a:rPr>
              <a:t>Computer Science &amp; Engineering Department</a:t>
            </a:r>
          </a:p>
          <a:p>
            <a:r>
              <a:rPr lang="en-US" altLang="en-US" sz="2400" b="0" dirty="0">
                <a:latin typeface="Times New Roman"/>
              </a:rPr>
              <a:t>The University of Connecticut</a:t>
            </a:r>
          </a:p>
          <a:p>
            <a:r>
              <a:rPr lang="en-US" altLang="en-US" sz="2400" b="0" dirty="0">
                <a:latin typeface="Times New Roman"/>
              </a:rPr>
              <a:t>371 Fairfield Way, Box U-255</a:t>
            </a:r>
          </a:p>
          <a:p>
            <a:r>
              <a:rPr lang="en-US" altLang="en-US" sz="2400" b="0" dirty="0">
                <a:latin typeface="Times New Roman"/>
              </a:rPr>
              <a:t>Storrs, CT 06269-3255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676400" y="3560762"/>
            <a:ext cx="6705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 dirty="0">
                <a:latin typeface="Courier New" pitchFamily="49" charset="0"/>
              </a:rPr>
              <a:t>Steven.Demurjian@uconn.edu</a:t>
            </a:r>
          </a:p>
          <a:p>
            <a:r>
              <a:rPr lang="en-US" altLang="en-US" sz="1800">
                <a:latin typeface="Courier New" pitchFamily="49" charset="0"/>
              </a:rPr>
              <a:t>http://sdcse.</a:t>
            </a:r>
            <a:r>
              <a:rPr lang="en-US" altLang="en-US" sz="1800" dirty="0">
                <a:latin typeface="Courier New" pitchFamily="49" charset="0"/>
              </a:rPr>
              <a:t>uconn.</a:t>
            </a:r>
            <a:r>
              <a:rPr lang="en-US" altLang="en-US" sz="1800">
                <a:latin typeface="Courier New" pitchFamily="49" charset="0"/>
              </a:rPr>
              <a:t>edu/</a:t>
            </a:r>
            <a:endParaRPr lang="en-US" altLang="en-US" sz="1800" dirty="0">
              <a:latin typeface="Courier New" pitchFamily="49" charset="0"/>
            </a:endParaRPr>
          </a:p>
          <a:p>
            <a:r>
              <a:rPr lang="en-US" altLang="en-US" sz="1800" dirty="0">
                <a:latin typeface="Courier New" pitchFamily="49" charset="0"/>
              </a:rPr>
              <a:t>(860) 486–4818 (Office)</a:t>
            </a:r>
          </a:p>
          <a:p>
            <a:r>
              <a:rPr lang="en-US" altLang="en-US" sz="1800" dirty="0">
                <a:latin typeface="Courier New" pitchFamily="49" charset="0"/>
              </a:rPr>
              <a:t>(860) 486-3719 (CSE Office)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B35C3-94D3-DF42-9CFB-1173F825B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0"/>
            <a:ext cx="8062912" cy="700916"/>
          </a:xfrm>
        </p:spPr>
        <p:txBody>
          <a:bodyPr/>
          <a:lstStyle/>
          <a:p>
            <a:r>
              <a:rPr lang="en-US"/>
              <a:t>Possible Programming 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FC678A-739C-2445-9DF5-3C8CBB495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762000"/>
            <a:ext cx="8382000" cy="6096000"/>
          </a:xfrm>
        </p:spPr>
        <p:txBody>
          <a:bodyPr/>
          <a:lstStyle/>
          <a:p>
            <a:r>
              <a:rPr lang="en-US" sz="2400"/>
              <a:t>Dart </a:t>
            </a:r>
            <a:r>
              <a:rPr lang="en-US" sz="2400">
                <a:hlinkClick r:id="rId2"/>
              </a:rPr>
              <a:t>https://www.dartlang.org</a:t>
            </a:r>
            <a:r>
              <a:rPr lang="en-US" sz="2400"/>
              <a:t> Google general purpose/IoT PL</a:t>
            </a:r>
          </a:p>
          <a:p>
            <a:r>
              <a:rPr lang="en-US" sz="2400"/>
              <a:t>Rust </a:t>
            </a:r>
            <a:r>
              <a:rPr lang="en-US" sz="2400">
                <a:hlinkClick r:id="rId3"/>
              </a:rPr>
              <a:t>https://www.rust-lang.org/en-US/</a:t>
            </a:r>
            <a:r>
              <a:rPr lang="en-US" sz="2400"/>
              <a:t> Systems programming</a:t>
            </a:r>
          </a:p>
          <a:p>
            <a:r>
              <a:rPr lang="en-US" sz="2400"/>
              <a:t>Parasail </a:t>
            </a:r>
            <a:r>
              <a:rPr lang="en-US" sz="2400">
                <a:hlinkClick r:id="rId4"/>
              </a:rPr>
              <a:t>http://parasail-lang.org</a:t>
            </a:r>
            <a:r>
              <a:rPr lang="en-US" sz="2400"/>
              <a:t> Parallel Programming</a:t>
            </a:r>
          </a:p>
          <a:p>
            <a:r>
              <a:rPr lang="en-US" sz="2400"/>
              <a:t>Julia </a:t>
            </a:r>
            <a:r>
              <a:rPr lang="en-US" sz="2400">
                <a:hlinkClick r:id="rId5"/>
              </a:rPr>
              <a:t>https://julialang.org</a:t>
            </a:r>
            <a:r>
              <a:rPr lang="en-US" sz="2400"/>
              <a:t> Numerical Computing</a:t>
            </a:r>
          </a:p>
          <a:p>
            <a:r>
              <a:rPr lang="en-US" sz="2400"/>
              <a:t>HiveQL SQL-like for Data Warehouses </a:t>
            </a:r>
            <a:r>
              <a:rPr lang="en-US" sz="2400">
                <a:hlinkClick r:id="rId6"/>
              </a:rPr>
              <a:t>https://cwiki.apache.org/confluence/display/Hive/Home</a:t>
            </a:r>
            <a:r>
              <a:rPr lang="en-US" sz="2400"/>
              <a:t> </a:t>
            </a:r>
          </a:p>
          <a:p>
            <a:r>
              <a:rPr lang="en-US" sz="2400"/>
              <a:t>Others links to Consider</a:t>
            </a:r>
          </a:p>
          <a:p>
            <a:pPr lvl="1"/>
            <a:r>
              <a:rPr lang="en-US" sz="2400"/>
              <a:t>Rosetta Code</a:t>
            </a:r>
            <a:r>
              <a:rPr lang="en-US" sz="2800"/>
              <a:t> </a:t>
            </a:r>
            <a:r>
              <a:rPr lang="en-US" sz="2400">
                <a:hlinkClick r:id="rId7"/>
              </a:rPr>
              <a:t>http://rosettacode.org/wiki/Rosetta_Code</a:t>
            </a:r>
          </a:p>
          <a:p>
            <a:pPr lvl="1"/>
            <a:r>
              <a:rPr lang="en-US" sz="2400">
                <a:hlinkClick r:id="rId7"/>
              </a:rPr>
              <a:t>https://techbeacon.com/5-emerging-programming-languages-bright-future</a:t>
            </a:r>
            <a:endParaRPr lang="en-US" sz="2400"/>
          </a:p>
          <a:p>
            <a:pPr lvl="1"/>
            <a:r>
              <a:rPr lang="en-US" sz="2400">
                <a:hlinkClick r:id="rId8"/>
              </a:rPr>
              <a:t>https://techbeacon.com/13-programming-languages-defining-future-coding</a:t>
            </a:r>
            <a:endParaRPr lang="en-US" sz="2400"/>
          </a:p>
          <a:p>
            <a:pPr lvl="1"/>
            <a:r>
              <a:rPr lang="en-US" sz="2400">
                <a:hlinkClick r:id="rId9"/>
              </a:rPr>
              <a:t>https://stackify.com/popular-programming-languages-2018/</a:t>
            </a:r>
            <a:r>
              <a:rPr lang="en-US" sz="2400"/>
              <a:t> </a:t>
            </a:r>
          </a:p>
          <a:p>
            <a:pPr lvl="1"/>
            <a:r>
              <a:rPr lang="en-US" sz="2400">
                <a:hlinkClick r:id="rId10"/>
              </a:rPr>
              <a:t>http://yoppworks.com/8-predictions-of-future-programming-based-on-2017-trends/</a:t>
            </a:r>
            <a:r>
              <a:rPr lang="en-US" sz="240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030001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Teams and Due Dates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762000"/>
            <a:ext cx="8382000" cy="6096000"/>
          </a:xfrm>
        </p:spPr>
        <p:txBody>
          <a:bodyPr/>
          <a:lstStyle/>
          <a:p>
            <a:pPr marL="0" indent="0">
              <a:buNone/>
            </a:pPr>
            <a:endParaRPr lang="en-US" dirty="0">
              <a:effectLst/>
            </a:endParaRPr>
          </a:p>
          <a:p>
            <a:r>
              <a:rPr lang="en-US">
                <a:effectLst/>
              </a:rPr>
              <a:t>33% </a:t>
            </a:r>
            <a:r>
              <a:rPr lang="en-US" dirty="0">
                <a:effectLst/>
              </a:rPr>
              <a:t>per deliverable – individual and team grade</a:t>
            </a:r>
          </a:p>
          <a:p>
            <a:r>
              <a:rPr lang="en-US" b="1" dirty="0">
                <a:effectLst/>
              </a:rPr>
              <a:t>Important dates</a:t>
            </a:r>
            <a:endParaRPr lang="en-US" dirty="0">
              <a:effectLst/>
            </a:endParaRPr>
          </a:p>
          <a:p>
            <a:pPr lvl="1"/>
            <a:r>
              <a:rPr lang="en-US" i="1">
                <a:effectLst/>
              </a:rPr>
              <a:t>By  </a:t>
            </a:r>
            <a:r>
              <a:rPr lang="en-US" i="1"/>
              <a:t>February 4th</a:t>
            </a:r>
            <a:r>
              <a:rPr lang="en-US" i="1">
                <a:effectLst/>
              </a:rPr>
              <a:t> at 11:59pm</a:t>
            </a:r>
            <a:r>
              <a:rPr lang="en-US">
                <a:effectLst/>
              </a:rPr>
              <a:t>: submit to Steve: a list of team members, </a:t>
            </a:r>
            <a:r>
              <a:rPr lang="en-US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your chosen programming language and a one-paragraph description of the language, and which team member is doing which deliverable (B and D)</a:t>
            </a:r>
          </a:p>
          <a:p>
            <a:pPr lvl="1"/>
            <a:r>
              <a:rPr lang="en-US" i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en-US" i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April 7 at 11:59pm</a:t>
            </a:r>
            <a:r>
              <a:rPr lang="en-US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 submit to Steve the two PPT presentations (speed and long)</a:t>
            </a:r>
          </a:p>
          <a:p>
            <a:pPr lvl="1"/>
            <a:r>
              <a:rPr lang="en-US" i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Speed Presentation in Class </a:t>
            </a:r>
          </a:p>
          <a:p>
            <a:pPr lvl="1"/>
            <a:r>
              <a:rPr lang="en-US" i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en-US" i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May 1 at 11:59pm</a:t>
            </a:r>
            <a:r>
              <a:rPr lang="en-US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 submit your final report.</a:t>
            </a:r>
            <a:endParaRPr lang="en-US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>
              <a:effectLst/>
            </a:endParaRP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7053263" y="43338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en-US" altLang="en-US" sz="2400" b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75096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Format/Submission Requirements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8687" y="815537"/>
            <a:ext cx="8382000" cy="6096000"/>
          </a:xfrm>
        </p:spPr>
        <p:txBody>
          <a:bodyPr/>
          <a:lstStyle/>
          <a:p>
            <a:pPr lvl="0"/>
            <a:r>
              <a:rPr lang="en-US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slides must be formatted with </a:t>
            </a:r>
            <a:r>
              <a:rPr lang="en-US" sz="2000" u="sng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http://www.engr.uconn.edu/~steve/Cse4102/cse4102template.pptx</a:t>
            </a:r>
            <a:r>
              <a:rPr lang="en-US" sz="20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Slide 2 of </a:t>
            </a:r>
            <a:r>
              <a:rPr lang="en-US" sz="2000" u="sng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http://www.engr.uconn.edu/~steve/Cse4102/cse4102template.pptx</a:t>
            </a:r>
            <a:r>
              <a:rPr lang="en-US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has organization of final PPT.</a:t>
            </a:r>
            <a:endParaRPr lang="en-US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written reports A and B, 1 page is 12pt, 1in margins, single spaced, Times New Roman fonts. You must submit an MS Word Document.</a:t>
            </a:r>
            <a:endParaRPr lang="en-US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presentations, use PowerPoint.</a:t>
            </a:r>
            <a:endParaRPr lang="en-US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Tables, Figures, etc. are not counted in the page requirements of B.</a:t>
            </a:r>
            <a:endParaRPr lang="en-US" dirty="0">
              <a:effectLst/>
            </a:endParaRPr>
          </a:p>
          <a:p>
            <a:pPr lvl="1"/>
            <a:endParaRPr lang="en-US" sz="2400" u="sng" dirty="0">
              <a:effectLst/>
            </a:endParaRPr>
          </a:p>
          <a:p>
            <a:pPr marL="638175" lvl="1" indent="0">
              <a:buNone/>
            </a:pPr>
            <a:endParaRPr lang="en-US" sz="2400" dirty="0">
              <a:effectLst/>
            </a:endParaRP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7053263" y="43338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en-US" altLang="en-US" sz="2400" b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62365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Organization of Final PPT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ffectLst/>
              </a:rPr>
              <a:t>50/75/100 slide </a:t>
            </a:r>
            <a:r>
              <a:rPr lang="en-US" dirty="0">
                <a:effectLst/>
              </a:rPr>
              <a:t>PPT presentation using this template </a:t>
            </a:r>
          </a:p>
          <a:p>
            <a:pPr lvl="0"/>
            <a:r>
              <a:rPr lang="en-US" dirty="0">
                <a:effectLst/>
              </a:rPr>
              <a:t>Biographical </a:t>
            </a:r>
            <a:r>
              <a:rPr lang="en-US">
                <a:effectLst/>
              </a:rPr>
              <a:t>PPTs (included in 50/75) for the individuals involved in your PL </a:t>
            </a:r>
          </a:p>
          <a:p>
            <a:pPr marL="501650" lvl="1" indent="0">
              <a:buNone/>
            </a:pPr>
            <a:r>
              <a:rPr lang="en-US"/>
              <a:t>See next three slides for an example</a:t>
            </a:r>
            <a:endParaRPr lang="en-US" dirty="0">
              <a:effectLst/>
            </a:endParaRPr>
          </a:p>
          <a:p>
            <a:pPr lvl="0"/>
            <a:r>
              <a:rPr lang="en-US" dirty="0">
                <a:effectLst/>
              </a:rPr>
              <a:t>Conclusion Slide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7053263" y="43338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en-US" altLang="en-US" sz="2400" b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5934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Biography - Donald Knuth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 8</a:t>
            </a:r>
            <a:r>
              <a:rPr lang="en-US" altLang="en-US" baseline="30000" dirty="0"/>
              <a:t>th</a:t>
            </a:r>
            <a:r>
              <a:rPr lang="en-US" altLang="en-US" dirty="0"/>
              <a:t> grade, won competition by finding 4,500 words from “Ziegler’s Giant Bar” </a:t>
            </a:r>
          </a:p>
          <a:p>
            <a:pPr eaLnBrk="1" hangingPunct="1"/>
            <a:r>
              <a:rPr lang="en-US" altLang="en-US" dirty="0"/>
              <a:t>Graduated from high school in 1956 with the highest GPA ever achieved at that school</a:t>
            </a:r>
          </a:p>
          <a:p>
            <a:pPr eaLnBrk="1" hangingPunct="1"/>
            <a:r>
              <a:rPr lang="en-US" altLang="en-US" dirty="0"/>
              <a:t>Graduated in 1960 from Case Institute of Technology with a B.S. in Mathematics, was simultaneously awarded an M.S. for his achievements, an unprecedented move</a:t>
            </a:r>
          </a:p>
          <a:p>
            <a:pPr eaLnBrk="1" hangingPunct="1"/>
            <a:r>
              <a:rPr lang="en-US" altLang="en-US" dirty="0"/>
              <a:t>Received a Ph.D. in Mathematics from California Institute of Technology in 1963</a:t>
            </a:r>
          </a:p>
          <a:p>
            <a:pPr eaLnBrk="1" hangingPunct="1"/>
            <a:r>
              <a:rPr lang="en-US" altLang="en-US" dirty="0"/>
              <a:t>Joined Stanford University as a Professor of Computer Science in 1968</a:t>
            </a:r>
          </a:p>
          <a:p>
            <a:pPr eaLnBrk="1" hangingPunct="1"/>
            <a:r>
              <a:rPr lang="en-US" altLang="en-US" dirty="0"/>
              <a:t>In 1993, became Professor Emeritus of The Art of Computer Programming at Stanford, where he is still currently located</a:t>
            </a:r>
          </a:p>
        </p:txBody>
      </p:sp>
      <p:pic>
        <p:nvPicPr>
          <p:cNvPr id="40965" name="Picture 5" descr="don-hir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733800"/>
            <a:ext cx="1074738" cy="1385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7418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Achievements - Donald Knuth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Authored </a:t>
            </a:r>
            <a:r>
              <a:rPr lang="en-US" altLang="en-US" u="sng"/>
              <a:t>The Art of Computer Programming</a:t>
            </a:r>
            <a:r>
              <a:rPr lang="en-US" altLang="en-US"/>
              <a:t>, a multi-volume tome on CS</a:t>
            </a:r>
          </a:p>
          <a:p>
            <a:pPr eaLnBrk="1" hangingPunct="1"/>
            <a:r>
              <a:rPr lang="en-US" altLang="en-US"/>
              <a:t>Inventor of TeX and METAFONT</a:t>
            </a:r>
          </a:p>
          <a:p>
            <a:pPr eaLnBrk="1" hangingPunct="1"/>
            <a:r>
              <a:rPr lang="en-US" altLang="en-US"/>
              <a:t>LR(k) parsing</a:t>
            </a:r>
          </a:p>
          <a:p>
            <a:pPr eaLnBrk="1" hangingPunct="1"/>
            <a:r>
              <a:rPr lang="en-US" altLang="en-US"/>
              <a:t>Knuth-Morris-Pratt algorithm</a:t>
            </a:r>
          </a:p>
          <a:p>
            <a:pPr eaLnBrk="1" hangingPunct="1"/>
            <a:r>
              <a:rPr lang="en-US" altLang="en-US"/>
              <a:t>1974 – Turing Award winner</a:t>
            </a:r>
          </a:p>
          <a:p>
            <a:pPr eaLnBrk="1" hangingPunct="1"/>
            <a:r>
              <a:rPr lang="en-US" altLang="en-US"/>
              <a:t>1979 – National Medal of Science</a:t>
            </a:r>
          </a:p>
          <a:p>
            <a:pPr eaLnBrk="1" hangingPunct="1"/>
            <a:r>
              <a:rPr lang="en-US" altLang="en-US"/>
              <a:t>1995 – John von Neumann Medal</a:t>
            </a:r>
          </a:p>
        </p:txBody>
      </p:sp>
      <p:pic>
        <p:nvPicPr>
          <p:cNvPr id="41988" name="Picture 4" descr="don-hir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209550"/>
            <a:ext cx="531813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989" name="Picture 5" descr="don-hir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733800"/>
            <a:ext cx="1074738" cy="1385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94394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Trivia - Donald Knuth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u="sng"/>
              <a:t>The Art of Computer Programming</a:t>
            </a:r>
            <a:r>
              <a:rPr lang="en-US" altLang="en-US"/>
              <a:t> began as a text about compilers</a:t>
            </a:r>
            <a:endParaRPr lang="en-US" altLang="en-US" u="sng"/>
          </a:p>
          <a:p>
            <a:pPr eaLnBrk="1" hangingPunct="1"/>
            <a:r>
              <a:rPr lang="en-US" altLang="en-US"/>
              <a:t>Loves organ music, mostly 4 and 8-hand music which he plays on an organ in his home, he studied piano as a child</a:t>
            </a:r>
          </a:p>
          <a:p>
            <a:pPr eaLnBrk="1" hangingPunct="1"/>
            <a:r>
              <a:rPr lang="en-US" altLang="en-US"/>
              <a:t>Pays $2.56 (one hexadecimal dollar) for errors found in his books</a:t>
            </a:r>
          </a:p>
          <a:p>
            <a:pPr eaLnBrk="1" hangingPunct="1"/>
            <a:r>
              <a:rPr lang="en-US" altLang="en-US"/>
              <a:t>Quit using email in 1990</a:t>
            </a:r>
          </a:p>
          <a:p>
            <a:pPr eaLnBrk="1" hangingPunct="1"/>
            <a:r>
              <a:rPr lang="en-US" altLang="en-US"/>
              <a:t>Processes all communications in batch-mode</a:t>
            </a:r>
            <a:endParaRPr lang="en-US" altLang="en-US" u="sng"/>
          </a:p>
        </p:txBody>
      </p:sp>
      <p:pic>
        <p:nvPicPr>
          <p:cNvPr id="43012" name="Picture 4" descr="don-hir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209550"/>
            <a:ext cx="531813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013" name="Picture 5" descr="don-hir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733800"/>
            <a:ext cx="1074738" cy="1385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9741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Team semester project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0" y="762000"/>
            <a:ext cx="8382000" cy="6096000"/>
          </a:xfrm>
        </p:spPr>
        <p:txBody>
          <a:bodyPr/>
          <a:lstStyle/>
          <a:p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 teams of 2 to 4 students  </a:t>
            </a:r>
          </a:p>
          <a:p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Explore in-depth an old, new, or emerging programming language  that supports one or more different programming paradigms</a:t>
            </a:r>
            <a:endParaRPr lang="en-US" sz="2400" b="1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Recall that a programming  paradigm describes the underlying conceptual and computational model of the PL</a:t>
            </a:r>
          </a:p>
          <a:p>
            <a:pPr lvl="1"/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Imperative</a:t>
            </a:r>
          </a:p>
          <a:p>
            <a:pPr lvl="1"/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Procedural</a:t>
            </a:r>
          </a:p>
          <a:p>
            <a:pPr lvl="1"/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object-oriented etc.</a:t>
            </a:r>
          </a:p>
          <a:p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See also </a:t>
            </a:r>
          </a:p>
          <a:p>
            <a:pPr lvl="1"/>
            <a:r>
              <a:rPr lang="en-US" sz="2400" u="sng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http://cs.lmu.edu/~ray/notes/paradigms/</a:t>
            </a: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lvl="1"/>
            <a:r>
              <a:rPr lang="en-US" sz="2400" u="sng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https://en.m.wikipedia.org/wiki/Programming_paradigm</a:t>
            </a: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lvl="1"/>
            <a:r>
              <a:rPr lang="en-US" sz="2400" u="sng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https://en.m.wikipedia.org/wiki/Software_development#Programming_paradigm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835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981BD-F48F-9246-8F6F-2D5BCCDFB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u="sng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http://cs.lmu.edu/~ray/notes/paradigms/</a:t>
            </a:r>
            <a:r>
              <a:rPr lang="en-US" sz="36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E4FF97D-DBE8-6345-911E-6C31E6094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0">
                <a:solidFill>
                  <a:srgbClr val="000000"/>
                </a:solidFill>
                <a:effectLst/>
                <a:latin typeface="Roboto"/>
              </a:rPr>
              <a:t>Imperative</a:t>
            </a:r>
            <a:r>
              <a:rPr lang="en-US" b="0" i="0">
                <a:solidFill>
                  <a:srgbClr val="000000"/>
                </a:solidFill>
                <a:effectLst/>
                <a:latin typeface="Roboto"/>
              </a:rPr>
              <a:t>: Programming with an explicit sequence of commands that update state.</a:t>
            </a:r>
          </a:p>
          <a:p>
            <a:r>
              <a:rPr lang="en-US" b="1" i="0">
                <a:solidFill>
                  <a:srgbClr val="000000"/>
                </a:solidFill>
                <a:effectLst/>
                <a:latin typeface="Roboto"/>
              </a:rPr>
              <a:t>Declarative</a:t>
            </a:r>
            <a:r>
              <a:rPr lang="en-US" b="0" i="0">
                <a:solidFill>
                  <a:srgbClr val="000000"/>
                </a:solidFill>
                <a:effectLst/>
                <a:latin typeface="Roboto"/>
              </a:rPr>
              <a:t>: Programming by specifying the result you want, not how to get it.</a:t>
            </a:r>
          </a:p>
          <a:p>
            <a:r>
              <a:rPr lang="en-US" b="1" i="0">
                <a:solidFill>
                  <a:srgbClr val="000000"/>
                </a:solidFill>
                <a:effectLst/>
                <a:latin typeface="Roboto"/>
              </a:rPr>
              <a:t>Structured</a:t>
            </a:r>
            <a:r>
              <a:rPr lang="en-US" b="0" i="0">
                <a:solidFill>
                  <a:srgbClr val="000000"/>
                </a:solidFill>
                <a:effectLst/>
                <a:latin typeface="Roboto"/>
              </a:rPr>
              <a:t>: Programming with clean, goto-free, nested control structures.</a:t>
            </a:r>
          </a:p>
          <a:p>
            <a:r>
              <a:rPr lang="en-US" b="1" i="0">
                <a:solidFill>
                  <a:srgbClr val="000000"/>
                </a:solidFill>
                <a:effectLst/>
                <a:latin typeface="Roboto"/>
              </a:rPr>
              <a:t>Procedural</a:t>
            </a:r>
            <a:r>
              <a:rPr lang="en-US" b="0" i="0">
                <a:solidFill>
                  <a:srgbClr val="000000"/>
                </a:solidFill>
                <a:effectLst/>
                <a:latin typeface="Roboto"/>
              </a:rPr>
              <a:t>: Imperative programming with procedure calls.</a:t>
            </a:r>
          </a:p>
          <a:p>
            <a:r>
              <a:rPr lang="en-US" b="1" i="0">
                <a:solidFill>
                  <a:srgbClr val="000000"/>
                </a:solidFill>
                <a:effectLst/>
                <a:latin typeface="Roboto"/>
              </a:rPr>
              <a:t>Functional</a:t>
            </a:r>
            <a:r>
              <a:rPr lang="en-US" b="0" i="0">
                <a:solidFill>
                  <a:srgbClr val="000000"/>
                </a:solidFill>
                <a:effectLst/>
                <a:latin typeface="Roboto"/>
              </a:rPr>
              <a:t> (Applicative): Programming with function calls that avoid any global state.</a:t>
            </a:r>
          </a:p>
          <a:p>
            <a:r>
              <a:rPr lang="en-US" b="1" i="0">
                <a:solidFill>
                  <a:srgbClr val="000000"/>
                </a:solidFill>
                <a:effectLst/>
                <a:latin typeface="Roboto"/>
              </a:rPr>
              <a:t>Function-Level</a:t>
            </a:r>
            <a:r>
              <a:rPr lang="en-US" b="0" i="0">
                <a:solidFill>
                  <a:srgbClr val="000000"/>
                </a:solidFill>
                <a:effectLst/>
                <a:latin typeface="Roboto"/>
              </a:rPr>
              <a:t> (Combinator): Programming with no variables at all.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761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981BD-F48F-9246-8F6F-2D5BCCDFB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u="sng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http://cs.lmu.edu/~ray/notes/paradigms/</a:t>
            </a:r>
            <a:r>
              <a:rPr lang="en-US" sz="36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E4FF97D-DBE8-6345-911E-6C31E6094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0">
                <a:solidFill>
                  <a:srgbClr val="000000"/>
                </a:solidFill>
                <a:effectLst/>
                <a:latin typeface="Roboto"/>
              </a:rPr>
              <a:t>Object-Oriented</a:t>
            </a:r>
            <a:r>
              <a:rPr lang="en-US" b="0" i="0">
                <a:solidFill>
                  <a:srgbClr val="000000"/>
                </a:solidFill>
                <a:effectLst/>
                <a:latin typeface="Roboto"/>
              </a:rPr>
              <a:t>: Programming by defining objects that send messages to each other. Objects have their own internal (encapsulated) state and public interfaces. Object orientation can be:</a:t>
            </a:r>
          </a:p>
          <a:p>
            <a:pPr lvl="1"/>
            <a:r>
              <a:rPr lang="en-US" b="1" i="0">
                <a:solidFill>
                  <a:srgbClr val="000000"/>
                </a:solidFill>
                <a:effectLst/>
                <a:latin typeface="Roboto"/>
              </a:rPr>
              <a:t>Class-based</a:t>
            </a:r>
            <a:r>
              <a:rPr lang="en-US" b="0" i="0">
                <a:solidFill>
                  <a:srgbClr val="000000"/>
                </a:solidFill>
                <a:effectLst/>
                <a:latin typeface="Roboto"/>
              </a:rPr>
              <a:t>: Objects get state and behavior based on membership in a class.</a:t>
            </a:r>
          </a:p>
          <a:p>
            <a:pPr lvl="1"/>
            <a:r>
              <a:rPr lang="en-US" b="1" i="0">
                <a:solidFill>
                  <a:srgbClr val="000000"/>
                </a:solidFill>
                <a:effectLst/>
                <a:latin typeface="Roboto"/>
              </a:rPr>
              <a:t>Prototype-based</a:t>
            </a:r>
            <a:r>
              <a:rPr lang="en-US" b="0" i="0">
                <a:solidFill>
                  <a:srgbClr val="000000"/>
                </a:solidFill>
                <a:effectLst/>
                <a:latin typeface="Roboto"/>
              </a:rPr>
              <a:t>: Objects get behavior from a prototype object.</a:t>
            </a:r>
          </a:p>
          <a:p>
            <a:r>
              <a:rPr lang="en-US" b="1" i="0">
                <a:solidFill>
                  <a:srgbClr val="000000"/>
                </a:solidFill>
                <a:effectLst/>
                <a:latin typeface="Roboto"/>
              </a:rPr>
              <a:t>Event-Driven</a:t>
            </a:r>
            <a:r>
              <a:rPr lang="en-US" b="0" i="0">
                <a:solidFill>
                  <a:srgbClr val="000000"/>
                </a:solidFill>
                <a:effectLst/>
                <a:latin typeface="Roboto"/>
              </a:rPr>
              <a:t>: Programming with emitters and listeners of asynchronous actions.</a:t>
            </a:r>
          </a:p>
          <a:p>
            <a:r>
              <a:rPr lang="en-US" b="1" i="0">
                <a:solidFill>
                  <a:srgbClr val="000000"/>
                </a:solidFill>
                <a:effectLst/>
                <a:latin typeface="Roboto"/>
              </a:rPr>
              <a:t>Flow-Driven</a:t>
            </a:r>
            <a:r>
              <a:rPr lang="en-US" b="0" i="0">
                <a:solidFill>
                  <a:srgbClr val="000000"/>
                </a:solidFill>
                <a:effectLst/>
                <a:latin typeface="Roboto"/>
              </a:rPr>
              <a:t>: Programming processes communicating with each other over predefined channels.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477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981BD-F48F-9246-8F6F-2D5BCCDFB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u="sng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http://cs.lmu.edu/~ray/notes/paradigms/</a:t>
            </a:r>
            <a:r>
              <a:rPr lang="en-US" sz="36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E4FF97D-DBE8-6345-911E-6C31E6094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878" y="751294"/>
            <a:ext cx="8382000" cy="6096000"/>
          </a:xfrm>
        </p:spPr>
        <p:txBody>
          <a:bodyPr/>
          <a:lstStyle/>
          <a:p>
            <a:r>
              <a:rPr lang="en-US" b="1" i="0">
                <a:solidFill>
                  <a:srgbClr val="000000"/>
                </a:solidFill>
                <a:effectLst/>
                <a:latin typeface="Roboto"/>
              </a:rPr>
              <a:t>Logic</a:t>
            </a:r>
            <a:r>
              <a:rPr lang="en-US" b="0" i="0">
                <a:solidFill>
                  <a:srgbClr val="000000"/>
                </a:solidFill>
                <a:effectLst/>
                <a:latin typeface="Roboto"/>
              </a:rPr>
              <a:t> (Rule-based): Programming by specifying a set of facts and rules. An engine infers the answers to questions.</a:t>
            </a:r>
          </a:p>
          <a:p>
            <a:r>
              <a:rPr lang="en-US" b="1" i="0">
                <a:solidFill>
                  <a:srgbClr val="000000"/>
                </a:solidFill>
                <a:effectLst/>
                <a:latin typeface="Roboto"/>
              </a:rPr>
              <a:t>Constraint</a:t>
            </a:r>
            <a:r>
              <a:rPr lang="en-US" b="0" i="0">
                <a:solidFill>
                  <a:srgbClr val="000000"/>
                </a:solidFill>
                <a:effectLst/>
                <a:latin typeface="Roboto"/>
              </a:rPr>
              <a:t>: Programming by specifying a set of constraints. An engine finds the values that meet the constraints.</a:t>
            </a:r>
          </a:p>
          <a:p>
            <a:r>
              <a:rPr lang="en-US" b="1" i="0">
                <a:solidFill>
                  <a:srgbClr val="000000"/>
                </a:solidFill>
                <a:effectLst/>
                <a:latin typeface="Roboto"/>
              </a:rPr>
              <a:t>Aspect-Oriented</a:t>
            </a:r>
            <a:r>
              <a:rPr lang="en-US" b="0" i="0">
                <a:solidFill>
                  <a:srgbClr val="000000"/>
                </a:solidFill>
                <a:effectLst/>
                <a:latin typeface="Roboto"/>
              </a:rPr>
              <a:t>: Programming cross-cutting concerns applied transparently.</a:t>
            </a:r>
          </a:p>
          <a:p>
            <a:r>
              <a:rPr lang="en-US" b="1" i="0">
                <a:solidFill>
                  <a:srgbClr val="000000"/>
                </a:solidFill>
                <a:effectLst/>
                <a:latin typeface="Roboto"/>
              </a:rPr>
              <a:t>Reflective</a:t>
            </a:r>
            <a:r>
              <a:rPr lang="en-US" b="0" i="0">
                <a:solidFill>
                  <a:srgbClr val="000000"/>
                </a:solidFill>
                <a:effectLst/>
                <a:latin typeface="Roboto"/>
              </a:rPr>
              <a:t>: Programming by manipulating the program elements themselves.</a:t>
            </a:r>
          </a:p>
          <a:p>
            <a:r>
              <a:rPr lang="en-US" b="1" i="0">
                <a:solidFill>
                  <a:srgbClr val="000000"/>
                </a:solidFill>
                <a:effectLst/>
                <a:latin typeface="Roboto"/>
              </a:rPr>
              <a:t>Array</a:t>
            </a:r>
            <a:r>
              <a:rPr lang="en-US" b="0" i="0">
                <a:solidFill>
                  <a:srgbClr val="000000"/>
                </a:solidFill>
                <a:effectLst/>
                <a:latin typeface="Roboto"/>
              </a:rPr>
              <a:t>: Programming with powerful array operators that usually make loops unnecessary.</a:t>
            </a:r>
          </a:p>
          <a:p>
            <a:pPr marL="0" indent="0">
              <a:buNone/>
            </a:pPr>
            <a:r>
              <a:rPr lang="en-US" b="0" i="0">
                <a:solidFill>
                  <a:srgbClr val="FF0000"/>
                </a:solidFill>
                <a:effectLst/>
                <a:latin typeface="Roboto"/>
              </a:rPr>
              <a:t>Paradigms are </a:t>
            </a:r>
            <a:r>
              <a:rPr lang="en-US" b="1" i="0">
                <a:solidFill>
                  <a:srgbClr val="FF0000"/>
                </a:solidFill>
                <a:effectLst/>
                <a:latin typeface="Roboto"/>
              </a:rPr>
              <a:t>not meant to be mutually exclusive</a:t>
            </a:r>
            <a:r>
              <a:rPr lang="en-US" b="0" i="0">
                <a:solidFill>
                  <a:srgbClr val="FF0000"/>
                </a:solidFill>
                <a:effectLst/>
                <a:latin typeface="Roboto"/>
              </a:rPr>
              <a:t>; a single program can feature multiple paradigms!</a:t>
            </a:r>
          </a:p>
        </p:txBody>
      </p:sp>
    </p:spTree>
    <p:extLst>
      <p:ext uri="{BB962C8B-B14F-4D97-AF65-F5344CB8AC3E}">
        <p14:creationId xmlns:p14="http://schemas.microsoft.com/office/powerpoint/2010/main" val="951424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Four Part Project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762000"/>
            <a:ext cx="8382000" cy="6096000"/>
          </a:xfrm>
        </p:spPr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24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Identify the Issues/Questions of </a:t>
            </a:r>
            <a:r>
              <a:rPr lang="en-US" sz="240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chosen PL</a:t>
            </a:r>
            <a:endParaRPr lang="en-US" sz="2400" dirty="0">
              <a:solidFill>
                <a:srgbClr val="000000"/>
              </a:solidFill>
              <a:effectLst/>
              <a:latin typeface="Tahoma"/>
              <a:ea typeface="Times New Roman"/>
              <a:cs typeface="Times New Roman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Why did you </a:t>
            </a:r>
            <a:r>
              <a:rPr lang="en-US" sz="200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choose your PL? </a:t>
            </a:r>
            <a:endParaRPr lang="en-US" sz="2000" dirty="0">
              <a:solidFill>
                <a:srgbClr val="000000"/>
              </a:solidFill>
              <a:effectLst/>
              <a:ea typeface="Times New Roman"/>
              <a:cs typeface="Times New Roman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What types of problems does it solve?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What </a:t>
            </a:r>
            <a:r>
              <a:rPr lang="en-US" sz="200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application domais 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is it relevant for?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When how and who were the inventors of the programming language?</a:t>
            </a:r>
            <a:endParaRPr lang="en-US" sz="2000" dirty="0">
              <a:effectLst/>
              <a:latin typeface="Calibri"/>
              <a:ea typeface="Times New Roman"/>
              <a:cs typeface="Times New Roman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240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12/18/24 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page final report your </a:t>
            </a:r>
            <a:r>
              <a:rPr lang="en-US" sz="240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chosen PL for 2/3/4 members</a:t>
            </a:r>
            <a:endParaRPr lang="en-US" sz="2400" dirty="0">
              <a:solidFill>
                <a:srgbClr val="000000"/>
              </a:solidFill>
              <a:effectLst/>
              <a:ea typeface="Times New Roman"/>
              <a:cs typeface="Times New Roman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One member expands the part A and focuses on paradigm, origin, history, domain, &amp; bios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>
                <a:solidFill>
                  <a:srgbClr val="000000"/>
                </a:solidFill>
                <a:ea typeface="Times New Roman"/>
                <a:cs typeface="Times New Roman"/>
              </a:rPr>
              <a:t>Other</a:t>
            </a:r>
            <a:r>
              <a:rPr lang="en-US" sz="200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 member(s) focus on language, compiler, IDE, grammar, etc.</a:t>
            </a:r>
            <a:endParaRPr lang="en-US" sz="2400" dirty="0">
              <a:solidFill>
                <a:srgbClr val="000000"/>
              </a:solidFill>
              <a:effectLst/>
              <a:ea typeface="Times New Roman"/>
              <a:cs typeface="Times New Roman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2400">
                <a:solidFill>
                  <a:srgbClr val="000000"/>
                </a:solidFill>
                <a:ea typeface="Times New Roman"/>
                <a:cs typeface="Times New Roman"/>
              </a:rPr>
              <a:t>Demonstrate</a:t>
            </a:r>
            <a:r>
              <a:rPr lang="en-US" sz="240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 your chosen programming language through code using perhaps word count or word frequency program.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240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50/75/100 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slide PPT presentation on your chosen programming language using the CSE4102 template on the course web page</a:t>
            </a:r>
            <a:r>
              <a:rPr lang="en-US" sz="240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.  Each member does 25 slides on their portion from  B. Also 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prepare </a:t>
            </a:r>
            <a:r>
              <a:rPr lang="en-US" sz="240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a 5-10 slide speed 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version </a:t>
            </a:r>
            <a:r>
              <a:rPr lang="en-US" sz="240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to present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00"/>
                </a:solidFill>
                <a:effectLst/>
                <a:cs typeface="Times New Roman"/>
              </a:rPr>
              <a:t>Clas</a:t>
            </a:r>
            <a:r>
              <a:rPr lang="en-US" sz="2400">
                <a:effectLst/>
              </a:rPr>
              <a:t>s </a:t>
            </a:r>
            <a:r>
              <a:rPr lang="en-US" sz="2400" dirty="0">
                <a:effectLst/>
              </a:rPr>
              <a:t>Presentation Integrates Topic</a:t>
            </a:r>
            <a:r>
              <a:rPr lang="en-US" sz="2400">
                <a:effectLst/>
              </a:rPr>
              <a:t>, Languages, and Bio </a:t>
            </a:r>
            <a:r>
              <a:rPr lang="en-US" sz="2400" dirty="0">
                <a:effectLst/>
              </a:rPr>
              <a:t>PPTs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7053263" y="43338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en-US" altLang="en-US" sz="2400" b="0">
              <a:latin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136DC-F22A-EC4B-A29D-AAC66A973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Team Structure and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76265-18CD-2D4F-A310-A244F835B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762001"/>
            <a:ext cx="8382000" cy="6096000"/>
          </a:xfrm>
        </p:spPr>
        <p:txBody>
          <a:bodyPr/>
          <a:lstStyle/>
          <a:p>
            <a:pPr lvl="0"/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final  report with 12 pages for 2 person teams, 18 pages for 3 person teams, in 24 pages for 4 person teams</a:t>
            </a:r>
            <a:endParaRPr lang="en-US" sz="24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One team member focuses on the overall introduction of the programming paradigm by:  </a:t>
            </a:r>
          </a:p>
          <a:p>
            <a:pPr lvl="1"/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Expanding the one page discussion in more detail </a:t>
            </a:r>
          </a:p>
          <a:p>
            <a:pPr lvl="1"/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Discussing the underlying programming paradigm (e.g., concurrent, parallel, functional, etc.)</a:t>
            </a:r>
          </a:p>
          <a:p>
            <a:pPr lvl="1"/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Explaining  motivation /history of PL, bios of  founders</a:t>
            </a:r>
          </a:p>
          <a:p>
            <a:pPr lvl="1"/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Discussing the domain or intended application</a:t>
            </a:r>
            <a:endParaRPr lang="en-US" sz="24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Each of the other 1, 2, or 3 team members focuses on the programming language in detail including:</a:t>
            </a:r>
          </a:p>
          <a:p>
            <a:pPr lvl="1"/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Perspective of technology, compilers, supported platforms,  IDE </a:t>
            </a:r>
          </a:p>
          <a:p>
            <a:pPr lvl="1"/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Grammar in EBNF or yacc/bison format as an appendix</a:t>
            </a:r>
          </a:p>
          <a:p>
            <a:pPr lvl="0"/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example, for object-oriented paradigm, Java, Eiffel, and C++, for a 4 person team,  one team member do4svoverview and the other three team members assigned to a P</a:t>
            </a:r>
            <a:endParaRPr lang="en-US" sz="24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994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Choosing a Programming Language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0" y="762000"/>
            <a:ext cx="8382000" cy="6096000"/>
          </a:xfrm>
        </p:spPr>
        <p:txBody>
          <a:bodyPr/>
          <a:lstStyle/>
          <a:p>
            <a:r>
              <a:rPr lang="en-US" sz="24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Possible Languages to consider are based on categories or application domains or for specific purposes:</a:t>
            </a:r>
            <a:endParaRPr lang="en-US" sz="24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+mj-lt"/>
              <a:buAutoNum type="arabicPeriod"/>
            </a:pP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Languages for IoT, concurrency/parallelism, machine learning, secure transactions</a:t>
            </a:r>
            <a:endParaRPr lang="en-US" sz="24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+mj-lt"/>
              <a:buAutoNum type="arabicPeriod"/>
            </a:pP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Categories as in </a:t>
            </a:r>
            <a:r>
              <a:rPr lang="en-US" sz="2400" u="sng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https://en.m.wikipedia.org/wiki/List_of_programming_languages_by_type</a:t>
            </a: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+mj-lt"/>
              <a:buAutoNum type="arabicPeriod"/>
            </a:pP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 period organization as in </a:t>
            </a:r>
            <a:r>
              <a:rPr lang="en-US" sz="2400" u="sng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https://en.m.wikipedia.org/wiki/Timeline_of_programming_languages</a:t>
            </a: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4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8175" lvl="1" indent="0">
              <a:buNone/>
            </a:pPr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cannot choose PLs in class (C, C++, Pascal, Modula-2, Ada, Prolog, Go, Fortran, COBOL), from a CSE class (Python, scheme), or widely in use  (Java, JavaScript, C#, Objective-C, Swift, etc.).</a:t>
            </a:r>
            <a:endParaRPr lang="en-US" sz="24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Make sure you select a language that has an available compiler to utilize for demonstration and testing purpose</a:t>
            </a:r>
          </a:p>
          <a:p>
            <a:r>
              <a:rPr lang="en-US" sz="2400"/>
              <a:t>See: </a:t>
            </a:r>
            <a:r>
              <a:rPr lang="en-US" sz="2400">
                <a:hlinkClick r:id="rId4"/>
              </a:rPr>
              <a:t>https://medium.freecodecamp.org/how-to-visualize-the-programming-language-influence-graph-7f1b765b44d1</a:t>
            </a:r>
            <a:r>
              <a:rPr lang="en-US" sz="240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83867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4DAC2-96E1-2843-8A72-AA159DA15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Languages For Spring 19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F7C5FBA-5D45-7A43-9F56-F8F17F57F9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5396698"/>
              </p:ext>
            </p:extLst>
          </p:nvPr>
        </p:nvGraphicFramePr>
        <p:xfrm>
          <a:off x="1524001" y="1681790"/>
          <a:ext cx="6095999" cy="3494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97300">
                  <a:extLst>
                    <a:ext uri="{9D8B030D-6E8A-4147-A177-3AD203B41FA5}">
                      <a16:colId xmlns:a16="http://schemas.microsoft.com/office/drawing/2014/main" val="1116505121"/>
                    </a:ext>
                  </a:extLst>
                </a:gridCol>
                <a:gridCol w="1901399">
                  <a:extLst>
                    <a:ext uri="{9D8B030D-6E8A-4147-A177-3AD203B41FA5}">
                      <a16:colId xmlns:a16="http://schemas.microsoft.com/office/drawing/2014/main" val="3482496067"/>
                    </a:ext>
                  </a:extLst>
                </a:gridCol>
                <a:gridCol w="2097300">
                  <a:extLst>
                    <a:ext uri="{9D8B030D-6E8A-4147-A177-3AD203B41FA5}">
                      <a16:colId xmlns:a16="http://schemas.microsoft.com/office/drawing/2014/main" val="3507927034"/>
                    </a:ext>
                  </a:extLst>
                </a:gridCol>
              </a:tblGrid>
              <a:tr h="3482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6502</a:t>
                      </a:r>
                      <a:endParaRPr lang="en-US" sz="2000" b="0" i="0" u="none" strike="noStrike">
                        <a:effectLst/>
                        <a:latin typeface="DejaVu Sans"/>
                      </a:endParaRPr>
                    </a:p>
                  </a:txBody>
                  <a:tcPr marL="3235" marR="3235" marT="3235" marB="41407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erlang</a:t>
                      </a:r>
                      <a:endParaRPr lang="en-US" sz="2000" b="0" i="0" u="none" strike="noStrike">
                        <a:effectLst/>
                        <a:latin typeface="DejaVu Sans"/>
                      </a:endParaRPr>
                    </a:p>
                  </a:txBody>
                  <a:tcPr marL="3235" marR="3235" marT="3235" marB="41407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php</a:t>
                      </a:r>
                      <a:endParaRPr lang="en-US" sz="2000" b="0" i="0" u="none" strike="noStrike">
                        <a:effectLst/>
                        <a:latin typeface="DejaVu Sans"/>
                      </a:endParaRPr>
                    </a:p>
                  </a:txBody>
                  <a:tcPr marL="3235" marR="3235" marT="3235" marB="41407" anchor="b"/>
                </a:tc>
                <a:extLst>
                  <a:ext uri="{0D108BD9-81ED-4DB2-BD59-A6C34878D82A}">
                    <a16:rowId xmlns:a16="http://schemas.microsoft.com/office/drawing/2014/main" val="3794120686"/>
                  </a:ext>
                </a:extLst>
              </a:tr>
              <a:tr h="3482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68000</a:t>
                      </a:r>
                      <a:endParaRPr lang="en-US" sz="2000" b="0" i="0" u="none" strike="noStrike">
                        <a:effectLst/>
                        <a:latin typeface="DejaVu Sans"/>
                      </a:endParaRPr>
                    </a:p>
                  </a:txBody>
                  <a:tcPr marL="3235" marR="3235" marT="3235" marB="41407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F#</a:t>
                      </a:r>
                      <a:endParaRPr lang="en-US" sz="2000" b="0" i="0" u="none" strike="noStrike">
                        <a:effectLst/>
                        <a:latin typeface="DejaVu Sans"/>
                      </a:endParaRPr>
                    </a:p>
                  </a:txBody>
                  <a:tcPr marL="3235" marR="3235" marT="3235" marB="41407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</a:t>
                      </a:r>
                      <a:endParaRPr lang="en-US" sz="2000" b="0" i="0" u="none" strike="noStrike">
                        <a:effectLst/>
                        <a:latin typeface="DejaVu Sans"/>
                      </a:endParaRPr>
                    </a:p>
                  </a:txBody>
                  <a:tcPr marL="3235" marR="3235" marT="3235" marB="41407" anchor="b"/>
                </a:tc>
                <a:extLst>
                  <a:ext uri="{0D108BD9-81ED-4DB2-BD59-A6C34878D82A}">
                    <a16:rowId xmlns:a16="http://schemas.microsoft.com/office/drawing/2014/main" val="1994055591"/>
                  </a:ext>
                </a:extLst>
              </a:tr>
              <a:tr h="3482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befunge</a:t>
                      </a:r>
                      <a:endParaRPr lang="en-US" sz="2000" b="0" i="0" u="none" strike="noStrike">
                        <a:effectLst/>
                        <a:latin typeface="DejaVu Sans"/>
                      </a:endParaRPr>
                    </a:p>
                  </a:txBody>
                  <a:tcPr marL="3235" marR="3235" marT="3235" marB="41407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functional</a:t>
                      </a:r>
                      <a:endParaRPr lang="en-US" sz="2000" b="0" i="0" u="none" strike="noStrike">
                        <a:effectLst/>
                        <a:latin typeface="DejaVu Sans"/>
                      </a:endParaRPr>
                    </a:p>
                  </a:txBody>
                  <a:tcPr marL="3235" marR="3235" marT="3235" marB="41407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Ruby on rails</a:t>
                      </a:r>
                      <a:endParaRPr lang="en-US" sz="2000" b="0" i="0" u="none" strike="noStrike">
                        <a:effectLst/>
                        <a:latin typeface="DejaVu Sans"/>
                      </a:endParaRPr>
                    </a:p>
                  </a:txBody>
                  <a:tcPr marL="3235" marR="3235" marT="3235" marB="41407" anchor="b"/>
                </a:tc>
                <a:extLst>
                  <a:ext uri="{0D108BD9-81ED-4DB2-BD59-A6C34878D82A}">
                    <a16:rowId xmlns:a16="http://schemas.microsoft.com/office/drawing/2014/main" val="638794482"/>
                  </a:ext>
                </a:extLst>
              </a:tr>
              <a:tr h="3482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Bitcoin script</a:t>
                      </a:r>
                      <a:endParaRPr lang="en-US" sz="2000" b="0" i="0" u="none" strike="noStrike">
                        <a:effectLst/>
                        <a:latin typeface="DejaVu Sans"/>
                      </a:endParaRPr>
                    </a:p>
                  </a:txBody>
                  <a:tcPr marL="3235" marR="3235" marT="3235" marB="41407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gremlin</a:t>
                      </a:r>
                      <a:endParaRPr lang="en-US" sz="2000" b="0" i="0" u="none" strike="noStrike">
                        <a:effectLst/>
                        <a:latin typeface="DejaVu Sans"/>
                      </a:endParaRPr>
                    </a:p>
                  </a:txBody>
                  <a:tcPr marL="3235" marR="3235" marT="3235" marB="41407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rust</a:t>
                      </a:r>
                      <a:endParaRPr lang="en-US" sz="2000" b="0" i="0" u="none" strike="noStrike">
                        <a:effectLst/>
                        <a:latin typeface="DejaVu Sans"/>
                      </a:endParaRPr>
                    </a:p>
                  </a:txBody>
                  <a:tcPr marL="3235" marR="3235" marT="3235" marB="41407" anchor="b"/>
                </a:tc>
                <a:extLst>
                  <a:ext uri="{0D108BD9-81ED-4DB2-BD59-A6C34878D82A}">
                    <a16:rowId xmlns:a16="http://schemas.microsoft.com/office/drawing/2014/main" val="4182137576"/>
                  </a:ext>
                </a:extLst>
              </a:tr>
              <a:tr h="3482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Blocky</a:t>
                      </a:r>
                      <a:endParaRPr lang="en-US" sz="2000" b="0" i="0" u="none" strike="noStrike">
                        <a:effectLst/>
                        <a:latin typeface="DejaVu Sans"/>
                      </a:endParaRPr>
                    </a:p>
                  </a:txBody>
                  <a:tcPr marL="3235" marR="3235" marT="3235" marB="41407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Haskell</a:t>
                      </a:r>
                      <a:endParaRPr lang="en-US" sz="2000" b="0" i="0" u="none" strike="noStrike">
                        <a:effectLst/>
                        <a:latin typeface="DejaVu Sans"/>
                      </a:endParaRPr>
                    </a:p>
                  </a:txBody>
                  <a:tcPr marL="3235" marR="3235" marT="3235" marB="41407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Scala</a:t>
                      </a:r>
                      <a:endParaRPr lang="en-US" sz="2000" b="0" i="0" u="none" strike="noStrike">
                        <a:effectLst/>
                        <a:latin typeface="DejaVu Sans"/>
                      </a:endParaRPr>
                    </a:p>
                  </a:txBody>
                  <a:tcPr marL="3235" marR="3235" marT="3235" marB="41407" anchor="b"/>
                </a:tc>
                <a:extLst>
                  <a:ext uri="{0D108BD9-81ED-4DB2-BD59-A6C34878D82A}">
                    <a16:rowId xmlns:a16="http://schemas.microsoft.com/office/drawing/2014/main" val="2666098848"/>
                  </a:ext>
                </a:extLst>
              </a:tr>
              <a:tr h="3482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clojure</a:t>
                      </a:r>
                      <a:endParaRPr lang="en-US" sz="2000" b="0" i="0" u="none" strike="noStrike">
                        <a:effectLst/>
                        <a:latin typeface="DejaVu Sans"/>
                      </a:endParaRPr>
                    </a:p>
                  </a:txBody>
                  <a:tcPr marL="3235" marR="3235" marT="3235" marB="41407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juliauh</a:t>
                      </a:r>
                      <a:endParaRPr lang="en-US" sz="2000" b="0" i="0" u="none" strike="noStrike">
                        <a:effectLst/>
                        <a:latin typeface="DejaVu Sans"/>
                      </a:endParaRPr>
                    </a:p>
                  </a:txBody>
                  <a:tcPr marL="3235" marR="3235" marT="3235" marB="41407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scratch</a:t>
                      </a:r>
                      <a:endParaRPr lang="en-US" sz="2000" b="0" i="0" u="none" strike="noStrike">
                        <a:effectLst/>
                        <a:latin typeface="DejaVu Sans"/>
                      </a:endParaRPr>
                    </a:p>
                  </a:txBody>
                  <a:tcPr marL="3235" marR="3235" marT="3235" marB="41407" anchor="b"/>
                </a:tc>
                <a:extLst>
                  <a:ext uri="{0D108BD9-81ED-4DB2-BD59-A6C34878D82A}">
                    <a16:rowId xmlns:a16="http://schemas.microsoft.com/office/drawing/2014/main" val="1744920912"/>
                  </a:ext>
                </a:extLst>
              </a:tr>
              <a:tr h="3482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dart</a:t>
                      </a:r>
                      <a:endParaRPr lang="en-US" sz="2000" b="0" i="0" u="none" strike="noStrike">
                        <a:effectLst/>
                        <a:latin typeface="DejaVu Sans"/>
                      </a:endParaRPr>
                    </a:p>
                  </a:txBody>
                  <a:tcPr marL="3235" marR="3235" marT="3235" marB="41407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kotlin</a:t>
                      </a:r>
                      <a:endParaRPr lang="en-US" sz="2000" b="0" i="0" u="none" strike="noStrike">
                        <a:effectLst/>
                        <a:latin typeface="DejaVu Sans"/>
                      </a:endParaRPr>
                    </a:p>
                  </a:txBody>
                  <a:tcPr marL="3235" marR="3235" marT="3235" marB="41407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smalltalk</a:t>
                      </a:r>
                      <a:endParaRPr lang="en-US" sz="2000" b="0" i="0" u="none" strike="noStrike">
                        <a:effectLst/>
                        <a:latin typeface="DejaVu Sans"/>
                      </a:endParaRPr>
                    </a:p>
                  </a:txBody>
                  <a:tcPr marL="3235" marR="3235" marT="3235" marB="41407" anchor="b"/>
                </a:tc>
                <a:extLst>
                  <a:ext uri="{0D108BD9-81ED-4DB2-BD59-A6C34878D82A}">
                    <a16:rowId xmlns:a16="http://schemas.microsoft.com/office/drawing/2014/main" val="611979893"/>
                  </a:ext>
                </a:extLst>
              </a:tr>
              <a:tr h="3482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Django</a:t>
                      </a:r>
                      <a:endParaRPr lang="en-US" sz="2000" b="0" i="0" u="none" strike="noStrike">
                        <a:effectLst/>
                        <a:latin typeface="DejaVu Sans"/>
                      </a:endParaRPr>
                    </a:p>
                  </a:txBody>
                  <a:tcPr marL="3235" marR="3235" marT="3235" marB="41407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logo</a:t>
                      </a:r>
                      <a:endParaRPr lang="en-US" sz="2000" b="0" i="0" u="none" strike="noStrike">
                        <a:effectLst/>
                        <a:latin typeface="DejaVu Sans"/>
                      </a:endParaRPr>
                    </a:p>
                  </a:txBody>
                  <a:tcPr marL="3235" marR="3235" marT="3235" marB="41407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solodity</a:t>
                      </a:r>
                      <a:endParaRPr lang="en-US" sz="2000" b="0" i="0" u="none" strike="noStrike">
                        <a:effectLst/>
                        <a:latin typeface="DejaVu Sans"/>
                      </a:endParaRPr>
                    </a:p>
                  </a:txBody>
                  <a:tcPr marL="3235" marR="3235" marT="3235" marB="41407" anchor="b"/>
                </a:tc>
                <a:extLst>
                  <a:ext uri="{0D108BD9-81ED-4DB2-BD59-A6C34878D82A}">
                    <a16:rowId xmlns:a16="http://schemas.microsoft.com/office/drawing/2014/main" val="1401771497"/>
                  </a:ext>
                </a:extLst>
              </a:tr>
              <a:tr h="3482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elixir</a:t>
                      </a:r>
                      <a:endParaRPr lang="en-US" sz="2000" b="0" i="0" u="none" strike="noStrike">
                        <a:effectLst/>
                        <a:latin typeface="DejaVu Sans"/>
                      </a:endParaRPr>
                    </a:p>
                  </a:txBody>
                  <a:tcPr marL="3235" marR="3235" marT="3235" marB="41407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lucid</a:t>
                      </a:r>
                      <a:endParaRPr lang="en-US" sz="2000" b="0" i="0" u="none" strike="noStrike">
                        <a:effectLst/>
                        <a:latin typeface="DejaVu Sans"/>
                      </a:endParaRPr>
                    </a:p>
                  </a:txBody>
                  <a:tcPr marL="3235" marR="3235" marT="3235" marB="41407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truebasic</a:t>
                      </a:r>
                      <a:endParaRPr lang="en-US" sz="2000" b="0" i="0" u="none" strike="noStrike">
                        <a:effectLst/>
                        <a:latin typeface="DejaVu Sans"/>
                      </a:endParaRPr>
                    </a:p>
                  </a:txBody>
                  <a:tcPr marL="3235" marR="3235" marT="3235" marB="41407" anchor="b"/>
                </a:tc>
                <a:extLst>
                  <a:ext uri="{0D108BD9-81ED-4DB2-BD59-A6C34878D82A}">
                    <a16:rowId xmlns:a16="http://schemas.microsoft.com/office/drawing/2014/main" val="3518493824"/>
                  </a:ext>
                </a:extLst>
              </a:tr>
              <a:tr h="3482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elm</a:t>
                      </a:r>
                      <a:endParaRPr lang="en-US" sz="2000" b="0" i="0" u="none" strike="noStrike">
                        <a:effectLst/>
                        <a:latin typeface="DejaVu Sans"/>
                      </a:endParaRPr>
                    </a:p>
                  </a:txBody>
                  <a:tcPr marL="3235" marR="3235" marT="3235" marB="41407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Mathematica</a:t>
                      </a:r>
                      <a:endParaRPr lang="en-US" sz="2000" b="0" i="0" u="none" strike="noStrike">
                        <a:effectLst/>
                        <a:latin typeface="DejaVu Sans"/>
                      </a:endParaRPr>
                    </a:p>
                  </a:txBody>
                  <a:tcPr marL="3235" marR="3235" marT="3235" marB="41407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effectLst/>
                        <a:latin typeface="DejaVu Sans"/>
                      </a:endParaRPr>
                    </a:p>
                  </a:txBody>
                  <a:tcPr marL="3235" marR="3235" marT="3235" marB="41407" anchor="b"/>
                </a:tc>
                <a:extLst>
                  <a:ext uri="{0D108BD9-81ED-4DB2-BD59-A6C34878D82A}">
                    <a16:rowId xmlns:a16="http://schemas.microsoft.com/office/drawing/2014/main" val="3098096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024522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.pot">
  <a:themeElements>
    <a:clrScheme name="Blank Presentation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nospac821 BT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nospac821 BT" pitchFamily="49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3312</TotalTime>
  <Words>644</Words>
  <Application>Microsoft Office PowerPoint</Application>
  <PresentationFormat>On-screen Show (4:3)</PresentationFormat>
  <Paragraphs>73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Blank Presentation.pot</vt:lpstr>
      <vt:lpstr>CSE4102 Team Project </vt:lpstr>
      <vt:lpstr>Team semester project</vt:lpstr>
      <vt:lpstr>http://cs.lmu.edu/~ray/notes/paradigms/ </vt:lpstr>
      <vt:lpstr>http://cs.lmu.edu/~ray/notes/paradigms/ </vt:lpstr>
      <vt:lpstr>http://cs.lmu.edu/~ray/notes/paradigms/ </vt:lpstr>
      <vt:lpstr>Four Part Project</vt:lpstr>
      <vt:lpstr>Team Structure and Responsibilities</vt:lpstr>
      <vt:lpstr>Choosing a Programming Language</vt:lpstr>
      <vt:lpstr>Languages For Spring 19</vt:lpstr>
      <vt:lpstr>Possible Programming Languages</vt:lpstr>
      <vt:lpstr>Teams and Due Dates</vt:lpstr>
      <vt:lpstr>Format/Submission Requirements</vt:lpstr>
      <vt:lpstr>Organization of Final PPT</vt:lpstr>
      <vt:lpstr>Biography - Donald Knuth</vt:lpstr>
      <vt:lpstr> Achievements - Donald Knuth</vt:lpstr>
      <vt:lpstr>Trivia - Donald Knuth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Steven A. Demurjian</dc:creator>
  <cp:lastModifiedBy>Demurjian, Steven</cp:lastModifiedBy>
  <cp:revision>525</cp:revision>
  <cp:lastPrinted>1998-11-17T21:42:12Z</cp:lastPrinted>
  <dcterms:created xsi:type="dcterms:W3CDTF">1997-11-12T07:36:58Z</dcterms:created>
  <dcterms:modified xsi:type="dcterms:W3CDTF">2020-01-21T14:40:22Z</dcterms:modified>
</cp:coreProperties>
</file>