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565" r:id="rId3"/>
    <p:sldId id="648" r:id="rId4"/>
    <p:sldId id="573" r:id="rId5"/>
    <p:sldId id="630" r:id="rId6"/>
    <p:sldId id="634" r:id="rId7"/>
    <p:sldId id="649" r:id="rId8"/>
    <p:sldId id="633" r:id="rId9"/>
    <p:sldId id="651" r:id="rId10"/>
    <p:sldId id="650" r:id="rId11"/>
    <p:sldId id="644" r:id="rId12"/>
    <p:sldId id="653" r:id="rId13"/>
    <p:sldId id="652" r:id="rId14"/>
    <p:sldId id="654" r:id="rId15"/>
    <p:sldId id="655" r:id="rId16"/>
    <p:sldId id="656" r:id="rId17"/>
    <p:sldId id="657" r:id="rId18"/>
    <p:sldId id="658" r:id="rId19"/>
    <p:sldId id="638" r:id="rId20"/>
    <p:sldId id="639" r:id="rId21"/>
    <p:sldId id="640" r:id="rId22"/>
    <p:sldId id="641" r:id="rId23"/>
    <p:sldId id="642" r:id="rId24"/>
    <p:sldId id="643" r:id="rId25"/>
    <p:sldId id="637" r:id="rId26"/>
    <p:sldId id="625" r:id="rId27"/>
    <p:sldId id="626" r:id="rId28"/>
  </p:sldIdLst>
  <p:sldSz cx="9144000" cy="6858000" type="screen4x3"/>
  <p:notesSz cx="7010400" cy="9296400"/>
  <p:defaultTextStyle>
    <a:defPPr>
      <a:defRPr lang="en-US"/>
    </a:defPPr>
    <a:lvl1pPr algn="ctr" rtl="0" fontAlgn="base">
      <a:spcBef>
        <a:spcPct val="0"/>
      </a:spcBef>
      <a:spcAft>
        <a:spcPct val="0"/>
      </a:spcAft>
      <a:defRPr sz="2800" b="1" kern="1200">
        <a:solidFill>
          <a:schemeClr val="tx1"/>
        </a:solidFill>
        <a:latin typeface="Monospac821 BT" pitchFamily="49" charset="0"/>
        <a:ea typeface="+mn-ea"/>
        <a:cs typeface="+mn-cs"/>
      </a:defRPr>
    </a:lvl1pPr>
    <a:lvl2pPr marL="457200" algn="ctr" rtl="0" fontAlgn="base">
      <a:spcBef>
        <a:spcPct val="0"/>
      </a:spcBef>
      <a:spcAft>
        <a:spcPct val="0"/>
      </a:spcAft>
      <a:defRPr sz="2800" b="1" kern="1200">
        <a:solidFill>
          <a:schemeClr val="tx1"/>
        </a:solidFill>
        <a:latin typeface="Monospac821 BT" pitchFamily="49" charset="0"/>
        <a:ea typeface="+mn-ea"/>
        <a:cs typeface="+mn-cs"/>
      </a:defRPr>
    </a:lvl2pPr>
    <a:lvl3pPr marL="914400" algn="ctr" rtl="0" fontAlgn="base">
      <a:spcBef>
        <a:spcPct val="0"/>
      </a:spcBef>
      <a:spcAft>
        <a:spcPct val="0"/>
      </a:spcAft>
      <a:defRPr sz="2800" b="1" kern="1200">
        <a:solidFill>
          <a:schemeClr val="tx1"/>
        </a:solidFill>
        <a:latin typeface="Monospac821 BT" pitchFamily="49" charset="0"/>
        <a:ea typeface="+mn-ea"/>
        <a:cs typeface="+mn-cs"/>
      </a:defRPr>
    </a:lvl3pPr>
    <a:lvl4pPr marL="1371600" algn="ctr" rtl="0" fontAlgn="base">
      <a:spcBef>
        <a:spcPct val="0"/>
      </a:spcBef>
      <a:spcAft>
        <a:spcPct val="0"/>
      </a:spcAft>
      <a:defRPr sz="2800" b="1" kern="1200">
        <a:solidFill>
          <a:schemeClr val="tx1"/>
        </a:solidFill>
        <a:latin typeface="Monospac821 BT" pitchFamily="49" charset="0"/>
        <a:ea typeface="+mn-ea"/>
        <a:cs typeface="+mn-cs"/>
      </a:defRPr>
    </a:lvl4pPr>
    <a:lvl5pPr marL="1828800" algn="ctr" rtl="0" fontAlgn="base">
      <a:spcBef>
        <a:spcPct val="0"/>
      </a:spcBef>
      <a:spcAft>
        <a:spcPct val="0"/>
      </a:spcAft>
      <a:defRPr sz="2800" b="1" kern="1200">
        <a:solidFill>
          <a:schemeClr val="tx1"/>
        </a:solidFill>
        <a:latin typeface="Monospac821 BT" pitchFamily="49" charset="0"/>
        <a:ea typeface="+mn-ea"/>
        <a:cs typeface="+mn-cs"/>
      </a:defRPr>
    </a:lvl5pPr>
    <a:lvl6pPr marL="2286000" algn="l" defTabSz="914400" rtl="0" eaLnBrk="1" latinLnBrk="0" hangingPunct="1">
      <a:defRPr sz="2800" b="1" kern="1200">
        <a:solidFill>
          <a:schemeClr val="tx1"/>
        </a:solidFill>
        <a:latin typeface="Monospac821 BT" pitchFamily="49" charset="0"/>
        <a:ea typeface="+mn-ea"/>
        <a:cs typeface="+mn-cs"/>
      </a:defRPr>
    </a:lvl6pPr>
    <a:lvl7pPr marL="2743200" algn="l" defTabSz="914400" rtl="0" eaLnBrk="1" latinLnBrk="0" hangingPunct="1">
      <a:defRPr sz="2800" b="1" kern="1200">
        <a:solidFill>
          <a:schemeClr val="tx1"/>
        </a:solidFill>
        <a:latin typeface="Monospac821 BT" pitchFamily="49" charset="0"/>
        <a:ea typeface="+mn-ea"/>
        <a:cs typeface="+mn-cs"/>
      </a:defRPr>
    </a:lvl7pPr>
    <a:lvl8pPr marL="3200400" algn="l" defTabSz="914400" rtl="0" eaLnBrk="1" latinLnBrk="0" hangingPunct="1">
      <a:defRPr sz="2800" b="1" kern="1200">
        <a:solidFill>
          <a:schemeClr val="tx1"/>
        </a:solidFill>
        <a:latin typeface="Monospac821 BT" pitchFamily="49" charset="0"/>
        <a:ea typeface="+mn-ea"/>
        <a:cs typeface="+mn-cs"/>
      </a:defRPr>
    </a:lvl8pPr>
    <a:lvl9pPr marL="3657600" algn="l" defTabSz="914400" rtl="0" eaLnBrk="1" latinLnBrk="0" hangingPunct="1">
      <a:defRPr sz="2800" b="1" kern="1200">
        <a:solidFill>
          <a:schemeClr val="tx1"/>
        </a:solidFill>
        <a:latin typeface="Monospac821 BT" pitchFamily="4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DDDDDD"/>
    <a:srgbClr val="FF3300"/>
    <a:srgbClr val="A50021"/>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86" autoAdjust="0"/>
    <p:restoredTop sz="94660"/>
  </p:normalViewPr>
  <p:slideViewPr>
    <p:cSldViewPr>
      <p:cViewPr>
        <p:scale>
          <a:sx n="72" d="100"/>
          <a:sy n="72" d="100"/>
        </p:scale>
        <p:origin x="-1500" y="-9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5" d="100"/>
          <a:sy n="45" d="100"/>
        </p:scale>
        <p:origin x="-811" y="-6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notesMaster" Target="notesMasters/notesMaster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handoutMaster" Target="handoutMasters/handoutMaster1.xml" /></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588"/>
            <a:ext cx="3038475" cy="466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7625" rIns="93662" bIns="47625" numCol="1" anchor="t" anchorCtr="0" compatLnSpc="1">
            <a:prstTxWarp prst="textNoShape">
              <a:avLst/>
            </a:prstTxWarp>
          </a:bodyPr>
          <a:lstStyle>
            <a:lvl1pPr algn="l" defTabSz="955675" eaLnBrk="0" hangingPunct="0">
              <a:defRPr sz="1200" b="0">
                <a:latin typeface="Times New Roman"/>
              </a:defRPr>
            </a:lvl1pPr>
          </a:lstStyle>
          <a:p>
            <a:endParaRPr lang="en-US" altLang="en-US"/>
          </a:p>
        </p:txBody>
      </p:sp>
      <p:sp>
        <p:nvSpPr>
          <p:cNvPr id="3075" name="Rectangle 3"/>
          <p:cNvSpPr>
            <a:spLocks noGrp="1" noChangeArrowheads="1"/>
          </p:cNvSpPr>
          <p:nvPr>
            <p:ph type="dt" sz="quarter" idx="1"/>
          </p:nvPr>
        </p:nvSpPr>
        <p:spPr bwMode="auto">
          <a:xfrm>
            <a:off x="3971925" y="-1588"/>
            <a:ext cx="3038475" cy="466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7625" rIns="93662" bIns="47625" numCol="1" anchor="t" anchorCtr="0" compatLnSpc="1">
            <a:prstTxWarp prst="textNoShape">
              <a:avLst/>
            </a:prstTxWarp>
          </a:bodyPr>
          <a:lstStyle>
            <a:lvl1pPr algn="r" defTabSz="955675" eaLnBrk="0" hangingPunct="0">
              <a:defRPr sz="1200" b="0">
                <a:latin typeface="Times New Roman"/>
              </a:defRPr>
            </a:lvl1pPr>
          </a:lstStyle>
          <a:p>
            <a:endParaRPr lang="en-US" altLang="en-US"/>
          </a:p>
        </p:txBody>
      </p:sp>
      <p:sp>
        <p:nvSpPr>
          <p:cNvPr id="3076" name="Rectangle 4"/>
          <p:cNvSpPr>
            <a:spLocks noGrp="1" noChangeArrowheads="1"/>
          </p:cNvSpPr>
          <p:nvPr>
            <p:ph type="ftr" sz="quarter" idx="2"/>
          </p:nvPr>
        </p:nvSpPr>
        <p:spPr bwMode="auto">
          <a:xfrm>
            <a:off x="0" y="8831263"/>
            <a:ext cx="303847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7625" rIns="93662" bIns="47625" numCol="1" anchor="b" anchorCtr="0" compatLnSpc="1">
            <a:prstTxWarp prst="textNoShape">
              <a:avLst/>
            </a:prstTxWarp>
          </a:bodyPr>
          <a:lstStyle>
            <a:lvl1pPr algn="l" defTabSz="955675" eaLnBrk="0" hangingPunct="0">
              <a:defRPr sz="1200" b="0">
                <a:latin typeface="Times New Roman"/>
              </a:defRPr>
            </a:lvl1pPr>
          </a:lstStyle>
          <a:p>
            <a:endParaRPr lang="en-US" altLang="en-US"/>
          </a:p>
        </p:txBody>
      </p:sp>
      <p:sp>
        <p:nvSpPr>
          <p:cNvPr id="3077" name="Rectangle 5"/>
          <p:cNvSpPr>
            <a:spLocks noGrp="1" noChangeArrowheads="1"/>
          </p:cNvSpPr>
          <p:nvPr>
            <p:ph type="sldNum" sz="quarter" idx="3"/>
          </p:nvPr>
        </p:nvSpPr>
        <p:spPr bwMode="auto">
          <a:xfrm>
            <a:off x="3971925" y="8831263"/>
            <a:ext cx="303847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7625" rIns="93662" bIns="47625" numCol="1" anchor="b" anchorCtr="0" compatLnSpc="1">
            <a:prstTxWarp prst="textNoShape">
              <a:avLst/>
            </a:prstTxWarp>
          </a:bodyPr>
          <a:lstStyle>
            <a:lvl1pPr algn="r" defTabSz="955675" eaLnBrk="0" hangingPunct="0">
              <a:defRPr sz="1200" b="0">
                <a:latin typeface="Times New Roman"/>
              </a:defRPr>
            </a:lvl1pPr>
          </a:lstStyle>
          <a:p>
            <a:fld id="{3ABE4025-3F3F-4773-9F1D-873DF7EB786C}" type="slidenum">
              <a:rPr lang="en-US" altLang="en-US"/>
              <a:pPr/>
              <a:t>‹#›</a:t>
            </a:fld>
            <a:endParaRPr lang="en-US" altLang="en-US"/>
          </a:p>
        </p:txBody>
      </p:sp>
    </p:spTree>
    <p:extLst>
      <p:ext uri="{BB962C8B-B14F-4D97-AF65-F5344CB8AC3E}">
        <p14:creationId xmlns:p14="http://schemas.microsoft.com/office/powerpoint/2010/main" val="814421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3038475" cy="466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7625" rIns="93662" bIns="47625" numCol="1" anchor="t" anchorCtr="0" compatLnSpc="1">
            <a:prstTxWarp prst="textNoShape">
              <a:avLst/>
            </a:prstTxWarp>
          </a:bodyPr>
          <a:lstStyle>
            <a:lvl1pPr algn="l" defTabSz="955675" eaLnBrk="0" hangingPunct="0">
              <a:defRPr sz="1200" b="0">
                <a:latin typeface="Times New Roman"/>
              </a:defRPr>
            </a:lvl1pPr>
          </a:lstStyle>
          <a:p>
            <a:endParaRPr lang="en-US" altLang="en-US"/>
          </a:p>
        </p:txBody>
      </p:sp>
      <p:sp>
        <p:nvSpPr>
          <p:cNvPr id="2051" name="Rectangle 3"/>
          <p:cNvSpPr>
            <a:spLocks noGrp="1" noChangeArrowheads="1"/>
          </p:cNvSpPr>
          <p:nvPr>
            <p:ph type="dt" idx="1"/>
          </p:nvPr>
        </p:nvSpPr>
        <p:spPr bwMode="auto">
          <a:xfrm>
            <a:off x="3971925" y="-1588"/>
            <a:ext cx="3038475" cy="466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7625" rIns="93662" bIns="47625" numCol="1" anchor="t" anchorCtr="0" compatLnSpc="1">
            <a:prstTxWarp prst="textNoShape">
              <a:avLst/>
            </a:prstTxWarp>
          </a:bodyPr>
          <a:lstStyle>
            <a:lvl1pPr algn="r" defTabSz="955675" eaLnBrk="0" hangingPunct="0">
              <a:defRPr sz="1200" b="0">
                <a:latin typeface="Times New Roman"/>
              </a:defRPr>
            </a:lvl1pPr>
          </a:lstStyle>
          <a:p>
            <a:endParaRPr lang="en-US" altLang="en-US"/>
          </a:p>
        </p:txBody>
      </p:sp>
      <p:sp>
        <p:nvSpPr>
          <p:cNvPr id="2052" name="Rectangle 4"/>
          <p:cNvSpPr>
            <a:spLocks noGrp="1" noRot="1" noChangeAspect="1" noChangeArrowheads="1" noTextEdit="1"/>
          </p:cNvSpPr>
          <p:nvPr>
            <p:ph type="sldImg" idx="2"/>
          </p:nvPr>
        </p:nvSpPr>
        <p:spPr bwMode="auto">
          <a:xfrm>
            <a:off x="1179513" y="698500"/>
            <a:ext cx="4651375" cy="3484563"/>
          </a:xfrm>
          <a:prstGeom prst="rect">
            <a:avLst/>
          </a:prstGeom>
          <a:no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7625" rIns="93662" bIns="4762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0" y="8831263"/>
            <a:ext cx="303847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7625" rIns="93662" bIns="47625" numCol="1" anchor="b" anchorCtr="0" compatLnSpc="1">
            <a:prstTxWarp prst="textNoShape">
              <a:avLst/>
            </a:prstTxWarp>
          </a:bodyPr>
          <a:lstStyle>
            <a:lvl1pPr algn="l" defTabSz="955675" eaLnBrk="0" hangingPunct="0">
              <a:defRPr sz="1200" b="0">
                <a:latin typeface="Times New Roman"/>
              </a:defRPr>
            </a:lvl1pPr>
          </a:lstStyle>
          <a:p>
            <a:endParaRPr lang="en-US" altLang="en-US"/>
          </a:p>
        </p:txBody>
      </p:sp>
      <p:sp>
        <p:nvSpPr>
          <p:cNvPr id="2055" name="Rectangle 7"/>
          <p:cNvSpPr>
            <a:spLocks noGrp="1" noChangeArrowheads="1"/>
          </p:cNvSpPr>
          <p:nvPr>
            <p:ph type="sldNum" sz="quarter" idx="5"/>
          </p:nvPr>
        </p:nvSpPr>
        <p:spPr bwMode="auto">
          <a:xfrm>
            <a:off x="3971925" y="8831263"/>
            <a:ext cx="303847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7625" rIns="93662" bIns="47625" numCol="1" anchor="b" anchorCtr="0" compatLnSpc="1">
            <a:prstTxWarp prst="textNoShape">
              <a:avLst/>
            </a:prstTxWarp>
          </a:bodyPr>
          <a:lstStyle>
            <a:lvl1pPr algn="r" defTabSz="955675" eaLnBrk="0" hangingPunct="0">
              <a:defRPr sz="1200" b="0">
                <a:latin typeface="Times New Roman"/>
              </a:defRPr>
            </a:lvl1pPr>
          </a:lstStyle>
          <a:p>
            <a:fld id="{15EFA675-0A81-4300-9621-A547A99BCFA7}" type="slidenum">
              <a:rPr lang="en-US" altLang="en-US"/>
              <a:pPr/>
              <a:t>‹#›</a:t>
            </a:fld>
            <a:endParaRPr lang="en-US" altLang="en-US"/>
          </a:p>
        </p:txBody>
      </p:sp>
    </p:spTree>
    <p:extLst>
      <p:ext uri="{BB962C8B-B14F-4D97-AF65-F5344CB8AC3E}">
        <p14:creationId xmlns:p14="http://schemas.microsoft.com/office/powerpoint/2010/main" val="21279571"/>
      </p:ext>
    </p:extLst>
  </p:cSld>
  <p:clrMap bg1="lt1" tx1="dk1" bg2="lt2" tx2="dk2" accent1="accent1" accent2="accent2" accent3="accent3" accent4="accent4" accent5="accent5" accent6="accent6" hlink="hlink" folHlink="folHlink"/>
  <p:notesStyle>
    <a:lvl1pPr algn="l" defTabSz="955675" rtl="0" fontAlgn="base">
      <a:spcBef>
        <a:spcPct val="30000"/>
      </a:spcBef>
      <a:spcAft>
        <a:spcPct val="0"/>
      </a:spcAft>
      <a:defRPr sz="1200" kern="1200">
        <a:solidFill>
          <a:schemeClr val="tx1"/>
        </a:solidFill>
        <a:latin typeface="Times New Roman"/>
        <a:ea typeface="+mn-ea"/>
        <a:cs typeface="+mn-cs"/>
      </a:defRPr>
    </a:lvl1pPr>
    <a:lvl2pPr marL="466725" algn="l" defTabSz="955675" rtl="0" fontAlgn="base">
      <a:spcBef>
        <a:spcPct val="30000"/>
      </a:spcBef>
      <a:spcAft>
        <a:spcPct val="0"/>
      </a:spcAft>
      <a:defRPr sz="1200" kern="1200">
        <a:solidFill>
          <a:schemeClr val="tx1"/>
        </a:solidFill>
        <a:latin typeface="Times New Roman"/>
        <a:ea typeface="+mn-ea"/>
        <a:cs typeface="+mn-cs"/>
      </a:defRPr>
    </a:lvl2pPr>
    <a:lvl3pPr marL="935038" algn="l" defTabSz="955675" rtl="0" fontAlgn="base">
      <a:spcBef>
        <a:spcPct val="30000"/>
      </a:spcBef>
      <a:spcAft>
        <a:spcPct val="0"/>
      </a:spcAft>
      <a:defRPr sz="1200" kern="1200">
        <a:solidFill>
          <a:schemeClr val="tx1"/>
        </a:solidFill>
        <a:latin typeface="Times New Roman"/>
        <a:ea typeface="+mn-ea"/>
        <a:cs typeface="+mn-cs"/>
      </a:defRPr>
    </a:lvl3pPr>
    <a:lvl4pPr marL="1401763" algn="l" defTabSz="955675" rtl="0" fontAlgn="base">
      <a:spcBef>
        <a:spcPct val="30000"/>
      </a:spcBef>
      <a:spcAft>
        <a:spcPct val="0"/>
      </a:spcAft>
      <a:defRPr sz="1200" kern="1200">
        <a:solidFill>
          <a:schemeClr val="tx1"/>
        </a:solidFill>
        <a:latin typeface="Times New Roman"/>
        <a:ea typeface="+mn-ea"/>
        <a:cs typeface="+mn-cs"/>
      </a:defRPr>
    </a:lvl4pPr>
    <a:lvl5pPr marL="1868488" algn="l" defTabSz="955675" rtl="0" fontAlgn="base">
      <a:spcBef>
        <a:spcPct val="30000"/>
      </a:spcBef>
      <a:spcAft>
        <a:spcPct val="0"/>
      </a:spcAft>
      <a:defRPr sz="1200" kern="1200">
        <a:solidFill>
          <a:schemeClr val="tx1"/>
        </a:solidFill>
        <a:latin typeface="Times New Roman"/>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245423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6773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0"/>
            <a:ext cx="2019300" cy="64785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0"/>
            <a:ext cx="5905500" cy="6478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4174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2605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934963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154113"/>
            <a:ext cx="3962400" cy="5324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1600" y="1154113"/>
            <a:ext cx="3962400" cy="5324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7019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17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862666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3761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45967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22178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vmlDrawing" Target="../drawings/vmlDrawing1.v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image" Target="../media/image1.png"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oleObject" Target="../embeddings/oleObject1.bin"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762001" y="716281"/>
            <a:ext cx="8382000" cy="45719"/>
          </a:xfrm>
          <a:prstGeom prst="rect">
            <a:avLst/>
          </a:prstGeom>
          <a:gradFill rotWithShape="0">
            <a:gsLst>
              <a:gs pos="0">
                <a:srgbClr val="FF3300"/>
              </a:gs>
              <a:gs pos="100000">
                <a:srgbClr val="A5002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Grp="1" noChangeArrowheads="1"/>
          </p:cNvSpPr>
          <p:nvPr>
            <p:ph type="title"/>
          </p:nvPr>
        </p:nvSpPr>
        <p:spPr bwMode="auto">
          <a:xfrm>
            <a:off x="758687" y="-15116"/>
            <a:ext cx="8062912" cy="700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4"/>
          <p:cNvSpPr>
            <a:spLocks noChangeArrowheads="1"/>
          </p:cNvSpPr>
          <p:nvPr/>
        </p:nvSpPr>
        <p:spPr bwMode="auto">
          <a:xfrm>
            <a:off x="0" y="914400"/>
            <a:ext cx="762000" cy="5943600"/>
          </a:xfrm>
          <a:prstGeom prst="rect">
            <a:avLst/>
          </a:prstGeom>
          <a:gradFill rotWithShape="0">
            <a:gsLst>
              <a:gs pos="0">
                <a:schemeClr val="accent2">
                  <a:gamma/>
                  <a:tint val="0"/>
                  <a:invGamma/>
                </a:schemeClr>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lstStyle/>
          <a:p>
            <a:pPr eaLnBrk="0" hangingPunct="0">
              <a:lnSpc>
                <a:spcPct val="120000"/>
              </a:lnSpc>
            </a:pPr>
            <a:endParaRPr lang="en-US" altLang="en-US" sz="2000">
              <a:solidFill>
                <a:schemeClr val="bg1"/>
              </a:solidFill>
              <a:latin typeface="Times New Roman"/>
            </a:endParaRPr>
          </a:p>
        </p:txBody>
      </p:sp>
      <p:sp>
        <p:nvSpPr>
          <p:cNvPr id="1029" name="Rectangle 5"/>
          <p:cNvSpPr>
            <a:spLocks noChangeArrowheads="1"/>
          </p:cNvSpPr>
          <p:nvPr/>
        </p:nvSpPr>
        <p:spPr bwMode="auto">
          <a:xfrm>
            <a:off x="8091488" y="6635750"/>
            <a:ext cx="1052512" cy="225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312" tIns="42862" rIns="87312" bIns="42862">
            <a:spAutoFit/>
          </a:bodyPr>
          <a:lstStyle>
            <a:lvl1pPr algn="l" defTabSz="857250" eaLnBrk="0" hangingPunct="0">
              <a:defRPr sz="2400">
                <a:solidFill>
                  <a:schemeClr val="tx1"/>
                </a:solidFill>
                <a:latin typeface="Times New Roman"/>
              </a:defRPr>
            </a:lvl1pPr>
            <a:lvl2pPr marL="428625" algn="l" defTabSz="857250" eaLnBrk="0" hangingPunct="0">
              <a:defRPr sz="2400">
                <a:solidFill>
                  <a:schemeClr val="tx1"/>
                </a:solidFill>
                <a:latin typeface="Times New Roman"/>
              </a:defRPr>
            </a:lvl2pPr>
            <a:lvl3pPr marL="857250" algn="l" defTabSz="857250" eaLnBrk="0" hangingPunct="0">
              <a:defRPr sz="2400">
                <a:solidFill>
                  <a:schemeClr val="tx1"/>
                </a:solidFill>
                <a:latin typeface="Times New Roman"/>
              </a:defRPr>
            </a:lvl3pPr>
            <a:lvl4pPr marL="1285875" algn="l" defTabSz="857250" eaLnBrk="0" hangingPunct="0">
              <a:defRPr sz="2400">
                <a:solidFill>
                  <a:schemeClr val="tx1"/>
                </a:solidFill>
                <a:latin typeface="Times New Roman"/>
              </a:defRPr>
            </a:lvl4pPr>
            <a:lvl5pPr marL="1714500" algn="l" defTabSz="857250" eaLnBrk="0" hangingPunct="0">
              <a:defRPr sz="2400">
                <a:solidFill>
                  <a:schemeClr val="tx1"/>
                </a:solidFill>
                <a:latin typeface="Times New Roman"/>
              </a:defRPr>
            </a:lvl5pPr>
            <a:lvl6pPr marL="2171700" defTabSz="857250" eaLnBrk="0" fontAlgn="base" hangingPunct="0">
              <a:spcBef>
                <a:spcPct val="0"/>
              </a:spcBef>
              <a:spcAft>
                <a:spcPct val="0"/>
              </a:spcAft>
              <a:defRPr sz="2400">
                <a:solidFill>
                  <a:schemeClr val="tx1"/>
                </a:solidFill>
                <a:latin typeface="Times New Roman"/>
              </a:defRPr>
            </a:lvl6pPr>
            <a:lvl7pPr marL="2628900" defTabSz="857250" eaLnBrk="0" fontAlgn="base" hangingPunct="0">
              <a:spcBef>
                <a:spcPct val="0"/>
              </a:spcBef>
              <a:spcAft>
                <a:spcPct val="0"/>
              </a:spcAft>
              <a:defRPr sz="2400">
                <a:solidFill>
                  <a:schemeClr val="tx1"/>
                </a:solidFill>
                <a:latin typeface="Times New Roman"/>
              </a:defRPr>
            </a:lvl7pPr>
            <a:lvl8pPr marL="3086100" defTabSz="857250" eaLnBrk="0" fontAlgn="base" hangingPunct="0">
              <a:spcBef>
                <a:spcPct val="0"/>
              </a:spcBef>
              <a:spcAft>
                <a:spcPct val="0"/>
              </a:spcAft>
              <a:defRPr sz="2400">
                <a:solidFill>
                  <a:schemeClr val="tx1"/>
                </a:solidFill>
                <a:latin typeface="Times New Roman"/>
              </a:defRPr>
            </a:lvl8pPr>
            <a:lvl9pPr marL="3543300" defTabSz="857250" eaLnBrk="0" fontAlgn="base" hangingPunct="0">
              <a:spcBef>
                <a:spcPct val="0"/>
              </a:spcBef>
              <a:spcAft>
                <a:spcPct val="0"/>
              </a:spcAft>
              <a:defRPr sz="2400">
                <a:solidFill>
                  <a:schemeClr val="tx1"/>
                </a:solidFill>
                <a:latin typeface="Times New Roman"/>
              </a:defRPr>
            </a:lvl9pPr>
          </a:lstStyle>
          <a:p>
            <a:r>
              <a:rPr lang="en-US" altLang="en-US" sz="900" b="0" dirty="0"/>
              <a:t>OV-</a:t>
            </a:r>
            <a:fld id="{34A929D2-E344-4DCB-A084-071A70E71482}" type="slidenum">
              <a:rPr lang="en-US" altLang="en-US" sz="900" b="0" smtClean="0"/>
              <a:pPr/>
              <a:t>‹#›</a:t>
            </a:fld>
            <a:endParaRPr lang="en-US" altLang="en-US" sz="900" b="0" dirty="0"/>
          </a:p>
        </p:txBody>
      </p:sp>
      <p:sp>
        <p:nvSpPr>
          <p:cNvPr id="1033" name="Rectangle 9"/>
          <p:cNvSpPr>
            <a:spLocks noGrp="1" noChangeArrowheads="1"/>
          </p:cNvSpPr>
          <p:nvPr>
            <p:ph type="body" idx="1"/>
          </p:nvPr>
        </p:nvSpPr>
        <p:spPr bwMode="auto">
          <a:xfrm>
            <a:off x="762000" y="762001"/>
            <a:ext cx="8382000"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 </a:t>
            </a:r>
            <a:r>
              <a:rPr lang="en-US" altLang="en-US" dirty="0" err="1"/>
              <a:t>asd</a:t>
            </a:r>
            <a:r>
              <a:rPr lang="en-US" altLang="en-US" dirty="0"/>
              <a:t> </a:t>
            </a:r>
            <a:r>
              <a:rPr lang="en-US" altLang="en-US" dirty="0" err="1"/>
              <a:t>gasd</a:t>
            </a:r>
            <a:r>
              <a:rPr lang="en-US" altLang="en-US" dirty="0"/>
              <a:t> </a:t>
            </a:r>
            <a:r>
              <a:rPr lang="en-US" altLang="en-US" dirty="0" err="1"/>
              <a:t>glak</a:t>
            </a:r>
            <a:r>
              <a:rPr lang="en-US" altLang="en-US" dirty="0"/>
              <a:t> </a:t>
            </a:r>
            <a:r>
              <a:rPr lang="en-US" altLang="en-US" dirty="0" err="1"/>
              <a:t>fdas</a:t>
            </a:r>
            <a:r>
              <a:rPr lang="en-US" altLang="en-US" dirty="0"/>
              <a:t> </a:t>
            </a:r>
            <a:r>
              <a:rPr lang="en-US" altLang="en-US" dirty="0" err="1"/>
              <a:t>af</a:t>
            </a:r>
            <a:r>
              <a:rPr lang="en-US" altLang="en-US" dirty="0"/>
              <a:t> </a:t>
            </a:r>
            <a:r>
              <a:rPr lang="en-US" altLang="en-US" dirty="0" err="1"/>
              <a:t>lkajds</a:t>
            </a:r>
            <a:r>
              <a:rPr lang="en-US" altLang="en-US" dirty="0"/>
              <a:t> </a:t>
            </a:r>
            <a:r>
              <a:rPr lang="en-US" altLang="en-US" dirty="0" err="1"/>
              <a:t>laksdjf</a:t>
            </a:r>
            <a:r>
              <a:rPr lang="en-US" altLang="en-US" dirty="0"/>
              <a:t> </a:t>
            </a:r>
            <a:r>
              <a:rPr lang="en-US" altLang="en-US" dirty="0" err="1"/>
              <a:t>hasldkf</a:t>
            </a:r>
            <a:r>
              <a:rPr lang="en-US" altLang="en-US" dirty="0"/>
              <a:t> </a:t>
            </a:r>
            <a:r>
              <a:rPr lang="en-US" altLang="en-US" dirty="0" err="1"/>
              <a:t>asdkj</a:t>
            </a:r>
            <a:r>
              <a:rPr lang="en-US" altLang="en-US" dirty="0"/>
              <a:t> h</a:t>
            </a:r>
          </a:p>
          <a:p>
            <a:pPr lvl="1"/>
            <a:r>
              <a:rPr lang="en-US" altLang="en-US" dirty="0"/>
              <a:t>Second level </a:t>
            </a:r>
            <a:r>
              <a:rPr lang="en-US" altLang="en-US" dirty="0" err="1"/>
              <a:t>asdf</a:t>
            </a:r>
            <a:r>
              <a:rPr lang="en-US" altLang="en-US" dirty="0"/>
              <a:t> </a:t>
            </a:r>
            <a:r>
              <a:rPr lang="en-US" altLang="en-US" dirty="0" err="1"/>
              <a:t>ias;df</a:t>
            </a:r>
            <a:r>
              <a:rPr lang="en-US" altLang="en-US" dirty="0"/>
              <a:t> </a:t>
            </a:r>
            <a:r>
              <a:rPr lang="en-US" altLang="en-US" dirty="0" err="1"/>
              <a:t>has;dlf</a:t>
            </a:r>
            <a:r>
              <a:rPr lang="en-US" altLang="en-US" dirty="0"/>
              <a:t> </a:t>
            </a:r>
            <a:r>
              <a:rPr lang="en-US" altLang="en-US" dirty="0" err="1"/>
              <a:t>as;df</a:t>
            </a:r>
            <a:r>
              <a:rPr lang="en-US" altLang="en-US" dirty="0"/>
              <a:t> </a:t>
            </a:r>
            <a:r>
              <a:rPr lang="en-US" altLang="en-US" dirty="0" err="1"/>
              <a:t>asd</a:t>
            </a:r>
            <a:r>
              <a:rPr lang="en-US" altLang="en-US" dirty="0"/>
              <a:t> </a:t>
            </a:r>
            <a:r>
              <a:rPr lang="en-US" altLang="en-US" dirty="0" err="1"/>
              <a:t>fasdf</a:t>
            </a:r>
            <a:r>
              <a:rPr lang="en-US" altLang="en-US" dirty="0"/>
              <a:t> </a:t>
            </a:r>
            <a:r>
              <a:rPr lang="en-US" altLang="en-US" dirty="0" err="1"/>
              <a:t>asdf</a:t>
            </a:r>
            <a:r>
              <a:rPr lang="en-US" altLang="en-US" dirty="0"/>
              <a:t> </a:t>
            </a:r>
            <a:r>
              <a:rPr lang="en-US" altLang="en-US" dirty="0" err="1"/>
              <a:t>asd</a:t>
            </a:r>
            <a:r>
              <a:rPr lang="en-US" altLang="en-US" dirty="0"/>
              <a:t>  </a:t>
            </a:r>
            <a:r>
              <a:rPr lang="en-US" altLang="en-US" dirty="0" err="1"/>
              <a:t>af</a:t>
            </a:r>
            <a:r>
              <a:rPr lang="en-US" altLang="en-US" dirty="0"/>
              <a:t> </a:t>
            </a:r>
            <a:r>
              <a:rPr lang="en-US" altLang="en-US" dirty="0" err="1"/>
              <a:t>sdfs</a:t>
            </a:r>
            <a:r>
              <a:rPr lang="en-US" altLang="en-US" dirty="0"/>
              <a:t>  </a:t>
            </a:r>
            <a:r>
              <a:rPr lang="en-US" altLang="en-US" dirty="0" err="1"/>
              <a:t>fdsasdf</a:t>
            </a:r>
            <a:r>
              <a:rPr lang="en-US" altLang="en-US" dirty="0"/>
              <a:t> </a:t>
            </a:r>
            <a:r>
              <a:rPr lang="en-US" altLang="en-US" dirty="0" err="1"/>
              <a:t>sa</a:t>
            </a:r>
            <a:endParaRPr lang="en-US" altLang="en-US" dirty="0"/>
          </a:p>
          <a:p>
            <a:pPr lvl="2"/>
            <a:r>
              <a:rPr lang="en-US" altLang="en-US" dirty="0"/>
              <a:t>Third level</a:t>
            </a:r>
          </a:p>
          <a:p>
            <a:pPr lvl="3"/>
            <a:r>
              <a:rPr lang="en-US" altLang="en-US" dirty="0"/>
              <a:t>Fourth level</a:t>
            </a:r>
          </a:p>
          <a:p>
            <a:pPr lvl="4"/>
            <a:r>
              <a:rPr lang="en-US" altLang="en-US" dirty="0"/>
              <a:t>Fifth level</a:t>
            </a:r>
          </a:p>
        </p:txBody>
      </p:sp>
      <p:graphicFrame>
        <p:nvGraphicFramePr>
          <p:cNvPr id="1034" name="Object 10"/>
          <p:cNvGraphicFramePr>
            <a:graphicFrameLocks noChangeAspect="1"/>
          </p:cNvGraphicFramePr>
          <p:nvPr>
            <p:extLst>
              <p:ext uri="{D42A27DB-BD31-4B8C-83A1-F6EECF244321}">
                <p14:modId xmlns:p14="http://schemas.microsoft.com/office/powerpoint/2010/main" val="4095274909"/>
              </p:ext>
            </p:extLst>
          </p:nvPr>
        </p:nvGraphicFramePr>
        <p:xfrm>
          <a:off x="0" y="0"/>
          <a:ext cx="725424" cy="1295400"/>
        </p:xfrm>
        <a:graphic>
          <a:graphicData uri="http://schemas.openxmlformats.org/presentationml/2006/ole">
            <mc:AlternateContent xmlns:mc="http://schemas.openxmlformats.org/markup-compatibility/2006">
              <mc:Choice xmlns:v="urn:schemas-microsoft-com:vml" Requires="v">
                <p:oleObj spid="_x0000_s1025" name="Photo Editor Photo" r:id="rId14" imgW="1209524" imgH="1895238" progId="MSPhotoEd.3">
                  <p:embed/>
                </p:oleObj>
              </mc:Choice>
              <mc:Fallback>
                <p:oleObj name="Photo Editor Photo" r:id="rId14" imgW="1209524" imgH="1895238" progId="MSPhotoEd.3">
                  <p:embed/>
                  <p:pic>
                    <p:nvPicPr>
                      <p:cNvPr id="1034" name="Object 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725424" cy="1295400"/>
                      </a:xfrm>
                      <a:prstGeom prst="rect">
                        <a:avLst/>
                      </a:prstGeom>
                      <a:noFill/>
                      <a:ln>
                        <a:noFill/>
                      </a:ln>
                      <a:effectLst/>
                    </p:spPr>
                  </p:pic>
                </p:oleObj>
              </mc:Fallback>
            </mc:AlternateContent>
          </a:graphicData>
        </a:graphic>
      </p:graphicFrame>
      <p:sp>
        <p:nvSpPr>
          <p:cNvPr id="1035" name="Text Box 11"/>
          <p:cNvSpPr txBox="1">
            <a:spLocks noChangeArrowheads="1"/>
          </p:cNvSpPr>
          <p:nvPr/>
        </p:nvSpPr>
        <p:spPr bwMode="auto">
          <a:xfrm>
            <a:off x="0" y="1371600"/>
            <a:ext cx="6976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latin typeface="Times New Roman"/>
              </a:rPr>
              <a:t>CSE</a:t>
            </a:r>
          </a:p>
          <a:p>
            <a:r>
              <a:rPr lang="en-US" altLang="en-US" sz="2000" dirty="0">
                <a:latin typeface="Times New Roman"/>
              </a:rPr>
              <a:t>4102</a:t>
            </a: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ctr"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Times New Roman"/>
        </a:defRPr>
      </a:lvl2pPr>
      <a:lvl3pPr algn="ctr"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Times New Roman"/>
        </a:defRPr>
      </a:lvl3pPr>
      <a:lvl4pPr algn="ctr"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Times New Roman"/>
        </a:defRPr>
      </a:lvl4pPr>
      <a:lvl5pPr algn="ctr"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Times New Roman"/>
        </a:defRPr>
      </a:lvl5pPr>
      <a:lvl6pPr marL="457200" algn="ctr"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Times New Roman"/>
        </a:defRPr>
      </a:lvl6pPr>
      <a:lvl7pPr marL="914400" algn="ctr"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Times New Roman"/>
        </a:defRPr>
      </a:lvl7pPr>
      <a:lvl8pPr marL="1371600" algn="ctr"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Times New Roman"/>
        </a:defRPr>
      </a:lvl8pPr>
      <a:lvl9pPr marL="1828800" algn="ctr"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Times New Roman"/>
        </a:defRPr>
      </a:lvl9pPr>
    </p:titleStyle>
    <p:bodyStyle>
      <a:lvl1pPr marL="523875" indent="-523875" algn="l" rtl="0" fontAlgn="base">
        <a:lnSpc>
          <a:spcPct val="89000"/>
        </a:lnSpc>
        <a:spcBef>
          <a:spcPct val="10000"/>
        </a:spcBef>
        <a:spcAft>
          <a:spcPct val="0"/>
        </a:spcAft>
        <a:buClr>
          <a:srgbClr val="FF3300"/>
        </a:buClr>
        <a:buSzPct val="75000"/>
        <a:buFont typeface="Wingdings" pitchFamily="2" charset="2"/>
        <a:buChar char="m"/>
        <a:tabLst>
          <a:tab pos="1025525" algn="l"/>
        </a:tabLst>
        <a:defRPr sz="2800">
          <a:solidFill>
            <a:schemeClr val="tx1"/>
          </a:solidFill>
          <a:effectLst>
            <a:outerShdw blurRad="38100" dist="38100" dir="2700000" algn="tl">
              <a:srgbClr val="C0C0C0"/>
            </a:outerShdw>
          </a:effectLst>
          <a:latin typeface="+mn-lt"/>
          <a:ea typeface="+mn-ea"/>
          <a:cs typeface="+mn-cs"/>
        </a:defRPr>
      </a:lvl1pPr>
      <a:lvl2pPr marL="1025525" indent="-387350" algn="l" rtl="0" fontAlgn="base">
        <a:lnSpc>
          <a:spcPct val="80000"/>
        </a:lnSpc>
        <a:spcBef>
          <a:spcPct val="20000"/>
        </a:spcBef>
        <a:spcAft>
          <a:spcPct val="0"/>
        </a:spcAft>
        <a:buSzPct val="69000"/>
        <a:buFont typeface="Wingdings" pitchFamily="2" charset="2"/>
        <a:buChar char="q"/>
        <a:tabLst>
          <a:tab pos="1025525" algn="l"/>
        </a:tabLst>
        <a:defRPr sz="2800">
          <a:solidFill>
            <a:schemeClr val="accent2"/>
          </a:solidFill>
          <a:latin typeface="+mn-lt"/>
        </a:defRPr>
      </a:lvl2pPr>
      <a:lvl3pPr marL="1477963" indent="-338138" algn="l" rtl="0" fontAlgn="base">
        <a:spcBef>
          <a:spcPct val="20000"/>
        </a:spcBef>
        <a:spcAft>
          <a:spcPct val="0"/>
        </a:spcAft>
        <a:buFont typeface="Wingdings" pitchFamily="2" charset="2"/>
        <a:buChar char="Ø"/>
        <a:tabLst>
          <a:tab pos="1025525" algn="l"/>
        </a:tabLst>
        <a:defRPr sz="2400">
          <a:solidFill>
            <a:srgbClr val="FF3300"/>
          </a:solidFill>
          <a:latin typeface="+mn-lt"/>
        </a:defRPr>
      </a:lvl3pPr>
      <a:lvl4pPr marL="1820863" indent="-228600" algn="l" rtl="0" fontAlgn="base">
        <a:spcBef>
          <a:spcPct val="20000"/>
        </a:spcBef>
        <a:spcAft>
          <a:spcPct val="0"/>
        </a:spcAft>
        <a:buChar char="–"/>
        <a:tabLst>
          <a:tab pos="1025525" algn="l"/>
        </a:tabLst>
        <a:defRPr sz="2000">
          <a:solidFill>
            <a:schemeClr val="tx1"/>
          </a:solidFill>
          <a:latin typeface="+mn-lt"/>
        </a:defRPr>
      </a:lvl4pPr>
      <a:lvl5pPr marL="2163763" indent="-228600" algn="l" rtl="0" fontAlgn="base">
        <a:spcBef>
          <a:spcPct val="20000"/>
        </a:spcBef>
        <a:spcAft>
          <a:spcPct val="0"/>
        </a:spcAft>
        <a:buChar char="»"/>
        <a:tabLst>
          <a:tab pos="1025525" algn="l"/>
        </a:tabLst>
        <a:defRPr sz="2000">
          <a:solidFill>
            <a:schemeClr val="tx1"/>
          </a:solidFill>
          <a:latin typeface="+mn-lt"/>
        </a:defRPr>
      </a:lvl5pPr>
      <a:lvl6pPr marL="2620963" indent="-228600" algn="l" rtl="0" fontAlgn="base">
        <a:spcBef>
          <a:spcPct val="20000"/>
        </a:spcBef>
        <a:spcAft>
          <a:spcPct val="0"/>
        </a:spcAft>
        <a:buChar char="»"/>
        <a:tabLst>
          <a:tab pos="1025525" algn="l"/>
        </a:tabLst>
        <a:defRPr sz="2000">
          <a:solidFill>
            <a:schemeClr val="tx1"/>
          </a:solidFill>
          <a:latin typeface="+mn-lt"/>
        </a:defRPr>
      </a:lvl6pPr>
      <a:lvl7pPr marL="3078163" indent="-228600" algn="l" rtl="0" fontAlgn="base">
        <a:spcBef>
          <a:spcPct val="20000"/>
        </a:spcBef>
        <a:spcAft>
          <a:spcPct val="0"/>
        </a:spcAft>
        <a:buChar char="»"/>
        <a:tabLst>
          <a:tab pos="1025525" algn="l"/>
        </a:tabLst>
        <a:defRPr sz="2000">
          <a:solidFill>
            <a:schemeClr val="tx1"/>
          </a:solidFill>
          <a:latin typeface="+mn-lt"/>
        </a:defRPr>
      </a:lvl7pPr>
      <a:lvl8pPr marL="3535363" indent="-228600" algn="l" rtl="0" fontAlgn="base">
        <a:spcBef>
          <a:spcPct val="20000"/>
        </a:spcBef>
        <a:spcAft>
          <a:spcPct val="0"/>
        </a:spcAft>
        <a:buChar char="»"/>
        <a:tabLst>
          <a:tab pos="1025525" algn="l"/>
        </a:tabLst>
        <a:defRPr sz="2000">
          <a:solidFill>
            <a:schemeClr val="tx1"/>
          </a:solidFill>
          <a:latin typeface="+mn-lt"/>
        </a:defRPr>
      </a:lvl8pPr>
      <a:lvl9pPr marL="3992563" indent="-228600" algn="l" rtl="0" fontAlgn="base">
        <a:spcBef>
          <a:spcPct val="20000"/>
        </a:spcBef>
        <a:spcAft>
          <a:spcPct val="0"/>
        </a:spcAft>
        <a:buChar char="»"/>
        <a:tabLst>
          <a:tab pos="1025525" algn="l"/>
        </a:tabLst>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ugene.sanzi@uconn.edu" TargetMode="External" /><Relationship Id="rId1" Type="http://schemas.openxmlformats.org/officeDocument/2006/relationships/slideLayout" Target="../slideLayouts/slideLayout6.xml" /></Relationships>
</file>

<file path=ppt/slides/_rels/slide10.xml.rels><?xml version="1.0" encoding="UTF-8" standalone="yes"?>
<Relationships xmlns="http://schemas.openxmlformats.org/package/2006/relationships"><Relationship Id="rId3" Type="http://schemas.openxmlformats.org/officeDocument/2006/relationships/hyperlink" Target="http://sdcse.engr.uconn.edu/Cse4102/cse4102code.pptx" TargetMode="External" /><Relationship Id="rId2" Type="http://schemas.openxmlformats.org/officeDocument/2006/relationships/hyperlink" Target="http://sdcse.engr.uconn.edu/Cse4102/CommonProbBackground.pdf" TargetMode="External" /><Relationship Id="rId1" Type="http://schemas.openxmlformats.org/officeDocument/2006/relationships/slideLayout" Target="../slideLayouts/slideLayout2.xml" /><Relationship Id="rId5" Type="http://schemas.openxmlformats.org/officeDocument/2006/relationships/hyperlink" Target="http://sdcse.engr.uconn.edu/Cse4102/cse4102Golang.pptx" TargetMode="External" /><Relationship Id="rId4" Type="http://schemas.openxmlformats.org/officeDocument/2006/relationships/hyperlink" Target="http://sdcse.engr.uconn.edu/Cse4102/cse4102Modula2.pptx" TargetMode="External" /></Relationships>
</file>

<file path=ppt/slides/_rels/slide11.xml.rels><?xml version="1.0" encoding="UTF-8" standalone="yes"?>
<Relationships xmlns="http://schemas.openxmlformats.org/package/2006/relationships"><Relationship Id="rId3" Type="http://schemas.openxmlformats.org/officeDocument/2006/relationships/hyperlink" Target="http://sdcse.engr.uconn.edu/Cse4102/test1.txt" TargetMode="External" /><Relationship Id="rId2" Type="http://schemas.openxmlformats.org/officeDocument/2006/relationships/hyperlink" Target="http://sdcse.engr.uconn.edu/Cse4102/CommonProbBackground.pdf" TargetMode="External" /><Relationship Id="rId1" Type="http://schemas.openxmlformats.org/officeDocument/2006/relationships/slideLayout" Target="../slideLayouts/slideLayout2.xml" /><Relationship Id="rId5" Type="http://schemas.openxmlformats.org/officeDocument/2006/relationships/hyperlink" Target="http://sdcse.engr.uconn.edu/Cse4102/test3.txt" TargetMode="External" /><Relationship Id="rId4" Type="http://schemas.openxmlformats.org/officeDocument/2006/relationships/hyperlink" Target="http://sdcse.engr.uconn.edu/Cse4102/test2.txt" TargetMode="Externa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8.xml.rels><?xml version="1.0" encoding="UTF-8" standalone="yes"?>
<Relationships xmlns="http://schemas.openxmlformats.org/package/2006/relationships"><Relationship Id="rId3" Type="http://schemas.openxmlformats.org/officeDocument/2006/relationships/hyperlink" Target="http://sdcse.engr.uconn.edu/Cse4102/test2.txt" TargetMode="External" /><Relationship Id="rId2" Type="http://schemas.openxmlformats.org/officeDocument/2006/relationships/hyperlink" Target="http://sdcse.engr.uconn.edu/Cse4102/test1.txt" TargetMode="External" /><Relationship Id="rId1" Type="http://schemas.openxmlformats.org/officeDocument/2006/relationships/slideLayout" Target="../slideLayouts/slideLayout6.xml" /><Relationship Id="rId4" Type="http://schemas.openxmlformats.org/officeDocument/2006/relationships/hyperlink" Target="http://sdcse.engr.uconn.edu/Cse4102/test3.txt" TargetMode="Externa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3.emf"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image" Target="../media/image4.emf"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image" Target="../media/image5.emf"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6.emf" /><Relationship Id="rId1" Type="http://schemas.openxmlformats.org/officeDocument/2006/relationships/slideLayout" Target="../slideLayouts/slideLayout6.xml" /></Relationships>
</file>

<file path=ppt/slides/_rels/slide24.xml.rels><?xml version="1.0" encoding="UTF-8" standalone="yes"?>
<Relationships xmlns="http://schemas.openxmlformats.org/package/2006/relationships"><Relationship Id="rId2" Type="http://schemas.openxmlformats.org/officeDocument/2006/relationships/image" Target="../media/image7.emf" /><Relationship Id="rId1" Type="http://schemas.openxmlformats.org/officeDocument/2006/relationships/slideLayout" Target="../slideLayouts/slideLayout6.xml" /></Relationships>
</file>

<file path=ppt/slides/_rels/slide25.xml.rels><?xml version="1.0" encoding="UTF-8" standalone="yes"?>
<Relationships xmlns="http://schemas.openxmlformats.org/package/2006/relationships"><Relationship Id="rId2" Type="http://schemas.openxmlformats.org/officeDocument/2006/relationships/hyperlink" Target="http://sdcse.engr.uconn.edu/Cse4102/cse4102teamproject.pptx" TargetMode="External"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8" Type="http://schemas.openxmlformats.org/officeDocument/2006/relationships/hyperlink" Target="http://sdcse.engr.uconn.edu/Cse4102/quilt.java" TargetMode="External" /><Relationship Id="rId3" Type="http://schemas.openxmlformats.org/officeDocument/2006/relationships/hyperlink" Target="http://sdcse.engr.uconn.edu/Cse4102/cse4102progassign.pdf" TargetMode="External" /><Relationship Id="rId7" Type="http://schemas.openxmlformats.org/officeDocument/2006/relationships/hyperlink" Target="http://sdcse.engr.uconn.edu/Cse4102/pla6.pl" TargetMode="External" /><Relationship Id="rId2" Type="http://schemas.openxmlformats.org/officeDocument/2006/relationships/hyperlink" Target="http://sdcse.engr.uconn.edu/Cse4102/cse4102progassign.docx" TargetMode="External" /><Relationship Id="rId1" Type="http://schemas.openxmlformats.org/officeDocument/2006/relationships/slideLayout" Target="../slideLayouts/slideLayout2.xml" /><Relationship Id="rId6" Type="http://schemas.openxmlformats.org/officeDocument/2006/relationships/hyperlink" Target="http://sdcse.engr.uconn.edu/Cse4102/CommonProbBackground.pdf" TargetMode="External" /><Relationship Id="rId5" Type="http://schemas.openxmlformats.org/officeDocument/2006/relationships/hyperlink" Target="http://sdcse.engr.uconn.edu/Cse4102/pla2.zip" TargetMode="External" /><Relationship Id="rId4" Type="http://schemas.openxmlformats.org/officeDocument/2006/relationships/hyperlink" Target="http://sdcse.engr.uconn.edu/Cse4102/pla1.zip" TargetMode="External" /><Relationship Id="rId9" Type="http://schemas.openxmlformats.org/officeDocument/2006/relationships/hyperlink" Target="http://sdcse.engr.uconn.edu/Cse4102/pla4.pl" TargetMode="Externa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08452" y="-37477"/>
            <a:ext cx="8062912" cy="838683"/>
          </a:xfrm>
          <a:noFill/>
          <a:ln/>
        </p:spPr>
        <p:txBody>
          <a:bodyPr/>
          <a:lstStyle/>
          <a:p>
            <a:pPr>
              <a:lnSpc>
                <a:spcPct val="150000"/>
              </a:lnSpc>
            </a:pPr>
            <a:r>
              <a:rPr lang="en-US" altLang="en-US" sz="3200" b="1">
                <a:solidFill>
                  <a:schemeClr val="tx1"/>
                </a:solidFill>
              </a:rPr>
              <a:t>CSE4102 Programming Languages</a:t>
            </a:r>
            <a:endParaRPr lang="en-US" sz="3200" b="1" dirty="0">
              <a:effectLst/>
            </a:endParaRPr>
          </a:p>
        </p:txBody>
      </p:sp>
      <p:sp>
        <p:nvSpPr>
          <p:cNvPr id="4099" name="Rectangle 3"/>
          <p:cNvSpPr>
            <a:spLocks noChangeArrowheads="1"/>
          </p:cNvSpPr>
          <p:nvPr/>
        </p:nvSpPr>
        <p:spPr bwMode="auto">
          <a:xfrm>
            <a:off x="994164" y="858340"/>
            <a:ext cx="8077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US" altLang="en-US" sz="2400" dirty="0">
                <a:latin typeface="Times New Roman"/>
              </a:rPr>
              <a:t>Prof. Steven A. </a:t>
            </a:r>
            <a:r>
              <a:rPr lang="en-US" altLang="en-US" sz="2400" dirty="0" err="1">
                <a:latin typeface="Times New Roman"/>
              </a:rPr>
              <a:t>Demurjian</a:t>
            </a:r>
            <a:r>
              <a:rPr lang="en-US" altLang="en-US" sz="2400" dirty="0">
                <a:latin typeface="Times New Roman"/>
              </a:rPr>
              <a:t> </a:t>
            </a:r>
            <a:endParaRPr lang="en-US" altLang="en-US" sz="2400" b="0" dirty="0">
              <a:latin typeface="Times New Roman"/>
            </a:endParaRPr>
          </a:p>
          <a:p>
            <a:r>
              <a:rPr lang="en-US" altLang="en-US" sz="2400" b="0" dirty="0">
                <a:latin typeface="Times New Roman"/>
              </a:rPr>
              <a:t>Computer Science &amp; Engineering Department</a:t>
            </a:r>
          </a:p>
          <a:p>
            <a:r>
              <a:rPr lang="en-US" altLang="en-US" sz="2400" b="0" dirty="0">
                <a:latin typeface="Times New Roman"/>
              </a:rPr>
              <a:t>The University of Connecticut</a:t>
            </a:r>
          </a:p>
          <a:p>
            <a:r>
              <a:rPr lang="en-US" altLang="en-US" sz="2400" b="0" dirty="0">
                <a:latin typeface="Times New Roman"/>
              </a:rPr>
              <a:t>371 Fairfield Way, Box U-255</a:t>
            </a:r>
          </a:p>
          <a:p>
            <a:r>
              <a:rPr lang="en-US" altLang="en-US" sz="2400" b="0" dirty="0">
                <a:latin typeface="Times New Roman"/>
              </a:rPr>
              <a:t>Storrs, CT 06269-3255</a:t>
            </a:r>
          </a:p>
        </p:txBody>
      </p:sp>
      <p:sp>
        <p:nvSpPr>
          <p:cNvPr id="4103" name="Text Box 7"/>
          <p:cNvSpPr txBox="1">
            <a:spLocks noChangeArrowheads="1"/>
          </p:cNvSpPr>
          <p:nvPr/>
        </p:nvSpPr>
        <p:spPr bwMode="auto">
          <a:xfrm>
            <a:off x="1568079" y="2938110"/>
            <a:ext cx="67056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dirty="0">
                <a:latin typeface="Courier New" pitchFamily="49" charset="0"/>
              </a:rPr>
              <a:t>Steven.Demurjian@uconn.edu</a:t>
            </a:r>
          </a:p>
          <a:p>
            <a:r>
              <a:rPr lang="en-US" altLang="en-US" sz="2000">
                <a:latin typeface="Courier New" pitchFamily="49" charset="0"/>
              </a:rPr>
              <a:t>http://sdcse.</a:t>
            </a:r>
            <a:r>
              <a:rPr lang="en-US" altLang="en-US" sz="2000" dirty="0">
                <a:latin typeface="Courier New" pitchFamily="49" charset="0"/>
              </a:rPr>
              <a:t>engr.uconn</a:t>
            </a:r>
            <a:r>
              <a:rPr lang="en-US" altLang="en-US" sz="2000">
                <a:latin typeface="Courier New" pitchFamily="49" charset="0"/>
              </a:rPr>
              <a:t>.edu</a:t>
            </a:r>
            <a:endParaRPr lang="en-US" altLang="en-US" sz="2000" dirty="0">
              <a:latin typeface="Courier New" pitchFamily="49" charset="0"/>
            </a:endParaRPr>
          </a:p>
          <a:p>
            <a:r>
              <a:rPr lang="en-US" altLang="en-US" sz="2000" dirty="0">
                <a:latin typeface="Courier New" pitchFamily="49" charset="0"/>
              </a:rPr>
              <a:t>(860) 486–4818 (Office)</a:t>
            </a:r>
          </a:p>
          <a:p>
            <a:r>
              <a:rPr lang="en-US" altLang="en-US" sz="2000" dirty="0">
                <a:latin typeface="Courier New" pitchFamily="49" charset="0"/>
              </a:rPr>
              <a:t>(860) 486-3719 (CSE Office)</a:t>
            </a:r>
          </a:p>
        </p:txBody>
      </p:sp>
      <p:sp>
        <p:nvSpPr>
          <p:cNvPr id="2" name="Rectangle 3">
            <a:extLst>
              <a:ext uri="{FF2B5EF4-FFF2-40B4-BE49-F238E27FC236}">
                <a16:creationId xmlns:a16="http://schemas.microsoft.com/office/drawing/2014/main" id="{425DD584-F5A9-FB41-94E9-864BF0C2D9F4}"/>
              </a:ext>
            </a:extLst>
          </p:cNvPr>
          <p:cNvSpPr>
            <a:spLocks noChangeArrowheads="1"/>
          </p:cNvSpPr>
          <p:nvPr/>
        </p:nvSpPr>
        <p:spPr bwMode="auto">
          <a:xfrm>
            <a:off x="777705" y="4519550"/>
            <a:ext cx="8077200" cy="2678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US" altLang="en-US" sz="2400">
                <a:latin typeface="Times New Roman"/>
              </a:rPr>
              <a:t>Teaching</a:t>
            </a:r>
            <a:r>
              <a:rPr lang="en-US" altLang="en-US" sz="2400" b="0">
                <a:latin typeface="Times New Roman"/>
              </a:rPr>
              <a:t> </a:t>
            </a:r>
            <a:r>
              <a:rPr lang="en-US" altLang="en-US" sz="2400">
                <a:latin typeface="Times New Roman"/>
              </a:rPr>
              <a:t>Assistant – ITE114</a:t>
            </a:r>
          </a:p>
          <a:p>
            <a:r>
              <a:rPr lang="en-US" altLang="en-US" sz="2400">
                <a:latin typeface="Times New Roman"/>
              </a:rPr>
              <a:t>New Glassed-in Room</a:t>
            </a:r>
          </a:p>
          <a:p>
            <a:r>
              <a:rPr lang="en-US" altLang="en-US" sz="2400">
                <a:latin typeface="Times New Roman"/>
              </a:rPr>
              <a:t>Gino Sanzi </a:t>
            </a:r>
            <a:r>
              <a:rPr lang="en-US" altLang="en-US" sz="2400">
                <a:latin typeface="Times New Roman"/>
                <a:hlinkClick r:id="rId2"/>
              </a:rPr>
              <a:t>eugene.sanzi@uconn.edu</a:t>
            </a:r>
            <a:endParaRPr lang="en-US" altLang="en-US" sz="2400">
              <a:latin typeface="Times New Roman"/>
            </a:endParaRPr>
          </a:p>
          <a:p>
            <a:r>
              <a:rPr lang="en-US" altLang="en-US" sz="2400">
                <a:latin typeface="Times New Roman"/>
              </a:rPr>
              <a:t>Office </a:t>
            </a:r>
            <a:r>
              <a:rPr lang="en-US" altLang="en-US" sz="2400" dirty="0">
                <a:latin typeface="Times New Roman"/>
              </a:rPr>
              <a:t>hours to be announced</a:t>
            </a:r>
          </a:p>
          <a:p>
            <a:endParaRPr lang="en-US" altLang="en-US" sz="2400" b="0" dirty="0">
              <a:latin typeface="Times New Roman"/>
            </a:endParaRPr>
          </a:p>
          <a:p>
            <a:endParaRPr lang="en-US" sz="2400" b="0" i="0" dirty="0">
              <a:solidFill>
                <a:srgbClr val="333333"/>
              </a:solidFill>
              <a:effectLst/>
              <a:latin typeface="Calibri" panose="020F0502020204030204" pitchFamily="34" charset="0"/>
            </a:endParaRPr>
          </a:p>
          <a:p>
            <a:endParaRPr lang="en-US" altLang="en-US" sz="2400" b="0" dirty="0">
              <a:latin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062912" cy="700916"/>
          </a:xfrm>
        </p:spPr>
        <p:txBody>
          <a:bodyPr/>
          <a:lstStyle/>
          <a:p>
            <a:r>
              <a:rPr lang="en-US"/>
              <a:t>All Programming </a:t>
            </a:r>
            <a:r>
              <a:rPr lang="en-US" dirty="0"/>
              <a:t>Assignments Posted</a:t>
            </a:r>
          </a:p>
        </p:txBody>
      </p:sp>
      <p:sp>
        <p:nvSpPr>
          <p:cNvPr id="3" name="Content Placeholder 2"/>
          <p:cNvSpPr>
            <a:spLocks noGrp="1"/>
          </p:cNvSpPr>
          <p:nvPr>
            <p:ph idx="1"/>
          </p:nvPr>
        </p:nvSpPr>
        <p:spPr/>
        <p:txBody>
          <a:bodyPr/>
          <a:lstStyle/>
          <a:p>
            <a:pPr lvl="0"/>
            <a:r>
              <a:rPr lang="en-US" sz="2400" b="1">
                <a:effectLst/>
              </a:rPr>
              <a:t>PLA1 Pascal </a:t>
            </a:r>
            <a:r>
              <a:rPr lang="en-US" sz="2400" b="1" dirty="0">
                <a:effectLst/>
              </a:rPr>
              <a:t>Program	 - </a:t>
            </a:r>
            <a:r>
              <a:rPr lang="en-US" sz="2400" b="1">
                <a:effectLst/>
              </a:rPr>
              <a:t>Due February 13, 11:59pm</a:t>
            </a:r>
            <a:endParaRPr lang="en-US" sz="2400" dirty="0">
              <a:effectLst/>
            </a:endParaRPr>
          </a:p>
          <a:p>
            <a:pPr lvl="1"/>
            <a:r>
              <a:rPr lang="en-US" sz="2400">
                <a:effectLst/>
              </a:rPr>
              <a:t>Implement PIF  in </a:t>
            </a:r>
            <a:r>
              <a:rPr lang="en-US" sz="2400" dirty="0">
                <a:effectLst/>
              </a:rPr>
              <a:t>Pascal as described in: </a:t>
            </a:r>
            <a:r>
              <a:rPr lang="en-US" sz="2000" u="sng">
                <a:effectLst/>
                <a:hlinkClick r:id="rId2"/>
              </a:rPr>
              <a:t>http://</a:t>
            </a:r>
            <a:r>
              <a:rPr lang="en-US" altLang="en-US" sz="2000">
                <a:hlinkClick r:id="rId2"/>
              </a:rPr>
              <a:t>sdcse.engr.uconn.edu/</a:t>
            </a:r>
            <a:r>
              <a:rPr lang="en-US" sz="2000" u="sng">
                <a:effectLst/>
                <a:hlinkClick r:id="rId2"/>
              </a:rPr>
              <a:t>Cse4102</a:t>
            </a:r>
            <a:r>
              <a:rPr lang="en-US" sz="2000" u="sng" dirty="0">
                <a:effectLst/>
                <a:hlinkClick r:id="rId2"/>
              </a:rPr>
              <a:t>/CommonProbBackground.pdf</a:t>
            </a:r>
            <a:endParaRPr lang="en-US" sz="2000" dirty="0">
              <a:effectLst/>
            </a:endParaRPr>
          </a:p>
          <a:p>
            <a:r>
              <a:rPr lang="en-US" sz="2400" b="1">
                <a:effectLst/>
              </a:rPr>
              <a:t>PLA2 Ada Program	 -</a:t>
            </a: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Due February 27, 11:59pm</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p>
            <a:pPr lvl="1"/>
            <a:r>
              <a:rPr lang="en-US" sz="2400">
                <a:effectLst/>
              </a:rPr>
              <a:t>Implement PIF in Ada as described in: </a:t>
            </a:r>
            <a:r>
              <a:rPr lang="en-US" sz="2000" u="sng">
                <a:effectLst/>
                <a:hlinkClick r:id="rId2"/>
              </a:rPr>
              <a:t>http://sdcse.engr.uconn.edu/Cse4102/CommonProbBackground.pdf</a:t>
            </a:r>
            <a:endParaRPr lang="en-US" sz="2000" u="sng"/>
          </a:p>
          <a:p>
            <a:r>
              <a:rPr lang="en-US" sz="2400" b="1" u="sng"/>
              <a:t>PLA</a:t>
            </a:r>
            <a:r>
              <a:rPr lang="en-US" sz="2400" b="1">
                <a:effectLst/>
              </a:rPr>
              <a:t> Extra Program –Due May 1, 11:59pm </a:t>
            </a:r>
          </a:p>
          <a:p>
            <a:pPr lvl="1"/>
            <a:r>
              <a:rPr lang="en-US" sz="2400">
                <a:effectLst/>
              </a:rPr>
              <a:t>Implement PIF Modula-2 or Go</a:t>
            </a:r>
          </a:p>
          <a:p>
            <a:pPr lvl="1"/>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This extra project can replace your lowest PLA1, PLA2 or PLA4 score</a:t>
            </a:r>
            <a:endParaRPr lang="en-US" sz="240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Overview of languages in</a:t>
            </a:r>
          </a:p>
          <a:p>
            <a:pPr lvl="2"/>
            <a:r>
              <a:rPr lang="en-US" sz="2000">
                <a:effectLst/>
                <a:latin typeface="Calibri" panose="020F0502020204030204" pitchFamily="34" charset="0"/>
                <a:ea typeface="Times New Roman" panose="02020603050405020304" pitchFamily="18" charset="0"/>
                <a:cs typeface="Times New Roman" panose="02020603050405020304" pitchFamily="18" charset="0"/>
                <a:hlinkClick r:id="rId3"/>
              </a:rPr>
              <a:t>http://sdcse.engr.uconn.edu/Cse4102/cse4102code.pptx</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p>
            <a:pPr lvl="2"/>
            <a:r>
              <a:rPr lang="en-US" sz="2000">
                <a:effectLst/>
                <a:latin typeface="Calibri" panose="020F0502020204030204" pitchFamily="34" charset="0"/>
                <a:ea typeface="Times New Roman" panose="02020603050405020304" pitchFamily="18" charset="0"/>
                <a:cs typeface="Times New Roman" panose="02020603050405020304" pitchFamily="18" charset="0"/>
                <a:hlinkClick r:id="rId4"/>
              </a:rPr>
              <a:t>http://sdcse.engr.uconn.edu/Cse4102/cse4102Modula2.pptx</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p>
            <a:pPr lvl="2"/>
            <a:r>
              <a:rPr lang="en-US" sz="2000">
                <a:effectLst/>
                <a:latin typeface="Calibri" panose="020F0502020204030204" pitchFamily="34" charset="0"/>
                <a:ea typeface="Times New Roman" panose="02020603050405020304" pitchFamily="18" charset="0"/>
                <a:cs typeface="Times New Roman" panose="02020603050405020304" pitchFamily="18" charset="0"/>
              </a:rPr>
              <a:t> </a:t>
            </a:r>
            <a:r>
              <a:rPr lang="en-US" sz="2000">
                <a:effectLst/>
                <a:latin typeface="Calibri" panose="020F0502020204030204" pitchFamily="34" charset="0"/>
                <a:ea typeface="Times New Roman" panose="02020603050405020304" pitchFamily="18" charset="0"/>
                <a:cs typeface="Times New Roman" panose="02020603050405020304" pitchFamily="18" charset="0"/>
                <a:hlinkClick r:id="rId5"/>
              </a:rPr>
              <a:t>http://sdcse.engr.uconn.edu/Cse4102/cse4102Golang.pptx</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p>
            <a:pPr lvl="1"/>
            <a:r>
              <a:rPr lang="en-US" sz="2400" b="1" i="1">
                <a:latin typeface="Calibri" panose="020F0502020204030204" pitchFamily="34" charset="0"/>
                <a:ea typeface="Times New Roman" panose="02020603050405020304" pitchFamily="18" charset="0"/>
                <a:cs typeface="Times New Roman" panose="02020603050405020304" pitchFamily="18" charset="0"/>
              </a:rPr>
              <a:t>You</a:t>
            </a:r>
            <a:r>
              <a:rPr lang="en-US" b="1" i="1">
                <a:effectLst/>
                <a:latin typeface="Times New Roman" panose="02020603050405020304" pitchFamily="18" charset="0"/>
                <a:ea typeface="Times New Roman" panose="02020603050405020304" pitchFamily="18" charset="0"/>
              </a:rPr>
              <a:t> will get no support from either the instructor or the TA  so that you can experience what it's like to learn a new language by yourself!</a:t>
            </a:r>
            <a:endParaRPr lang="en-US" dirty="0">
              <a:effectLst/>
            </a:endParaRPr>
          </a:p>
          <a:p>
            <a:pPr lvl="0"/>
            <a:endParaRPr lang="en-US" sz="2400" dirty="0">
              <a:effectLst/>
            </a:endParaRPr>
          </a:p>
          <a:p>
            <a:endParaRPr lang="en-US" sz="2400" dirty="0"/>
          </a:p>
        </p:txBody>
      </p:sp>
    </p:spTree>
    <p:extLst>
      <p:ext uri="{BB962C8B-B14F-4D97-AF65-F5344CB8AC3E}">
        <p14:creationId xmlns:p14="http://schemas.microsoft.com/office/powerpoint/2010/main" val="1969151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062912" cy="700916"/>
          </a:xfrm>
        </p:spPr>
        <p:txBody>
          <a:bodyPr/>
          <a:lstStyle/>
          <a:p>
            <a:r>
              <a:rPr lang="en-US"/>
              <a:t>All Programming Assignments Posted</a:t>
            </a:r>
            <a:endParaRPr lang="en-US" dirty="0"/>
          </a:p>
        </p:txBody>
      </p:sp>
      <p:sp>
        <p:nvSpPr>
          <p:cNvPr id="3" name="Content Placeholder 2"/>
          <p:cNvSpPr>
            <a:spLocks noGrp="1"/>
          </p:cNvSpPr>
          <p:nvPr>
            <p:ph idx="1"/>
          </p:nvPr>
        </p:nvSpPr>
        <p:spPr>
          <a:xfrm>
            <a:off x="762000" y="920283"/>
            <a:ext cx="8382000" cy="6096000"/>
          </a:xfrm>
        </p:spPr>
        <p:txBody>
          <a:bodyPr/>
          <a:lstStyle/>
          <a:p>
            <a:r>
              <a:rPr lang="en-US" sz="2400" b="1">
                <a:effectLst/>
              </a:rPr>
              <a:t>PLA3 Java </a:t>
            </a:r>
            <a:r>
              <a:rPr lang="en-US" sz="2400" b="1" dirty="0">
                <a:effectLst/>
              </a:rPr>
              <a:t>Program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Due </a:t>
            </a: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April 2,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11:59pm</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lvl="1"/>
            <a:r>
              <a:rPr lang="en-US" sz="2400" dirty="0"/>
              <a:t>Extend PLAV3 to realize</a:t>
            </a:r>
            <a:r>
              <a:rPr lang="en-US" sz="2400" dirty="0">
                <a:effectLst/>
              </a:rPr>
              <a:t> Permuted Index Functionality (PIF) in Ada as described in: </a:t>
            </a:r>
            <a:r>
              <a:rPr lang="en-US" sz="2400" u="sng" dirty="0">
                <a:effectLst/>
                <a:hlinkClick r:id="rId2"/>
              </a:rPr>
              <a:t>http://sdcse.engr.uconn.edu/Cse4102/CommonProbBackground.pdf</a:t>
            </a:r>
            <a:endParaRPr lang="en-US" sz="2400" u="sng" dirty="0">
              <a:effectLst/>
            </a:endParaRPr>
          </a:p>
          <a:p>
            <a:r>
              <a:rPr lang="en-US" sz="2400" b="1">
                <a:effectLst/>
              </a:rPr>
              <a:t>PLA4 </a:t>
            </a:r>
            <a:r>
              <a:rPr lang="en-US" sz="2400" b="1" dirty="0">
                <a:effectLst/>
              </a:rPr>
              <a:t>Prolog Program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Due </a:t>
            </a: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April 16,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11:59pm</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lvl="1"/>
            <a:r>
              <a:rPr lang="en-US" sz="2400" dirty="0">
                <a:effectLst/>
              </a:rPr>
              <a:t>Independent project on using Prolog from a database</a:t>
            </a:r>
          </a:p>
          <a:p>
            <a:endParaRPr lang="en-US" sz="2400">
              <a:effectLst/>
            </a:endParaRPr>
          </a:p>
          <a:p>
            <a:r>
              <a:rPr lang="en-US" sz="2400">
                <a:effectLst/>
              </a:rPr>
              <a:t>Tests : </a:t>
            </a:r>
            <a:r>
              <a:rPr lang="en-US" sz="2400" b="1">
                <a:effectLst/>
              </a:rPr>
              <a:t>PLA1, PLA4, PLA Extra</a:t>
            </a:r>
          </a:p>
          <a:p>
            <a:pPr lvl="1"/>
            <a:r>
              <a:rPr lang="en-US" sz="2400" u="sng">
                <a:effectLst/>
                <a:hlinkClick r:id="rId3"/>
              </a:rPr>
              <a:t>http://sdcse.engr.uconn.edu/Cse4102/test1.txt</a:t>
            </a:r>
            <a:endParaRPr lang="en-US" sz="2400"/>
          </a:p>
          <a:p>
            <a:pPr lvl="1"/>
            <a:r>
              <a:rPr lang="en-US" sz="2400" u="sng">
                <a:hlinkClick r:id="rId4"/>
              </a:rPr>
              <a:t>http</a:t>
            </a:r>
            <a:r>
              <a:rPr lang="en-US" sz="2400" u="sng" dirty="0">
                <a:hlinkClick r:id="rId4"/>
              </a:rPr>
              <a:t>://</a:t>
            </a:r>
            <a:r>
              <a:rPr lang="en-US" sz="2400" u="sng">
                <a:hlinkClick r:id="rId4"/>
              </a:rPr>
              <a:t>sdcse.engr.uconn.edu/Cse4102/test2.txt</a:t>
            </a:r>
            <a:endParaRPr lang="en-US" sz="2400" u="sng"/>
          </a:p>
          <a:p>
            <a:pPr lvl="1"/>
            <a:r>
              <a:rPr lang="en-US" sz="2400" u="sng">
                <a:effectLst/>
                <a:hlinkClick r:id="rId5"/>
              </a:rPr>
              <a:t>http</a:t>
            </a:r>
            <a:r>
              <a:rPr lang="en-US" sz="2400" u="sng" dirty="0">
                <a:effectLst/>
                <a:hlinkClick r:id="rId5"/>
              </a:rPr>
              <a:t>://sdcse.engr.uconn.edu/Cse4102/test3.txt</a:t>
            </a:r>
            <a:r>
              <a:rPr lang="en-US" sz="2400" dirty="0">
                <a:effectLst/>
              </a:rPr>
              <a:t> </a:t>
            </a:r>
          </a:p>
          <a:p>
            <a:pPr marL="0" indent="0">
              <a:buNone/>
            </a:pPr>
            <a:endParaRPr lang="en-US" sz="2400" dirty="0">
              <a:effectLst/>
            </a:endParaRPr>
          </a:p>
          <a:p>
            <a:endParaRPr lang="en-US" sz="2400" dirty="0"/>
          </a:p>
        </p:txBody>
      </p:sp>
    </p:spTree>
    <p:extLst>
      <p:ext uri="{BB962C8B-B14F-4D97-AF65-F5344CB8AC3E}">
        <p14:creationId xmlns:p14="http://schemas.microsoft.com/office/powerpoint/2010/main" val="1165701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062912" cy="700916"/>
          </a:xfrm>
        </p:spPr>
        <p:txBody>
          <a:bodyPr/>
          <a:lstStyle/>
          <a:p>
            <a:r>
              <a:rPr lang="en-US"/>
              <a:t>Lectures Presentations on PLs</a:t>
            </a:r>
            <a:endParaRPr lang="en-US" dirty="0"/>
          </a:p>
        </p:txBody>
      </p:sp>
      <p:sp>
        <p:nvSpPr>
          <p:cNvPr id="3" name="Content Placeholder 2"/>
          <p:cNvSpPr>
            <a:spLocks noGrp="1"/>
          </p:cNvSpPr>
          <p:nvPr>
            <p:ph idx="1"/>
          </p:nvPr>
        </p:nvSpPr>
        <p:spPr/>
        <p:txBody>
          <a:bodyPr/>
          <a:lstStyle/>
          <a:p>
            <a:pPr lvl="0"/>
            <a:r>
              <a:rPr lang="en-US" b="1">
                <a:effectLst/>
              </a:rPr>
              <a:t>Each presentation on due date of prior language</a:t>
            </a:r>
          </a:p>
          <a:p>
            <a:pPr lvl="0"/>
            <a:r>
              <a:rPr lang="en-US" b="1">
                <a:effectLst/>
              </a:rPr>
              <a:t>Pascal          January 30</a:t>
            </a:r>
          </a:p>
          <a:p>
            <a:r>
              <a:rPr lang="en-US" b="1">
                <a:effectLst/>
              </a:rPr>
              <a:t>Ada              February 13</a:t>
            </a:r>
            <a:endParaRPr lang="en-US" dirty="0">
              <a:effectLst/>
            </a:endParaRPr>
          </a:p>
          <a:p>
            <a:pPr lvl="0"/>
            <a:r>
              <a:rPr lang="en-US" b="1">
                <a:effectLst/>
              </a:rPr>
              <a:t>Java             February 27</a:t>
            </a:r>
          </a:p>
          <a:p>
            <a:pPr lvl="0"/>
            <a:r>
              <a:rPr lang="en-US" b="1">
                <a:effectLst/>
              </a:rPr>
              <a:t>Prolog          April 2</a:t>
            </a:r>
          </a:p>
          <a:p>
            <a:pPr lvl="0"/>
            <a:r>
              <a:rPr lang="en-US" b="1"/>
              <a:t>Modula-2/Go    Sometime during the semester</a:t>
            </a:r>
          </a:p>
          <a:p>
            <a:pPr lvl="1"/>
            <a:endParaRPr lang="en-US" dirty="0">
              <a:effectLst/>
            </a:endParaRPr>
          </a:p>
          <a:p>
            <a:pPr lvl="0"/>
            <a:endParaRPr lang="en-US" sz="2400" dirty="0">
              <a:effectLst/>
            </a:endParaRPr>
          </a:p>
          <a:p>
            <a:endParaRPr lang="en-US" sz="2400" dirty="0"/>
          </a:p>
        </p:txBody>
      </p:sp>
    </p:spTree>
    <p:extLst>
      <p:ext uri="{BB962C8B-B14F-4D97-AF65-F5344CB8AC3E}">
        <p14:creationId xmlns:p14="http://schemas.microsoft.com/office/powerpoint/2010/main" val="936043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136AE-EDB3-4E4F-BBA4-87FC08D40333}"/>
              </a:ext>
            </a:extLst>
          </p:cNvPr>
          <p:cNvSpPr>
            <a:spLocks noGrp="1"/>
          </p:cNvSpPr>
          <p:nvPr>
            <p:ph type="title"/>
          </p:nvPr>
        </p:nvSpPr>
        <p:spPr/>
        <p:txBody>
          <a:bodyPr/>
          <a:lstStyle/>
          <a:p>
            <a:r>
              <a:rPr lang="en-US"/>
              <a:t>Background on PLA1 &amp; PLA2 &amp; Extra</a:t>
            </a:r>
          </a:p>
        </p:txBody>
      </p:sp>
      <p:sp>
        <p:nvSpPr>
          <p:cNvPr id="5" name="TextBox 4">
            <a:extLst>
              <a:ext uri="{FF2B5EF4-FFF2-40B4-BE49-F238E27FC236}">
                <a16:creationId xmlns:a16="http://schemas.microsoft.com/office/drawing/2014/main" id="{B2014BEE-4F23-A74F-8C9A-8D7549EBC145}"/>
              </a:ext>
            </a:extLst>
          </p:cNvPr>
          <p:cNvSpPr txBox="1"/>
          <p:nvPr/>
        </p:nvSpPr>
        <p:spPr>
          <a:xfrm>
            <a:off x="758687" y="835167"/>
            <a:ext cx="8495918" cy="5703549"/>
          </a:xfrm>
          <a:prstGeom prst="rect">
            <a:avLst/>
          </a:prstGeom>
          <a:noFill/>
        </p:spPr>
        <p:txBody>
          <a:bodyPr wrap="square">
            <a:spAutoFit/>
          </a:bodyPr>
          <a:lstStyle/>
          <a:p>
            <a:pPr marL="285750" indent="-285750" algn="l">
              <a:buFont typeface="Arial" panose="020B0604020202020204" pitchFamily="34" charset="0"/>
              <a:buChar char="•"/>
            </a:pPr>
            <a:r>
              <a:rPr lang="en-US" b="0">
                <a:effectLst/>
                <a:latin typeface="Times New Roman" panose="02020603050405020304" pitchFamily="18" charset="0"/>
                <a:ea typeface="Times New Roman" panose="02020603050405020304" pitchFamily="18" charset="0"/>
                <a:cs typeface="Times New Roman" panose="02020603050405020304" pitchFamily="18" charset="0"/>
              </a:rPr>
              <a:t>A permuted index tracks, for a given word, cross-references to the (a file, line) pairs that represent the occurrence of the word.  </a:t>
            </a:r>
          </a:p>
          <a:p>
            <a:pPr marL="285750" indent="-285750" algn="l">
              <a:buFont typeface="Arial" panose="020B0604020202020204" pitchFamily="34" charset="0"/>
              <a:buChar char="•"/>
            </a:pPr>
            <a:r>
              <a:rPr lang="en-US" b="0">
                <a:latin typeface="Times New Roman" panose="02020603050405020304" pitchFamily="18" charset="0"/>
                <a:ea typeface="Times New Roman" panose="02020603050405020304" pitchFamily="18" charset="0"/>
                <a:cs typeface="Times New Roman" panose="02020603050405020304" pitchFamily="18" charset="0"/>
              </a:rPr>
              <a:t>There</a:t>
            </a:r>
            <a:r>
              <a:rPr lang="en-US" b="0">
                <a:effectLst/>
                <a:latin typeface="Times New Roman" panose="02020603050405020304" pitchFamily="18" charset="0"/>
                <a:ea typeface="Times New Roman" panose="02020603050405020304" pitchFamily="18" charset="0"/>
                <a:cs typeface="Times New Roman" panose="02020603050405020304" pitchFamily="18" charset="0"/>
              </a:rPr>
              <a:t> may be multiple occurrences of the word in a file, the word “hello” can be in (FileA, 12), (FileA, 17), etc.  </a:t>
            </a:r>
          </a:p>
          <a:p>
            <a:pPr marL="285750" indent="-285750" algn="l">
              <a:buFont typeface="Arial" panose="020B0604020202020204" pitchFamily="34" charset="0"/>
              <a:buChar char="•"/>
            </a:pPr>
            <a:r>
              <a:rPr lang="en-US" b="0">
                <a:latin typeface="Times New Roman" panose="02020603050405020304" pitchFamily="18" charset="0"/>
                <a:ea typeface="Times New Roman" panose="02020603050405020304" pitchFamily="18" charset="0"/>
                <a:cs typeface="Times New Roman" panose="02020603050405020304" pitchFamily="18" charset="0"/>
              </a:rPr>
              <a:t>However</a:t>
            </a:r>
            <a:r>
              <a:rPr lang="en-US" b="0">
                <a:effectLst/>
                <a:latin typeface="Times New Roman" panose="02020603050405020304" pitchFamily="18" charset="0"/>
                <a:ea typeface="Times New Roman" panose="02020603050405020304" pitchFamily="18" charset="0"/>
                <a:cs typeface="Times New Roman" panose="02020603050405020304" pitchFamily="18" charset="0"/>
              </a:rPr>
              <a:t>,  there is only one entry for that word  in the permuted index.</a:t>
            </a:r>
          </a:p>
          <a:p>
            <a:pPr marL="285750" indent="-285750" algn="l">
              <a:buFont typeface="Arial" panose="020B0604020202020204" pitchFamily="34" charset="0"/>
              <a:buChar char="•"/>
            </a:pPr>
            <a:r>
              <a:rPr lang="en-US" b="0">
                <a:effectLst/>
                <a:latin typeface="Times New Roman" panose="02020603050405020304" pitchFamily="18" charset="0"/>
                <a:ea typeface="Times New Roman" panose="02020603050405020304" pitchFamily="18" charset="0"/>
                <a:cs typeface="Times New Roman" panose="02020603050405020304" pitchFamily="18" charset="0"/>
              </a:rPr>
              <a:t>For PIF you must more clearly identify"words" as sequences of characters and digits; </a:t>
            </a:r>
          </a:p>
          <a:p>
            <a:pPr marL="285750" indent="-285750" algn="l">
              <a:buFont typeface="Arial" panose="020B0604020202020204" pitchFamily="34" charset="0"/>
              <a:buChar char="•"/>
            </a:pPr>
            <a:r>
              <a:rPr lang="en-US" b="0">
                <a:effectLst/>
                <a:latin typeface="Times New Roman" panose="02020603050405020304" pitchFamily="18" charset="0"/>
                <a:ea typeface="Times New Roman" panose="02020603050405020304" pitchFamily="18" charset="0"/>
                <a:cs typeface="Times New Roman" panose="02020603050405020304" pitchFamily="18" charset="0"/>
              </a:rPr>
              <a:t>You will need to parse out punctuation and control characters from your counting, to identify meaningful words to form the permuted index.  </a:t>
            </a:r>
            <a:endParaRPr lang="en-US" b="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l">
              <a:lnSpc>
                <a:spcPct val="107000"/>
              </a:lnSpc>
              <a:spcBef>
                <a:spcPts val="0"/>
              </a:spcBef>
              <a:spcAft>
                <a:spcPts val="800"/>
              </a:spcAft>
            </a:pPr>
            <a:endParaRPr lang="en-US">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6566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136AE-EDB3-4E4F-BBA4-87FC08D40333}"/>
              </a:ext>
            </a:extLst>
          </p:cNvPr>
          <p:cNvSpPr>
            <a:spLocks noGrp="1"/>
          </p:cNvSpPr>
          <p:nvPr>
            <p:ph type="title"/>
          </p:nvPr>
        </p:nvSpPr>
        <p:spPr/>
        <p:txBody>
          <a:bodyPr/>
          <a:lstStyle/>
          <a:p>
            <a:r>
              <a:rPr lang="en-US"/>
              <a:t>Background on PLA1 &amp; PLA2 &amp; Extra</a:t>
            </a:r>
          </a:p>
        </p:txBody>
      </p:sp>
      <p:sp>
        <p:nvSpPr>
          <p:cNvPr id="5" name="TextBox 4">
            <a:extLst>
              <a:ext uri="{FF2B5EF4-FFF2-40B4-BE49-F238E27FC236}">
                <a16:creationId xmlns:a16="http://schemas.microsoft.com/office/drawing/2014/main" id="{B2014BEE-4F23-A74F-8C9A-8D7549EBC145}"/>
              </a:ext>
            </a:extLst>
          </p:cNvPr>
          <p:cNvSpPr txBox="1"/>
          <p:nvPr/>
        </p:nvSpPr>
        <p:spPr>
          <a:xfrm>
            <a:off x="849700" y="841637"/>
            <a:ext cx="8213996" cy="4832092"/>
          </a:xfrm>
          <a:prstGeom prst="rect">
            <a:avLst/>
          </a:prstGeom>
          <a:noFill/>
        </p:spPr>
        <p:txBody>
          <a:bodyPr wrap="square">
            <a:spAutoFit/>
          </a:bodyPr>
          <a:lstStyle/>
          <a:p>
            <a:pPr marL="285750" indent="-285750" algn="l">
              <a:buFont typeface="Arial" panose="020B0604020202020204" pitchFamily="34" charset="0"/>
              <a:buChar char="•"/>
            </a:pPr>
            <a:r>
              <a:rPr lang="en-US" b="0">
                <a:latin typeface="Times New Roman" panose="02020603050405020304" pitchFamily="18" charset="0"/>
                <a:ea typeface="Times New Roman" panose="02020603050405020304" pitchFamily="18" charset="0"/>
                <a:cs typeface="Times New Roman" panose="02020603050405020304" pitchFamily="18" charset="0"/>
              </a:rPr>
              <a:t>The</a:t>
            </a:r>
            <a:r>
              <a:rPr lang="en-US" b="0">
                <a:effectLst/>
                <a:latin typeface="Times New Roman" panose="02020603050405020304" pitchFamily="18" charset="0"/>
                <a:ea typeface="Times New Roman" panose="02020603050405020304" pitchFamily="18" charset="0"/>
                <a:cs typeface="Times New Roman" panose="02020603050405020304" pitchFamily="18" charset="0"/>
              </a:rPr>
              <a:t> permuted index needs two data structures: </a:t>
            </a:r>
          </a:p>
          <a:p>
            <a:pPr marL="742950" lvl="1" indent="-285750" algn="l">
              <a:buFont typeface="Arial" panose="020B0604020202020204" pitchFamily="34" charset="0"/>
              <a:buChar char="•"/>
            </a:pPr>
            <a:r>
              <a:rPr lang="en-US" b="0">
                <a:effectLst/>
                <a:latin typeface="Times New Roman" panose="02020603050405020304" pitchFamily="18" charset="0"/>
                <a:ea typeface="Times New Roman" panose="02020603050405020304" pitchFamily="18" charset="0"/>
                <a:cs typeface="Times New Roman" panose="02020603050405020304" pitchFamily="18" charset="0"/>
              </a:rPr>
              <a:t>one structure tracks the (file name, line number) for each word,  </a:t>
            </a:r>
          </a:p>
          <a:p>
            <a:pPr marL="742950" lvl="1" indent="-285750" algn="l">
              <a:buFont typeface="Arial" panose="020B0604020202020204" pitchFamily="34" charset="0"/>
              <a:buChar char="•"/>
            </a:pPr>
            <a:r>
              <a:rPr lang="en-US" b="0">
                <a:effectLst/>
                <a:latin typeface="Times New Roman" panose="02020603050405020304" pitchFamily="18" charset="0"/>
                <a:ea typeface="Times New Roman" panose="02020603050405020304" pitchFamily="18" charset="0"/>
                <a:cs typeface="Times New Roman" panose="02020603050405020304" pitchFamily="18" charset="0"/>
              </a:rPr>
              <a:t>second structure tracks the list of identified words (in alphabetical order) and links to references.   </a:t>
            </a:r>
          </a:p>
          <a:p>
            <a:pPr marL="285750" indent="-285750" algn="l">
              <a:buFont typeface="Arial" panose="020B0604020202020204" pitchFamily="34" charset="0"/>
              <a:buChar char="•"/>
            </a:pPr>
            <a:r>
              <a:rPr lang="en-US" b="0">
                <a:effectLst/>
                <a:latin typeface="Times New Roman" panose="02020603050405020304" pitchFamily="18" charset="0"/>
                <a:ea typeface="Times New Roman" panose="02020603050405020304" pitchFamily="18" charset="0"/>
                <a:cs typeface="Times New Roman" panose="02020603050405020304" pitchFamily="18" charset="0"/>
              </a:rPr>
              <a:t>Thus, as you identify new words and insert them into the two data structures, you must </a:t>
            </a:r>
          </a:p>
          <a:p>
            <a:pPr marL="742950" lvl="1" indent="-285750" algn="l">
              <a:buFont typeface="Arial" panose="020B0604020202020204" pitchFamily="34" charset="0"/>
              <a:buChar char="•"/>
            </a:pPr>
            <a:r>
              <a:rPr lang="en-US" b="0">
                <a:effectLst/>
                <a:latin typeface="Times New Roman" panose="02020603050405020304" pitchFamily="18" charset="0"/>
                <a:ea typeface="Times New Roman" panose="02020603050405020304" pitchFamily="18" charset="0"/>
                <a:cs typeface="Times New Roman" panose="02020603050405020304" pitchFamily="18" charset="0"/>
              </a:rPr>
              <a:t>perform appropriate operations that insert the words as they are found </a:t>
            </a:r>
            <a:endParaRPr lang="en-US" b="0">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l">
              <a:buFont typeface="Arial" panose="020B0604020202020204" pitchFamily="34" charset="0"/>
              <a:buChar char="•"/>
            </a:pPr>
            <a:r>
              <a:rPr lang="en-US" b="0">
                <a:effectLst/>
                <a:latin typeface="Times New Roman" panose="02020603050405020304" pitchFamily="18" charset="0"/>
                <a:ea typeface="Times New Roman" panose="02020603050405020304" pitchFamily="18" charset="0"/>
                <a:cs typeface="Times New Roman" panose="02020603050405020304" pitchFamily="18" charset="0"/>
              </a:rPr>
              <a:t>Track the references to one or more lines they are found in.  </a:t>
            </a:r>
          </a:p>
        </p:txBody>
      </p:sp>
    </p:spTree>
    <p:extLst>
      <p:ext uri="{BB962C8B-B14F-4D97-AF65-F5344CB8AC3E}">
        <p14:creationId xmlns:p14="http://schemas.microsoft.com/office/powerpoint/2010/main" val="1118441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136AE-EDB3-4E4F-BBA4-87FC08D40333}"/>
              </a:ext>
            </a:extLst>
          </p:cNvPr>
          <p:cNvSpPr>
            <a:spLocks noGrp="1"/>
          </p:cNvSpPr>
          <p:nvPr>
            <p:ph type="title"/>
          </p:nvPr>
        </p:nvSpPr>
        <p:spPr/>
        <p:txBody>
          <a:bodyPr/>
          <a:lstStyle/>
          <a:p>
            <a:r>
              <a:rPr lang="en-US"/>
              <a:t>Background on PLA1 &amp; PLA2 &amp; Extra</a:t>
            </a:r>
          </a:p>
        </p:txBody>
      </p:sp>
      <p:sp>
        <p:nvSpPr>
          <p:cNvPr id="6" name="TextBox 5">
            <a:extLst>
              <a:ext uri="{FF2B5EF4-FFF2-40B4-BE49-F238E27FC236}">
                <a16:creationId xmlns:a16="http://schemas.microsoft.com/office/drawing/2014/main" id="{A58E0908-1299-994A-BA72-331B6EF10BA9}"/>
              </a:ext>
            </a:extLst>
          </p:cNvPr>
          <p:cNvSpPr txBox="1"/>
          <p:nvPr/>
        </p:nvSpPr>
        <p:spPr>
          <a:xfrm>
            <a:off x="903235" y="685800"/>
            <a:ext cx="7682459" cy="5643853"/>
          </a:xfrm>
          <a:prstGeom prst="rect">
            <a:avLst/>
          </a:prstGeom>
          <a:noFill/>
        </p:spPr>
        <p:txBody>
          <a:bodyPr wrap="square">
            <a:spAutoFit/>
          </a:bodyPr>
          <a:lstStyle/>
          <a:p>
            <a:pPr marL="342900" marR="0" lvl="0" indent="-342900" algn="l">
              <a:lnSpc>
                <a:spcPct val="107000"/>
              </a:lnSpc>
              <a:spcBef>
                <a:spcPts val="0"/>
              </a:spcBef>
              <a:spcAft>
                <a:spcPts val="0"/>
              </a:spcAft>
              <a:buFont typeface="Symbol" pitchFamily="2" charset="2"/>
              <a:buChar char=""/>
            </a:pPr>
            <a:r>
              <a:rPr lang="en-US" sz="2800" b="0">
                <a:effectLst/>
                <a:latin typeface="Times New Roman" panose="02020603050405020304" pitchFamily="18" charset="0"/>
                <a:ea typeface="Times New Roman" panose="02020603050405020304" pitchFamily="18" charset="0"/>
                <a:cs typeface="Times New Roman" panose="02020603050405020304" pitchFamily="18" charset="0"/>
              </a:rPr>
              <a:t>The last line of any file can be terminated by a newline/EOF combination, or simply an EOF. If there is only one line in a file (a good test case), that means that the file could be the single line with an EOF and no newline.</a:t>
            </a:r>
            <a:endParaRPr lang="en-US" sz="2400" b="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a:lnSpc>
                <a:spcPct val="107000"/>
              </a:lnSpc>
              <a:spcBef>
                <a:spcPts val="0"/>
              </a:spcBef>
              <a:spcAft>
                <a:spcPts val="0"/>
              </a:spcAft>
              <a:buFont typeface="Symbol" pitchFamily="2" charset="2"/>
              <a:buChar char=""/>
            </a:pPr>
            <a:r>
              <a:rPr lang="en-US" sz="2800" b="0">
                <a:effectLst/>
                <a:latin typeface="Times New Roman" panose="02020603050405020304" pitchFamily="18" charset="0"/>
                <a:ea typeface="Times New Roman" panose="02020603050405020304" pitchFamily="18" charset="0"/>
                <a:cs typeface="Times New Roman" panose="02020603050405020304" pitchFamily="18" charset="0"/>
              </a:rPr>
              <a:t>For the purposes of PFI,  the following are all equivalent: red, RED, REd, ReD, etc</a:t>
            </a:r>
            <a:r>
              <a:rPr lang="en-US" sz="2400" b="0">
                <a:effectLst/>
                <a:latin typeface="Calibri" panose="020F0502020204030204" pitchFamily="34" charset="0"/>
                <a:ea typeface="Times New Roman" panose="02020603050405020304" pitchFamily="18" charset="0"/>
                <a:cs typeface="Times New Roman" panose="02020603050405020304" pitchFamily="18" charset="0"/>
              </a:rPr>
              <a:t>.</a:t>
            </a:r>
          </a:p>
          <a:p>
            <a:pPr marL="342900" marR="0" lvl="0" indent="-342900" algn="l">
              <a:lnSpc>
                <a:spcPct val="107000"/>
              </a:lnSpc>
              <a:spcBef>
                <a:spcPts val="0"/>
              </a:spcBef>
              <a:spcAft>
                <a:spcPts val="800"/>
              </a:spcAft>
              <a:buFont typeface="Symbol" pitchFamily="2" charset="2"/>
              <a:buChar char=""/>
            </a:pPr>
            <a:r>
              <a:rPr lang="en-US" sz="2800" b="0">
                <a:effectLst/>
                <a:latin typeface="Times New Roman" panose="02020603050405020304" pitchFamily="18" charset="0"/>
                <a:ea typeface="Times New Roman" panose="02020603050405020304" pitchFamily="18" charset="0"/>
                <a:cs typeface="Times New Roman" panose="02020603050405020304" pitchFamily="18" charset="0"/>
              </a:rPr>
              <a:t>For the purposes of identifying words or computing the permuted index, recognize and discard other characters such as @, #, $, &amp;, (, ), etc. </a:t>
            </a:r>
          </a:p>
          <a:p>
            <a:pPr marR="0" lvl="0" algn="l">
              <a:lnSpc>
                <a:spcPct val="107000"/>
              </a:lnSpc>
              <a:spcBef>
                <a:spcPts val="0"/>
              </a:spcBef>
              <a:spcAft>
                <a:spcPts val="800"/>
              </a:spcAft>
            </a:pPr>
            <a:endParaRPr lang="en-US" sz="2400" b="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9070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136AE-EDB3-4E4F-BBA4-87FC08D40333}"/>
              </a:ext>
            </a:extLst>
          </p:cNvPr>
          <p:cNvSpPr>
            <a:spLocks noGrp="1"/>
          </p:cNvSpPr>
          <p:nvPr>
            <p:ph type="title"/>
          </p:nvPr>
        </p:nvSpPr>
        <p:spPr/>
        <p:txBody>
          <a:bodyPr/>
          <a:lstStyle/>
          <a:p>
            <a:r>
              <a:rPr lang="en-US"/>
              <a:t>Background on PLA1 &amp; PLA2 &amp; Extra</a:t>
            </a:r>
          </a:p>
        </p:txBody>
      </p:sp>
      <p:sp>
        <p:nvSpPr>
          <p:cNvPr id="6" name="TextBox 5">
            <a:extLst>
              <a:ext uri="{FF2B5EF4-FFF2-40B4-BE49-F238E27FC236}">
                <a16:creationId xmlns:a16="http://schemas.microsoft.com/office/drawing/2014/main" id="{A58E0908-1299-994A-BA72-331B6EF10BA9}"/>
              </a:ext>
            </a:extLst>
          </p:cNvPr>
          <p:cNvSpPr txBox="1"/>
          <p:nvPr/>
        </p:nvSpPr>
        <p:spPr>
          <a:xfrm>
            <a:off x="999947" y="460543"/>
            <a:ext cx="7682459" cy="6397457"/>
          </a:xfrm>
          <a:prstGeom prst="rect">
            <a:avLst/>
          </a:prstGeom>
          <a:noFill/>
        </p:spPr>
        <p:txBody>
          <a:bodyPr wrap="square">
            <a:spAutoFit/>
          </a:bodyPr>
          <a:lstStyle/>
          <a:p>
            <a:pPr marL="342900" marR="0" lvl="0" indent="-342900" algn="l">
              <a:lnSpc>
                <a:spcPct val="107000"/>
              </a:lnSpc>
              <a:spcBef>
                <a:spcPts val="0"/>
              </a:spcBef>
              <a:spcAft>
                <a:spcPts val="0"/>
              </a:spcAft>
              <a:buFont typeface="Symbol" pitchFamily="2" charset="2"/>
              <a:buChar char=""/>
            </a:pPr>
            <a:endParaRPr lang="en-US" sz="2400" b="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a:lnSpc>
                <a:spcPct val="107000"/>
              </a:lnSpc>
              <a:spcBef>
                <a:spcPts val="0"/>
              </a:spcBef>
              <a:spcAft>
                <a:spcPts val="0"/>
              </a:spcAft>
              <a:buFont typeface="Symbol" pitchFamily="2" charset="2"/>
              <a:buChar char=""/>
            </a:pPr>
            <a:r>
              <a:rPr lang="en-US" sz="2800" b="0">
                <a:effectLst/>
                <a:latin typeface="Times New Roman" panose="02020603050405020304" pitchFamily="18" charset="0"/>
                <a:ea typeface="Times New Roman" panose="02020603050405020304" pitchFamily="18" charset="0"/>
                <a:cs typeface="Times New Roman" panose="02020603050405020304" pitchFamily="18" charset="0"/>
              </a:rPr>
              <a:t>Words identified for the permuted index must take into consideration the following:</a:t>
            </a:r>
            <a:endParaRPr lang="en-US" sz="2400" b="0">
              <a:effectLst/>
              <a:latin typeface="Calibri" panose="020F0502020204030204" pitchFamily="34" charset="0"/>
              <a:ea typeface="Times New Roman" panose="02020603050405020304" pitchFamily="18" charset="0"/>
              <a:cs typeface="Times New Roman" panose="02020603050405020304" pitchFamily="18" charset="0"/>
            </a:endParaRPr>
          </a:p>
          <a:p>
            <a:pPr marL="800100" lvl="1" indent="-342900" algn="l">
              <a:lnSpc>
                <a:spcPct val="107000"/>
              </a:lnSpc>
              <a:spcBef>
                <a:spcPts val="0"/>
              </a:spcBef>
              <a:spcAft>
                <a:spcPts val="0"/>
              </a:spcAft>
              <a:buFont typeface="Wingdings" pitchFamily="2" charset="2"/>
              <a:buChar char=""/>
            </a:pPr>
            <a:r>
              <a:rPr lang="en-US" b="0">
                <a:effectLst/>
                <a:latin typeface="Times New Roman" panose="02020603050405020304" pitchFamily="18" charset="0"/>
                <a:ea typeface="Times New Roman" panose="02020603050405020304" pitchFamily="18" charset="0"/>
                <a:cs typeface="Times New Roman" panose="02020603050405020304" pitchFamily="18" charset="0"/>
              </a:rPr>
              <a:t>Each word must be at least one character and start with a letter. If a word has 2 or more characters, then the second and successive characters can be letters, digits, the underscore, or the hyphen.</a:t>
            </a:r>
            <a:endParaRPr lang="en-US" sz="2400" b="0">
              <a:effectLst/>
              <a:latin typeface="Calibri" panose="020F0502020204030204" pitchFamily="34" charset="0"/>
              <a:ea typeface="Times New Roman" panose="02020603050405020304" pitchFamily="18" charset="0"/>
              <a:cs typeface="Times New Roman" panose="02020603050405020304" pitchFamily="18" charset="0"/>
            </a:endParaRPr>
          </a:p>
          <a:p>
            <a:pPr marL="800100" lvl="1" indent="-342900" algn="l">
              <a:lnSpc>
                <a:spcPct val="107000"/>
              </a:lnSpc>
              <a:spcBef>
                <a:spcPts val="0"/>
              </a:spcBef>
              <a:spcAft>
                <a:spcPts val="0"/>
              </a:spcAft>
              <a:buFont typeface="Wingdings" pitchFamily="2" charset="2"/>
              <a:buChar char=""/>
            </a:pPr>
            <a:r>
              <a:rPr lang="en-US" b="0">
                <a:effectLst/>
                <a:latin typeface="Times New Roman" panose="02020603050405020304" pitchFamily="18" charset="0"/>
                <a:ea typeface="Times New Roman" panose="02020603050405020304" pitchFamily="18" charset="0"/>
                <a:cs typeface="Times New Roman" panose="02020603050405020304" pitchFamily="18" charset="0"/>
              </a:rPr>
              <a:t>This means that you must, for the purposes of computing the permuted index, recognize and discard other characters.  </a:t>
            </a:r>
            <a:endParaRPr lang="en-US" sz="2400" b="0">
              <a:effectLst/>
              <a:latin typeface="Calibri" panose="020F0502020204030204" pitchFamily="34" charset="0"/>
              <a:ea typeface="Times New Roman" panose="02020603050405020304" pitchFamily="18" charset="0"/>
              <a:cs typeface="Times New Roman" panose="02020603050405020304" pitchFamily="18" charset="0"/>
            </a:endParaRPr>
          </a:p>
          <a:p>
            <a:pPr marL="800100" lvl="1" indent="-342900" algn="l">
              <a:lnSpc>
                <a:spcPct val="107000"/>
              </a:lnSpc>
              <a:spcBef>
                <a:spcPts val="0"/>
              </a:spcBef>
              <a:spcAft>
                <a:spcPts val="0"/>
              </a:spcAft>
              <a:buFont typeface="Wingdings" pitchFamily="2" charset="2"/>
              <a:buChar char=""/>
            </a:pPr>
            <a:r>
              <a:rPr lang="en-US" b="0">
                <a:effectLst/>
                <a:latin typeface="Times New Roman" panose="02020603050405020304" pitchFamily="18" charset="0"/>
                <a:ea typeface="Times New Roman" panose="02020603050405020304" pitchFamily="18" charset="0"/>
                <a:cs typeface="Times New Roman" panose="02020603050405020304" pitchFamily="18" charset="0"/>
              </a:rPr>
              <a:t>Also, note that you must eliminate white space (multiple spaces or tabs) between words.</a:t>
            </a:r>
            <a:endParaRPr lang="en-US" sz="2400" b="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a:lnSpc>
                <a:spcPct val="107000"/>
              </a:lnSpc>
              <a:spcBef>
                <a:spcPts val="0"/>
              </a:spcBef>
              <a:spcAft>
                <a:spcPts val="0"/>
              </a:spcAft>
              <a:buFont typeface="Symbol" pitchFamily="2" charset="2"/>
              <a:buChar char=""/>
            </a:pPr>
            <a:endParaRPr lang="en-US" sz="2400" b="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7850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9A541-9678-7A47-9C0D-CC48AFED2848}"/>
              </a:ext>
            </a:extLst>
          </p:cNvPr>
          <p:cNvSpPr>
            <a:spLocks noGrp="1"/>
          </p:cNvSpPr>
          <p:nvPr>
            <p:ph type="title"/>
          </p:nvPr>
        </p:nvSpPr>
        <p:spPr/>
        <p:txBody>
          <a:bodyPr/>
          <a:lstStyle/>
          <a:p>
            <a:r>
              <a:rPr lang="en-US"/>
              <a:t>PLA1 Requirements</a:t>
            </a:r>
          </a:p>
        </p:txBody>
      </p:sp>
      <p:sp>
        <p:nvSpPr>
          <p:cNvPr id="4" name="TextBox 3">
            <a:extLst>
              <a:ext uri="{FF2B5EF4-FFF2-40B4-BE49-F238E27FC236}">
                <a16:creationId xmlns:a16="http://schemas.microsoft.com/office/drawing/2014/main" id="{C0BA096B-15A9-7740-8BD3-63A5F9538B93}"/>
              </a:ext>
            </a:extLst>
          </p:cNvPr>
          <p:cNvSpPr txBox="1"/>
          <p:nvPr/>
        </p:nvSpPr>
        <p:spPr>
          <a:xfrm>
            <a:off x="922009" y="951969"/>
            <a:ext cx="8516442" cy="5557740"/>
          </a:xfrm>
          <a:prstGeom prst="rect">
            <a:avLst/>
          </a:prstGeom>
          <a:noFill/>
        </p:spPr>
        <p:txBody>
          <a:bodyPr wrap="square">
            <a:spAutoFit/>
          </a:bodyPr>
          <a:lstStyle/>
          <a:p>
            <a:pPr marL="0" marR="0">
              <a:lnSpc>
                <a:spcPct val="107000"/>
              </a:lnSpc>
              <a:spcBef>
                <a:spcPts val="0"/>
              </a:spcBef>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PIF that tracks the line(s) within a single input file where each word occurs</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2800" b="1">
                <a:effectLst/>
                <a:latin typeface="Courier New" panose="02070309020205020404" pitchFamily="49" charset="0"/>
                <a:ea typeface="Times New Roman" panose="02020603050405020304" pitchFamily="18" charset="0"/>
                <a:cs typeface="Times New Roman" panose="02020603050405020304" pitchFamily="18" charset="0"/>
              </a:rPr>
              <a:t> </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l">
              <a:lnSpc>
                <a:spcPct val="107000"/>
              </a:lnSpc>
              <a:spcBef>
                <a:spcPts val="0"/>
              </a:spcBef>
              <a:spcAft>
                <a:spcPts val="800"/>
              </a:spcAft>
            </a:pPr>
            <a:r>
              <a:rPr lang="en-US" sz="2800" b="0">
                <a:effectLst/>
                <a:latin typeface="Times New Roman" panose="02020603050405020304" pitchFamily="18" charset="0"/>
                <a:ea typeface="Times New Roman" panose="02020603050405020304" pitchFamily="18" charset="0"/>
                <a:cs typeface="Times New Roman" panose="02020603050405020304" pitchFamily="18" charset="0"/>
              </a:rPr>
              <a:t>The suggested approach is for each word that is found to build an dedicated output string (include in  a data  structure) for the word, its occurrences in lines, and final word count.  Programmatically, for the word “Goodbye” the string would be built in the following steps:</a:t>
            </a:r>
            <a:endParaRPr lang="en-US" sz="2400" b="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l">
              <a:lnSpc>
                <a:spcPct val="107000"/>
              </a:lnSpc>
              <a:spcBef>
                <a:spcPts val="0"/>
              </a:spcBef>
              <a:spcAft>
                <a:spcPts val="0"/>
              </a:spcAft>
            </a:pPr>
            <a:r>
              <a:rPr lang="en-US" sz="1400" b="1">
                <a:effectLst/>
                <a:latin typeface="Courier New" panose="02070309020205020404" pitchFamily="49" charset="0"/>
                <a:ea typeface="Times New Roman" panose="02020603050405020304" pitchFamily="18" charset="0"/>
                <a:cs typeface="Times New Roman" panose="02020603050405020304" pitchFamily="18" charset="0"/>
              </a:rPr>
              <a:t>Goodbye in lines:  -- create when the word is first found</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l">
              <a:lnSpc>
                <a:spcPct val="107000"/>
              </a:lnSpc>
              <a:spcBef>
                <a:spcPts val="0"/>
              </a:spcBef>
              <a:spcAft>
                <a:spcPts val="0"/>
              </a:spcAft>
            </a:pPr>
            <a:r>
              <a:rPr lang="en-US" sz="1400" b="1">
                <a:effectLst/>
                <a:latin typeface="Courier New" panose="02070309020205020404" pitchFamily="49" charset="0"/>
                <a:ea typeface="Times New Roman" panose="02020603050405020304" pitchFamily="18" charset="0"/>
                <a:cs typeface="Times New Roman" panose="02020603050405020304" pitchFamily="18" charset="0"/>
              </a:rPr>
              <a:t>Goodbye in lines: 1  -- append “ 1” when the word is first found</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l">
              <a:lnSpc>
                <a:spcPct val="107000"/>
              </a:lnSpc>
              <a:spcBef>
                <a:spcPts val="0"/>
              </a:spcBef>
              <a:spcAft>
                <a:spcPts val="0"/>
              </a:spcAft>
            </a:pPr>
            <a:r>
              <a:rPr lang="en-US" sz="1400" b="1">
                <a:effectLst/>
                <a:latin typeface="Courier New" panose="02070309020205020404" pitchFamily="49" charset="0"/>
                <a:ea typeface="Times New Roman" panose="02020603050405020304" pitchFamily="18" charset="0"/>
                <a:cs typeface="Times New Roman" panose="02020603050405020304" pitchFamily="18" charset="0"/>
              </a:rPr>
              <a:t>Goodbye in lines: 1-2  -- append “-2” when the word is found in line 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l">
              <a:lnSpc>
                <a:spcPct val="107000"/>
              </a:lnSpc>
              <a:spcBef>
                <a:spcPts val="0"/>
              </a:spcBef>
              <a:spcAft>
                <a:spcPts val="0"/>
              </a:spcAft>
            </a:pPr>
            <a:r>
              <a:rPr lang="en-US" sz="1400" b="1">
                <a:effectLst/>
                <a:latin typeface="Courier New" panose="02070309020205020404" pitchFamily="49" charset="0"/>
                <a:ea typeface="Times New Roman" panose="02020603050405020304" pitchFamily="18" charset="0"/>
                <a:cs typeface="Times New Roman" panose="02020603050405020304" pitchFamily="18" charset="0"/>
              </a:rPr>
              <a:t>Goodbye in lines: 1-2-5  -- append “-5” when the word is found in line 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l">
              <a:lnSpc>
                <a:spcPct val="107000"/>
              </a:lnSpc>
              <a:spcBef>
                <a:spcPts val="0"/>
              </a:spcBef>
              <a:spcAft>
                <a:spcPts val="0"/>
              </a:spcAft>
            </a:pPr>
            <a:r>
              <a:rPr lang="en-US" sz="1400" b="1">
                <a:effectLst/>
                <a:latin typeface="Courier New" panose="02070309020205020404" pitchFamily="49" charset="0"/>
                <a:ea typeface="Times New Roman" panose="02020603050405020304" pitchFamily="18" charset="0"/>
                <a:cs typeface="Times New Roman" panose="02020603050405020304" pitchFamily="18" charset="0"/>
              </a:rPr>
              <a:t>Goodbye in lines: 1-2-5-6 -- append “6” when the word is found in line 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l">
              <a:lnSpc>
                <a:spcPct val="107000"/>
              </a:lnSpc>
              <a:spcBef>
                <a:spcPts val="0"/>
              </a:spcBef>
              <a:spcAft>
                <a:spcPts val="0"/>
              </a:spcAft>
            </a:pPr>
            <a:r>
              <a:rPr lang="en-US" sz="1400" b="1">
                <a:effectLst/>
                <a:latin typeface="Courier New" panose="02070309020205020404" pitchFamily="49" charset="0"/>
                <a:ea typeface="Times New Roman" panose="02020603050405020304" pitchFamily="18" charset="0"/>
                <a:cs typeface="Times New Roman" panose="02020603050405020304" pitchFamily="18" charset="0"/>
              </a:rPr>
              <a:t>Goodbye in lines: 1-2-5-6-7 -- append “7” when the word is found in line 7</a:t>
            </a:r>
          </a:p>
          <a:p>
            <a:pPr marL="0" marR="0" algn="l">
              <a:lnSpc>
                <a:spcPct val="107000"/>
              </a:lnSpc>
              <a:spcBef>
                <a:spcPts val="0"/>
              </a:spcBef>
              <a:spcAft>
                <a:spcPts val="0"/>
              </a:spcAft>
            </a:pPr>
            <a:r>
              <a:rPr lang="en-US" sz="1400" b="1">
                <a:effectLst/>
                <a:latin typeface="Courier New" panose="02070309020205020404" pitchFamily="49" charset="0"/>
                <a:ea typeface="Times New Roman" panose="02020603050405020304" pitchFamily="18" charset="0"/>
                <a:cs typeface="Times New Roman" panose="02020603050405020304" pitchFamily="18" charset="0"/>
              </a:rPr>
              <a:t>                 </a:t>
            </a:r>
            <a:r>
              <a:rPr lang="en-US" sz="1800" b="1">
                <a:effectLst/>
                <a:latin typeface="Courier New" panose="02070309020205020404" pitchFamily="49"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29090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9A541-9678-7A47-9C0D-CC48AFED2848}"/>
              </a:ext>
            </a:extLst>
          </p:cNvPr>
          <p:cNvSpPr>
            <a:spLocks noGrp="1"/>
          </p:cNvSpPr>
          <p:nvPr>
            <p:ph type="title"/>
          </p:nvPr>
        </p:nvSpPr>
        <p:spPr/>
        <p:txBody>
          <a:bodyPr/>
          <a:lstStyle/>
          <a:p>
            <a:r>
              <a:rPr lang="en-US"/>
              <a:t>PLA1 Requirements</a:t>
            </a:r>
          </a:p>
        </p:txBody>
      </p:sp>
      <p:sp>
        <p:nvSpPr>
          <p:cNvPr id="4" name="TextBox 3">
            <a:extLst>
              <a:ext uri="{FF2B5EF4-FFF2-40B4-BE49-F238E27FC236}">
                <a16:creationId xmlns:a16="http://schemas.microsoft.com/office/drawing/2014/main" id="{C0BA096B-15A9-7740-8BD3-63A5F9538B93}"/>
              </a:ext>
            </a:extLst>
          </p:cNvPr>
          <p:cNvSpPr txBox="1"/>
          <p:nvPr/>
        </p:nvSpPr>
        <p:spPr>
          <a:xfrm>
            <a:off x="758687" y="893080"/>
            <a:ext cx="8516442" cy="6001643"/>
          </a:xfrm>
          <a:prstGeom prst="rect">
            <a:avLst/>
          </a:prstGeom>
          <a:noFill/>
        </p:spPr>
        <p:txBody>
          <a:bodyPr wrap="square">
            <a:spAutoFit/>
          </a:bodyPr>
          <a:lstStyle/>
          <a:p>
            <a:pPr algn="l"/>
            <a:r>
              <a:rPr lang="en-US" sz="2400" b="0">
                <a:effectLst/>
                <a:latin typeface="Times New Roman" panose="02020603050405020304" pitchFamily="18" charset="0"/>
                <a:ea typeface="Times New Roman" panose="02020603050405020304" pitchFamily="18" charset="0"/>
                <a:cs typeface="Times New Roman" panose="02020603050405020304" pitchFamily="18" charset="0"/>
              </a:rPr>
              <a:t>Dedicated output string is built as the words are recognized on each line. After EOF reached for all words, you print out the new dedicated output string for the word and append </a:t>
            </a:r>
            <a:r>
              <a:rPr lang="en-US" sz="2400" b="0">
                <a:effectLst/>
                <a:latin typeface="Courier New" panose="02070309020205020404" pitchFamily="49" charset="0"/>
                <a:ea typeface="Times New Roman" panose="02020603050405020304" pitchFamily="18" charset="0"/>
                <a:cs typeface="Times New Roman" panose="02020603050405020304" pitchFamily="18" charset="0"/>
              </a:rPr>
              <a:t>“wc=” </a:t>
            </a:r>
            <a:r>
              <a:rPr lang="en-US" sz="2400" b="0">
                <a:effectLst/>
                <a:latin typeface="Times New Roman" panose="02020603050405020304" pitchFamily="18" charset="0"/>
                <a:ea typeface="Times New Roman" panose="02020603050405020304" pitchFamily="18" charset="0"/>
                <a:cs typeface="Times New Roman" panose="02020603050405020304" pitchFamily="18" charset="0"/>
              </a:rPr>
              <a:t>and then print out the word count “5” as an integer.  You can also convert the word count to string and append. Final output if the word goodbye occurs only five times would be as below.</a:t>
            </a:r>
            <a:endParaRPr lang="en-US" sz="2400" b="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en-US" sz="2400" b="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en-US" sz="2400" b="0">
                <a:effectLst/>
                <a:latin typeface="Courier New" panose="02070309020205020404" pitchFamily="49" charset="0"/>
                <a:ea typeface="Times New Roman" panose="02020603050405020304" pitchFamily="18" charset="0"/>
                <a:cs typeface="Times New Roman" panose="02020603050405020304" pitchFamily="18" charset="0"/>
              </a:rPr>
              <a:t>Goodbye in lines: 1-2-5-6-6 wc=5</a:t>
            </a:r>
          </a:p>
          <a:p>
            <a:pPr algn="l"/>
            <a:endParaRPr lang="en-US" sz="2400" b="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en-US" sz="2400" b="0">
                <a:effectLst/>
                <a:latin typeface="Times New Roman" panose="02020603050405020304" pitchFamily="18" charset="0"/>
                <a:ea typeface="Times New Roman" panose="02020603050405020304" pitchFamily="18" charset="0"/>
                <a:cs typeface="Times New Roman" panose="02020603050405020304" pitchFamily="18" charset="0"/>
              </a:rPr>
              <a:t>Tests: </a:t>
            </a:r>
            <a:r>
              <a:rPr lang="en-US" sz="2400" b="0" u="sng">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http://sdcse.engr.uconn.edu/Cse4102/test1.txt</a:t>
            </a:r>
            <a:r>
              <a:rPr lang="en-US" sz="2400" b="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u="sng">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http://sdcse.engr.uconn.edu/Cse4102/test2.txt</a:t>
            </a:r>
            <a:r>
              <a:rPr lang="en-US" sz="2400" b="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en-US" sz="2400" b="0" u="sng">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http://sdcse.engr.uconn.edu/Cse4102/test3.txt</a:t>
            </a:r>
            <a:r>
              <a:rPr lang="en-US" sz="2400" b="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en-US" sz="2400" b="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en-US" sz="2400" b="0">
                <a:effectLst/>
                <a:latin typeface="Times New Roman" panose="02020603050405020304" pitchFamily="18" charset="0"/>
                <a:ea typeface="Times New Roman" panose="02020603050405020304" pitchFamily="18" charset="0"/>
                <a:cs typeface="Times New Roman" panose="02020603050405020304" pitchFamily="18" charset="0"/>
              </a:rPr>
              <a:t>Utilize Dev-Pascal http://www.bloodshed.net/devpascal.html and upload your .pas file to HuskyCT.   If you use a GNU compiler, please make sure it  compiles/runs in the IDE.</a:t>
            </a:r>
            <a:endParaRPr lang="en-US" sz="2400" b="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4389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Programming Languages Overview</a:t>
            </a:r>
            <a:endParaRPr lang="en-US" dirty="0"/>
          </a:p>
        </p:txBody>
      </p:sp>
      <p:sp>
        <p:nvSpPr>
          <p:cNvPr id="3" name="Content Placeholder 2"/>
          <p:cNvSpPr>
            <a:spLocks noGrp="1"/>
          </p:cNvSpPr>
          <p:nvPr>
            <p:ph idx="1"/>
          </p:nvPr>
        </p:nvSpPr>
        <p:spPr/>
        <p:txBody>
          <a:bodyPr/>
          <a:lstStyle/>
          <a:p>
            <a:pPr lvl="0"/>
            <a:r>
              <a:rPr lang="en-US" dirty="0">
                <a:effectLst/>
              </a:rPr>
              <a:t>Procedural Languages: Pascal, Modula-2, Ada, Algol, Fortran, </a:t>
            </a:r>
          </a:p>
          <a:p>
            <a:pPr lvl="0"/>
            <a:r>
              <a:rPr lang="en-US" dirty="0">
                <a:effectLst/>
              </a:rPr>
              <a:t>Functional and Logic Languages: Lisp/Scheme, Prolog, ML</a:t>
            </a:r>
          </a:p>
          <a:p>
            <a:pPr lvl="0"/>
            <a:r>
              <a:rPr lang="en-US" dirty="0">
                <a:effectLst/>
              </a:rPr>
              <a:t>Object-Oriented Languages: Oberon-2, Modula-3, Go</a:t>
            </a:r>
          </a:p>
          <a:p>
            <a:r>
              <a:rPr lang="en-US" dirty="0">
                <a:effectLst/>
              </a:rPr>
              <a:t>Miscellaneous Languages: COBOL</a:t>
            </a:r>
          </a:p>
          <a:p>
            <a:r>
              <a:rPr lang="en-US" dirty="0">
                <a:effectLst/>
              </a:rPr>
              <a:t>Emerging Languages: Microsoft P, Google Dart/Flutter, Others?</a:t>
            </a:r>
          </a:p>
          <a:p>
            <a:r>
              <a:rPr lang="en-US" dirty="0">
                <a:effectLst/>
              </a:rPr>
              <a:t>Browser-Based Scripting Languages: Perl, Python, </a:t>
            </a:r>
            <a:r>
              <a:rPr lang="en-US" dirty="0" err="1">
                <a:effectLst/>
              </a:rPr>
              <a:t>Javascript</a:t>
            </a:r>
            <a:r>
              <a:rPr lang="en-US" dirty="0">
                <a:effectLst/>
              </a:rPr>
              <a:t>, PHP</a:t>
            </a:r>
          </a:p>
          <a:p>
            <a:pPr lvl="0"/>
            <a:endParaRPr lang="en-US" dirty="0">
              <a:effectLst/>
            </a:endParaRPr>
          </a:p>
          <a:p>
            <a:endParaRPr lang="en-US" dirty="0"/>
          </a:p>
        </p:txBody>
      </p:sp>
    </p:spTree>
    <p:extLst>
      <p:ext uri="{BB962C8B-B14F-4D97-AF65-F5344CB8AC3E}">
        <p14:creationId xmlns:p14="http://schemas.microsoft.com/office/powerpoint/2010/main" val="4192439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US" altLang="en-US" dirty="0"/>
              <a:t>Course Objectives</a:t>
            </a:r>
          </a:p>
        </p:txBody>
      </p:sp>
      <p:sp>
        <p:nvSpPr>
          <p:cNvPr id="222211" name="Rectangle 3"/>
          <p:cNvSpPr>
            <a:spLocks noGrp="1" noChangeArrowheads="1"/>
          </p:cNvSpPr>
          <p:nvPr>
            <p:ph type="body" idx="1"/>
          </p:nvPr>
        </p:nvSpPr>
        <p:spPr>
          <a:xfrm>
            <a:off x="762000" y="762000"/>
            <a:ext cx="8382000" cy="6096000"/>
          </a:xfrm>
        </p:spPr>
        <p:txBody>
          <a:bodyPr/>
          <a:lstStyle/>
          <a:p>
            <a:r>
              <a:rPr lang="en-US" altLang="en-US" dirty="0"/>
              <a:t>Explore </a:t>
            </a:r>
            <a:r>
              <a:rPr lang="en-US" altLang="en-US"/>
              <a:t>the Programming Languages from </a:t>
            </a:r>
            <a:r>
              <a:rPr lang="en-US" altLang="en-US" dirty="0"/>
              <a:t>1940s to the Present Day</a:t>
            </a:r>
          </a:p>
          <a:p>
            <a:pPr lvl="1"/>
            <a:r>
              <a:rPr lang="en-US" altLang="en-US" dirty="0"/>
              <a:t>Who were </a:t>
            </a:r>
            <a:r>
              <a:rPr lang="en-US" altLang="en-US"/>
              <a:t>the Founders and Major Contributors?</a:t>
            </a:r>
          </a:p>
          <a:p>
            <a:pPr lvl="1"/>
            <a:r>
              <a:rPr lang="en-US" altLang="en-US"/>
              <a:t>What are the Different Programming Paradigms?</a:t>
            </a:r>
            <a:endParaRPr lang="en-US" altLang="en-US" dirty="0"/>
          </a:p>
          <a:p>
            <a:pPr lvl="1"/>
            <a:r>
              <a:rPr lang="en-US" altLang="en-US"/>
              <a:t>How have PLs </a:t>
            </a:r>
            <a:r>
              <a:rPr lang="en-US" altLang="en-US" dirty="0"/>
              <a:t>Evolved over Decades?</a:t>
            </a:r>
          </a:p>
          <a:p>
            <a:pPr lvl="2"/>
            <a:r>
              <a:rPr lang="en-US" altLang="en-US"/>
              <a:t>From Origins to </a:t>
            </a:r>
            <a:r>
              <a:rPr lang="en-US" altLang="en-US" dirty="0"/>
              <a:t>Mainframes to PCs to Mobile to </a:t>
            </a:r>
            <a:r>
              <a:rPr lang="en-US" altLang="en-US" dirty="0" err="1"/>
              <a:t>IoT</a:t>
            </a:r>
            <a:endParaRPr lang="en-US" altLang="en-US" dirty="0"/>
          </a:p>
          <a:p>
            <a:pPr lvl="2"/>
            <a:r>
              <a:rPr lang="en-US" altLang="en-US"/>
              <a:t>From Assembly to Procedural to Functional to Logic to Object Oriented to Visual to What’s Next?</a:t>
            </a:r>
            <a:endParaRPr lang="en-US" altLang="en-US" dirty="0"/>
          </a:p>
          <a:p>
            <a:pPr lvl="2"/>
            <a:r>
              <a:rPr lang="en-US" altLang="en-US"/>
              <a:t>From Spaghetti Code to Structured Programming to Strong Type Checking</a:t>
            </a:r>
          </a:p>
          <a:p>
            <a:pPr lvl="2"/>
            <a:r>
              <a:rPr lang="en-US" altLang="en-US"/>
              <a:t>CSE1010 from Pascal to C++ to Java to Python</a:t>
            </a:r>
            <a:endParaRPr lang="en-US" altLang="en-US" dirty="0"/>
          </a:p>
          <a:p>
            <a:pPr lvl="1"/>
            <a:r>
              <a:rPr lang="en-US" altLang="en-US" dirty="0"/>
              <a:t>What will shape </a:t>
            </a:r>
            <a:r>
              <a:rPr lang="en-US" altLang="en-US"/>
              <a:t>the Future in PLs?</a:t>
            </a:r>
            <a:endParaRPr lang="en-US" altLang="en-US" dirty="0"/>
          </a:p>
          <a:p>
            <a:r>
              <a:rPr lang="en-US" altLang="en-US"/>
              <a:t>Explore the </a:t>
            </a:r>
            <a:r>
              <a:rPr lang="en-US" altLang="en-US" dirty="0"/>
              <a:t>Evolution </a:t>
            </a:r>
            <a:r>
              <a:rPr lang="en-US" altLang="en-US"/>
              <a:t>of Programming and Paradigms </a:t>
            </a:r>
            <a:r>
              <a:rPr lang="en-US" altLang="en-US" dirty="0"/>
              <a:t>over Time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GNU Compilers</a:t>
            </a:r>
          </a:p>
        </p:txBody>
      </p:sp>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46393"/>
          <a:stretch/>
        </p:blipFill>
        <p:spPr bwMode="auto">
          <a:xfrm>
            <a:off x="838200" y="762000"/>
            <a:ext cx="6019800" cy="6164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8237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GNU Compilers (mostly)</a:t>
            </a:r>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5918"/>
          <a:stretch/>
        </p:blipFill>
        <p:spPr bwMode="auto">
          <a:xfrm>
            <a:off x="838199" y="914400"/>
            <a:ext cx="8218856"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7011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Find Sample Code</a:t>
            </a:r>
          </a:p>
        </p:txBody>
      </p:sp>
      <p:sp>
        <p:nvSpPr>
          <p:cNvPr id="3" name="Content Placeholder 2"/>
          <p:cNvSpPr>
            <a:spLocks noGrp="1"/>
          </p:cNvSpPr>
          <p:nvPr>
            <p:ph idx="1"/>
          </p:nvPr>
        </p:nvSpPr>
        <p:spPr>
          <a:xfrm>
            <a:off x="762000" y="762001"/>
            <a:ext cx="8382000" cy="457199"/>
          </a:xfrm>
        </p:spPr>
        <p:txBody>
          <a:bodyPr/>
          <a:lstStyle/>
          <a:p>
            <a:r>
              <a:rPr lang="en-US" sz="2000"/>
              <a:t>http://</a:t>
            </a:r>
            <a:r>
              <a:rPr lang="en-US" altLang="en-US" sz="2000"/>
              <a:t>sdcse.engr.uconn.edu/</a:t>
            </a:r>
            <a:r>
              <a:rPr lang="en-US" sz="2000"/>
              <a:t>Cse4102</a:t>
            </a:r>
            <a:r>
              <a:rPr lang="en-US" sz="2000" dirty="0"/>
              <a:t>/SamplePLProgramLinks.docx</a:t>
            </a:r>
          </a:p>
        </p:txBody>
      </p:sp>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9653"/>
          <a:stretch/>
        </p:blipFill>
        <p:spPr bwMode="auto">
          <a:xfrm>
            <a:off x="838200" y="1371600"/>
            <a:ext cx="7315200" cy="5284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035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Find Sample Code</a:t>
            </a:r>
          </a:p>
        </p:txBody>
      </p:sp>
      <p:pic>
        <p:nvPicPr>
          <p:cNvPr id="307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1930"/>
          <a:stretch/>
        </p:blipFill>
        <p:spPr bwMode="auto">
          <a:xfrm>
            <a:off x="838200" y="914399"/>
            <a:ext cx="6410680" cy="5791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5929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Find Sample Code</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914400"/>
            <a:ext cx="8317084"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1417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758687" y="0"/>
            <a:ext cx="8385313" cy="700916"/>
          </a:xfrm>
        </p:spPr>
        <p:txBody>
          <a:bodyPr/>
          <a:lstStyle/>
          <a:p>
            <a:r>
              <a:rPr lang="en-US" altLang="en-US" dirty="0"/>
              <a:t>Team Semester Project: </a:t>
            </a:r>
            <a:r>
              <a:rPr lang="en-US" altLang="en-US"/>
              <a:t>Explore a PL</a:t>
            </a:r>
            <a:endParaRPr lang="en-US" altLang="en-US" dirty="0"/>
          </a:p>
        </p:txBody>
      </p:sp>
      <p:sp>
        <p:nvSpPr>
          <p:cNvPr id="224259" name="Rectangle 3"/>
          <p:cNvSpPr>
            <a:spLocks noGrp="1" noChangeArrowheads="1"/>
          </p:cNvSpPr>
          <p:nvPr>
            <p:ph type="body" idx="1"/>
          </p:nvPr>
        </p:nvSpPr>
        <p:spPr>
          <a:xfrm>
            <a:off x="762000" y="762000"/>
            <a:ext cx="8382000" cy="4302534"/>
          </a:xfrm>
        </p:spPr>
        <p:txBody>
          <a:bodyPr/>
          <a:lstStyle/>
          <a:p>
            <a:r>
              <a:rPr lang="en-US" sz="2400">
                <a:effectLst/>
              </a:rPr>
              <a:t>Teams of two three or four students</a:t>
            </a:r>
          </a:p>
          <a:p>
            <a:r>
              <a:rPr lang="en-US" sz="2400">
                <a:effectLst/>
              </a:rPr>
              <a:t>One-page Discussion  </a:t>
            </a:r>
            <a:r>
              <a:rPr lang="en-US" sz="2400" dirty="0">
                <a:effectLst/>
              </a:rPr>
              <a:t>on </a:t>
            </a:r>
            <a:r>
              <a:rPr lang="en-US" sz="2400">
                <a:effectLst/>
              </a:rPr>
              <a:t>your Chosen PL</a:t>
            </a:r>
            <a:endParaRPr lang="en-US" sz="2400" dirty="0">
              <a:effectLst/>
            </a:endParaRPr>
          </a:p>
          <a:p>
            <a:pPr lvl="1"/>
            <a:r>
              <a:rPr lang="en-US" sz="2400">
                <a:effectLst/>
              </a:rPr>
              <a:t>Why did you choose your programming language?</a:t>
            </a:r>
          </a:p>
          <a:p>
            <a:pPr lvl="1"/>
            <a:r>
              <a:rPr lang="en-US" sz="2400"/>
              <a:t>What types of problems does it solve?</a:t>
            </a:r>
          </a:p>
          <a:p>
            <a:pPr lvl="1"/>
            <a:r>
              <a:rPr lang="en-US" sz="2400">
                <a:effectLst/>
              </a:rPr>
              <a:t>What application domain means is it relevant for?</a:t>
            </a:r>
          </a:p>
          <a:p>
            <a:pPr lvl="1"/>
            <a:r>
              <a:rPr lang="en-US" sz="2400"/>
              <a:t>Identify all team members</a:t>
            </a:r>
            <a:endParaRPr lang="en-US" sz="2400" dirty="0">
              <a:effectLst/>
            </a:endParaRPr>
          </a:p>
          <a:p>
            <a:r>
              <a:rPr lang="en-US" sz="2400">
                <a:effectLst/>
              </a:rPr>
              <a:t>Deliverables</a:t>
            </a:r>
          </a:p>
          <a:p>
            <a:pPr lvl="1"/>
            <a:r>
              <a:rPr lang="en-US" sz="2400">
                <a:effectLst/>
              </a:rPr>
              <a:t>12/18/24 </a:t>
            </a:r>
            <a:r>
              <a:rPr lang="en-US" sz="2400" dirty="0">
                <a:effectLst/>
              </a:rPr>
              <a:t>page final report on </a:t>
            </a:r>
            <a:r>
              <a:rPr lang="en-US" sz="2400">
                <a:effectLst/>
              </a:rPr>
              <a:t>your PL depending upon your team size of 2/3/4</a:t>
            </a:r>
            <a:endParaRPr lang="en-US" sz="2400" dirty="0">
              <a:effectLst/>
            </a:endParaRPr>
          </a:p>
          <a:p>
            <a:pPr lvl="1"/>
            <a:r>
              <a:rPr lang="en-US" sz="2400">
                <a:effectLst/>
              </a:rPr>
              <a:t>One PowerPoint presentations of 50 / 75 / 100 slides depending upon your team size of 2/3/4</a:t>
            </a:r>
          </a:p>
          <a:p>
            <a:pPr lvl="1"/>
            <a:r>
              <a:rPr lang="en-US" sz="2400"/>
              <a:t>One short PowerPoint presentation for 5-10 minute presentation depending upon the number of teams</a:t>
            </a:r>
            <a:endParaRPr lang="en-US" sz="2400">
              <a:effectLst/>
            </a:endParaRPr>
          </a:p>
          <a:p>
            <a:pPr lvl="1"/>
            <a:r>
              <a:rPr lang="en-US" sz="2400"/>
              <a:t>Demontrate</a:t>
            </a:r>
            <a:r>
              <a:rPr lang="en-US" sz="2400">
                <a:effectLst/>
              </a:rPr>
              <a:t>e your PL Via code…WCF, WFF, and PIF  </a:t>
            </a:r>
          </a:p>
        </p:txBody>
      </p:sp>
      <p:sp>
        <p:nvSpPr>
          <p:cNvPr id="224260" name="Rectangle 4"/>
          <p:cNvSpPr>
            <a:spLocks noChangeArrowheads="1"/>
          </p:cNvSpPr>
          <p:nvPr/>
        </p:nvSpPr>
        <p:spPr bwMode="auto">
          <a:xfrm>
            <a:off x="7053263" y="4333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en-US" altLang="en-US" sz="2400" b="0">
              <a:latin typeface="Times New Roman"/>
            </a:endParaRPr>
          </a:p>
        </p:txBody>
      </p:sp>
      <p:sp>
        <p:nvSpPr>
          <p:cNvPr id="6" name="TextBox 5">
            <a:extLst>
              <a:ext uri="{FF2B5EF4-FFF2-40B4-BE49-F238E27FC236}">
                <a16:creationId xmlns:a16="http://schemas.microsoft.com/office/drawing/2014/main" id="{C63E23C8-E1BF-1D47-A003-4EDFACAC3D82}"/>
              </a:ext>
            </a:extLst>
          </p:cNvPr>
          <p:cNvSpPr txBox="1"/>
          <p:nvPr/>
        </p:nvSpPr>
        <p:spPr>
          <a:xfrm>
            <a:off x="715952" y="5789467"/>
            <a:ext cx="8470782" cy="707886"/>
          </a:xfrm>
          <a:prstGeom prst="rect">
            <a:avLst/>
          </a:prstGeom>
          <a:noFill/>
        </p:spPr>
        <p:txBody>
          <a:bodyPr wrap="square">
            <a:spAutoFit/>
          </a:bodyPr>
          <a:lstStyle/>
          <a:p>
            <a:r>
              <a:rPr lang="en-US" altLang="en-US" sz="2000"/>
              <a:t>Let’s Jump to:</a:t>
            </a:r>
          </a:p>
          <a:p>
            <a:pPr lvl="1"/>
            <a:r>
              <a:rPr lang="en-US" altLang="en-US" sz="2000">
                <a:hlinkClick r:id="rId2"/>
              </a:rPr>
              <a:t>http://sdcse.engr.uconn.edu/Cse4102/cse4102teamproject.pptx</a:t>
            </a:r>
            <a:r>
              <a:rPr lang="en-US" altLang="en-US" sz="2000"/>
              <a:t> </a:t>
            </a:r>
            <a:endParaRPr lang="en-US" sz="2000"/>
          </a:p>
        </p:txBody>
      </p:sp>
    </p:spTree>
    <p:extLst>
      <p:ext uri="{BB962C8B-B14F-4D97-AF65-F5344CB8AC3E}">
        <p14:creationId xmlns:p14="http://schemas.microsoft.com/office/powerpoint/2010/main" val="23211850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r>
              <a:rPr lang="en-US" altLang="en-US"/>
              <a:t>Cheating/Collaboration</a:t>
            </a:r>
          </a:p>
        </p:txBody>
      </p:sp>
      <p:sp>
        <p:nvSpPr>
          <p:cNvPr id="225283" name="Rectangle 3"/>
          <p:cNvSpPr>
            <a:spLocks noGrp="1" noChangeArrowheads="1"/>
          </p:cNvSpPr>
          <p:nvPr>
            <p:ph type="body" idx="1"/>
          </p:nvPr>
        </p:nvSpPr>
        <p:spPr/>
        <p:txBody>
          <a:bodyPr/>
          <a:lstStyle/>
          <a:p>
            <a:r>
              <a:rPr lang="en-US" altLang="en-US"/>
              <a:t>Not Tolerated in Any Form!!!</a:t>
            </a:r>
          </a:p>
          <a:p>
            <a:r>
              <a:rPr lang="en-US" altLang="en-US"/>
              <a:t>Severe Penalties are Likely!!!</a:t>
            </a:r>
          </a:p>
          <a:p>
            <a:r>
              <a:rPr lang="en-US" altLang="en-US"/>
              <a:t>See University of Connecticut Student Conduct Code</a:t>
            </a:r>
          </a:p>
          <a:p>
            <a:r>
              <a:rPr lang="en-US" altLang="en-US"/>
              <a:t>All Homeworks/Some Project Represent Individual Effort!</a:t>
            </a:r>
          </a:p>
          <a:p>
            <a:r>
              <a:rPr lang="en-US" altLang="en-US"/>
              <a:t>Remaining Projects Represent Team Effort</a:t>
            </a:r>
          </a:p>
          <a:p>
            <a:r>
              <a:rPr lang="en-US" altLang="en-US"/>
              <a:t>Cooperative Problem Solving and Sharing Code is  NOT Permitted and Will Likely Lead to Fs!</a:t>
            </a:r>
          </a:p>
          <a:p>
            <a:r>
              <a:rPr lang="en-US" altLang="en-US"/>
              <a:t>Electronic Information is More Accessible!</a:t>
            </a:r>
          </a:p>
          <a:p>
            <a:r>
              <a:rPr lang="en-US" altLang="en-US"/>
              <a:t>Use Protection Capabilities on your Account to Protect your Files!</a:t>
            </a:r>
          </a:p>
        </p:txBody>
      </p:sp>
    </p:spTree>
    <p:extLst>
      <p:ext uri="{BB962C8B-B14F-4D97-AF65-F5344CB8AC3E}">
        <p14:creationId xmlns:p14="http://schemas.microsoft.com/office/powerpoint/2010/main" val="3782642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en-US" altLang="en-US"/>
              <a:t>Lateness Policies/Exams</a:t>
            </a:r>
          </a:p>
        </p:txBody>
      </p:sp>
      <p:sp>
        <p:nvSpPr>
          <p:cNvPr id="226307" name="Rectangle 3"/>
          <p:cNvSpPr>
            <a:spLocks noGrp="1" noChangeArrowheads="1"/>
          </p:cNvSpPr>
          <p:nvPr>
            <p:ph type="body" idx="1"/>
          </p:nvPr>
        </p:nvSpPr>
        <p:spPr>
          <a:xfrm>
            <a:off x="762000" y="762000"/>
            <a:ext cx="8382000" cy="6096000"/>
          </a:xfrm>
        </p:spPr>
        <p:txBody>
          <a:bodyPr/>
          <a:lstStyle/>
          <a:p>
            <a:r>
              <a:rPr lang="en-US" altLang="en-US" dirty="0"/>
              <a:t>Late Assignments (Projects) will Not be Accepted Except with Prior Permission or Emergencies</a:t>
            </a:r>
          </a:p>
          <a:p>
            <a:r>
              <a:rPr lang="en-US" altLang="en-US" dirty="0"/>
              <a:t>Prior Permission: Contact the Instructor Three Days Before the Due Date</a:t>
            </a:r>
          </a:p>
          <a:p>
            <a:r>
              <a:rPr lang="en-US" altLang="en-US" dirty="0"/>
              <a:t>Emergencies: Illness, Death in the Family, etc.</a:t>
            </a:r>
          </a:p>
          <a:p>
            <a:r>
              <a:rPr lang="en-US" altLang="en-US" dirty="0"/>
              <a:t>Contact </a:t>
            </a:r>
          </a:p>
          <a:p>
            <a:pPr lvl="1"/>
            <a:r>
              <a:rPr lang="en-US" altLang="en-US" dirty="0"/>
              <a:t>S. </a:t>
            </a:r>
            <a:r>
              <a:rPr lang="en-US" altLang="en-US" dirty="0" err="1"/>
              <a:t>Demurjian</a:t>
            </a:r>
            <a:r>
              <a:rPr lang="en-US" altLang="en-US" dirty="0"/>
              <a:t> at ITE265, x6-4818, by Steven. Demurjian@uconn.edu, or via the CSE Office, ITE250, x6-3719</a:t>
            </a:r>
          </a:p>
          <a:p>
            <a:r>
              <a:rPr lang="en-US" altLang="en-US" dirty="0"/>
              <a:t>A Late Assignment is Recorded as a </a:t>
            </a:r>
            <a:r>
              <a:rPr lang="en-US" altLang="en-US"/>
              <a:t>Zero Grade</a:t>
            </a:r>
            <a:endParaRPr lang="en-US" altLang="en-US" dirty="0"/>
          </a:p>
          <a:p>
            <a:r>
              <a:rPr lang="en-US" altLang="en-US" dirty="0"/>
              <a:t>Makeup on Absent Exam at Instructor’s Discretion</a:t>
            </a:r>
          </a:p>
        </p:txBody>
      </p:sp>
    </p:spTree>
    <p:extLst>
      <p:ext uri="{BB962C8B-B14F-4D97-AF65-F5344CB8AC3E}">
        <p14:creationId xmlns:p14="http://schemas.microsoft.com/office/powerpoint/2010/main" val="2075402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F3ABE-D8C7-3C46-94B2-67AEE72CFC9D}"/>
              </a:ext>
            </a:extLst>
          </p:cNvPr>
          <p:cNvSpPr>
            <a:spLocks noGrp="1"/>
          </p:cNvSpPr>
          <p:nvPr>
            <p:ph type="title"/>
          </p:nvPr>
        </p:nvSpPr>
        <p:spPr/>
        <p:txBody>
          <a:bodyPr/>
          <a:lstStyle/>
          <a:p>
            <a:r>
              <a:rPr lang="en-US"/>
              <a:t>Main Textbook</a:t>
            </a:r>
          </a:p>
        </p:txBody>
      </p:sp>
      <p:sp>
        <p:nvSpPr>
          <p:cNvPr id="3" name="Content Placeholder 2">
            <a:extLst>
              <a:ext uri="{FF2B5EF4-FFF2-40B4-BE49-F238E27FC236}">
                <a16:creationId xmlns:a16="http://schemas.microsoft.com/office/drawing/2014/main" id="{94235704-9FF1-2D44-9F67-91E75416164E}"/>
              </a:ext>
            </a:extLst>
          </p:cNvPr>
          <p:cNvSpPr>
            <a:spLocks noGrp="1"/>
          </p:cNvSpPr>
          <p:nvPr>
            <p:ph idx="1"/>
          </p:nvPr>
        </p:nvSpPr>
        <p:spPr>
          <a:xfrm>
            <a:off x="762000" y="762000"/>
            <a:ext cx="8382000" cy="6096000"/>
          </a:xfrm>
        </p:spPr>
        <p:txBody>
          <a:bodyPr/>
          <a:lstStyle/>
          <a:p>
            <a:r>
              <a:rPr lang="en-US" sz="2400"/>
              <a:t>Robert W. Sebesta, Concepts of Programming Languages, 10</a:t>
            </a:r>
            <a:r>
              <a:rPr lang="en-US" sz="2400" baseline="30000"/>
              <a:t>th</a:t>
            </a:r>
            <a:r>
              <a:rPr lang="en-US" sz="2400"/>
              <a:t> Ed, Pearson</a:t>
            </a:r>
          </a:p>
          <a:p>
            <a:r>
              <a:rPr lang="en-US" sz="2400"/>
              <a:t>ISBN 10: 0-13-139531-9</a:t>
            </a:r>
          </a:p>
          <a:p>
            <a:r>
              <a:rPr lang="en-US" sz="2400"/>
              <a:t>ISBN 13: 978-0-13-139531-2</a:t>
            </a:r>
          </a:p>
        </p:txBody>
      </p:sp>
      <p:pic>
        <p:nvPicPr>
          <p:cNvPr id="5" name="Picture 4">
            <a:extLst>
              <a:ext uri="{FF2B5EF4-FFF2-40B4-BE49-F238E27FC236}">
                <a16:creationId xmlns:a16="http://schemas.microsoft.com/office/drawing/2014/main" id="{8E6C5D61-7715-A845-8944-B519FDF7B4C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51510" y="1788112"/>
            <a:ext cx="3990772" cy="493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27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Lectures and Topics/May be Changed</a:t>
            </a:r>
          </a:p>
        </p:txBody>
      </p:sp>
      <p:sp>
        <p:nvSpPr>
          <p:cNvPr id="3" name="Content Placeholder 2"/>
          <p:cNvSpPr>
            <a:spLocks noGrp="1"/>
          </p:cNvSpPr>
          <p:nvPr>
            <p:ph idx="1"/>
          </p:nvPr>
        </p:nvSpPr>
        <p:spPr>
          <a:xfrm>
            <a:off x="815536" y="762000"/>
            <a:ext cx="8382000" cy="6096000"/>
          </a:xfrm>
        </p:spPr>
        <p:txBody>
          <a:bodyPr/>
          <a:lstStyle/>
          <a:p>
            <a:pPr lvl="0"/>
            <a:r>
              <a:rPr lang="en-US" dirty="0">
                <a:effectLst/>
              </a:rPr>
              <a:t>Brief History </a:t>
            </a:r>
            <a:r>
              <a:rPr lang="en-US">
                <a:effectLst/>
              </a:rPr>
              <a:t>of Computing and Founders </a:t>
            </a:r>
            <a:endParaRPr lang="en-US" dirty="0">
              <a:effectLst/>
            </a:endParaRPr>
          </a:p>
          <a:p>
            <a:pPr lvl="1"/>
            <a:r>
              <a:rPr lang="en-US">
                <a:effectLst/>
              </a:rPr>
              <a:t> Highlights influence of PLs</a:t>
            </a:r>
            <a:endParaRPr lang="en-US" dirty="0">
              <a:effectLst/>
            </a:endParaRPr>
          </a:p>
          <a:p>
            <a:pPr lvl="1"/>
            <a:r>
              <a:rPr lang="en-US">
                <a:effectLst/>
              </a:rPr>
              <a:t> Review Evolution of PLs</a:t>
            </a:r>
          </a:p>
          <a:p>
            <a:r>
              <a:rPr lang="en-US">
                <a:effectLst/>
              </a:rPr>
              <a:t>History and Review of Programming Languages</a:t>
            </a:r>
          </a:p>
          <a:p>
            <a:pPr lvl="1"/>
            <a:r>
              <a:rPr lang="en-US"/>
              <a:t>Chapter 2 of textbook on Steroids</a:t>
            </a:r>
            <a:endParaRPr lang="en-US">
              <a:effectLst/>
            </a:endParaRPr>
          </a:p>
          <a:p>
            <a:pPr lvl="1"/>
            <a:r>
              <a:rPr lang="en-US">
                <a:effectLst/>
              </a:rPr>
              <a:t>Augmemt with Extensive PL Examples</a:t>
            </a:r>
          </a:p>
          <a:p>
            <a:r>
              <a:rPr lang="en-US">
                <a:effectLst/>
              </a:rPr>
              <a:t>Chapters 1-12, 16, maybe 15</a:t>
            </a:r>
            <a:endParaRPr lang="en-US" dirty="0">
              <a:effectLst/>
            </a:endParaRPr>
          </a:p>
          <a:p>
            <a:pPr lvl="0"/>
            <a:r>
              <a:rPr lang="en-US">
                <a:effectLst/>
              </a:rPr>
              <a:t>Programming language /software engineering ethics</a:t>
            </a:r>
          </a:p>
          <a:p>
            <a:pPr lvl="0"/>
            <a:r>
              <a:rPr lang="en-US">
                <a:effectLst/>
              </a:rPr>
              <a:t>Additional Material on</a:t>
            </a:r>
          </a:p>
          <a:p>
            <a:pPr lvl="1"/>
            <a:r>
              <a:rPr lang="en-US">
                <a:effectLst/>
              </a:rPr>
              <a:t>Lexical Analysis/Regular Expressions</a:t>
            </a:r>
          </a:p>
          <a:p>
            <a:pPr lvl="1"/>
            <a:r>
              <a:rPr lang="en-US">
                <a:effectLst/>
              </a:rPr>
              <a:t>Parsing/Context Free Grammars</a:t>
            </a:r>
          </a:p>
          <a:p>
            <a:pPr lvl="1"/>
            <a:r>
              <a:rPr lang="en-US"/>
              <a:t>Runtime Evironment as related to PLs</a:t>
            </a:r>
            <a:endParaRPr lang="en-US">
              <a:effectLst/>
            </a:endParaRPr>
          </a:p>
          <a:p>
            <a:pPr lvl="0"/>
            <a:r>
              <a:rPr lang="en-US">
                <a:effectLst/>
              </a:rPr>
              <a:t>Indepth Examination of Pascal, Modula-2, Ada, Prolog, others TBD</a:t>
            </a:r>
          </a:p>
          <a:p>
            <a:pPr marL="0" lvl="0" indent="0">
              <a:buNone/>
            </a:pPr>
            <a:endParaRPr lang="en-US" dirty="0">
              <a:effectLst/>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r>
              <a:rPr lang="en-US" altLang="en-US" dirty="0"/>
              <a:t>Three Main Assignments</a:t>
            </a:r>
          </a:p>
        </p:txBody>
      </p:sp>
      <p:sp>
        <p:nvSpPr>
          <p:cNvPr id="224259" name="Rectangle 3"/>
          <p:cNvSpPr>
            <a:spLocks noGrp="1" noChangeArrowheads="1"/>
          </p:cNvSpPr>
          <p:nvPr>
            <p:ph type="body" idx="1"/>
          </p:nvPr>
        </p:nvSpPr>
        <p:spPr>
          <a:xfrm>
            <a:off x="762000" y="762000"/>
            <a:ext cx="8382000" cy="6096000"/>
          </a:xfrm>
        </p:spPr>
        <p:txBody>
          <a:bodyPr/>
          <a:lstStyle/>
          <a:p>
            <a:r>
              <a:rPr lang="en-US" altLang="en-US"/>
              <a:t>One or Two Semester Exams </a:t>
            </a:r>
          </a:p>
          <a:p>
            <a:r>
              <a:rPr lang="en-US" altLang="en-US"/>
              <a:t>Individual </a:t>
            </a:r>
            <a:r>
              <a:rPr lang="en-US" altLang="en-US" dirty="0"/>
              <a:t>- Developing Code </a:t>
            </a:r>
            <a:r>
              <a:rPr lang="en-US" altLang="en-US"/>
              <a:t>in 4 Different </a:t>
            </a:r>
            <a:r>
              <a:rPr lang="en-US" altLang="en-US" dirty="0"/>
              <a:t>Programming Languages</a:t>
            </a:r>
          </a:p>
          <a:p>
            <a:pPr lvl="1"/>
            <a:r>
              <a:rPr lang="en-US" altLang="en-US"/>
              <a:t>Pascal, Ada, Java,  and Prolog</a:t>
            </a:r>
          </a:p>
          <a:p>
            <a:r>
              <a:rPr lang="en-US" altLang="en-US"/>
              <a:t>Team </a:t>
            </a:r>
            <a:r>
              <a:rPr lang="en-US" altLang="en-US" dirty="0"/>
              <a:t>Semester Project to </a:t>
            </a:r>
            <a:r>
              <a:rPr lang="en-US" altLang="en-US"/>
              <a:t>Explore New/Emerging Programming Languages</a:t>
            </a:r>
            <a:endParaRPr lang="en-US" altLang="en-US" dirty="0"/>
          </a:p>
          <a:p>
            <a:pPr lvl="1"/>
            <a:r>
              <a:rPr lang="en-US" altLang="en-US" dirty="0"/>
              <a:t>Teams </a:t>
            </a:r>
            <a:r>
              <a:rPr lang="en-US" altLang="en-US"/>
              <a:t>of 2, 3 or 4</a:t>
            </a:r>
            <a:endParaRPr lang="en-US" altLang="en-US" dirty="0"/>
          </a:p>
          <a:p>
            <a:pPr lvl="1"/>
            <a:r>
              <a:rPr lang="en-US" altLang="en-US"/>
              <a:t>PPT Presentation on a PL</a:t>
            </a:r>
            <a:endParaRPr lang="en-US" altLang="en-US" dirty="0"/>
          </a:p>
          <a:p>
            <a:pPr lvl="1"/>
            <a:r>
              <a:rPr lang="en-US" altLang="en-US"/>
              <a:t>Written Report and Development</a:t>
            </a:r>
            <a:endParaRPr lang="en-US" altLang="en-US" dirty="0"/>
          </a:p>
          <a:p>
            <a:pPr lvl="1"/>
            <a:r>
              <a:rPr lang="en-US" altLang="en-US"/>
              <a:t>Actual Speed  Presentation </a:t>
            </a:r>
          </a:p>
          <a:p>
            <a:pPr lvl="1"/>
            <a:r>
              <a:rPr lang="en-US" altLang="en-US"/>
              <a:t>Last  3 </a:t>
            </a:r>
            <a:r>
              <a:rPr lang="en-US" altLang="en-US" dirty="0"/>
              <a:t>weeks </a:t>
            </a:r>
            <a:r>
              <a:rPr lang="en-US" altLang="en-US"/>
              <a:t>of Class</a:t>
            </a:r>
            <a:endParaRPr lang="en-US" altLang="en-US" sz="1800" dirty="0"/>
          </a:p>
          <a:p>
            <a:pPr lvl="1"/>
            <a:endParaRPr lang="en-US" altLang="en-US" dirty="0"/>
          </a:p>
          <a:p>
            <a:pPr lvl="1"/>
            <a:endParaRPr lang="en-US" altLang="en-US" dirty="0"/>
          </a:p>
          <a:p>
            <a:pPr lvl="1"/>
            <a:endParaRPr lang="en-US" altLang="en-US" dirty="0"/>
          </a:p>
        </p:txBody>
      </p:sp>
      <p:sp>
        <p:nvSpPr>
          <p:cNvPr id="224260" name="Rectangle 4"/>
          <p:cNvSpPr>
            <a:spLocks noChangeArrowheads="1"/>
          </p:cNvSpPr>
          <p:nvPr/>
        </p:nvSpPr>
        <p:spPr bwMode="auto">
          <a:xfrm>
            <a:off x="7053263" y="4333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en-US" altLang="en-US" sz="2400" b="0">
              <a:latin typeface="Times New Roman"/>
            </a:endParaRPr>
          </a:p>
        </p:txBody>
      </p:sp>
    </p:spTree>
    <p:extLst>
      <p:ext uri="{BB962C8B-B14F-4D97-AF65-F5344CB8AC3E}">
        <p14:creationId xmlns:p14="http://schemas.microsoft.com/office/powerpoint/2010/main" val="442983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3074"/>
          <p:cNvSpPr>
            <a:spLocks noGrp="1" noChangeArrowheads="1"/>
          </p:cNvSpPr>
          <p:nvPr>
            <p:ph type="title"/>
          </p:nvPr>
        </p:nvSpPr>
        <p:spPr/>
        <p:txBody>
          <a:bodyPr/>
          <a:lstStyle/>
          <a:p>
            <a:r>
              <a:rPr lang="en-US" altLang="en-US" dirty="0"/>
              <a:t>Breakdown of Percentages</a:t>
            </a:r>
          </a:p>
        </p:txBody>
      </p:sp>
      <p:sp>
        <p:nvSpPr>
          <p:cNvPr id="221187" name="Rectangle 3075"/>
          <p:cNvSpPr>
            <a:spLocks noGrp="1" noChangeArrowheads="1"/>
          </p:cNvSpPr>
          <p:nvPr>
            <p:ph type="body" idx="1"/>
          </p:nvPr>
        </p:nvSpPr>
        <p:spPr>
          <a:xfrm>
            <a:off x="762000" y="762001"/>
            <a:ext cx="8382000" cy="6096000"/>
          </a:xfrm>
        </p:spPr>
        <p:txBody>
          <a:bodyPr/>
          <a:lstStyle/>
          <a:p>
            <a:r>
              <a:rPr lang="en-US" altLang="en-US"/>
              <a:t>Exam(s) (25-35%)</a:t>
            </a:r>
          </a:p>
          <a:p>
            <a:r>
              <a:rPr lang="en-US" altLang="en-US"/>
              <a:t>Individual </a:t>
            </a:r>
            <a:r>
              <a:rPr lang="en-US" altLang="en-US" dirty="0"/>
              <a:t>- Developing Code in </a:t>
            </a:r>
            <a:r>
              <a:rPr lang="en-US" altLang="en-US"/>
              <a:t>Different (35-40</a:t>
            </a:r>
            <a:r>
              <a:rPr lang="en-US" altLang="en-US" dirty="0"/>
              <a:t>%) Programming Languages </a:t>
            </a:r>
          </a:p>
          <a:p>
            <a:r>
              <a:rPr lang="en-US" altLang="en-US" dirty="0"/>
              <a:t>Team Semester Project to </a:t>
            </a:r>
            <a:r>
              <a:rPr lang="en-US" altLang="en-US"/>
              <a:t>Explore a PL (35-40%)</a:t>
            </a:r>
            <a:endParaRPr lang="en-US" altLang="en-US" dirty="0"/>
          </a:p>
          <a:p>
            <a:pPr lvl="1"/>
            <a:r>
              <a:rPr lang="en-US" altLang="en-US"/>
              <a:t>PPT Presentation</a:t>
            </a:r>
            <a:endParaRPr lang="en-US" altLang="en-US" dirty="0"/>
          </a:p>
          <a:p>
            <a:pPr lvl="1"/>
            <a:r>
              <a:rPr lang="en-US" altLang="en-US"/>
              <a:t>Written </a:t>
            </a:r>
            <a:r>
              <a:rPr lang="en-US" altLang="en-US" dirty="0"/>
              <a:t>Report</a:t>
            </a:r>
          </a:p>
          <a:p>
            <a:pPr lvl="1"/>
            <a:r>
              <a:rPr lang="en-US" altLang="en-US" dirty="0"/>
              <a:t>Other Requirements TBD</a:t>
            </a:r>
          </a:p>
          <a:p>
            <a:pPr lvl="1"/>
            <a:r>
              <a:rPr lang="en-US" altLang="en-US" dirty="0"/>
              <a:t>Actual Presentation (last 2 or 3 weeks of </a:t>
            </a:r>
            <a:r>
              <a:rPr lang="en-US" altLang="en-US"/>
              <a:t>Class)</a:t>
            </a:r>
            <a:endParaRPr lang="en-US" altLang="en-US" sz="1800" dirty="0"/>
          </a:p>
          <a:p>
            <a:r>
              <a:rPr lang="en-US" altLang="en-US" dirty="0"/>
              <a:t>Note: All Subject to Change – Use Breakdown that Most Benefits Students</a:t>
            </a:r>
          </a:p>
        </p:txBody>
      </p:sp>
    </p:spTree>
    <p:extLst>
      <p:ext uri="{BB962C8B-B14F-4D97-AF65-F5344CB8AC3E}">
        <p14:creationId xmlns:p14="http://schemas.microsoft.com/office/powerpoint/2010/main" val="2299819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Last time taught this course</a:t>
            </a:r>
            <a:endParaRPr lang="en-US" dirty="0"/>
          </a:p>
        </p:txBody>
      </p:sp>
      <p:sp>
        <p:nvSpPr>
          <p:cNvPr id="2" name="Content Placeholder 1"/>
          <p:cNvSpPr>
            <a:spLocks noGrp="1"/>
          </p:cNvSpPr>
          <p:nvPr>
            <p:ph idx="1"/>
          </p:nvPr>
        </p:nvSpPr>
        <p:spPr>
          <a:xfrm>
            <a:off x="851227" y="823493"/>
            <a:ext cx="8474796" cy="5456316"/>
          </a:xfrm>
        </p:spPr>
        <p:txBody>
          <a:bodyPr/>
          <a:lstStyle/>
          <a:p>
            <a:pPr marL="0" indent="0">
              <a:buNone/>
            </a:pPr>
            <a:r>
              <a:rPr lang="en-US" sz="2400" b="1">
                <a:latin typeface="Courier New" panose="02070309020205020404" pitchFamily="49" charset="0"/>
                <a:cs typeface="Courier New" panose="02070309020205020404" pitchFamily="49" charset="0"/>
              </a:rPr>
              <a:t>Formulas</a:t>
            </a:r>
            <a:endParaRPr lang="en-US" sz="2400" b="1">
              <a:solidFill>
                <a:srgbClr val="C00000"/>
              </a:solidFill>
              <a:latin typeface="Courier New" panose="02070309020205020404" pitchFamily="49" charset="0"/>
              <a:cs typeface="Courier New" panose="02070309020205020404" pitchFamily="49" charset="0"/>
            </a:endParaRPr>
          </a:p>
          <a:p>
            <a:pPr marL="136525" indent="0">
              <a:buNone/>
            </a:pPr>
            <a:endParaRPr lang="en-US" sz="1800"/>
          </a:p>
          <a:p>
            <a:pPr marL="136525" indent="0">
              <a:buNone/>
            </a:pPr>
            <a:r>
              <a:rPr lang="en-US" sz="2000" b="1" i="0">
                <a:solidFill>
                  <a:srgbClr val="333333"/>
                </a:solidFill>
                <a:effectLst/>
                <a:latin typeface="Courier New" panose="02070309020205020404" pitchFamily="49" charset="0"/>
                <a:cs typeface="Courier New" panose="02070309020205020404" pitchFamily="49" charset="0"/>
              </a:rPr>
              <a:t>PLATTL – out of 150 points</a:t>
            </a:r>
          </a:p>
          <a:p>
            <a:pPr marL="136525" indent="0">
              <a:buNone/>
            </a:pPr>
            <a:r>
              <a:rPr lang="en-US" sz="2000" b="1">
                <a:solidFill>
                  <a:srgbClr val="333333"/>
                </a:solidFill>
                <a:effectLst/>
                <a:latin typeface="Courier New" panose="02070309020205020404" pitchFamily="49" charset="0"/>
                <a:cs typeface="Courier New" panose="02070309020205020404" pitchFamily="49" charset="0"/>
              </a:rPr>
              <a:t>PROJTTL</a:t>
            </a:r>
            <a:r>
              <a:rPr lang="en-US" sz="2000" b="1" i="0">
                <a:solidFill>
                  <a:srgbClr val="333333"/>
                </a:solidFill>
                <a:effectLst/>
                <a:latin typeface="Courier New" panose="02070309020205020404" pitchFamily="49" charset="0"/>
                <a:cs typeface="Courier New" panose="02070309020205020404" pitchFamily="49" charset="0"/>
              </a:rPr>
              <a:t> - IndividualPPT + individualreport</a:t>
            </a:r>
            <a:br>
              <a:rPr lang="en-US" sz="2000" b="1">
                <a:latin typeface="Courier New" panose="02070309020205020404" pitchFamily="49" charset="0"/>
                <a:cs typeface="Courier New" panose="02070309020205020404" pitchFamily="49" charset="0"/>
              </a:rPr>
            </a:br>
            <a:r>
              <a:rPr lang="en-US" sz="2000" b="1" i="0">
                <a:solidFill>
                  <a:srgbClr val="333333"/>
                </a:solidFill>
                <a:effectLst/>
                <a:latin typeface="Courier New" panose="02070309020205020404" pitchFamily="49" charset="0"/>
                <a:cs typeface="Courier New" panose="02070309020205020404" pitchFamily="49" charset="0"/>
              </a:rPr>
              <a:t>EXTTL – exam1 + exam2</a:t>
            </a:r>
            <a:br>
              <a:rPr lang="en-US" sz="2000" b="1">
                <a:latin typeface="Courier New" panose="02070309020205020404" pitchFamily="49" charset="0"/>
                <a:cs typeface="Courier New" panose="02070309020205020404" pitchFamily="49" charset="0"/>
              </a:rPr>
            </a:br>
            <a:r>
              <a:rPr lang="en-US" sz="2000" b="1" i="0">
                <a:solidFill>
                  <a:srgbClr val="333333"/>
                </a:solidFill>
                <a:effectLst/>
                <a:latin typeface="Courier New" panose="02070309020205020404" pitchFamily="49" charset="0"/>
                <a:cs typeface="Courier New" panose="02070309020205020404" pitchFamily="49" charset="0"/>
              </a:rPr>
              <a:t>Formula 33.3%/33.3%/33.4%</a:t>
            </a:r>
            <a:br>
              <a:rPr lang="en-US" sz="2000" b="1">
                <a:latin typeface="Courier New" panose="02070309020205020404" pitchFamily="49" charset="0"/>
                <a:cs typeface="Courier New" panose="02070309020205020404" pitchFamily="49" charset="0"/>
              </a:rPr>
            </a:br>
            <a:br>
              <a:rPr lang="en-US" sz="2000" b="1">
                <a:latin typeface="Courier New" panose="02070309020205020404" pitchFamily="49" charset="0"/>
                <a:cs typeface="Courier New" panose="02070309020205020404" pitchFamily="49" charset="0"/>
              </a:rPr>
            </a:br>
            <a:r>
              <a:rPr lang="en-US" sz="2000" b="1">
                <a:latin typeface="Courier New" panose="02070309020205020404" pitchFamily="49" charset="0"/>
                <a:cs typeface="Courier New" panose="02070309020205020404" pitchFamily="49" charset="0"/>
              </a:rPr>
              <a:t>Semester Total</a:t>
            </a:r>
            <a:r>
              <a:rPr lang="en-US" sz="2000" b="1" i="0">
                <a:solidFill>
                  <a:srgbClr val="333333"/>
                </a:solidFill>
                <a:effectLst/>
                <a:latin typeface="Courier New" panose="02070309020205020404" pitchFamily="49" charset="0"/>
                <a:cs typeface="Courier New" panose="02070309020205020404" pitchFamily="49" charset="0"/>
              </a:rPr>
              <a:t>= ((PLATTL/150)*0.33+</a:t>
            </a:r>
            <a:br>
              <a:rPr lang="en-US" sz="2000" b="1">
                <a:latin typeface="Courier New" panose="02070309020205020404" pitchFamily="49" charset="0"/>
                <a:cs typeface="Courier New" panose="02070309020205020404" pitchFamily="49" charset="0"/>
              </a:rPr>
            </a:br>
            <a:r>
              <a:rPr lang="en-US" sz="2000" b="1" i="0">
                <a:solidFill>
                  <a:srgbClr val="333333"/>
                </a:solidFill>
                <a:effectLst/>
                <a:latin typeface="Courier New" panose="02070309020205020404" pitchFamily="49" charset="0"/>
                <a:cs typeface="Courier New" panose="02070309020205020404" pitchFamily="49" charset="0"/>
              </a:rPr>
              <a:t>            ((PROJTTL/100)*0.33+</a:t>
            </a:r>
            <a:br>
              <a:rPr lang="en-US" sz="2000" b="1">
                <a:latin typeface="Courier New" panose="02070309020205020404" pitchFamily="49" charset="0"/>
                <a:cs typeface="Courier New" panose="02070309020205020404" pitchFamily="49" charset="0"/>
              </a:rPr>
            </a:br>
            <a:r>
              <a:rPr lang="en-US" sz="2000" b="1" i="0">
                <a:solidFill>
                  <a:srgbClr val="333333"/>
                </a:solidFill>
                <a:effectLst/>
                <a:latin typeface="Courier New" panose="02070309020205020404" pitchFamily="49" charset="0"/>
                <a:cs typeface="Courier New" panose="02070309020205020404" pitchFamily="49" charset="0"/>
              </a:rPr>
              <a:t>             (EXTTL/125)*0.34))*100</a:t>
            </a:r>
          </a:p>
          <a:p>
            <a:pPr marL="136525" indent="0">
              <a:buNone/>
            </a:pPr>
            <a:endParaRPr lang="en-US" sz="1800"/>
          </a:p>
          <a:p>
            <a:pPr marL="638175" lvl="1" indent="0">
              <a:buNone/>
            </a:pPr>
            <a:r>
              <a:rPr lang="en-US" sz="2000" b="1">
                <a:latin typeface="Courier New" panose="02070309020205020404" pitchFamily="49" charset="0"/>
                <a:cs typeface="Courier New" panose="02070309020205020404" pitchFamily="49" charset="0"/>
              </a:rPr>
              <a:t>Final Scale and Distribution 67 students</a:t>
            </a:r>
          </a:p>
          <a:p>
            <a:pPr marL="638175" lvl="1" indent="0">
              <a:buNone/>
            </a:pPr>
            <a:r>
              <a:rPr lang="en-US" sz="2000" b="1" i="0">
                <a:solidFill>
                  <a:srgbClr val="333333"/>
                </a:solidFill>
                <a:effectLst/>
                <a:latin typeface="Courier New" panose="02070309020205020404" pitchFamily="49" charset="0"/>
                <a:cs typeface="Courier New" panose="02070309020205020404" pitchFamily="49" charset="0"/>
              </a:rPr>
              <a:t>A  92+    9   </a:t>
            </a:r>
            <a:br>
              <a:rPr lang="en-US" sz="2000" b="1">
                <a:latin typeface="Courier New" panose="02070309020205020404" pitchFamily="49" charset="0"/>
                <a:cs typeface="Courier New" panose="02070309020205020404" pitchFamily="49" charset="0"/>
              </a:rPr>
            </a:br>
            <a:r>
              <a:rPr lang="en-US" sz="2000" b="1" i="0">
                <a:solidFill>
                  <a:srgbClr val="333333"/>
                </a:solidFill>
                <a:effectLst/>
                <a:latin typeface="Courier New" panose="02070309020205020404" pitchFamily="49" charset="0"/>
                <a:cs typeface="Courier New" panose="02070309020205020404" pitchFamily="49" charset="0"/>
              </a:rPr>
              <a:t>A- 89+   15   </a:t>
            </a:r>
            <a:br>
              <a:rPr lang="en-US" sz="2000" b="1">
                <a:latin typeface="Courier New" panose="02070309020205020404" pitchFamily="49" charset="0"/>
                <a:cs typeface="Courier New" panose="02070309020205020404" pitchFamily="49" charset="0"/>
              </a:rPr>
            </a:br>
            <a:r>
              <a:rPr lang="en-US" sz="2000" b="1" i="0">
                <a:solidFill>
                  <a:srgbClr val="333333"/>
                </a:solidFill>
                <a:effectLst/>
                <a:latin typeface="Courier New" panose="02070309020205020404" pitchFamily="49" charset="0"/>
                <a:cs typeface="Courier New" panose="02070309020205020404" pitchFamily="49" charset="0"/>
              </a:rPr>
              <a:t>B+ 85+   13   </a:t>
            </a:r>
            <a:r>
              <a:rPr lang="en-US" sz="2000" b="1" i="0">
                <a:solidFill>
                  <a:srgbClr val="333333"/>
                </a:solidFill>
                <a:effectLst/>
                <a:latin typeface="Courier New" panose="02070309020205020404" pitchFamily="49" charset="0"/>
                <a:cs typeface="Courier New" panose="02070309020205020404" pitchFamily="49" charset="0"/>
                <a:sym typeface="Wingdings" pitchFamily="2" charset="2"/>
              </a:rPr>
              <a:t> average</a:t>
            </a:r>
            <a:br>
              <a:rPr lang="en-US" sz="2000" b="1">
                <a:latin typeface="Courier New" panose="02070309020205020404" pitchFamily="49" charset="0"/>
                <a:cs typeface="Courier New" panose="02070309020205020404" pitchFamily="49" charset="0"/>
              </a:rPr>
            </a:br>
            <a:r>
              <a:rPr lang="en-US" sz="2000" b="1" i="0">
                <a:solidFill>
                  <a:srgbClr val="333333"/>
                </a:solidFill>
                <a:effectLst/>
                <a:latin typeface="Courier New" panose="02070309020205020404" pitchFamily="49" charset="0"/>
                <a:cs typeface="Courier New" panose="02070309020205020404" pitchFamily="49" charset="0"/>
              </a:rPr>
              <a:t>B  82+    8   </a:t>
            </a:r>
            <a:br>
              <a:rPr lang="en-US" sz="2000" b="1">
                <a:latin typeface="Courier New" panose="02070309020205020404" pitchFamily="49" charset="0"/>
                <a:cs typeface="Courier New" panose="02070309020205020404" pitchFamily="49" charset="0"/>
              </a:rPr>
            </a:br>
            <a:r>
              <a:rPr lang="en-US" sz="2000" b="1" i="0">
                <a:solidFill>
                  <a:srgbClr val="333333"/>
                </a:solidFill>
                <a:effectLst/>
                <a:latin typeface="Courier New" panose="02070309020205020404" pitchFamily="49" charset="0"/>
                <a:cs typeface="Courier New" panose="02070309020205020404" pitchFamily="49" charset="0"/>
              </a:rPr>
              <a:t>B- 78+    9  </a:t>
            </a:r>
            <a:br>
              <a:rPr lang="en-US" sz="2000" b="1">
                <a:latin typeface="Courier New" panose="02070309020205020404" pitchFamily="49" charset="0"/>
                <a:cs typeface="Courier New" panose="02070309020205020404" pitchFamily="49" charset="0"/>
              </a:rPr>
            </a:br>
            <a:r>
              <a:rPr lang="en-US" sz="2000" b="1" i="0">
                <a:solidFill>
                  <a:srgbClr val="333333"/>
                </a:solidFill>
                <a:effectLst/>
                <a:latin typeface="Courier New" panose="02070309020205020404" pitchFamily="49" charset="0"/>
                <a:cs typeface="Courier New" panose="02070309020205020404" pitchFamily="49" charset="0"/>
              </a:rPr>
              <a:t>C+ 75+    5  </a:t>
            </a:r>
            <a:br>
              <a:rPr lang="en-US" sz="2000" b="1">
                <a:latin typeface="Courier New" panose="02070309020205020404" pitchFamily="49" charset="0"/>
                <a:cs typeface="Courier New" panose="02070309020205020404" pitchFamily="49" charset="0"/>
              </a:rPr>
            </a:br>
            <a:r>
              <a:rPr lang="en-US" sz="2000" b="1" i="0">
                <a:solidFill>
                  <a:srgbClr val="333333"/>
                </a:solidFill>
                <a:effectLst/>
                <a:latin typeface="Courier New" panose="02070309020205020404" pitchFamily="49" charset="0"/>
                <a:cs typeface="Courier New" panose="02070309020205020404" pitchFamily="49" charset="0"/>
              </a:rPr>
              <a:t>C  72+    5  </a:t>
            </a:r>
            <a:br>
              <a:rPr lang="en-US" sz="2000" b="1">
                <a:latin typeface="Courier New" panose="02070309020205020404" pitchFamily="49" charset="0"/>
                <a:cs typeface="Courier New" panose="02070309020205020404" pitchFamily="49" charset="0"/>
              </a:rPr>
            </a:br>
            <a:r>
              <a:rPr lang="en-US" sz="2000" b="1" i="0">
                <a:solidFill>
                  <a:srgbClr val="333333"/>
                </a:solidFill>
                <a:effectLst/>
                <a:latin typeface="Courier New" panose="02070309020205020404" pitchFamily="49" charset="0"/>
                <a:cs typeface="Courier New" panose="02070309020205020404" pitchFamily="49" charset="0"/>
              </a:rPr>
              <a:t>C- 67+    3   </a:t>
            </a:r>
            <a:endParaRPr lang="pt-BR" sz="2000" b="1">
              <a:latin typeface="Courier New" panose="02070309020205020404" pitchFamily="49" charset="0"/>
              <a:cs typeface="Courier New" panose="02070309020205020404" pitchFamily="49" charset="0"/>
            </a:endParaRPr>
          </a:p>
          <a:p>
            <a:pPr marL="136525" indent="0">
              <a:buNone/>
            </a:pPr>
            <a:endParaRPr lang="en-US" sz="1800"/>
          </a:p>
          <a:p>
            <a:pPr lvl="1"/>
            <a:endParaRPr lang="en-US" sz="1800" dirty="0"/>
          </a:p>
        </p:txBody>
      </p:sp>
    </p:spTree>
    <p:extLst>
      <p:ext uri="{BB962C8B-B14F-4D97-AF65-F5344CB8AC3E}">
        <p14:creationId xmlns:p14="http://schemas.microsoft.com/office/powerpoint/2010/main" val="374431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486467" y="-79360"/>
            <a:ext cx="8534399" cy="700916"/>
          </a:xfrm>
        </p:spPr>
        <p:txBody>
          <a:bodyPr/>
          <a:lstStyle/>
          <a:p>
            <a:r>
              <a:rPr lang="en-US" altLang="en-US"/>
              <a:t>4 Prog Languages Assignments PLAs</a:t>
            </a:r>
            <a:endParaRPr lang="en-US" altLang="en-US" dirty="0"/>
          </a:p>
        </p:txBody>
      </p:sp>
      <p:sp>
        <p:nvSpPr>
          <p:cNvPr id="224259" name="Rectangle 3"/>
          <p:cNvSpPr>
            <a:spLocks noGrp="1" noChangeArrowheads="1"/>
          </p:cNvSpPr>
          <p:nvPr>
            <p:ph type="body" idx="1"/>
          </p:nvPr>
        </p:nvSpPr>
        <p:spPr>
          <a:xfrm>
            <a:off x="762000" y="762000"/>
            <a:ext cx="8382000" cy="6096000"/>
          </a:xfrm>
        </p:spPr>
        <p:txBody>
          <a:bodyPr/>
          <a:lstStyle/>
          <a:p>
            <a:r>
              <a:rPr lang="en-US" b="0" i="0">
                <a:solidFill>
                  <a:srgbClr val="000000"/>
                </a:solidFill>
                <a:effectLst/>
                <a:latin typeface="Times New Roman" panose="02020603050405020304" pitchFamily="18" charset="0"/>
              </a:rPr>
              <a:t>Prog Lang Assigments (PLA): </a:t>
            </a:r>
            <a:r>
              <a:rPr lang="en-US" b="0" i="0">
                <a:effectLst/>
                <a:latin typeface="Times New Roman" panose="02020603050405020304" pitchFamily="18" charset="0"/>
                <a:hlinkClick r:id="rId2"/>
              </a:rPr>
              <a:t>Word</a:t>
            </a:r>
            <a:r>
              <a:rPr lang="en-US" b="0" i="0">
                <a:solidFill>
                  <a:srgbClr val="000000"/>
                </a:solidFill>
                <a:effectLst/>
                <a:latin typeface="Times New Roman" panose="02020603050405020304" pitchFamily="18" charset="0"/>
              </a:rPr>
              <a:t>  and  </a:t>
            </a:r>
            <a:r>
              <a:rPr lang="en-US" b="0" i="0">
                <a:solidFill>
                  <a:srgbClr val="000000"/>
                </a:solidFill>
                <a:effectLst/>
                <a:latin typeface="Times New Roman" panose="02020603050405020304" pitchFamily="18" charset="0"/>
                <a:hlinkClick r:id="rId3"/>
              </a:rPr>
              <a:t>PDF</a:t>
            </a:r>
            <a:endParaRPr lang="en-US" b="0" i="0">
              <a:solidFill>
                <a:srgbClr val="000000"/>
              </a:solidFill>
              <a:effectLst/>
              <a:latin typeface="Times New Roman" panose="02020603050405020304" pitchFamily="18" charset="0"/>
            </a:endParaRPr>
          </a:p>
          <a:p>
            <a:r>
              <a:rPr lang="en-US" altLang="en-US">
                <a:solidFill>
                  <a:srgbClr val="000000"/>
                </a:solidFill>
                <a:effectLst/>
                <a:latin typeface="Times New Roman" panose="02020603050405020304" pitchFamily="18" charset="0"/>
              </a:rPr>
              <a:t>PLA1</a:t>
            </a:r>
            <a:r>
              <a:rPr lang="en-US" altLang="en-US"/>
              <a:t>: Pascal 30pts, PLA2: Ada 30pts, Prolog </a:t>
            </a:r>
            <a:endParaRPr lang="en-US" altLang="en-US" dirty="0"/>
          </a:p>
          <a:p>
            <a:pPr lvl="1"/>
            <a:r>
              <a:rPr lang="en-US"/>
              <a:t>Implement Permuted </a:t>
            </a:r>
            <a:r>
              <a:rPr lang="en-US" dirty="0"/>
              <a:t>Index Functionality (</a:t>
            </a:r>
            <a:r>
              <a:rPr lang="en-US"/>
              <a:t>PIF) in Pascal and Ada   by modifying WFF solutions</a:t>
            </a:r>
          </a:p>
          <a:p>
            <a:pPr lvl="2"/>
            <a:r>
              <a:rPr lang="en-US" sz="2000" b="0" i="0">
                <a:solidFill>
                  <a:srgbClr val="000000"/>
                </a:solidFill>
                <a:effectLst/>
                <a:latin typeface="Times New Roman" panose="02020603050405020304" pitchFamily="18" charset="0"/>
              </a:rPr>
              <a:t>PLA Solutions: </a:t>
            </a:r>
            <a:r>
              <a:rPr lang="en-US" sz="2000" b="0" i="0">
                <a:effectLst/>
                <a:latin typeface="Times New Roman" panose="02020603050405020304" pitchFamily="18" charset="0"/>
                <a:hlinkClick r:id="rId4"/>
              </a:rPr>
              <a:t>PLA1</a:t>
            </a:r>
            <a:r>
              <a:rPr lang="en-US" sz="2000" b="0" i="0">
                <a:solidFill>
                  <a:srgbClr val="000000"/>
                </a:solidFill>
                <a:effectLst/>
                <a:latin typeface="Times New Roman" panose="02020603050405020304" pitchFamily="18" charset="0"/>
              </a:rPr>
              <a:t>  and  </a:t>
            </a:r>
            <a:r>
              <a:rPr lang="en-US" sz="2000" b="0" i="0">
                <a:solidFill>
                  <a:srgbClr val="000000"/>
                </a:solidFill>
                <a:effectLst/>
                <a:latin typeface="Times New Roman" panose="02020603050405020304" pitchFamily="18" charset="0"/>
                <a:hlinkClick r:id="rId5"/>
              </a:rPr>
              <a:t>PLA2</a:t>
            </a:r>
            <a:endParaRPr lang="en-US" sz="2000" b="0" i="0">
              <a:solidFill>
                <a:srgbClr val="000000"/>
              </a:solidFill>
              <a:effectLst/>
              <a:latin typeface="Times New Roman" panose="02020603050405020304" pitchFamily="18" charset="0"/>
            </a:endParaRPr>
          </a:p>
          <a:p>
            <a:pPr lvl="1"/>
            <a:r>
              <a:rPr lang="en-US" altLang="en-US">
                <a:latin typeface="Times New Roman" panose="02020603050405020304" pitchFamily="18" charset="0"/>
              </a:rPr>
              <a:t>Utilize</a:t>
            </a:r>
            <a:r>
              <a:rPr lang="en-US" altLang="en-US"/>
              <a:t> a Common Proble</a:t>
            </a:r>
          </a:p>
          <a:p>
            <a:pPr lvl="2"/>
            <a:r>
              <a:rPr lang="en-US" b="0" i="0">
                <a:solidFill>
                  <a:srgbClr val="000000"/>
                </a:solidFill>
                <a:effectLst/>
                <a:latin typeface="Times New Roman" panose="02020603050405020304" pitchFamily="18" charset="0"/>
              </a:rPr>
              <a:t>Common Problem Background: </a:t>
            </a:r>
            <a:r>
              <a:rPr lang="en-US" b="0" i="0">
                <a:solidFill>
                  <a:srgbClr val="000000"/>
                </a:solidFill>
                <a:effectLst/>
                <a:latin typeface="Times New Roman" panose="02020603050405020304" pitchFamily="18" charset="0"/>
                <a:hlinkClick r:id="rId6"/>
              </a:rPr>
              <a:t>PDF</a:t>
            </a:r>
            <a:r>
              <a:rPr lang="en-US" b="0" i="0">
                <a:solidFill>
                  <a:srgbClr val="000000"/>
                </a:solidFill>
                <a:effectLst/>
                <a:latin typeface="Times New Roman" panose="02020603050405020304" pitchFamily="18" charset="0"/>
              </a:rPr>
              <a:t>  and  </a:t>
            </a:r>
            <a:r>
              <a:rPr lang="en-US" b="0" i="0" u="sng">
                <a:solidFill>
                  <a:srgbClr val="000000"/>
                </a:solidFill>
                <a:effectLst/>
                <a:latin typeface="Times New Roman" panose="02020603050405020304" pitchFamily="18" charset="0"/>
                <a:hlinkClick r:id="rId7"/>
              </a:rPr>
              <a:t>pla6.pl</a:t>
            </a:r>
            <a:endParaRPr lang="en-US"/>
          </a:p>
          <a:p>
            <a:pPr lvl="1"/>
            <a:r>
              <a:rPr lang="en-US"/>
              <a:t>PLA Extra project on PIF using Modula-2 or Go</a:t>
            </a:r>
          </a:p>
          <a:p>
            <a:pPr lvl="1"/>
            <a:r>
              <a:rPr lang="en-US"/>
              <a:t>Replaces lower of Pascal, Ada,  or Prolog score</a:t>
            </a:r>
          </a:p>
          <a:p>
            <a:r>
              <a:rPr lang="en-US"/>
              <a:t>PLA3: Java 60pts Representing &amp; Manipulating Quilts</a:t>
            </a:r>
          </a:p>
          <a:p>
            <a:pPr lvl="1"/>
            <a:r>
              <a:rPr lang="en-US" b="0" i="0">
                <a:solidFill>
                  <a:srgbClr val="000000"/>
                </a:solidFill>
                <a:effectLst/>
                <a:latin typeface="Times New Roman" panose="02020603050405020304" pitchFamily="18" charset="0"/>
              </a:rPr>
              <a:t>PLA3 Java Code: </a:t>
            </a:r>
            <a:r>
              <a:rPr lang="en-US" b="0" i="0">
                <a:effectLst/>
                <a:latin typeface="Times New Roman" panose="02020603050405020304" pitchFamily="18" charset="0"/>
                <a:hlinkClick r:id="rId8"/>
              </a:rPr>
              <a:t>quilt.java</a:t>
            </a:r>
            <a:r>
              <a:rPr lang="en-US" b="0" i="0">
                <a:solidFill>
                  <a:srgbClr val="000000"/>
                </a:solidFill>
                <a:effectLst/>
                <a:latin typeface="Times New Roman" panose="02020603050405020304" pitchFamily="18" charset="0"/>
              </a:rPr>
              <a:t> </a:t>
            </a:r>
            <a:endParaRPr lang="en-US" altLang="en-US"/>
          </a:p>
          <a:p>
            <a:r>
              <a:rPr lang="en-US" altLang="en-US"/>
              <a:t>PLA4: Prolog 30pts Logic Programming</a:t>
            </a:r>
          </a:p>
          <a:p>
            <a:pPr lvl="1"/>
            <a:r>
              <a:rPr lang="en-US" b="0" i="0">
                <a:solidFill>
                  <a:srgbClr val="000000"/>
                </a:solidFill>
                <a:effectLst/>
                <a:latin typeface="Times New Roman" panose="02020603050405020304" pitchFamily="18" charset="0"/>
              </a:rPr>
              <a:t>PLA4 Input file: </a:t>
            </a:r>
            <a:r>
              <a:rPr lang="en-US" b="0" i="0">
                <a:effectLst/>
                <a:latin typeface="Times New Roman" panose="02020603050405020304" pitchFamily="18" charset="0"/>
                <a:hlinkClick r:id="rId9"/>
              </a:rPr>
              <a:t>pla4.pl</a:t>
            </a:r>
            <a:r>
              <a:rPr lang="en-US" b="0" i="0">
                <a:solidFill>
                  <a:srgbClr val="000000"/>
                </a:solidFill>
                <a:effectLst/>
                <a:latin typeface="Times New Roman" panose="02020603050405020304" pitchFamily="18" charset="0"/>
              </a:rPr>
              <a:t> </a:t>
            </a:r>
            <a:endParaRPr lang="en-US" altLang="en-US" b="1" dirty="0"/>
          </a:p>
          <a:p>
            <a:pPr lvl="1"/>
            <a:endParaRPr lang="en-US" altLang="en-US" dirty="0"/>
          </a:p>
          <a:p>
            <a:pPr lvl="1"/>
            <a:endParaRPr lang="en-US" altLang="en-US" dirty="0"/>
          </a:p>
          <a:p>
            <a:pPr lvl="1"/>
            <a:endParaRPr lang="en-US" altLang="en-US" dirty="0"/>
          </a:p>
        </p:txBody>
      </p:sp>
      <p:sp>
        <p:nvSpPr>
          <p:cNvPr id="224260" name="Rectangle 4"/>
          <p:cNvSpPr>
            <a:spLocks noChangeArrowheads="1"/>
          </p:cNvSpPr>
          <p:nvPr/>
        </p:nvSpPr>
        <p:spPr bwMode="auto">
          <a:xfrm>
            <a:off x="7053263" y="4333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en-US" altLang="en-US" sz="2400" b="0">
              <a:latin typeface="Times New Roman"/>
            </a:endParaRPr>
          </a:p>
        </p:txBody>
      </p:sp>
    </p:spTree>
    <p:extLst>
      <p:ext uri="{BB962C8B-B14F-4D97-AF65-F5344CB8AC3E}">
        <p14:creationId xmlns:p14="http://schemas.microsoft.com/office/powerpoint/2010/main" val="1632106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609600" y="-15116"/>
            <a:ext cx="8534399" cy="700916"/>
          </a:xfrm>
        </p:spPr>
        <p:txBody>
          <a:bodyPr/>
          <a:lstStyle/>
          <a:p>
            <a:r>
              <a:rPr lang="en-US" altLang="en-US"/>
              <a:t>Your Role in Programming Assignments</a:t>
            </a:r>
            <a:endParaRPr lang="en-US" altLang="en-US" dirty="0"/>
          </a:p>
        </p:txBody>
      </p:sp>
      <p:sp>
        <p:nvSpPr>
          <p:cNvPr id="224259" name="Rectangle 3"/>
          <p:cNvSpPr>
            <a:spLocks noGrp="1" noChangeArrowheads="1"/>
          </p:cNvSpPr>
          <p:nvPr>
            <p:ph type="body" idx="1"/>
          </p:nvPr>
        </p:nvSpPr>
        <p:spPr>
          <a:xfrm>
            <a:off x="762000" y="762000"/>
            <a:ext cx="8382000" cy="6096000"/>
          </a:xfrm>
        </p:spPr>
        <p:txBody>
          <a:bodyPr/>
          <a:lstStyle/>
          <a:p>
            <a:r>
              <a:rPr lang="en-US"/>
              <a:t>Learning a new language on your own with minimal support from TAs or instructor</a:t>
            </a:r>
          </a:p>
          <a:p>
            <a:r>
              <a:rPr lang="en-US" altLang="en-US"/>
              <a:t>Programming assignments are not complex problems</a:t>
            </a:r>
          </a:p>
          <a:p>
            <a:r>
              <a:rPr lang="en-US" altLang="en-US"/>
              <a:t>We’re testing for accuracy in results on</a:t>
            </a:r>
          </a:p>
          <a:p>
            <a:pPr lvl="1"/>
            <a:r>
              <a:rPr lang="en-US" altLang="en-US"/>
              <a:t>Permuted  index</a:t>
            </a:r>
          </a:p>
          <a:p>
            <a:pPr lvl="1"/>
            <a:r>
              <a:rPr lang="en-US" altLang="en-US"/>
              <a:t>Sorting and searching</a:t>
            </a:r>
          </a:p>
          <a:p>
            <a:pPr lvl="1"/>
            <a:r>
              <a:rPr lang="en-US" altLang="en-US"/>
              <a:t>General basic algorithm development</a:t>
            </a:r>
          </a:p>
          <a:p>
            <a:r>
              <a:rPr lang="en-US" altLang="en-US"/>
              <a:t>Not worried about efficient implementation</a:t>
            </a:r>
          </a:p>
          <a:p>
            <a:r>
              <a:rPr lang="en-US" altLang="en-US"/>
              <a:t>Provide your own test cases, we have some of our own</a:t>
            </a:r>
          </a:p>
          <a:p>
            <a:r>
              <a:rPr lang="en-US" altLang="en-US"/>
              <a:t>Intent is to allow you to explore different languages</a:t>
            </a:r>
            <a:endParaRPr lang="en-US" altLang="en-US" dirty="0"/>
          </a:p>
          <a:p>
            <a:pPr lvl="1"/>
            <a:endParaRPr lang="en-US" altLang="en-US" dirty="0"/>
          </a:p>
          <a:p>
            <a:pPr lvl="1"/>
            <a:endParaRPr lang="en-US" altLang="en-US" dirty="0"/>
          </a:p>
        </p:txBody>
      </p:sp>
      <p:sp>
        <p:nvSpPr>
          <p:cNvPr id="224260" name="Rectangle 4"/>
          <p:cNvSpPr>
            <a:spLocks noChangeArrowheads="1"/>
          </p:cNvSpPr>
          <p:nvPr/>
        </p:nvSpPr>
        <p:spPr bwMode="auto">
          <a:xfrm>
            <a:off x="7053263" y="4333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en-US" altLang="en-US" sz="2400" b="0">
              <a:latin typeface="Times New Roman"/>
            </a:endParaRPr>
          </a:p>
        </p:txBody>
      </p:sp>
    </p:spTree>
    <p:extLst>
      <p:ext uri="{BB962C8B-B14F-4D97-AF65-F5344CB8AC3E}">
        <p14:creationId xmlns:p14="http://schemas.microsoft.com/office/powerpoint/2010/main" val="1926395028"/>
      </p:ext>
    </p:extLst>
  </p:cSld>
  <p:clrMapOvr>
    <a:masterClrMapping/>
  </p:clrMapOvr>
</p:sld>
</file>

<file path=ppt/theme/theme1.xml><?xml version="1.0" encoding="utf-8"?>
<a:theme xmlns:a="http://schemas.openxmlformats.org/drawingml/2006/main" name="Blank Presentation.pot">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800" b="1" i="0" u="none" strike="noStrike" cap="none" normalizeH="0" baseline="0" smtClean="0">
            <a:ln>
              <a:noFill/>
            </a:ln>
            <a:solidFill>
              <a:schemeClr val="tx1"/>
            </a:solidFill>
            <a:effectLst/>
            <a:latin typeface="Monospac821 BT" pitchFamily="4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800" b="1" i="0" u="none" strike="noStrike" cap="none" normalizeH="0" baseline="0" smtClean="0">
            <a:ln>
              <a:noFill/>
            </a:ln>
            <a:solidFill>
              <a:schemeClr val="tx1"/>
            </a:solidFill>
            <a:effectLst/>
            <a:latin typeface="Monospac821 BT" pitchFamily="49"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3333</TotalTime>
  <Words>1008</Words>
  <Application>Microsoft Office PowerPoint</Application>
  <PresentationFormat>On-screen Show (4:3)</PresentationFormat>
  <Paragraphs>184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Blank Presentation.pot</vt:lpstr>
      <vt:lpstr>CSE4102 Programming Languages</vt:lpstr>
      <vt:lpstr>Course Objectives</vt:lpstr>
      <vt:lpstr>Main Textbook</vt:lpstr>
      <vt:lpstr>Lectures and Topics/May be Changed</vt:lpstr>
      <vt:lpstr>Three Main Assignments</vt:lpstr>
      <vt:lpstr>Breakdown of Percentages</vt:lpstr>
      <vt:lpstr>Last time taught this course</vt:lpstr>
      <vt:lpstr>4 Prog Languages Assignments PLAs</vt:lpstr>
      <vt:lpstr>Your Role in Programming Assignments</vt:lpstr>
      <vt:lpstr>All Programming Assignments Posted</vt:lpstr>
      <vt:lpstr>All Programming Assignments Posted</vt:lpstr>
      <vt:lpstr>Lectures Presentations on PLs</vt:lpstr>
      <vt:lpstr>Background on PLA1 &amp; PLA2 &amp; Extra</vt:lpstr>
      <vt:lpstr>Background on PLA1 &amp; PLA2 &amp; Extra</vt:lpstr>
      <vt:lpstr>Background on PLA1 &amp; PLA2 &amp; Extra</vt:lpstr>
      <vt:lpstr>Background on PLA1 &amp; PLA2 &amp; Extra</vt:lpstr>
      <vt:lpstr>PLA1 Requirements</vt:lpstr>
      <vt:lpstr>PLA1 Requirements</vt:lpstr>
      <vt:lpstr>Programming Languages Overview</vt:lpstr>
      <vt:lpstr>GNU Compilers</vt:lpstr>
      <vt:lpstr>GNU Compilers (mostly)</vt:lpstr>
      <vt:lpstr>Where to Find Sample Code</vt:lpstr>
      <vt:lpstr>Where to Find Sample Code</vt:lpstr>
      <vt:lpstr>Where to Find Sample Code</vt:lpstr>
      <vt:lpstr>Team Semester Project: Explore a PL</vt:lpstr>
      <vt:lpstr>Cheating/Collaboration</vt:lpstr>
      <vt:lpstr>Lateness Policies/Exams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Steven A. Demurjian</dc:creator>
  <cp:lastModifiedBy>Demurjian, Steven</cp:lastModifiedBy>
  <cp:revision>545</cp:revision>
  <cp:lastPrinted>1998-11-17T21:42:12Z</cp:lastPrinted>
  <dcterms:created xsi:type="dcterms:W3CDTF">1997-11-12T07:36:58Z</dcterms:created>
  <dcterms:modified xsi:type="dcterms:W3CDTF">2020-01-21T14:26:52Z</dcterms:modified>
</cp:coreProperties>
</file>