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9" r:id="rId3"/>
    <p:sldId id="348" r:id="rId4"/>
    <p:sldId id="352" r:id="rId5"/>
    <p:sldId id="351" r:id="rId6"/>
    <p:sldId id="350" r:id="rId7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i="1" u="sng" kern="1200">
        <a:solidFill>
          <a:srgbClr val="FF3300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i="1" u="sng" kern="1200">
        <a:solidFill>
          <a:srgbClr val="FF3300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i="1" u="sng" kern="1200">
        <a:solidFill>
          <a:srgbClr val="FF3300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i="1" u="sng" kern="1200">
        <a:solidFill>
          <a:srgbClr val="FF3300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i="1" u="sng" kern="1200">
        <a:solidFill>
          <a:srgbClr val="FF33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b="1" i="1" u="sng" kern="1200">
        <a:solidFill>
          <a:srgbClr val="FF3300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b="1" i="1" u="sng" kern="1200">
        <a:solidFill>
          <a:srgbClr val="FF3300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b="1" i="1" u="sng" kern="1200">
        <a:solidFill>
          <a:srgbClr val="FF3300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b="1" i="1" u="sng" kern="1200">
        <a:solidFill>
          <a:srgbClr val="FF3300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FF"/>
    <a:srgbClr val="CCECFF"/>
    <a:srgbClr val="FFFF99"/>
    <a:srgbClr val="FF7C80"/>
    <a:srgbClr val="DDDDDD"/>
    <a:srgbClr val="FF3300"/>
    <a:srgbClr val="A50021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6" autoAdjust="0"/>
    <p:restoredTop sz="94660"/>
  </p:normalViewPr>
  <p:slideViewPr>
    <p:cSldViewPr>
      <p:cViewPr>
        <p:scale>
          <a:sx n="75" d="100"/>
          <a:sy n="75" d="100"/>
        </p:scale>
        <p:origin x="-720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20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handoutMaster" Target="handoutMasters/handoutMaster1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8475" cy="46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200" b="0" i="0" u="none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-1588"/>
            <a:ext cx="3038475" cy="46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 b="0" i="0" u="none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200" b="0" i="0" u="none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 b="0" i="0" u="none">
                <a:solidFill>
                  <a:schemeClr val="tx1"/>
                </a:solidFill>
              </a:defRPr>
            </a:lvl1pPr>
          </a:lstStyle>
          <a:p>
            <a:fld id="{60D372BB-2B69-41E0-B7B0-F7EC94719F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205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8475" cy="46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200" b="0" i="0" u="none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-1588"/>
            <a:ext cx="3038475" cy="46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 b="0" i="0" u="none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8500"/>
            <a:ext cx="4651375" cy="34845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200" b="0" i="0" u="none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 b="0" i="0" u="none">
                <a:solidFill>
                  <a:schemeClr val="tx1"/>
                </a:solidFill>
              </a:defRPr>
            </a:lvl1pPr>
          </a:lstStyle>
          <a:p>
            <a:fld id="{1FC8E370-FB0D-41AF-B03C-5FB6AABFCF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773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56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66725" algn="l" defTabSz="9556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35038" algn="l" defTabSz="9556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401763" algn="l" defTabSz="9556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68488" algn="l" defTabSz="9556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7987D-6619-4F2C-B3F2-ACE3FEF8FDF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027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39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0"/>
            <a:ext cx="21526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0"/>
            <a:ext cx="63055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220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312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373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609600"/>
            <a:ext cx="41910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609600"/>
            <a:ext cx="41910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473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262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41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75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467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176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vmlDrawing" Target="../drawings/vmlDrawing1.v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1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oleObject" Target="../embeddings/oleObject1.bin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09600" y="533400"/>
            <a:ext cx="8534400" cy="74613"/>
          </a:xfrm>
          <a:prstGeom prst="rect">
            <a:avLst/>
          </a:prstGeom>
          <a:gradFill rotWithShape="0">
            <a:gsLst>
              <a:gs pos="0">
                <a:srgbClr val="FF3300"/>
              </a:gs>
              <a:gs pos="100000">
                <a:srgbClr val="A5002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610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rot="10800000" flipH="1" flipV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eaLnBrk="0" hangingPunct="0">
              <a:lnSpc>
                <a:spcPct val="120000"/>
              </a:lnSpc>
            </a:pPr>
            <a:endParaRPr lang="en-US" altLang="en-US" i="0" u="none">
              <a:solidFill>
                <a:schemeClr val="bg1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091488" y="6635750"/>
            <a:ext cx="1052512" cy="225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312" tIns="42862" rIns="87312" bIns="42862">
            <a:spAutoFit/>
          </a:bodyPr>
          <a:lstStyle>
            <a:lvl1pPr algn="l" defTabSz="8572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28625" algn="l" defTabSz="8572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857250" algn="l" defTabSz="8572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285875" algn="l" defTabSz="8572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714500" algn="l" defTabSz="8572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1717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6289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0861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5433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900" b="0" i="0" u="none" dirty="0"/>
              <a:t>Exam.</a:t>
            </a:r>
            <a:fld id="{08A9BA00-318A-4520-B67B-D6CDA88A1B3E}" type="slidenum">
              <a:rPr lang="en-US" altLang="en-US" sz="900" b="0" i="0" u="none" smtClean="0"/>
              <a:pPr/>
              <a:t>‹#›</a:t>
            </a:fld>
            <a:endParaRPr lang="en-US" altLang="en-US" sz="900" b="0" i="0" u="none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609600"/>
            <a:ext cx="85344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 asd gasd glak fdas af lkajds laksdjf hasldkf asdkj h</a:t>
            </a:r>
          </a:p>
          <a:p>
            <a:pPr lvl="1"/>
            <a:r>
              <a:rPr lang="en-US" altLang="en-US"/>
              <a:t>Second level asdf ias;df has;dlf as;df asd fasdf asdf asd  af sdfs  fdsasdf sa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0" y="0"/>
          <a:ext cx="5556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Photo Editor Photo" r:id="rId14" imgW="1209524" imgH="1895238" progId="MSPhotoEd.3">
                  <p:embed/>
                </p:oleObj>
              </mc:Choice>
              <mc:Fallback>
                <p:oleObj name="Photo Editor Photo" r:id="rId14" imgW="1209524" imgH="1895238" progId="MSPhotoEd.3">
                  <p:embed/>
                  <p:pic>
                    <p:nvPicPr>
                      <p:cNvPr id="10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5556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-8840" y="990600"/>
            <a:ext cx="6463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i="0" u="none" dirty="0">
                <a:solidFill>
                  <a:schemeClr val="tx1"/>
                </a:solidFill>
              </a:rPr>
              <a:t>CSE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i="0" u="none" dirty="0">
                <a:solidFill>
                  <a:schemeClr val="tx1"/>
                </a:solidFill>
              </a:rPr>
              <a:t>4102</a:t>
            </a:r>
          </a:p>
          <a:p>
            <a:r>
              <a:rPr lang="en-US" altLang="en-US" sz="1800" i="0" u="none" dirty="0">
                <a:solidFill>
                  <a:schemeClr val="tx1"/>
                </a:solidFill>
              </a:rPr>
              <a:t>5102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charset="0"/>
        </a:defRPr>
      </a:lvl2pPr>
      <a:lvl3pPr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charset="0"/>
        </a:defRPr>
      </a:lvl3pPr>
      <a:lvl4pPr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charset="0"/>
        </a:defRPr>
      </a:lvl4pPr>
      <a:lvl5pPr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charset="0"/>
        </a:defRPr>
      </a:lvl5pPr>
      <a:lvl6pPr marL="457200"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charset="0"/>
        </a:defRPr>
      </a:lvl6pPr>
      <a:lvl7pPr marL="914400"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charset="0"/>
        </a:defRPr>
      </a:lvl7pPr>
      <a:lvl8pPr marL="1371600"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charset="0"/>
        </a:defRPr>
      </a:lvl8pPr>
      <a:lvl9pPr marL="1828800"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charset="0"/>
        </a:defRPr>
      </a:lvl9pPr>
    </p:titleStyle>
    <p:bodyStyle>
      <a:lvl1pPr marL="523875" indent="-523875" algn="l" rtl="0" fontAlgn="base">
        <a:lnSpc>
          <a:spcPct val="89000"/>
        </a:lnSpc>
        <a:spcBef>
          <a:spcPct val="1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m"/>
        <a:tabLst>
          <a:tab pos="1025525" algn="l"/>
        </a:tabLs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1025525" indent="-387350" algn="l" rtl="0" fontAlgn="base">
        <a:lnSpc>
          <a:spcPct val="80000"/>
        </a:lnSpc>
        <a:spcBef>
          <a:spcPct val="20000"/>
        </a:spcBef>
        <a:spcAft>
          <a:spcPct val="0"/>
        </a:spcAft>
        <a:buSzPct val="69000"/>
        <a:buFont typeface="Wingdings" pitchFamily="2" charset="2"/>
        <a:buChar char="q"/>
        <a:tabLst>
          <a:tab pos="1025525" algn="l"/>
        </a:tabLst>
        <a:defRPr sz="2800">
          <a:solidFill>
            <a:schemeClr val="accent2"/>
          </a:solidFill>
          <a:latin typeface="+mn-lt"/>
        </a:defRPr>
      </a:lvl2pPr>
      <a:lvl3pPr marL="1477963" indent="-338138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tabLst>
          <a:tab pos="1025525" algn="l"/>
        </a:tabLst>
        <a:defRPr sz="2400">
          <a:solidFill>
            <a:srgbClr val="FF3300"/>
          </a:solidFill>
          <a:latin typeface="+mn-lt"/>
        </a:defRPr>
      </a:lvl3pPr>
      <a:lvl4pPr marL="1820863" indent="-228600" algn="l" rtl="0" fontAlgn="base">
        <a:spcBef>
          <a:spcPct val="20000"/>
        </a:spcBef>
        <a:spcAft>
          <a:spcPct val="0"/>
        </a:spcAft>
        <a:buChar char="–"/>
        <a:tabLst>
          <a:tab pos="1025525" algn="l"/>
        </a:tabLst>
        <a:defRPr sz="2000">
          <a:solidFill>
            <a:schemeClr val="tx1"/>
          </a:solidFill>
          <a:latin typeface="+mn-lt"/>
        </a:defRPr>
      </a:lvl4pPr>
      <a:lvl5pPr marL="2163763" indent="-228600" algn="l" rtl="0" fontAlgn="base">
        <a:spcBef>
          <a:spcPct val="20000"/>
        </a:spcBef>
        <a:spcAft>
          <a:spcPct val="0"/>
        </a:spcAft>
        <a:buChar char="»"/>
        <a:tabLst>
          <a:tab pos="1025525" algn="l"/>
        </a:tabLst>
        <a:defRPr sz="2000">
          <a:solidFill>
            <a:schemeClr val="tx1"/>
          </a:solidFill>
          <a:latin typeface="+mn-lt"/>
        </a:defRPr>
      </a:lvl5pPr>
      <a:lvl6pPr marL="2620963" indent="-228600" algn="l" rtl="0" fontAlgn="base">
        <a:spcBef>
          <a:spcPct val="20000"/>
        </a:spcBef>
        <a:spcAft>
          <a:spcPct val="0"/>
        </a:spcAft>
        <a:buChar char="»"/>
        <a:tabLst>
          <a:tab pos="1025525" algn="l"/>
        </a:tabLst>
        <a:defRPr sz="2000">
          <a:solidFill>
            <a:schemeClr val="tx1"/>
          </a:solidFill>
          <a:latin typeface="+mn-lt"/>
        </a:defRPr>
      </a:lvl6pPr>
      <a:lvl7pPr marL="3078163" indent="-228600" algn="l" rtl="0" fontAlgn="base">
        <a:spcBef>
          <a:spcPct val="20000"/>
        </a:spcBef>
        <a:spcAft>
          <a:spcPct val="0"/>
        </a:spcAft>
        <a:buChar char="»"/>
        <a:tabLst>
          <a:tab pos="1025525" algn="l"/>
        </a:tabLst>
        <a:defRPr sz="2000">
          <a:solidFill>
            <a:schemeClr val="tx1"/>
          </a:solidFill>
          <a:latin typeface="+mn-lt"/>
        </a:defRPr>
      </a:lvl7pPr>
      <a:lvl8pPr marL="3535363" indent="-228600" algn="l" rtl="0" fontAlgn="base">
        <a:spcBef>
          <a:spcPct val="20000"/>
        </a:spcBef>
        <a:spcAft>
          <a:spcPct val="0"/>
        </a:spcAft>
        <a:buChar char="»"/>
        <a:tabLst>
          <a:tab pos="1025525" algn="l"/>
        </a:tabLst>
        <a:defRPr sz="2000">
          <a:solidFill>
            <a:schemeClr val="tx1"/>
          </a:solidFill>
          <a:latin typeface="+mn-lt"/>
        </a:defRPr>
      </a:lvl8pPr>
      <a:lvl9pPr marL="3992563" indent="-228600" algn="l" rtl="0" fontAlgn="base">
        <a:spcBef>
          <a:spcPct val="20000"/>
        </a:spcBef>
        <a:spcAft>
          <a:spcPct val="0"/>
        </a:spcAft>
        <a:buChar char="»"/>
        <a:tabLst>
          <a:tab pos="10255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dcse.engr.uconn.edu/Cse4102/PPTsforExam.zip" TargetMode="Externa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hyperlink" Target="http://sdcse.engr.uconn.edu/Cse4102/PPTsforExam.zip" TargetMode="Externa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dcse.engr.uconn.edu/Cse4102/stevesoo.pptx" TargetMode="Externa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CSE4102 </a:t>
            </a:r>
            <a:r>
              <a:rPr lang="en-US" altLang="en-US" dirty="0">
                <a:solidFill>
                  <a:schemeClr val="tx1"/>
                </a:solidFill>
              </a:rPr>
              <a:t>Final Exam Advice and Hints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95680" y="808220"/>
            <a:ext cx="8698222" cy="45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altLang="en-US" sz="2400" i="0" u="none">
                <a:solidFill>
                  <a:schemeClr val="tx1"/>
                </a:solidFill>
              </a:rPr>
              <a:t>Prof. Steven A. Demurjian</a:t>
            </a:r>
            <a:endParaRPr lang="en-US" altLang="en-US" sz="2400" b="0" i="0" u="none">
              <a:solidFill>
                <a:schemeClr val="tx1"/>
              </a:solidFill>
            </a:endParaRPr>
          </a:p>
          <a:p>
            <a:r>
              <a:rPr lang="en-US" altLang="en-US" sz="2400" b="0" i="0" u="none">
                <a:solidFill>
                  <a:schemeClr val="tx1"/>
                </a:solidFill>
              </a:rPr>
              <a:t>Computer Science &amp; Engineering Department</a:t>
            </a:r>
          </a:p>
          <a:p>
            <a:r>
              <a:rPr lang="en-US" altLang="en-US" sz="2400" b="0" i="0" u="none">
                <a:solidFill>
                  <a:schemeClr val="tx1"/>
                </a:solidFill>
              </a:rPr>
              <a:t>The University of Connecticut</a:t>
            </a:r>
          </a:p>
          <a:p>
            <a:r>
              <a:rPr lang="en-US" altLang="en-US" sz="2400" b="0" i="0" u="none">
                <a:solidFill>
                  <a:schemeClr val="tx1"/>
                </a:solidFill>
              </a:rPr>
              <a:t>191 Auditorium Road, Box U-155</a:t>
            </a:r>
          </a:p>
          <a:p>
            <a:r>
              <a:rPr lang="en-US" altLang="en-US" sz="2400" b="0" i="0" u="none">
                <a:solidFill>
                  <a:schemeClr val="tx1"/>
                </a:solidFill>
              </a:rPr>
              <a:t>Storrs, CT 06269-3155</a:t>
            </a:r>
          </a:p>
          <a:p>
            <a:endParaRPr lang="en-US" altLang="en-US" sz="2400" b="0" i="0" u="none">
              <a:solidFill>
                <a:schemeClr val="tx1"/>
              </a:solidFill>
            </a:endParaRPr>
          </a:p>
          <a:p>
            <a:r>
              <a:rPr lang="en-US" altLang="en-US" sz="2400" i="0" u="none">
                <a:solidFill>
                  <a:srgbClr val="FF0000"/>
                </a:solidFill>
              </a:rPr>
              <a:t>Important note: There’s no easy way for me to answer questions during the exam, since I can’t really respond to easily while you’re using a lockdown browser. When I gave a true false multiple choice exam in spring 2019 I only had one or two questions. My apologies for not being able to figure out a way to do this.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620008" y="5240865"/>
            <a:ext cx="6705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i="0" u="none" dirty="0">
                <a:solidFill>
                  <a:schemeClr val="tx1"/>
                </a:solidFill>
                <a:latin typeface="Courier New" pitchFamily="49" charset="0"/>
              </a:rPr>
              <a:t>Steven.Demurjian@uconn.edu</a:t>
            </a:r>
          </a:p>
          <a:p>
            <a:r>
              <a:rPr lang="en-US" altLang="en-US" sz="1800" i="0" u="none">
                <a:solidFill>
                  <a:schemeClr val="tx1"/>
                </a:solidFill>
                <a:latin typeface="Courier New" pitchFamily="49" charset="0"/>
              </a:rPr>
              <a:t>http://sdcse.engr.uconn.edu</a:t>
            </a:r>
            <a:endParaRPr lang="en-US" altLang="en-US" sz="1800" i="0" u="none" dirty="0">
              <a:solidFill>
                <a:schemeClr val="tx1"/>
              </a:solidFill>
              <a:latin typeface="Courier New" pitchFamily="49" charset="0"/>
            </a:endParaRPr>
          </a:p>
          <a:p>
            <a:r>
              <a:rPr lang="en-US" altLang="en-US" sz="1800" i="0" u="none" dirty="0">
                <a:solidFill>
                  <a:schemeClr val="tx1"/>
                </a:solidFill>
                <a:latin typeface="Courier New" pitchFamily="49" charset="0"/>
              </a:rPr>
              <a:t>(860) 486 - 4818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Coverage: Chapters 3,4,5,6,7,8,9,10,11,12</a:t>
            </a:r>
            <a:endParaRPr lang="en-US" altLang="en-US" dirty="0"/>
          </a:p>
        </p:txBody>
      </p:sp>
      <p:sp>
        <p:nvSpPr>
          <p:cNvPr id="509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Lexical analysis</a:t>
            </a:r>
          </a:p>
          <a:p>
            <a:r>
              <a:rPr lang="en-US" altLang="en-US"/>
              <a:t>Top-down and bottom-up parsing</a:t>
            </a:r>
          </a:p>
          <a:p>
            <a:r>
              <a:rPr lang="en-US" altLang="en-US"/>
              <a:t>Names binding and scoping</a:t>
            </a:r>
          </a:p>
          <a:p>
            <a:r>
              <a:rPr lang="en-US" altLang="en-US"/>
              <a:t>Typing</a:t>
            </a:r>
          </a:p>
          <a:p>
            <a:r>
              <a:rPr lang="en-US" altLang="en-US"/>
              <a:t>Expressions and type systems</a:t>
            </a:r>
          </a:p>
          <a:p>
            <a:r>
              <a:rPr lang="en-US" altLang="en-US"/>
              <a:t>Statements</a:t>
            </a:r>
          </a:p>
          <a:p>
            <a:r>
              <a:rPr lang="en-US" altLang="en-US"/>
              <a:t>Sub programs and parameter passing</a:t>
            </a:r>
          </a:p>
          <a:p>
            <a:r>
              <a:rPr lang="en-US" altLang="en-US"/>
              <a:t>Implementing sub-programs</a:t>
            </a:r>
          </a:p>
          <a:p>
            <a:r>
              <a:rPr lang="en-US" altLang="en-US"/>
              <a:t>Abstract data types and encapsulation</a:t>
            </a:r>
          </a:p>
          <a:p>
            <a:r>
              <a:rPr lang="en-US" altLang="en-US"/>
              <a:t>Object-oriented programming</a:t>
            </a:r>
          </a:p>
          <a:p>
            <a:r>
              <a:rPr lang="en-US" altLang="en-US"/>
              <a:t>Subset of slides</a:t>
            </a:r>
          </a:p>
          <a:p>
            <a:pPr lvl="1"/>
            <a:r>
              <a:rPr lang="en-US" altLang="en-US"/>
              <a:t>http://sdcse.engr.uconn.edu/Cse4102/PPTsforExam.zip</a:t>
            </a:r>
            <a:endParaRPr lang="en-US" altLang="en-US" dirty="0"/>
          </a:p>
          <a:p>
            <a:pPr lvl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84474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535B7-31D9-F248-819C-FD2CC9F33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One Exam</a:t>
            </a:r>
            <a:r>
              <a:rPr lang="en-US"/>
              <a:t> </a:t>
            </a:r>
            <a:r>
              <a:rPr lang="en-US" b="1">
                <a:solidFill>
                  <a:srgbClr val="FF0000"/>
                </a:solidFill>
              </a:rPr>
              <a:t>in two parts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22641-0FD8-F141-9A0F-34A795D7C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Total 60pts, 60 minutes</a:t>
            </a:r>
          </a:p>
          <a:p>
            <a:pPr lvl="1"/>
            <a:r>
              <a:rPr lang="en-US" b="1">
                <a:solidFill>
                  <a:srgbClr val="FF0000"/>
                </a:solidFill>
              </a:rPr>
              <a:t>Closed Notes, Book &amp; Web</a:t>
            </a:r>
          </a:p>
          <a:p>
            <a:pPr lvl="1"/>
            <a:r>
              <a:rPr lang="en-US"/>
              <a:t>25 True False Questions Exam – 25 minutes
17 Multiple Choice Questions Exam – 35 minutes</a:t>
            </a:r>
          </a:p>
          <a:p>
            <a:pPr lvl="1"/>
            <a:r>
              <a:rPr lang="en-US"/>
              <a:t>1 of per true false, 2 pts per multiple coice</a:t>
            </a:r>
          </a:p>
          <a:p>
            <a:pPr lvl="1"/>
            <a:r>
              <a:rPr lang="en-US"/>
              <a:t>5 minute gap between the two scheduled exams</a:t>
            </a:r>
          </a:p>
          <a:p>
            <a:r>
              <a:rPr lang="en-US" b="1">
                <a:solidFill>
                  <a:srgbClr val="FF0000"/>
                </a:solidFill>
              </a:rPr>
              <a:t> Day/time</a:t>
            </a:r>
          </a:p>
          <a:p>
            <a:pPr lvl="1"/>
            <a:r>
              <a:rPr lang="en-US" b="1">
                <a:solidFill>
                  <a:srgbClr val="FF0000"/>
                </a:solidFill>
              </a:rPr>
              <a:t>Thurs 3:29-4:30 April 23</a:t>
            </a:r>
          </a:p>
          <a:p>
            <a:r>
              <a:rPr lang="en-US"/>
              <a:t>We’ll utilize the Respondus Lockdown browser through husky CT</a:t>
            </a:r>
          </a:p>
          <a:p>
            <a:r>
              <a:rPr lang="en-US"/>
              <a:t>Questions are randomized within each separate exam</a:t>
            </a:r>
          </a:p>
          <a:p>
            <a:r>
              <a:rPr lang="en-US"/>
              <a:t>Material for the exam in</a:t>
            </a:r>
          </a:p>
          <a:p>
            <a:pPr lvl="1"/>
            <a:r>
              <a:rPr lang="en-US" sz="2400">
                <a:hlinkClick r:id="rId2"/>
              </a:rPr>
              <a:t>http://sdcse.engr.uconn.edu/Cse4102/PPTsforExam.zip</a:t>
            </a:r>
            <a:r>
              <a:rPr 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808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1619A-1D59-804A-9440-1C85906FF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questions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DBDA27-DAB9-7845-A91A-F5B339C309C5}"/>
              </a:ext>
            </a:extLst>
          </p:cNvPr>
          <p:cNvSpPr txBox="1"/>
          <p:nvPr/>
        </p:nvSpPr>
        <p:spPr>
          <a:xfrm>
            <a:off x="724078" y="900345"/>
            <a:ext cx="841992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i="0" u="non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F In an attribute grammar, a node's inherited    </a:t>
            </a:r>
          </a:p>
          <a:p>
            <a:pPr algn="l"/>
            <a:r>
              <a:rPr lang="en-US" i="0" u="non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attributes can be based on the values associated </a:t>
            </a:r>
          </a:p>
          <a:p>
            <a:pPr algn="l"/>
            <a:r>
              <a:rPr lang="en-US" i="0" u="non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with that node's ancestors and siblings in the </a:t>
            </a:r>
          </a:p>
          <a:p>
            <a:pPr algn="l"/>
            <a:r>
              <a:rPr lang="en-US" i="0" u="non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parse tree, but not its descendants. </a:t>
            </a:r>
          </a:p>
          <a:p>
            <a:pPr algn="l"/>
            <a:endParaRPr lang="en-US" i="0" u="none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i="0" u="non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F Axiomatic semantics provide a good way of </a:t>
            </a:r>
          </a:p>
          <a:p>
            <a:pPr algn="l"/>
            <a:r>
              <a:rPr lang="en-US" i="0" u="non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documenting the design decisions madeimplementing </a:t>
            </a:r>
          </a:p>
          <a:p>
            <a:pPr algn="l"/>
            <a:r>
              <a:rPr lang="en-US" i="0" u="non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a program.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05761D-075B-0D49-8361-9D0048083C5B}"/>
              </a:ext>
            </a:extLst>
          </p:cNvPr>
          <p:cNvSpPr txBox="1"/>
          <p:nvPr/>
        </p:nvSpPr>
        <p:spPr>
          <a:xfrm>
            <a:off x="786672" y="3821835"/>
            <a:ext cx="794344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i="0" u="non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 grammars are used to specify </a:t>
            </a:r>
          </a:p>
          <a:p>
            <a:pPr algn="l"/>
            <a:r>
              <a:rPr lang="en-US" i="0" u="non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(a) basic syntax of a programming language; </a:t>
            </a:r>
          </a:p>
          <a:p>
            <a:pPr algn="l"/>
            <a:r>
              <a:rPr lang="en-US" i="0" u="non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(b) non-finite state machines; </a:t>
            </a:r>
          </a:p>
          <a:p>
            <a:pPr algn="l"/>
            <a:r>
              <a:rPr lang="en-US" i="0" u="non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(c) static semantics of a programming language;</a:t>
            </a:r>
          </a:p>
          <a:p>
            <a:pPr algn="l"/>
            <a:r>
              <a:rPr lang="en-US" i="0" u="non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(d) dynamic semantics of a programming languag</a:t>
            </a:r>
          </a:p>
        </p:txBody>
      </p:sp>
    </p:spTree>
    <p:extLst>
      <p:ext uri="{BB962C8B-B14F-4D97-AF65-F5344CB8AC3E}">
        <p14:creationId xmlns:p14="http://schemas.microsoft.com/office/powerpoint/2010/main" val="394493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23EAA-CDF8-6D42-8595-2ACC627C1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hlinkClick r:id="rId2"/>
              </a:rPr>
              <a:t>http://sdcse.engr.uconn.edu/Cse4102/PPTsforExam.zip</a:t>
            </a:r>
            <a:r>
              <a:rPr lang="en-US" sz="280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01571-EF93-9343-894E-905C45EF4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09600"/>
            <a:ext cx="8534400" cy="718100"/>
          </a:xfrm>
        </p:spPr>
        <p:txBody>
          <a:bodyPr/>
          <a:lstStyle/>
          <a:p>
            <a:r>
              <a:rPr lang="en-US"/>
              <a:t>The zip file contains the followings PowerPoints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8CDD7B4-0BF8-6B45-84A4-2669534340A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4" b="31319"/>
          <a:stretch/>
        </p:blipFill>
        <p:spPr>
          <a:xfrm>
            <a:off x="1098162" y="1102846"/>
            <a:ext cx="6782381" cy="566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0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37F29-2463-B546-8263-2CA60EF0A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Study for the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F3F55-BB51-824B-8CB8-2D2408BAB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Focus on Chapters 3 to 12 Plus </a:t>
            </a:r>
            <a:r>
              <a:rPr lang="en-US">
                <a:hlinkClick r:id="rId2"/>
              </a:rPr>
              <a:t>http://sdcse.engr.uconn.edu/Cse4102/stevesoo.pptx</a:t>
            </a:r>
            <a:endParaRPr lang="en-US"/>
          </a:p>
          <a:p>
            <a:r>
              <a:rPr lang="en-US"/>
              <a:t>I prepared zip pps for the original open book exam that had 5 to 6 multiple part problems </a:t>
            </a:r>
          </a:p>
          <a:p>
            <a:r>
              <a:rPr lang="en-US"/>
              <a:t>You might be better off reading the original complete PPTs particularly for Chapters 5 to 12 plus extra OO</a:t>
            </a:r>
          </a:p>
          <a:p>
            <a:r>
              <a:rPr lang="en-US"/>
              <a:t>Focus on understanding all of the Concepts</a:t>
            </a:r>
          </a:p>
          <a:p>
            <a:pPr lvl="1"/>
            <a:r>
              <a:rPr lang="en-US"/>
              <a:t>Lecical Analysis and Grammars</a:t>
            </a:r>
          </a:p>
          <a:p>
            <a:pPr lvl="1"/>
            <a:r>
              <a:rPr lang="en-US"/>
              <a:t>Parsing</a:t>
            </a:r>
          </a:p>
          <a:p>
            <a:pPr lvl="1"/>
            <a:r>
              <a:rPr lang="en-US"/>
              <a:t>Names, Bindings and Scoping</a:t>
            </a:r>
          </a:p>
          <a:p>
            <a:pPr lvl="1"/>
            <a:r>
              <a:rPr lang="en-US"/>
              <a:t>Typing and Type Checking</a:t>
            </a:r>
          </a:p>
          <a:p>
            <a:pPr lvl="1"/>
            <a:r>
              <a:rPr lang="en-US"/>
              <a:t>All types of statements</a:t>
            </a:r>
          </a:p>
          <a:p>
            <a:pPr lvl="1"/>
            <a:r>
              <a:rPr lang="en-US"/>
              <a:t>Parameter passing and runtime environment</a:t>
            </a:r>
          </a:p>
          <a:p>
            <a:pPr lvl="1"/>
            <a:r>
              <a:rPr lang="en-US"/>
              <a:t>Astract Data Type and Object Oriented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4191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.pot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1" u="sng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1" u="sng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3759</TotalTime>
  <Words>319</Words>
  <Application>Microsoft Office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Presentation.pot</vt:lpstr>
      <vt:lpstr>CSE4102 Final Exam Advice and Hints</vt:lpstr>
      <vt:lpstr>Coverage: Chapters 3,4,5,6,7,8,9,10,11,12</vt:lpstr>
      <vt:lpstr>One Exam in two parts</vt:lpstr>
      <vt:lpstr>Sample questions</vt:lpstr>
      <vt:lpstr>http://sdcse.engr.uconn.edu/Cse4102/PPTsforExam.zip </vt:lpstr>
      <vt:lpstr>How to Study for the Exam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Steven A. Demurjian</dc:creator>
  <cp:lastModifiedBy>Demurjian, Steven</cp:lastModifiedBy>
  <cp:revision>619</cp:revision>
  <cp:lastPrinted>1998-11-17T21:42:12Z</cp:lastPrinted>
  <dcterms:created xsi:type="dcterms:W3CDTF">1997-11-12T07:36:58Z</dcterms:created>
  <dcterms:modified xsi:type="dcterms:W3CDTF">2020-04-15T01:23:02Z</dcterms:modified>
</cp:coreProperties>
</file>