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11"/>
  </p:notesMasterIdLst>
  <p:handoutMasterIdLst>
    <p:handoutMasterId r:id="rId212"/>
  </p:handoutMasterIdLst>
  <p:sldIdLst>
    <p:sldId id="256" r:id="rId2"/>
    <p:sldId id="388" r:id="rId3"/>
    <p:sldId id="474" r:id="rId4"/>
    <p:sldId id="389" r:id="rId5"/>
    <p:sldId id="390" r:id="rId6"/>
    <p:sldId id="391" r:id="rId7"/>
    <p:sldId id="392" r:id="rId8"/>
    <p:sldId id="393" r:id="rId9"/>
    <p:sldId id="394" r:id="rId10"/>
    <p:sldId id="395" r:id="rId11"/>
    <p:sldId id="396" r:id="rId12"/>
    <p:sldId id="476" r:id="rId13"/>
    <p:sldId id="398" r:id="rId14"/>
    <p:sldId id="399" r:id="rId15"/>
    <p:sldId id="400" r:id="rId16"/>
    <p:sldId id="401" r:id="rId17"/>
    <p:sldId id="478" r:id="rId18"/>
    <p:sldId id="479" r:id="rId19"/>
    <p:sldId id="477" r:id="rId20"/>
    <p:sldId id="557" r:id="rId21"/>
    <p:sldId id="559" r:id="rId22"/>
    <p:sldId id="560" r:id="rId23"/>
    <p:sldId id="561" r:id="rId24"/>
    <p:sldId id="562" r:id="rId25"/>
    <p:sldId id="565" r:id="rId26"/>
    <p:sldId id="567" r:id="rId27"/>
    <p:sldId id="566" r:id="rId28"/>
    <p:sldId id="564" r:id="rId29"/>
    <p:sldId id="568" r:id="rId30"/>
    <p:sldId id="569" r:id="rId31"/>
    <p:sldId id="573" r:id="rId32"/>
    <p:sldId id="571" r:id="rId33"/>
    <p:sldId id="570" r:id="rId34"/>
    <p:sldId id="574" r:id="rId35"/>
    <p:sldId id="575" r:id="rId36"/>
    <p:sldId id="475" r:id="rId37"/>
    <p:sldId id="402" r:id="rId38"/>
    <p:sldId id="403" r:id="rId39"/>
    <p:sldId id="404" r:id="rId40"/>
    <p:sldId id="405" r:id="rId41"/>
    <p:sldId id="406" r:id="rId42"/>
    <p:sldId id="407" r:id="rId43"/>
    <p:sldId id="408" r:id="rId44"/>
    <p:sldId id="409" r:id="rId45"/>
    <p:sldId id="410" r:id="rId46"/>
    <p:sldId id="485" r:id="rId47"/>
    <p:sldId id="480" r:id="rId48"/>
    <p:sldId id="486" r:id="rId49"/>
    <p:sldId id="411" r:id="rId50"/>
    <p:sldId id="412" r:id="rId51"/>
    <p:sldId id="413" r:id="rId52"/>
    <p:sldId id="414" r:id="rId53"/>
    <p:sldId id="415" r:id="rId54"/>
    <p:sldId id="416" r:id="rId55"/>
    <p:sldId id="417" r:id="rId56"/>
    <p:sldId id="418" r:id="rId57"/>
    <p:sldId id="419" r:id="rId58"/>
    <p:sldId id="420" r:id="rId59"/>
    <p:sldId id="421" r:id="rId60"/>
    <p:sldId id="422" r:id="rId61"/>
    <p:sldId id="423" r:id="rId62"/>
    <p:sldId id="424" r:id="rId63"/>
    <p:sldId id="425" r:id="rId64"/>
    <p:sldId id="426" r:id="rId65"/>
    <p:sldId id="427" r:id="rId66"/>
    <p:sldId id="428" r:id="rId67"/>
    <p:sldId id="429" r:id="rId68"/>
    <p:sldId id="430" r:id="rId69"/>
    <p:sldId id="431" r:id="rId70"/>
    <p:sldId id="432" r:id="rId71"/>
    <p:sldId id="433" r:id="rId72"/>
    <p:sldId id="434" r:id="rId73"/>
    <p:sldId id="614" r:id="rId74"/>
    <p:sldId id="615" r:id="rId75"/>
    <p:sldId id="616" r:id="rId76"/>
    <p:sldId id="617" r:id="rId77"/>
    <p:sldId id="619" r:id="rId78"/>
    <p:sldId id="618" r:id="rId79"/>
    <p:sldId id="620" r:id="rId80"/>
    <p:sldId id="621" r:id="rId81"/>
    <p:sldId id="622" r:id="rId82"/>
    <p:sldId id="623" r:id="rId83"/>
    <p:sldId id="624" r:id="rId84"/>
    <p:sldId id="625" r:id="rId85"/>
    <p:sldId id="435" r:id="rId86"/>
    <p:sldId id="436" r:id="rId87"/>
    <p:sldId id="437" r:id="rId88"/>
    <p:sldId id="482" r:id="rId89"/>
    <p:sldId id="483" r:id="rId90"/>
    <p:sldId id="484" r:id="rId91"/>
    <p:sldId id="438" r:id="rId92"/>
    <p:sldId id="439" r:id="rId93"/>
    <p:sldId id="522" r:id="rId94"/>
    <p:sldId id="523" r:id="rId95"/>
    <p:sldId id="524" r:id="rId96"/>
    <p:sldId id="525" r:id="rId97"/>
    <p:sldId id="556" r:id="rId98"/>
    <p:sldId id="526" r:id="rId99"/>
    <p:sldId id="527" r:id="rId100"/>
    <p:sldId id="528" r:id="rId101"/>
    <p:sldId id="529" r:id="rId102"/>
    <p:sldId id="530" r:id="rId103"/>
    <p:sldId id="531" r:id="rId104"/>
    <p:sldId id="532" r:id="rId105"/>
    <p:sldId id="533" r:id="rId106"/>
    <p:sldId id="534" r:id="rId107"/>
    <p:sldId id="535" r:id="rId108"/>
    <p:sldId id="536" r:id="rId109"/>
    <p:sldId id="537" r:id="rId110"/>
    <p:sldId id="538" r:id="rId111"/>
    <p:sldId id="539" r:id="rId112"/>
    <p:sldId id="540" r:id="rId113"/>
    <p:sldId id="598" r:id="rId114"/>
    <p:sldId id="597" r:id="rId115"/>
    <p:sldId id="599" r:id="rId116"/>
    <p:sldId id="600" r:id="rId117"/>
    <p:sldId id="601" r:id="rId118"/>
    <p:sldId id="602" r:id="rId119"/>
    <p:sldId id="603" r:id="rId120"/>
    <p:sldId id="604" r:id="rId121"/>
    <p:sldId id="605" r:id="rId122"/>
    <p:sldId id="576" r:id="rId123"/>
    <p:sldId id="577" r:id="rId124"/>
    <p:sldId id="578" r:id="rId125"/>
    <p:sldId id="580" r:id="rId126"/>
    <p:sldId id="581" r:id="rId127"/>
    <p:sldId id="582" r:id="rId128"/>
    <p:sldId id="583" r:id="rId129"/>
    <p:sldId id="584" r:id="rId130"/>
    <p:sldId id="585" r:id="rId131"/>
    <p:sldId id="586" r:id="rId132"/>
    <p:sldId id="587" r:id="rId133"/>
    <p:sldId id="588" r:id="rId134"/>
    <p:sldId id="589" r:id="rId135"/>
    <p:sldId id="590" r:id="rId136"/>
    <p:sldId id="591" r:id="rId137"/>
    <p:sldId id="593" r:id="rId138"/>
    <p:sldId id="592" r:id="rId139"/>
    <p:sldId id="595" r:id="rId140"/>
    <p:sldId id="594" r:id="rId141"/>
    <p:sldId id="596" r:id="rId142"/>
    <p:sldId id="541" r:id="rId143"/>
    <p:sldId id="542" r:id="rId144"/>
    <p:sldId id="543" r:id="rId145"/>
    <p:sldId id="544" r:id="rId146"/>
    <p:sldId id="545" r:id="rId147"/>
    <p:sldId id="546" r:id="rId148"/>
    <p:sldId id="547" r:id="rId149"/>
    <p:sldId id="548" r:id="rId150"/>
    <p:sldId id="549" r:id="rId151"/>
    <p:sldId id="550" r:id="rId152"/>
    <p:sldId id="551" r:id="rId153"/>
    <p:sldId id="552" r:id="rId154"/>
    <p:sldId id="553" r:id="rId155"/>
    <p:sldId id="558" r:id="rId156"/>
    <p:sldId id="554" r:id="rId157"/>
    <p:sldId id="555" r:id="rId158"/>
    <p:sldId id="366" r:id="rId159"/>
    <p:sldId id="367" r:id="rId160"/>
    <p:sldId id="381" r:id="rId161"/>
    <p:sldId id="382" r:id="rId162"/>
    <p:sldId id="383" r:id="rId163"/>
    <p:sldId id="384" r:id="rId164"/>
    <p:sldId id="385" r:id="rId165"/>
    <p:sldId id="386" r:id="rId166"/>
    <p:sldId id="387" r:id="rId167"/>
    <p:sldId id="626" r:id="rId168"/>
    <p:sldId id="627" r:id="rId169"/>
    <p:sldId id="628" r:id="rId170"/>
    <p:sldId id="629" r:id="rId171"/>
    <p:sldId id="630" r:id="rId172"/>
    <p:sldId id="606" r:id="rId173"/>
    <p:sldId id="607" r:id="rId174"/>
    <p:sldId id="608" r:id="rId175"/>
    <p:sldId id="609" r:id="rId176"/>
    <p:sldId id="610" r:id="rId177"/>
    <p:sldId id="612" r:id="rId178"/>
    <p:sldId id="611" r:id="rId179"/>
    <p:sldId id="613" r:id="rId180"/>
    <p:sldId id="371" r:id="rId181"/>
    <p:sldId id="368" r:id="rId182"/>
    <p:sldId id="369" r:id="rId183"/>
    <p:sldId id="370" r:id="rId184"/>
    <p:sldId id="372" r:id="rId185"/>
    <p:sldId id="373" r:id="rId186"/>
    <p:sldId id="374" r:id="rId187"/>
    <p:sldId id="375" r:id="rId188"/>
    <p:sldId id="376" r:id="rId189"/>
    <p:sldId id="377" r:id="rId190"/>
    <p:sldId id="378" r:id="rId191"/>
    <p:sldId id="379" r:id="rId192"/>
    <p:sldId id="380" r:id="rId193"/>
    <p:sldId id="331" r:id="rId194"/>
    <p:sldId id="332" r:id="rId195"/>
    <p:sldId id="333" r:id="rId196"/>
    <p:sldId id="334" r:id="rId197"/>
    <p:sldId id="335" r:id="rId198"/>
    <p:sldId id="336" r:id="rId199"/>
    <p:sldId id="337" r:id="rId200"/>
    <p:sldId id="338" r:id="rId201"/>
    <p:sldId id="339" r:id="rId202"/>
    <p:sldId id="340" r:id="rId203"/>
    <p:sldId id="341" r:id="rId204"/>
    <p:sldId id="342" r:id="rId205"/>
    <p:sldId id="343" r:id="rId206"/>
    <p:sldId id="344" r:id="rId207"/>
    <p:sldId id="345" r:id="rId208"/>
    <p:sldId id="346" r:id="rId209"/>
    <p:sldId id="347" r:id="rId210"/>
  </p:sldIdLst>
  <p:sldSz cx="9144000" cy="6858000" type="screen4x3"/>
  <p:notesSz cx="70104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Monospac821 BT" pitchFamily="49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Monospac821 BT" pitchFamily="49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Monospac821 BT" pitchFamily="49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Monospac821 BT" pitchFamily="49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800" b="1" kern="1200">
        <a:solidFill>
          <a:schemeClr val="tx1"/>
        </a:solidFill>
        <a:latin typeface="Monospac821 BT" pitchFamily="49" charset="0"/>
        <a:ea typeface="+mn-ea"/>
        <a:cs typeface="+mn-cs"/>
      </a:defRPr>
    </a:lvl5pPr>
    <a:lvl6pPr marL="2286000" algn="l" defTabSz="914400" rtl="0" eaLnBrk="1" latinLnBrk="0" hangingPunct="1">
      <a:defRPr sz="2800" b="1" kern="1200">
        <a:solidFill>
          <a:schemeClr val="tx1"/>
        </a:solidFill>
        <a:latin typeface="Monospac821 BT" pitchFamily="49" charset="0"/>
        <a:ea typeface="+mn-ea"/>
        <a:cs typeface="+mn-cs"/>
      </a:defRPr>
    </a:lvl6pPr>
    <a:lvl7pPr marL="2743200" algn="l" defTabSz="914400" rtl="0" eaLnBrk="1" latinLnBrk="0" hangingPunct="1">
      <a:defRPr sz="2800" b="1" kern="1200">
        <a:solidFill>
          <a:schemeClr val="tx1"/>
        </a:solidFill>
        <a:latin typeface="Monospac821 BT" pitchFamily="49" charset="0"/>
        <a:ea typeface="+mn-ea"/>
        <a:cs typeface="+mn-cs"/>
      </a:defRPr>
    </a:lvl7pPr>
    <a:lvl8pPr marL="3200400" algn="l" defTabSz="914400" rtl="0" eaLnBrk="1" latinLnBrk="0" hangingPunct="1">
      <a:defRPr sz="2800" b="1" kern="1200">
        <a:solidFill>
          <a:schemeClr val="tx1"/>
        </a:solidFill>
        <a:latin typeface="Monospac821 BT" pitchFamily="49" charset="0"/>
        <a:ea typeface="+mn-ea"/>
        <a:cs typeface="+mn-cs"/>
      </a:defRPr>
    </a:lvl8pPr>
    <a:lvl9pPr marL="3657600" algn="l" defTabSz="914400" rtl="0" eaLnBrk="1" latinLnBrk="0" hangingPunct="1">
      <a:defRPr sz="2800" b="1" kern="1200">
        <a:solidFill>
          <a:schemeClr val="tx1"/>
        </a:solidFill>
        <a:latin typeface="Monospac821 BT" pitchFamily="49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39966"/>
    <a:srgbClr val="FF7C80"/>
    <a:srgbClr val="DDDDDD"/>
    <a:srgbClr val="A50021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27" autoAdjust="0"/>
    <p:restoredTop sz="94660"/>
  </p:normalViewPr>
  <p:slideViewPr>
    <p:cSldViewPr>
      <p:cViewPr>
        <p:scale>
          <a:sx n="99" d="100"/>
          <a:sy n="99" d="100"/>
        </p:scale>
        <p:origin x="-1230" y="-4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5" d="100"/>
          <a:sy n="45" d="100"/>
        </p:scale>
        <p:origin x="-811" y="-62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 /><Relationship Id="rId21" Type="http://schemas.openxmlformats.org/officeDocument/2006/relationships/slide" Target="slides/slide20.xml" /><Relationship Id="rId42" Type="http://schemas.openxmlformats.org/officeDocument/2006/relationships/slide" Target="slides/slide41.xml" /><Relationship Id="rId63" Type="http://schemas.openxmlformats.org/officeDocument/2006/relationships/slide" Target="slides/slide62.xml" /><Relationship Id="rId84" Type="http://schemas.openxmlformats.org/officeDocument/2006/relationships/slide" Target="slides/slide83.xml" /><Relationship Id="rId138" Type="http://schemas.openxmlformats.org/officeDocument/2006/relationships/slide" Target="slides/slide137.xml" /><Relationship Id="rId159" Type="http://schemas.openxmlformats.org/officeDocument/2006/relationships/slide" Target="slides/slide158.xml" /><Relationship Id="rId170" Type="http://schemas.openxmlformats.org/officeDocument/2006/relationships/slide" Target="slides/slide169.xml" /><Relationship Id="rId191" Type="http://schemas.openxmlformats.org/officeDocument/2006/relationships/slide" Target="slides/slide190.xml" /><Relationship Id="rId205" Type="http://schemas.openxmlformats.org/officeDocument/2006/relationships/slide" Target="slides/slide204.xml" /><Relationship Id="rId107" Type="http://schemas.openxmlformats.org/officeDocument/2006/relationships/slide" Target="slides/slide106.xml" /><Relationship Id="rId11" Type="http://schemas.openxmlformats.org/officeDocument/2006/relationships/slide" Target="slides/slide10.xml" /><Relationship Id="rId32" Type="http://schemas.openxmlformats.org/officeDocument/2006/relationships/slide" Target="slides/slide31.xml" /><Relationship Id="rId37" Type="http://schemas.openxmlformats.org/officeDocument/2006/relationships/slide" Target="slides/slide36.xml" /><Relationship Id="rId53" Type="http://schemas.openxmlformats.org/officeDocument/2006/relationships/slide" Target="slides/slide52.xml" /><Relationship Id="rId58" Type="http://schemas.openxmlformats.org/officeDocument/2006/relationships/slide" Target="slides/slide57.xml" /><Relationship Id="rId74" Type="http://schemas.openxmlformats.org/officeDocument/2006/relationships/slide" Target="slides/slide73.xml" /><Relationship Id="rId79" Type="http://schemas.openxmlformats.org/officeDocument/2006/relationships/slide" Target="slides/slide78.xml" /><Relationship Id="rId102" Type="http://schemas.openxmlformats.org/officeDocument/2006/relationships/slide" Target="slides/slide101.xml" /><Relationship Id="rId123" Type="http://schemas.openxmlformats.org/officeDocument/2006/relationships/slide" Target="slides/slide122.xml" /><Relationship Id="rId128" Type="http://schemas.openxmlformats.org/officeDocument/2006/relationships/slide" Target="slides/slide127.xml" /><Relationship Id="rId144" Type="http://schemas.openxmlformats.org/officeDocument/2006/relationships/slide" Target="slides/slide143.xml" /><Relationship Id="rId149" Type="http://schemas.openxmlformats.org/officeDocument/2006/relationships/slide" Target="slides/slide148.xml" /><Relationship Id="rId5" Type="http://schemas.openxmlformats.org/officeDocument/2006/relationships/slide" Target="slides/slide4.xml" /><Relationship Id="rId90" Type="http://schemas.openxmlformats.org/officeDocument/2006/relationships/slide" Target="slides/slide89.xml" /><Relationship Id="rId95" Type="http://schemas.openxmlformats.org/officeDocument/2006/relationships/slide" Target="slides/slide94.xml" /><Relationship Id="rId160" Type="http://schemas.openxmlformats.org/officeDocument/2006/relationships/slide" Target="slides/slide159.xml" /><Relationship Id="rId165" Type="http://schemas.openxmlformats.org/officeDocument/2006/relationships/slide" Target="slides/slide164.xml" /><Relationship Id="rId181" Type="http://schemas.openxmlformats.org/officeDocument/2006/relationships/slide" Target="slides/slide180.xml" /><Relationship Id="rId186" Type="http://schemas.openxmlformats.org/officeDocument/2006/relationships/slide" Target="slides/slide185.xml" /><Relationship Id="rId216" Type="http://schemas.openxmlformats.org/officeDocument/2006/relationships/tableStyles" Target="tableStyles.xml" /><Relationship Id="rId211" Type="http://schemas.openxmlformats.org/officeDocument/2006/relationships/notesMaster" Target="notesMasters/notesMaster1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43" Type="http://schemas.openxmlformats.org/officeDocument/2006/relationships/slide" Target="slides/slide42.xml" /><Relationship Id="rId48" Type="http://schemas.openxmlformats.org/officeDocument/2006/relationships/slide" Target="slides/slide47.xml" /><Relationship Id="rId64" Type="http://schemas.openxmlformats.org/officeDocument/2006/relationships/slide" Target="slides/slide63.xml" /><Relationship Id="rId69" Type="http://schemas.openxmlformats.org/officeDocument/2006/relationships/slide" Target="slides/slide68.xml" /><Relationship Id="rId113" Type="http://schemas.openxmlformats.org/officeDocument/2006/relationships/slide" Target="slides/slide112.xml" /><Relationship Id="rId118" Type="http://schemas.openxmlformats.org/officeDocument/2006/relationships/slide" Target="slides/slide117.xml" /><Relationship Id="rId134" Type="http://schemas.openxmlformats.org/officeDocument/2006/relationships/slide" Target="slides/slide133.xml" /><Relationship Id="rId139" Type="http://schemas.openxmlformats.org/officeDocument/2006/relationships/slide" Target="slides/slide138.xml" /><Relationship Id="rId80" Type="http://schemas.openxmlformats.org/officeDocument/2006/relationships/slide" Target="slides/slide79.xml" /><Relationship Id="rId85" Type="http://schemas.openxmlformats.org/officeDocument/2006/relationships/slide" Target="slides/slide84.xml" /><Relationship Id="rId150" Type="http://schemas.openxmlformats.org/officeDocument/2006/relationships/slide" Target="slides/slide149.xml" /><Relationship Id="rId155" Type="http://schemas.openxmlformats.org/officeDocument/2006/relationships/slide" Target="slides/slide154.xml" /><Relationship Id="rId171" Type="http://schemas.openxmlformats.org/officeDocument/2006/relationships/slide" Target="slides/slide170.xml" /><Relationship Id="rId176" Type="http://schemas.openxmlformats.org/officeDocument/2006/relationships/slide" Target="slides/slide175.xml" /><Relationship Id="rId192" Type="http://schemas.openxmlformats.org/officeDocument/2006/relationships/slide" Target="slides/slide191.xml" /><Relationship Id="rId197" Type="http://schemas.openxmlformats.org/officeDocument/2006/relationships/slide" Target="slides/slide196.xml" /><Relationship Id="rId206" Type="http://schemas.openxmlformats.org/officeDocument/2006/relationships/slide" Target="slides/slide205.xml" /><Relationship Id="rId201" Type="http://schemas.openxmlformats.org/officeDocument/2006/relationships/slide" Target="slides/slide200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33" Type="http://schemas.openxmlformats.org/officeDocument/2006/relationships/slide" Target="slides/slide32.xml" /><Relationship Id="rId38" Type="http://schemas.openxmlformats.org/officeDocument/2006/relationships/slide" Target="slides/slide37.xml" /><Relationship Id="rId59" Type="http://schemas.openxmlformats.org/officeDocument/2006/relationships/slide" Target="slides/slide58.xml" /><Relationship Id="rId103" Type="http://schemas.openxmlformats.org/officeDocument/2006/relationships/slide" Target="slides/slide102.xml" /><Relationship Id="rId108" Type="http://schemas.openxmlformats.org/officeDocument/2006/relationships/slide" Target="slides/slide107.xml" /><Relationship Id="rId124" Type="http://schemas.openxmlformats.org/officeDocument/2006/relationships/slide" Target="slides/slide123.xml" /><Relationship Id="rId129" Type="http://schemas.openxmlformats.org/officeDocument/2006/relationships/slide" Target="slides/slide128.xml" /><Relationship Id="rId54" Type="http://schemas.openxmlformats.org/officeDocument/2006/relationships/slide" Target="slides/slide53.xml" /><Relationship Id="rId70" Type="http://schemas.openxmlformats.org/officeDocument/2006/relationships/slide" Target="slides/slide69.xml" /><Relationship Id="rId75" Type="http://schemas.openxmlformats.org/officeDocument/2006/relationships/slide" Target="slides/slide74.xml" /><Relationship Id="rId91" Type="http://schemas.openxmlformats.org/officeDocument/2006/relationships/slide" Target="slides/slide90.xml" /><Relationship Id="rId96" Type="http://schemas.openxmlformats.org/officeDocument/2006/relationships/slide" Target="slides/slide95.xml" /><Relationship Id="rId140" Type="http://schemas.openxmlformats.org/officeDocument/2006/relationships/slide" Target="slides/slide139.xml" /><Relationship Id="rId145" Type="http://schemas.openxmlformats.org/officeDocument/2006/relationships/slide" Target="slides/slide144.xml" /><Relationship Id="rId161" Type="http://schemas.openxmlformats.org/officeDocument/2006/relationships/slide" Target="slides/slide160.xml" /><Relationship Id="rId166" Type="http://schemas.openxmlformats.org/officeDocument/2006/relationships/slide" Target="slides/slide165.xml" /><Relationship Id="rId182" Type="http://schemas.openxmlformats.org/officeDocument/2006/relationships/slide" Target="slides/slide181.xml" /><Relationship Id="rId187" Type="http://schemas.openxmlformats.org/officeDocument/2006/relationships/slide" Target="slides/slide186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212" Type="http://schemas.openxmlformats.org/officeDocument/2006/relationships/handoutMaster" Target="handoutMasters/handoutMaster1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49" Type="http://schemas.openxmlformats.org/officeDocument/2006/relationships/slide" Target="slides/slide48.xml" /><Relationship Id="rId114" Type="http://schemas.openxmlformats.org/officeDocument/2006/relationships/slide" Target="slides/slide113.xml" /><Relationship Id="rId119" Type="http://schemas.openxmlformats.org/officeDocument/2006/relationships/slide" Target="slides/slide118.xml" /><Relationship Id="rId44" Type="http://schemas.openxmlformats.org/officeDocument/2006/relationships/slide" Target="slides/slide43.xml" /><Relationship Id="rId60" Type="http://schemas.openxmlformats.org/officeDocument/2006/relationships/slide" Target="slides/slide59.xml" /><Relationship Id="rId65" Type="http://schemas.openxmlformats.org/officeDocument/2006/relationships/slide" Target="slides/slide64.xml" /><Relationship Id="rId81" Type="http://schemas.openxmlformats.org/officeDocument/2006/relationships/slide" Target="slides/slide80.xml" /><Relationship Id="rId86" Type="http://schemas.openxmlformats.org/officeDocument/2006/relationships/slide" Target="slides/slide85.xml" /><Relationship Id="rId130" Type="http://schemas.openxmlformats.org/officeDocument/2006/relationships/slide" Target="slides/slide129.xml" /><Relationship Id="rId135" Type="http://schemas.openxmlformats.org/officeDocument/2006/relationships/slide" Target="slides/slide134.xml" /><Relationship Id="rId151" Type="http://schemas.openxmlformats.org/officeDocument/2006/relationships/slide" Target="slides/slide150.xml" /><Relationship Id="rId156" Type="http://schemas.openxmlformats.org/officeDocument/2006/relationships/slide" Target="slides/slide155.xml" /><Relationship Id="rId177" Type="http://schemas.openxmlformats.org/officeDocument/2006/relationships/slide" Target="slides/slide176.xml" /><Relationship Id="rId198" Type="http://schemas.openxmlformats.org/officeDocument/2006/relationships/slide" Target="slides/slide197.xml" /><Relationship Id="rId172" Type="http://schemas.openxmlformats.org/officeDocument/2006/relationships/slide" Target="slides/slide171.xml" /><Relationship Id="rId193" Type="http://schemas.openxmlformats.org/officeDocument/2006/relationships/slide" Target="slides/slide192.xml" /><Relationship Id="rId202" Type="http://schemas.openxmlformats.org/officeDocument/2006/relationships/slide" Target="slides/slide201.xml" /><Relationship Id="rId207" Type="http://schemas.openxmlformats.org/officeDocument/2006/relationships/slide" Target="slides/slide206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9" Type="http://schemas.openxmlformats.org/officeDocument/2006/relationships/slide" Target="slides/slide38.xml" /><Relationship Id="rId109" Type="http://schemas.openxmlformats.org/officeDocument/2006/relationships/slide" Target="slides/slide108.xml" /><Relationship Id="rId34" Type="http://schemas.openxmlformats.org/officeDocument/2006/relationships/slide" Target="slides/slide33.xml" /><Relationship Id="rId50" Type="http://schemas.openxmlformats.org/officeDocument/2006/relationships/slide" Target="slides/slide49.xml" /><Relationship Id="rId55" Type="http://schemas.openxmlformats.org/officeDocument/2006/relationships/slide" Target="slides/slide54.xml" /><Relationship Id="rId76" Type="http://schemas.openxmlformats.org/officeDocument/2006/relationships/slide" Target="slides/slide75.xml" /><Relationship Id="rId97" Type="http://schemas.openxmlformats.org/officeDocument/2006/relationships/slide" Target="slides/slide96.xml" /><Relationship Id="rId104" Type="http://schemas.openxmlformats.org/officeDocument/2006/relationships/slide" Target="slides/slide103.xml" /><Relationship Id="rId120" Type="http://schemas.openxmlformats.org/officeDocument/2006/relationships/slide" Target="slides/slide119.xml" /><Relationship Id="rId125" Type="http://schemas.openxmlformats.org/officeDocument/2006/relationships/slide" Target="slides/slide124.xml" /><Relationship Id="rId141" Type="http://schemas.openxmlformats.org/officeDocument/2006/relationships/slide" Target="slides/slide140.xml" /><Relationship Id="rId146" Type="http://schemas.openxmlformats.org/officeDocument/2006/relationships/slide" Target="slides/slide145.xml" /><Relationship Id="rId167" Type="http://schemas.openxmlformats.org/officeDocument/2006/relationships/slide" Target="slides/slide166.xml" /><Relationship Id="rId188" Type="http://schemas.openxmlformats.org/officeDocument/2006/relationships/slide" Target="slides/slide187.xml" /><Relationship Id="rId7" Type="http://schemas.openxmlformats.org/officeDocument/2006/relationships/slide" Target="slides/slide6.xml" /><Relationship Id="rId71" Type="http://schemas.openxmlformats.org/officeDocument/2006/relationships/slide" Target="slides/slide70.xml" /><Relationship Id="rId92" Type="http://schemas.openxmlformats.org/officeDocument/2006/relationships/slide" Target="slides/slide91.xml" /><Relationship Id="rId162" Type="http://schemas.openxmlformats.org/officeDocument/2006/relationships/slide" Target="slides/slide161.xml" /><Relationship Id="rId183" Type="http://schemas.openxmlformats.org/officeDocument/2006/relationships/slide" Target="slides/slide182.xml" /><Relationship Id="rId213" Type="http://schemas.openxmlformats.org/officeDocument/2006/relationships/presProps" Target="presProps.xml" /><Relationship Id="rId2" Type="http://schemas.openxmlformats.org/officeDocument/2006/relationships/slide" Target="slides/slide1.xml" /><Relationship Id="rId29" Type="http://schemas.openxmlformats.org/officeDocument/2006/relationships/slide" Target="slides/slide28.xml" /><Relationship Id="rId24" Type="http://schemas.openxmlformats.org/officeDocument/2006/relationships/slide" Target="slides/slide23.xml" /><Relationship Id="rId40" Type="http://schemas.openxmlformats.org/officeDocument/2006/relationships/slide" Target="slides/slide39.xml" /><Relationship Id="rId45" Type="http://schemas.openxmlformats.org/officeDocument/2006/relationships/slide" Target="slides/slide44.xml" /><Relationship Id="rId66" Type="http://schemas.openxmlformats.org/officeDocument/2006/relationships/slide" Target="slides/slide65.xml" /><Relationship Id="rId87" Type="http://schemas.openxmlformats.org/officeDocument/2006/relationships/slide" Target="slides/slide86.xml" /><Relationship Id="rId110" Type="http://schemas.openxmlformats.org/officeDocument/2006/relationships/slide" Target="slides/slide109.xml" /><Relationship Id="rId115" Type="http://schemas.openxmlformats.org/officeDocument/2006/relationships/slide" Target="slides/slide114.xml" /><Relationship Id="rId131" Type="http://schemas.openxmlformats.org/officeDocument/2006/relationships/slide" Target="slides/slide130.xml" /><Relationship Id="rId136" Type="http://schemas.openxmlformats.org/officeDocument/2006/relationships/slide" Target="slides/slide135.xml" /><Relationship Id="rId157" Type="http://schemas.openxmlformats.org/officeDocument/2006/relationships/slide" Target="slides/slide156.xml" /><Relationship Id="rId178" Type="http://schemas.openxmlformats.org/officeDocument/2006/relationships/slide" Target="slides/slide177.xml" /><Relationship Id="rId61" Type="http://schemas.openxmlformats.org/officeDocument/2006/relationships/slide" Target="slides/slide60.xml" /><Relationship Id="rId82" Type="http://schemas.openxmlformats.org/officeDocument/2006/relationships/slide" Target="slides/slide81.xml" /><Relationship Id="rId152" Type="http://schemas.openxmlformats.org/officeDocument/2006/relationships/slide" Target="slides/slide151.xml" /><Relationship Id="rId173" Type="http://schemas.openxmlformats.org/officeDocument/2006/relationships/slide" Target="slides/slide172.xml" /><Relationship Id="rId194" Type="http://schemas.openxmlformats.org/officeDocument/2006/relationships/slide" Target="slides/slide193.xml" /><Relationship Id="rId199" Type="http://schemas.openxmlformats.org/officeDocument/2006/relationships/slide" Target="slides/slide198.xml" /><Relationship Id="rId203" Type="http://schemas.openxmlformats.org/officeDocument/2006/relationships/slide" Target="slides/slide202.xml" /><Relationship Id="rId208" Type="http://schemas.openxmlformats.org/officeDocument/2006/relationships/slide" Target="slides/slide207.xml" /><Relationship Id="rId19" Type="http://schemas.openxmlformats.org/officeDocument/2006/relationships/slide" Target="slides/slide18.xml" /><Relationship Id="rId14" Type="http://schemas.openxmlformats.org/officeDocument/2006/relationships/slide" Target="slides/slide13.xml" /><Relationship Id="rId30" Type="http://schemas.openxmlformats.org/officeDocument/2006/relationships/slide" Target="slides/slide29.xml" /><Relationship Id="rId35" Type="http://schemas.openxmlformats.org/officeDocument/2006/relationships/slide" Target="slides/slide34.xml" /><Relationship Id="rId56" Type="http://schemas.openxmlformats.org/officeDocument/2006/relationships/slide" Target="slides/slide55.xml" /><Relationship Id="rId77" Type="http://schemas.openxmlformats.org/officeDocument/2006/relationships/slide" Target="slides/slide76.xml" /><Relationship Id="rId100" Type="http://schemas.openxmlformats.org/officeDocument/2006/relationships/slide" Target="slides/slide99.xml" /><Relationship Id="rId105" Type="http://schemas.openxmlformats.org/officeDocument/2006/relationships/slide" Target="slides/slide104.xml" /><Relationship Id="rId126" Type="http://schemas.openxmlformats.org/officeDocument/2006/relationships/slide" Target="slides/slide125.xml" /><Relationship Id="rId147" Type="http://schemas.openxmlformats.org/officeDocument/2006/relationships/slide" Target="slides/slide146.xml" /><Relationship Id="rId168" Type="http://schemas.openxmlformats.org/officeDocument/2006/relationships/slide" Target="slides/slide167.xml" /><Relationship Id="rId8" Type="http://schemas.openxmlformats.org/officeDocument/2006/relationships/slide" Target="slides/slide7.xml" /><Relationship Id="rId51" Type="http://schemas.openxmlformats.org/officeDocument/2006/relationships/slide" Target="slides/slide50.xml" /><Relationship Id="rId72" Type="http://schemas.openxmlformats.org/officeDocument/2006/relationships/slide" Target="slides/slide71.xml" /><Relationship Id="rId93" Type="http://schemas.openxmlformats.org/officeDocument/2006/relationships/slide" Target="slides/slide92.xml" /><Relationship Id="rId98" Type="http://schemas.openxmlformats.org/officeDocument/2006/relationships/slide" Target="slides/slide97.xml" /><Relationship Id="rId121" Type="http://schemas.openxmlformats.org/officeDocument/2006/relationships/slide" Target="slides/slide120.xml" /><Relationship Id="rId142" Type="http://schemas.openxmlformats.org/officeDocument/2006/relationships/slide" Target="slides/slide141.xml" /><Relationship Id="rId163" Type="http://schemas.openxmlformats.org/officeDocument/2006/relationships/slide" Target="slides/slide162.xml" /><Relationship Id="rId184" Type="http://schemas.openxmlformats.org/officeDocument/2006/relationships/slide" Target="slides/slide183.xml" /><Relationship Id="rId189" Type="http://schemas.openxmlformats.org/officeDocument/2006/relationships/slide" Target="slides/slide188.xml" /><Relationship Id="rId3" Type="http://schemas.openxmlformats.org/officeDocument/2006/relationships/slide" Target="slides/slide2.xml" /><Relationship Id="rId214" Type="http://schemas.openxmlformats.org/officeDocument/2006/relationships/viewProps" Target="viewProps.xml" /><Relationship Id="rId25" Type="http://schemas.openxmlformats.org/officeDocument/2006/relationships/slide" Target="slides/slide24.xml" /><Relationship Id="rId46" Type="http://schemas.openxmlformats.org/officeDocument/2006/relationships/slide" Target="slides/slide45.xml" /><Relationship Id="rId67" Type="http://schemas.openxmlformats.org/officeDocument/2006/relationships/slide" Target="slides/slide66.xml" /><Relationship Id="rId116" Type="http://schemas.openxmlformats.org/officeDocument/2006/relationships/slide" Target="slides/slide115.xml" /><Relationship Id="rId137" Type="http://schemas.openxmlformats.org/officeDocument/2006/relationships/slide" Target="slides/slide136.xml" /><Relationship Id="rId158" Type="http://schemas.openxmlformats.org/officeDocument/2006/relationships/slide" Target="slides/slide157.xml" /><Relationship Id="rId20" Type="http://schemas.openxmlformats.org/officeDocument/2006/relationships/slide" Target="slides/slide19.xml" /><Relationship Id="rId41" Type="http://schemas.openxmlformats.org/officeDocument/2006/relationships/slide" Target="slides/slide40.xml" /><Relationship Id="rId62" Type="http://schemas.openxmlformats.org/officeDocument/2006/relationships/slide" Target="slides/slide61.xml" /><Relationship Id="rId83" Type="http://schemas.openxmlformats.org/officeDocument/2006/relationships/slide" Target="slides/slide82.xml" /><Relationship Id="rId88" Type="http://schemas.openxmlformats.org/officeDocument/2006/relationships/slide" Target="slides/slide87.xml" /><Relationship Id="rId111" Type="http://schemas.openxmlformats.org/officeDocument/2006/relationships/slide" Target="slides/slide110.xml" /><Relationship Id="rId132" Type="http://schemas.openxmlformats.org/officeDocument/2006/relationships/slide" Target="slides/slide131.xml" /><Relationship Id="rId153" Type="http://schemas.openxmlformats.org/officeDocument/2006/relationships/slide" Target="slides/slide152.xml" /><Relationship Id="rId174" Type="http://schemas.openxmlformats.org/officeDocument/2006/relationships/slide" Target="slides/slide173.xml" /><Relationship Id="rId179" Type="http://schemas.openxmlformats.org/officeDocument/2006/relationships/slide" Target="slides/slide178.xml" /><Relationship Id="rId195" Type="http://schemas.openxmlformats.org/officeDocument/2006/relationships/slide" Target="slides/slide194.xml" /><Relationship Id="rId209" Type="http://schemas.openxmlformats.org/officeDocument/2006/relationships/slide" Target="slides/slide208.xml" /><Relationship Id="rId190" Type="http://schemas.openxmlformats.org/officeDocument/2006/relationships/slide" Target="slides/slide189.xml" /><Relationship Id="rId204" Type="http://schemas.openxmlformats.org/officeDocument/2006/relationships/slide" Target="slides/slide203.xml" /><Relationship Id="rId15" Type="http://schemas.openxmlformats.org/officeDocument/2006/relationships/slide" Target="slides/slide14.xml" /><Relationship Id="rId36" Type="http://schemas.openxmlformats.org/officeDocument/2006/relationships/slide" Target="slides/slide35.xml" /><Relationship Id="rId57" Type="http://schemas.openxmlformats.org/officeDocument/2006/relationships/slide" Target="slides/slide56.xml" /><Relationship Id="rId106" Type="http://schemas.openxmlformats.org/officeDocument/2006/relationships/slide" Target="slides/slide105.xml" /><Relationship Id="rId127" Type="http://schemas.openxmlformats.org/officeDocument/2006/relationships/slide" Target="slides/slide126.xml" /><Relationship Id="rId10" Type="http://schemas.openxmlformats.org/officeDocument/2006/relationships/slide" Target="slides/slide9.xml" /><Relationship Id="rId31" Type="http://schemas.openxmlformats.org/officeDocument/2006/relationships/slide" Target="slides/slide30.xml" /><Relationship Id="rId52" Type="http://schemas.openxmlformats.org/officeDocument/2006/relationships/slide" Target="slides/slide51.xml" /><Relationship Id="rId73" Type="http://schemas.openxmlformats.org/officeDocument/2006/relationships/slide" Target="slides/slide72.xml" /><Relationship Id="rId78" Type="http://schemas.openxmlformats.org/officeDocument/2006/relationships/slide" Target="slides/slide77.xml" /><Relationship Id="rId94" Type="http://schemas.openxmlformats.org/officeDocument/2006/relationships/slide" Target="slides/slide93.xml" /><Relationship Id="rId99" Type="http://schemas.openxmlformats.org/officeDocument/2006/relationships/slide" Target="slides/slide98.xml" /><Relationship Id="rId101" Type="http://schemas.openxmlformats.org/officeDocument/2006/relationships/slide" Target="slides/slide100.xml" /><Relationship Id="rId122" Type="http://schemas.openxmlformats.org/officeDocument/2006/relationships/slide" Target="slides/slide121.xml" /><Relationship Id="rId143" Type="http://schemas.openxmlformats.org/officeDocument/2006/relationships/slide" Target="slides/slide142.xml" /><Relationship Id="rId148" Type="http://schemas.openxmlformats.org/officeDocument/2006/relationships/slide" Target="slides/slide147.xml" /><Relationship Id="rId164" Type="http://schemas.openxmlformats.org/officeDocument/2006/relationships/slide" Target="slides/slide163.xml" /><Relationship Id="rId169" Type="http://schemas.openxmlformats.org/officeDocument/2006/relationships/slide" Target="slides/slide168.xml" /><Relationship Id="rId185" Type="http://schemas.openxmlformats.org/officeDocument/2006/relationships/slide" Target="slides/slide184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80" Type="http://schemas.openxmlformats.org/officeDocument/2006/relationships/slide" Target="slides/slide179.xml" /><Relationship Id="rId210" Type="http://schemas.openxmlformats.org/officeDocument/2006/relationships/slide" Target="slides/slide209.xml" /><Relationship Id="rId215" Type="http://schemas.openxmlformats.org/officeDocument/2006/relationships/theme" Target="theme/theme1.xml" /><Relationship Id="rId26" Type="http://schemas.openxmlformats.org/officeDocument/2006/relationships/slide" Target="slides/slide25.xml" /><Relationship Id="rId47" Type="http://schemas.openxmlformats.org/officeDocument/2006/relationships/slide" Target="slides/slide46.xml" /><Relationship Id="rId68" Type="http://schemas.openxmlformats.org/officeDocument/2006/relationships/slide" Target="slides/slide67.xml" /><Relationship Id="rId89" Type="http://schemas.openxmlformats.org/officeDocument/2006/relationships/slide" Target="slides/slide88.xml" /><Relationship Id="rId112" Type="http://schemas.openxmlformats.org/officeDocument/2006/relationships/slide" Target="slides/slide111.xml" /><Relationship Id="rId133" Type="http://schemas.openxmlformats.org/officeDocument/2006/relationships/slide" Target="slides/slide132.xml" /><Relationship Id="rId154" Type="http://schemas.openxmlformats.org/officeDocument/2006/relationships/slide" Target="slides/slide153.xml" /><Relationship Id="rId175" Type="http://schemas.openxmlformats.org/officeDocument/2006/relationships/slide" Target="slides/slide174.xml" /><Relationship Id="rId196" Type="http://schemas.openxmlformats.org/officeDocument/2006/relationships/slide" Target="slides/slide195.xml" /><Relationship Id="rId200" Type="http://schemas.openxmlformats.org/officeDocument/2006/relationships/slide" Target="slides/slide199.xml" /><Relationship Id="rId16" Type="http://schemas.openxmlformats.org/officeDocument/2006/relationships/slide" Target="slides/slide15.xml" 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 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 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038475" cy="46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62" tIns="47625" rIns="93662" bIns="47625" numCol="1" anchor="t" anchorCtr="0" compatLnSpc="1">
            <a:prstTxWarp prst="textNoShape">
              <a:avLst/>
            </a:prstTxWarp>
          </a:bodyPr>
          <a:lstStyle>
            <a:lvl1pPr algn="l" defTabSz="955675" eaLnBrk="0" hangingPunct="0">
              <a:defRPr sz="1200" b="0">
                <a:latin typeface="Times New Roman"/>
              </a:defRPr>
            </a:lvl1pPr>
          </a:lstStyle>
          <a:p>
            <a:endParaRPr lang="en-US" alt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1925" y="-1588"/>
            <a:ext cx="3038475" cy="46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62" tIns="47625" rIns="93662" bIns="47625" numCol="1" anchor="t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sz="1200" b="0">
                <a:latin typeface="Times New Roman"/>
              </a:defRPr>
            </a:lvl1pPr>
          </a:lstStyle>
          <a:p>
            <a:endParaRPr lang="en-US" alt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30384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62" tIns="47625" rIns="93662" bIns="47625" numCol="1" anchor="b" anchorCtr="0" compatLnSpc="1">
            <a:prstTxWarp prst="textNoShape">
              <a:avLst/>
            </a:prstTxWarp>
          </a:bodyPr>
          <a:lstStyle>
            <a:lvl1pPr algn="l" defTabSz="955675" eaLnBrk="0" hangingPunct="0">
              <a:defRPr sz="1200" b="0">
                <a:latin typeface="Times New Roman"/>
              </a:defRPr>
            </a:lvl1pPr>
          </a:lstStyle>
          <a:p>
            <a:endParaRPr lang="en-US" alt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1925" y="8831263"/>
            <a:ext cx="30384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62" tIns="47625" rIns="93662" bIns="47625" numCol="1" anchor="b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sz="1200" b="0">
                <a:latin typeface="Times New Roman"/>
              </a:defRPr>
            </a:lvl1pPr>
          </a:lstStyle>
          <a:p>
            <a:fld id="{3ABE4025-3F3F-4773-9F1D-873DF7EB78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144212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038475" cy="46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62" tIns="47625" rIns="93662" bIns="47625" numCol="1" anchor="t" anchorCtr="0" compatLnSpc="1">
            <a:prstTxWarp prst="textNoShape">
              <a:avLst/>
            </a:prstTxWarp>
          </a:bodyPr>
          <a:lstStyle>
            <a:lvl1pPr algn="l" defTabSz="955675" eaLnBrk="0" hangingPunct="0">
              <a:defRPr sz="1200" b="0">
                <a:latin typeface="Times New Roman"/>
              </a:defRPr>
            </a:lvl1pPr>
          </a:lstStyle>
          <a:p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1925" y="-1588"/>
            <a:ext cx="3038475" cy="466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62" tIns="47625" rIns="93662" bIns="47625" numCol="1" anchor="t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sz="1200" b="0">
                <a:latin typeface="Times New Roman"/>
              </a:defRPr>
            </a:lvl1pPr>
          </a:lstStyle>
          <a:p>
            <a:endParaRPr lang="en-US" alt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9513" y="698500"/>
            <a:ext cx="4651375" cy="34845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62" tIns="47625" rIns="93662" bIns="4762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31263"/>
            <a:ext cx="30384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62" tIns="47625" rIns="93662" bIns="47625" numCol="1" anchor="b" anchorCtr="0" compatLnSpc="1">
            <a:prstTxWarp prst="textNoShape">
              <a:avLst/>
            </a:prstTxWarp>
          </a:bodyPr>
          <a:lstStyle>
            <a:lvl1pPr algn="l" defTabSz="955675" eaLnBrk="0" hangingPunct="0">
              <a:defRPr sz="1200" b="0">
                <a:latin typeface="Times New Roman"/>
              </a:defRPr>
            </a:lvl1pPr>
          </a:lstStyle>
          <a:p>
            <a:endParaRPr lang="en-US" alt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1925" y="8831263"/>
            <a:ext cx="30384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662" tIns="47625" rIns="93662" bIns="47625" numCol="1" anchor="b" anchorCtr="0" compatLnSpc="1">
            <a:prstTxWarp prst="textNoShape">
              <a:avLst/>
            </a:prstTxWarp>
          </a:bodyPr>
          <a:lstStyle>
            <a:lvl1pPr algn="r" defTabSz="955675" eaLnBrk="0" hangingPunct="0">
              <a:defRPr sz="1200" b="0">
                <a:latin typeface="Times New Roman"/>
              </a:defRPr>
            </a:lvl1pPr>
          </a:lstStyle>
          <a:p>
            <a:fld id="{15EFA675-0A81-4300-9621-A547A99BCF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795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55675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+mn-ea"/>
        <a:cs typeface="+mn-cs"/>
      </a:defRPr>
    </a:lvl1pPr>
    <a:lvl2pPr marL="466725" algn="l" defTabSz="955675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+mn-ea"/>
        <a:cs typeface="+mn-cs"/>
      </a:defRPr>
    </a:lvl2pPr>
    <a:lvl3pPr marL="935038" algn="l" defTabSz="955675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+mn-ea"/>
        <a:cs typeface="+mn-cs"/>
      </a:defRPr>
    </a:lvl3pPr>
    <a:lvl4pPr marL="1401763" algn="l" defTabSz="955675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+mn-ea"/>
        <a:cs typeface="+mn-cs"/>
      </a:defRPr>
    </a:lvl4pPr>
    <a:lvl5pPr marL="1868488" algn="l" defTabSz="955675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45423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67739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24700" y="0"/>
            <a:ext cx="2019300" cy="64785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0"/>
            <a:ext cx="5905500" cy="64785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4174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62605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4963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154113"/>
            <a:ext cx="3962400" cy="5324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154113"/>
            <a:ext cx="3962400" cy="5324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7019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5173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26669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3761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459679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21787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13" Type="http://schemas.openxmlformats.org/officeDocument/2006/relationships/vmlDrawing" Target="../drawings/vmlDrawing1.v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5" Type="http://schemas.openxmlformats.org/officeDocument/2006/relationships/image" Target="../media/image1.png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Relationship Id="rId14" Type="http://schemas.openxmlformats.org/officeDocument/2006/relationships/oleObject" Target="../embeddings/oleObject1.bin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762001" y="716281"/>
            <a:ext cx="8382000" cy="45719"/>
          </a:xfrm>
          <a:prstGeom prst="rect">
            <a:avLst/>
          </a:prstGeom>
          <a:gradFill rotWithShape="0">
            <a:gsLst>
              <a:gs pos="0">
                <a:srgbClr val="FF3300"/>
              </a:gs>
              <a:gs pos="100000">
                <a:srgbClr val="A5002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758687" y="-15116"/>
            <a:ext cx="8062912" cy="70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914400"/>
            <a:ext cx="762000" cy="5943600"/>
          </a:xfrm>
          <a:prstGeom prst="rect">
            <a:avLst/>
          </a:prstGeom>
          <a:gradFill rotWithShape="0">
            <a:gsLst>
              <a:gs pos="0">
                <a:schemeClr val="accent2">
                  <a:gamma/>
                  <a:tint val="0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/>
          <a:lstStyle/>
          <a:p>
            <a:pPr eaLnBrk="0" hangingPunct="0">
              <a:lnSpc>
                <a:spcPct val="120000"/>
              </a:lnSpc>
            </a:pPr>
            <a:endParaRPr lang="en-US" altLang="en-US" sz="200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8091488" y="6635750"/>
            <a:ext cx="1052512" cy="225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7312" tIns="42862" rIns="87312" bIns="42862">
            <a:spAutoFit/>
          </a:bodyPr>
          <a:lstStyle>
            <a:lvl1pPr algn="l" defTabSz="857250" eaLnBrk="0" hangingPunct="0">
              <a:defRPr sz="2400">
                <a:solidFill>
                  <a:schemeClr val="tx1"/>
                </a:solidFill>
                <a:latin typeface="Times New Roman"/>
              </a:defRPr>
            </a:lvl1pPr>
            <a:lvl2pPr marL="428625" algn="l" defTabSz="857250" eaLnBrk="0" hangingPunct="0">
              <a:defRPr sz="2400">
                <a:solidFill>
                  <a:schemeClr val="tx1"/>
                </a:solidFill>
                <a:latin typeface="Times New Roman"/>
              </a:defRPr>
            </a:lvl2pPr>
            <a:lvl3pPr marL="857250" algn="l" defTabSz="857250" eaLnBrk="0" hangingPunct="0">
              <a:defRPr sz="2400">
                <a:solidFill>
                  <a:schemeClr val="tx1"/>
                </a:solidFill>
                <a:latin typeface="Times New Roman"/>
              </a:defRPr>
            </a:lvl3pPr>
            <a:lvl4pPr marL="1285875" algn="l" defTabSz="857250" eaLnBrk="0" hangingPunct="0">
              <a:defRPr sz="2400">
                <a:solidFill>
                  <a:schemeClr val="tx1"/>
                </a:solidFill>
                <a:latin typeface="Times New Roman"/>
              </a:defRPr>
            </a:lvl4pPr>
            <a:lvl5pPr marL="1714500" algn="l" defTabSz="857250" eaLnBrk="0" hangingPunct="0">
              <a:defRPr sz="2400">
                <a:solidFill>
                  <a:schemeClr val="tx1"/>
                </a:solidFill>
                <a:latin typeface="Times New Roman"/>
              </a:defRPr>
            </a:lvl5pPr>
            <a:lvl6pPr marL="2171700" defTabSz="857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/>
              </a:defRPr>
            </a:lvl6pPr>
            <a:lvl7pPr marL="2628900" defTabSz="857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/>
              </a:defRPr>
            </a:lvl7pPr>
            <a:lvl8pPr marL="3086100" defTabSz="857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/>
              </a:defRPr>
            </a:lvl8pPr>
            <a:lvl9pPr marL="3543300" defTabSz="8572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/>
              </a:defRPr>
            </a:lvl9pPr>
          </a:lstStyle>
          <a:p>
            <a:r>
              <a:rPr lang="en-US" altLang="en-US" sz="900" b="0" dirty="0" err="1"/>
              <a:t>IDEs&amp;Code</a:t>
            </a:r>
            <a:r>
              <a:rPr lang="en-US" altLang="en-US" sz="900" b="0" dirty="0"/>
              <a:t>-</a:t>
            </a:r>
            <a:fld id="{34A929D2-E344-4DCB-A084-071A70E71482}" type="slidenum">
              <a:rPr lang="en-US" altLang="en-US" sz="900" b="0" smtClean="0"/>
              <a:pPr/>
              <a:t>‹#›</a:t>
            </a:fld>
            <a:endParaRPr lang="en-US" altLang="en-US" sz="900" b="0" dirty="0"/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1999" y="762001"/>
            <a:ext cx="8382001" cy="5873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 </a:t>
            </a:r>
            <a:r>
              <a:rPr lang="en-US" altLang="en-US" dirty="0" err="1"/>
              <a:t>asd</a:t>
            </a:r>
            <a:r>
              <a:rPr lang="en-US" altLang="en-US" dirty="0"/>
              <a:t> </a:t>
            </a:r>
            <a:r>
              <a:rPr lang="en-US" altLang="en-US" dirty="0" err="1"/>
              <a:t>gasd</a:t>
            </a:r>
            <a:r>
              <a:rPr lang="en-US" altLang="en-US" dirty="0"/>
              <a:t> </a:t>
            </a:r>
            <a:r>
              <a:rPr lang="en-US" altLang="en-US" dirty="0" err="1"/>
              <a:t>glak</a:t>
            </a:r>
            <a:r>
              <a:rPr lang="en-US" altLang="en-US" dirty="0"/>
              <a:t> </a:t>
            </a:r>
            <a:r>
              <a:rPr lang="en-US" altLang="en-US" dirty="0" err="1"/>
              <a:t>fdas</a:t>
            </a:r>
            <a:r>
              <a:rPr lang="en-US" altLang="en-US" dirty="0"/>
              <a:t> </a:t>
            </a:r>
            <a:r>
              <a:rPr lang="en-US" altLang="en-US" dirty="0" err="1"/>
              <a:t>af</a:t>
            </a:r>
            <a:r>
              <a:rPr lang="en-US" altLang="en-US" dirty="0"/>
              <a:t> </a:t>
            </a:r>
            <a:r>
              <a:rPr lang="en-US" altLang="en-US" dirty="0" err="1"/>
              <a:t>lkajds</a:t>
            </a:r>
            <a:r>
              <a:rPr lang="en-US" altLang="en-US" dirty="0"/>
              <a:t> </a:t>
            </a:r>
            <a:r>
              <a:rPr lang="en-US" altLang="en-US" dirty="0" err="1"/>
              <a:t>laksdjf</a:t>
            </a:r>
            <a:r>
              <a:rPr lang="en-US" altLang="en-US" dirty="0"/>
              <a:t> </a:t>
            </a:r>
            <a:r>
              <a:rPr lang="en-US" altLang="en-US" dirty="0" err="1"/>
              <a:t>hasldkf</a:t>
            </a:r>
            <a:r>
              <a:rPr lang="en-US" altLang="en-US" dirty="0"/>
              <a:t> </a:t>
            </a:r>
            <a:r>
              <a:rPr lang="en-US" altLang="en-US" dirty="0" err="1"/>
              <a:t>asdkj</a:t>
            </a:r>
            <a:r>
              <a:rPr lang="en-US" altLang="en-US" dirty="0"/>
              <a:t> h</a:t>
            </a:r>
          </a:p>
          <a:p>
            <a:pPr lvl="1"/>
            <a:r>
              <a:rPr lang="en-US" altLang="en-US" dirty="0"/>
              <a:t>Second level </a:t>
            </a:r>
            <a:r>
              <a:rPr lang="en-US" altLang="en-US" dirty="0" err="1"/>
              <a:t>asdf</a:t>
            </a:r>
            <a:r>
              <a:rPr lang="en-US" altLang="en-US" dirty="0"/>
              <a:t> </a:t>
            </a:r>
            <a:r>
              <a:rPr lang="en-US" altLang="en-US" dirty="0" err="1"/>
              <a:t>ias;df</a:t>
            </a:r>
            <a:r>
              <a:rPr lang="en-US" altLang="en-US" dirty="0"/>
              <a:t> </a:t>
            </a:r>
            <a:r>
              <a:rPr lang="en-US" altLang="en-US" dirty="0" err="1"/>
              <a:t>has;dlf</a:t>
            </a:r>
            <a:r>
              <a:rPr lang="en-US" altLang="en-US" dirty="0"/>
              <a:t> </a:t>
            </a:r>
            <a:r>
              <a:rPr lang="en-US" altLang="en-US" dirty="0" err="1"/>
              <a:t>as;df</a:t>
            </a:r>
            <a:r>
              <a:rPr lang="en-US" altLang="en-US" dirty="0"/>
              <a:t> </a:t>
            </a:r>
            <a:r>
              <a:rPr lang="en-US" altLang="en-US" dirty="0" err="1"/>
              <a:t>asd</a:t>
            </a:r>
            <a:r>
              <a:rPr lang="en-US" altLang="en-US" dirty="0"/>
              <a:t> </a:t>
            </a:r>
            <a:r>
              <a:rPr lang="en-US" altLang="en-US" dirty="0" err="1"/>
              <a:t>fasdf</a:t>
            </a:r>
            <a:r>
              <a:rPr lang="en-US" altLang="en-US" dirty="0"/>
              <a:t> </a:t>
            </a:r>
            <a:r>
              <a:rPr lang="en-US" altLang="en-US" dirty="0" err="1"/>
              <a:t>asdf</a:t>
            </a:r>
            <a:r>
              <a:rPr lang="en-US" altLang="en-US" dirty="0"/>
              <a:t> </a:t>
            </a:r>
            <a:r>
              <a:rPr lang="en-US" altLang="en-US" dirty="0" err="1"/>
              <a:t>asd</a:t>
            </a:r>
            <a:r>
              <a:rPr lang="en-US" altLang="en-US" dirty="0"/>
              <a:t>  </a:t>
            </a:r>
            <a:r>
              <a:rPr lang="en-US" altLang="en-US" dirty="0" err="1"/>
              <a:t>af</a:t>
            </a:r>
            <a:r>
              <a:rPr lang="en-US" altLang="en-US" dirty="0"/>
              <a:t> </a:t>
            </a:r>
            <a:r>
              <a:rPr lang="en-US" altLang="en-US" dirty="0" err="1"/>
              <a:t>sdfs</a:t>
            </a:r>
            <a:r>
              <a:rPr lang="en-US" altLang="en-US" dirty="0"/>
              <a:t>  </a:t>
            </a:r>
            <a:r>
              <a:rPr lang="en-US" altLang="en-US" dirty="0" err="1"/>
              <a:t>fdsasdf</a:t>
            </a:r>
            <a:r>
              <a:rPr lang="en-US" altLang="en-US" dirty="0"/>
              <a:t> </a:t>
            </a:r>
            <a:r>
              <a:rPr lang="en-US" altLang="en-US" dirty="0" err="1"/>
              <a:t>sa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graphicFrame>
        <p:nvGraphicFramePr>
          <p:cNvPr id="103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5274909"/>
              </p:ext>
            </p:extLst>
          </p:nvPr>
        </p:nvGraphicFramePr>
        <p:xfrm>
          <a:off x="0" y="0"/>
          <a:ext cx="725424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name="Photo Editor Photo" r:id="rId14" imgW="1209524" imgH="1895238" progId="MSPhotoEd.3">
                  <p:embed/>
                </p:oleObj>
              </mc:Choice>
              <mc:Fallback>
                <p:oleObj name="Photo Editor Photo" r:id="rId14" imgW="1209524" imgH="1895238" progId="MSPhotoEd.3">
                  <p:embed/>
                  <p:pic>
                    <p:nvPicPr>
                      <p:cNvPr id="1034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725424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5" name="Text Box 11"/>
          <p:cNvSpPr txBox="1">
            <a:spLocks noChangeArrowheads="1"/>
          </p:cNvSpPr>
          <p:nvPr/>
        </p:nvSpPr>
        <p:spPr bwMode="auto">
          <a:xfrm>
            <a:off x="0" y="1371600"/>
            <a:ext cx="6976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dirty="0">
                <a:latin typeface="Times New Roman"/>
              </a:rPr>
              <a:t>CSE</a:t>
            </a:r>
          </a:p>
          <a:p>
            <a:r>
              <a:rPr lang="en-US" altLang="en-US" sz="2000" dirty="0">
                <a:latin typeface="Times New Roman"/>
              </a:rPr>
              <a:t>4102</a:t>
            </a:r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fontAlgn="base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/>
        </a:defRPr>
      </a:lvl2pPr>
      <a:lvl3pPr algn="ctr" rtl="0" fontAlgn="base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/>
        </a:defRPr>
      </a:lvl3pPr>
      <a:lvl4pPr algn="ctr" rtl="0" fontAlgn="base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/>
        </a:defRPr>
      </a:lvl4pPr>
      <a:lvl5pPr algn="ctr" rtl="0" fontAlgn="base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/>
        </a:defRPr>
      </a:lvl5pPr>
      <a:lvl6pPr marL="457200" algn="ctr" rtl="0" fontAlgn="base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/>
        </a:defRPr>
      </a:lvl6pPr>
      <a:lvl7pPr marL="914400" algn="ctr" rtl="0" fontAlgn="base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/>
        </a:defRPr>
      </a:lvl7pPr>
      <a:lvl8pPr marL="1371600" algn="ctr" rtl="0" fontAlgn="base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/>
        </a:defRPr>
      </a:lvl8pPr>
      <a:lvl9pPr marL="1828800" algn="ctr" rtl="0" fontAlgn="base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Times New Roman"/>
        </a:defRPr>
      </a:lvl9pPr>
    </p:titleStyle>
    <p:bodyStyle>
      <a:lvl1pPr marL="523875" indent="-523875" algn="l" rtl="0" fontAlgn="base">
        <a:lnSpc>
          <a:spcPct val="89000"/>
        </a:lnSpc>
        <a:spcBef>
          <a:spcPct val="10000"/>
        </a:spcBef>
        <a:spcAft>
          <a:spcPct val="0"/>
        </a:spcAft>
        <a:buClr>
          <a:srgbClr val="FF3300"/>
        </a:buClr>
        <a:buSzPct val="75000"/>
        <a:buFont typeface="Wingdings" pitchFamily="2" charset="2"/>
        <a:buChar char="m"/>
        <a:tabLst>
          <a:tab pos="1025525" algn="l"/>
        </a:tabLst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1025525" indent="-387350" algn="l" rtl="0" fontAlgn="base">
        <a:lnSpc>
          <a:spcPct val="80000"/>
        </a:lnSpc>
        <a:spcBef>
          <a:spcPct val="20000"/>
        </a:spcBef>
        <a:spcAft>
          <a:spcPct val="0"/>
        </a:spcAft>
        <a:buSzPct val="69000"/>
        <a:buFont typeface="Wingdings" pitchFamily="2" charset="2"/>
        <a:buChar char="q"/>
        <a:tabLst>
          <a:tab pos="1025525" algn="l"/>
        </a:tabLst>
        <a:defRPr sz="2800">
          <a:solidFill>
            <a:schemeClr val="accent2"/>
          </a:solidFill>
          <a:latin typeface="+mn-lt"/>
        </a:defRPr>
      </a:lvl2pPr>
      <a:lvl3pPr marL="1477963" indent="-338138" algn="l" rtl="0" fontAlgn="base">
        <a:spcBef>
          <a:spcPct val="20000"/>
        </a:spcBef>
        <a:spcAft>
          <a:spcPct val="0"/>
        </a:spcAft>
        <a:buFont typeface="Wingdings" pitchFamily="2" charset="2"/>
        <a:buChar char="Ø"/>
        <a:tabLst>
          <a:tab pos="1025525" algn="l"/>
        </a:tabLst>
        <a:defRPr sz="2400">
          <a:solidFill>
            <a:srgbClr val="FF3300"/>
          </a:solidFill>
          <a:latin typeface="+mn-lt"/>
        </a:defRPr>
      </a:lvl3pPr>
      <a:lvl4pPr marL="1820863" indent="-228600" algn="l" rtl="0" fontAlgn="base">
        <a:spcBef>
          <a:spcPct val="20000"/>
        </a:spcBef>
        <a:spcAft>
          <a:spcPct val="0"/>
        </a:spcAft>
        <a:buChar char="–"/>
        <a:tabLst>
          <a:tab pos="1025525" algn="l"/>
        </a:tabLst>
        <a:defRPr sz="2000">
          <a:solidFill>
            <a:schemeClr val="tx1"/>
          </a:solidFill>
          <a:latin typeface="+mn-lt"/>
        </a:defRPr>
      </a:lvl4pPr>
      <a:lvl5pPr marL="2163763" indent="-228600" algn="l" rtl="0" fontAlgn="base">
        <a:spcBef>
          <a:spcPct val="20000"/>
        </a:spcBef>
        <a:spcAft>
          <a:spcPct val="0"/>
        </a:spcAft>
        <a:buChar char="»"/>
        <a:tabLst>
          <a:tab pos="1025525" algn="l"/>
        </a:tabLst>
        <a:defRPr sz="2000">
          <a:solidFill>
            <a:schemeClr val="tx1"/>
          </a:solidFill>
          <a:latin typeface="+mn-lt"/>
        </a:defRPr>
      </a:lvl5pPr>
      <a:lvl6pPr marL="2620963" indent="-228600" algn="l" rtl="0" fontAlgn="base">
        <a:spcBef>
          <a:spcPct val="20000"/>
        </a:spcBef>
        <a:spcAft>
          <a:spcPct val="0"/>
        </a:spcAft>
        <a:buChar char="»"/>
        <a:tabLst>
          <a:tab pos="1025525" algn="l"/>
        </a:tabLst>
        <a:defRPr sz="2000">
          <a:solidFill>
            <a:schemeClr val="tx1"/>
          </a:solidFill>
          <a:latin typeface="+mn-lt"/>
        </a:defRPr>
      </a:lvl6pPr>
      <a:lvl7pPr marL="3078163" indent="-228600" algn="l" rtl="0" fontAlgn="base">
        <a:spcBef>
          <a:spcPct val="20000"/>
        </a:spcBef>
        <a:spcAft>
          <a:spcPct val="0"/>
        </a:spcAft>
        <a:buChar char="»"/>
        <a:tabLst>
          <a:tab pos="1025525" algn="l"/>
        </a:tabLst>
        <a:defRPr sz="2000">
          <a:solidFill>
            <a:schemeClr val="tx1"/>
          </a:solidFill>
          <a:latin typeface="+mn-lt"/>
        </a:defRPr>
      </a:lvl7pPr>
      <a:lvl8pPr marL="3535363" indent="-228600" algn="l" rtl="0" fontAlgn="base">
        <a:spcBef>
          <a:spcPct val="20000"/>
        </a:spcBef>
        <a:spcAft>
          <a:spcPct val="0"/>
        </a:spcAft>
        <a:buChar char="»"/>
        <a:tabLst>
          <a:tab pos="1025525" algn="l"/>
        </a:tabLst>
        <a:defRPr sz="2000">
          <a:solidFill>
            <a:schemeClr val="tx1"/>
          </a:solidFill>
          <a:latin typeface="+mn-lt"/>
        </a:defRPr>
      </a:lvl8pPr>
      <a:lvl9pPr marL="3992563" indent="-228600" algn="l" rtl="0" fontAlgn="base">
        <a:spcBef>
          <a:spcPct val="20000"/>
        </a:spcBef>
        <a:spcAft>
          <a:spcPct val="0"/>
        </a:spcAft>
        <a:buChar char="»"/>
        <a:tabLst>
          <a:tab pos="1025525" algn="l"/>
        </a:tabLst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sdcse.engr.uconn.edu/" TargetMode="External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 /><Relationship Id="rId1" Type="http://schemas.openxmlformats.org/officeDocument/2006/relationships/slideLayout" Target="../slideLayouts/slideLayout2.xml" 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 /><Relationship Id="rId1" Type="http://schemas.openxmlformats.org/officeDocument/2006/relationships/slideLayout" Target="../slideLayouts/slideLayout2.xml" 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 /><Relationship Id="rId1" Type="http://schemas.openxmlformats.org/officeDocument/2006/relationships/slideLayout" Target="../slideLayouts/slideLayout2.xml" 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 /><Relationship Id="rId1" Type="http://schemas.openxmlformats.org/officeDocument/2006/relationships/slideLayout" Target="../slideLayouts/slideLayout2.xml" 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 /><Relationship Id="rId1" Type="http://schemas.openxmlformats.org/officeDocument/2006/relationships/slideLayout" Target="../slideLayouts/slideLayout2.xml" 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6.xml" 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 /><Relationship Id="rId1" Type="http://schemas.openxmlformats.org/officeDocument/2006/relationships/slideLayout" Target="../slideLayouts/slideLayout6.xml" 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wi-prolog.org/download/stable" TargetMode="External" /><Relationship Id="rId2" Type="http://schemas.openxmlformats.org/officeDocument/2006/relationships/hyperlink" Target="http://www.swi-prolog.org/" TargetMode="External" /><Relationship Id="rId1" Type="http://schemas.openxmlformats.org/officeDocument/2006/relationships/slideLayout" Target="../slideLayouts/slideLayout2.xml" /><Relationship Id="rId4" Type="http://schemas.openxmlformats.org/officeDocument/2006/relationships/hyperlink" Target="https://ds26gte.github.io/tyscheme/" TargetMode="External" 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.toronto.edu/~ajuma/326f08/18Prolog3.pdf" TargetMode="External" /><Relationship Id="rId2" Type="http://schemas.openxmlformats.org/officeDocument/2006/relationships/hyperlink" Target="http://www.cs.toronto.edu/~ajuma/326f08/16Prolog.pdf" TargetMode="External" /><Relationship Id="rId1" Type="http://schemas.openxmlformats.org/officeDocument/2006/relationships/slideLayout" Target="../slideLayouts/slideLayout2.xml" /><Relationship Id="rId4" Type="http://schemas.openxmlformats.org/officeDocument/2006/relationships/hyperlink" Target="http://www.cs.toronto.edu/~ajuma/326f08/20Prolog5.pdf" TargetMode="External" 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2.xml" 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 /><Relationship Id="rId1" Type="http://schemas.openxmlformats.org/officeDocument/2006/relationships/slideLayout" Target="../slideLayouts/slideLayout2.xml" 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 /><Relationship Id="rId1" Type="http://schemas.openxmlformats.org/officeDocument/2006/relationships/slideLayout" Target="../slideLayouts/slideLayout2.xml" 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 /><Relationship Id="rId1" Type="http://schemas.openxmlformats.org/officeDocument/2006/relationships/slideLayout" Target="../slideLayouts/slideLayout2.xml" 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 /><Relationship Id="rId1" Type="http://schemas.openxmlformats.org/officeDocument/2006/relationships/slideLayout" Target="../slideLayouts/slideLayout2.xml" 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 /><Relationship Id="rId1" Type="http://schemas.openxmlformats.org/officeDocument/2006/relationships/slideLayout" Target="../slideLayouts/slideLayout2.xml" 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 /><Relationship Id="rId1" Type="http://schemas.openxmlformats.org/officeDocument/2006/relationships/slideLayout" Target="../slideLayouts/slideLayout2.xml" 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 /><Relationship Id="rId1" Type="http://schemas.openxmlformats.org/officeDocument/2006/relationships/slideLayout" Target="../slideLayouts/slideLayout2.xml" 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 /><Relationship Id="rId1" Type="http://schemas.openxmlformats.org/officeDocument/2006/relationships/slideLayout" Target="../slideLayouts/slideLayout2.xml" 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 /><Relationship Id="rId1" Type="http://schemas.openxmlformats.org/officeDocument/2006/relationships/slideLayout" Target="../slideLayouts/slideLayout2.xml" 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inggo.net/2013/06/installing-go-gocode-gdb-and-liteide.html" TargetMode="External" /><Relationship Id="rId2" Type="http://schemas.openxmlformats.org/officeDocument/2006/relationships/hyperlink" Target="http://www.wadewegner.com/2014/12/easy-go-programming-setup-for-windows/" TargetMode="External" /><Relationship Id="rId1" Type="http://schemas.openxmlformats.org/officeDocument/2006/relationships/slideLayout" Target="../slideLayouts/slideLayout2.xml" /><Relationship Id="rId5" Type="http://schemas.openxmlformats.org/officeDocument/2006/relationships/hyperlink" Target="http://www.tecmint.com/install-go-in-linux/" TargetMode="External" /><Relationship Id="rId4" Type="http://schemas.openxmlformats.org/officeDocument/2006/relationships/hyperlink" Target="https://golang.org/doc/install" TargetMode="External" 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golang.org/examples" TargetMode="External" /><Relationship Id="rId2" Type="http://schemas.openxmlformats.org/officeDocument/2006/relationships/hyperlink" Target="https://gobyexample.com/" TargetMode="External" /><Relationship Id="rId1" Type="http://schemas.openxmlformats.org/officeDocument/2006/relationships/slideLayout" Target="../slideLayouts/slideLayout2.xml" /><Relationship Id="rId4" Type="http://schemas.openxmlformats.org/officeDocument/2006/relationships/hyperlink" Target="http://dlintw.github.io/gobyexample/public/index.html" TargetMode="Externa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1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6.xml" /></Relationships>
</file>

<file path=ppt/slides/_rels/slide1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hyperlink" Target="http://cbfortran.sourceforge.net/downloads.html" TargetMode="External" /><Relationship Id="rId7" Type="http://schemas.openxmlformats.org/officeDocument/2006/relationships/hyperlink" Target="http://fortranwiki.org/fortran/show/Code" TargetMode="External" /><Relationship Id="rId2" Type="http://schemas.openxmlformats.org/officeDocument/2006/relationships/hyperlink" Target="http://www.eclipse.org/downloads/packages/eclipse-parallel-application-developers/junosr2" TargetMode="External" /><Relationship Id="rId1" Type="http://schemas.openxmlformats.org/officeDocument/2006/relationships/slideLayout" Target="../slideLayouts/slideLayout2.xml" /><Relationship Id="rId6" Type="http://schemas.openxmlformats.org/officeDocument/2006/relationships/hyperlink" Target="http://people.sc.fsu.edu/~jburkardt/f_src/f90/f90.html" TargetMode="External" /><Relationship Id="rId5" Type="http://schemas.openxmlformats.org/officeDocument/2006/relationships/hyperlink" Target="https://sites.esm.psu.edu/~ajm138/fortranexamples.htmlhttp:/www.radford.edu/~nokie/classes/320/Tour/intro3a.html" TargetMode="External" /><Relationship Id="rId4" Type="http://schemas.openxmlformats.org/officeDocument/2006/relationships/hyperlink" Target="http://cbfortran.sourceforge.net/notes.html" TargetMode="External" 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hyperlink" Target="http://cbfortran.sourceforge.net/downloads.html" TargetMode="External" /><Relationship Id="rId7" Type="http://schemas.openxmlformats.org/officeDocument/2006/relationships/hyperlink" Target="http://fortranwiki.org/fortran/show/Code" TargetMode="External" /><Relationship Id="rId2" Type="http://schemas.openxmlformats.org/officeDocument/2006/relationships/hyperlink" Target="http://tdm-gcc.tdragon.net/" TargetMode="External" /><Relationship Id="rId1" Type="http://schemas.openxmlformats.org/officeDocument/2006/relationships/slideLayout" Target="../slideLayouts/slideLayout2.xml" /><Relationship Id="rId6" Type="http://schemas.openxmlformats.org/officeDocument/2006/relationships/hyperlink" Target="http://people.sc.fsu.edu/~jburkardt/f_src/f90/f90.html" TargetMode="External" /><Relationship Id="rId5" Type="http://schemas.openxmlformats.org/officeDocument/2006/relationships/hyperlink" Target="https://sites.esm.psu.edu/~ajm138/fortranexamples.htmlhttp:/www.radford.edu/~nokie/classes/320/Tour/intro3a.html" TargetMode="External" /><Relationship Id="rId4" Type="http://schemas.openxmlformats.org/officeDocument/2006/relationships/hyperlink" Target="http://cbfortran.sourceforge.net/notes.html" TargetMode="External" 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 /><Relationship Id="rId1" Type="http://schemas.openxmlformats.org/officeDocument/2006/relationships/slideLayout" Target="../slideLayouts/slideLayout2.xml" 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 /><Relationship Id="rId1" Type="http://schemas.openxmlformats.org/officeDocument/2006/relationships/slideLayout" Target="../slideLayouts/slideLayout2.xml" 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 /><Relationship Id="rId2" Type="http://schemas.openxmlformats.org/officeDocument/2006/relationships/image" Target="../media/image66.png" /><Relationship Id="rId1" Type="http://schemas.openxmlformats.org/officeDocument/2006/relationships/slideLayout" Target="../slideLayouts/slideLayout2.xml" 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 /><Relationship Id="rId2" Type="http://schemas.openxmlformats.org/officeDocument/2006/relationships/image" Target="../media/image68.pn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0.png" 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hyperlink" Target="http://cbfortran.sourceforge.net/notes.html" TargetMode="External" /><Relationship Id="rId2" Type="http://schemas.openxmlformats.org/officeDocument/2006/relationships/hyperlink" Target="http://cbfortran.sourceforge.net/downloads.html" TargetMode="External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71.png" 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6.xml" /></Relationships>
</file>

<file path=ppt/slides/_rels/slide2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 /><Relationship Id="rId1" Type="http://schemas.openxmlformats.org/officeDocument/2006/relationships/slideLayout" Target="../slideLayouts/slideLayout2.xml" 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 /><Relationship Id="rId1" Type="http://schemas.openxmlformats.org/officeDocument/2006/relationships/slideLayout" Target="../slideLayouts/slideLayout2.xml" 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 /><Relationship Id="rId1" Type="http://schemas.openxmlformats.org/officeDocument/2006/relationships/slideLayout" Target="../slideLayouts/slideLayout2.xml" 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 /><Relationship Id="rId1" Type="http://schemas.openxmlformats.org/officeDocument/2006/relationships/slideLayout" Target="../slideLayouts/slideLayout2.xml" 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 /><Relationship Id="rId1" Type="http://schemas.openxmlformats.org/officeDocument/2006/relationships/slideLayout" Target="../slideLayouts/slideLayout2.xml" 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 /><Relationship Id="rId1" Type="http://schemas.openxmlformats.org/officeDocument/2006/relationships/slideLayout" Target="../slideLayouts/slideLayout2.xml" 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 /><Relationship Id="rId1" Type="http://schemas.openxmlformats.org/officeDocument/2006/relationships/slideLayout" Target="../slideLayouts/slideLayout2.xml" 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 /><Relationship Id="rId1" Type="http://schemas.openxmlformats.org/officeDocument/2006/relationships/slideLayout" Target="../slideLayouts/slideLayout2.xml" /></Relationships>
</file>

<file path=ppt/slides/_rels/slide2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 /><Relationship Id="rId1" Type="http://schemas.openxmlformats.org/officeDocument/2006/relationships/slideLayout" Target="../slideLayouts/slideLayout6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6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6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 /><Relationship Id="rId1" Type="http://schemas.openxmlformats.org/officeDocument/2006/relationships/slideLayout" Target="../slideLayouts/slideLayout6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6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 /><Relationship Id="rId1" Type="http://schemas.openxmlformats.org/officeDocument/2006/relationships/slideLayout" Target="../slideLayouts/slideLayout6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6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 /><Relationship Id="rId1" Type="http://schemas.openxmlformats.org/officeDocument/2006/relationships/slideLayout" Target="../slideLayouts/slideLayout6.xml" 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6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oodshed.net/devpascal.html" TargetMode="External" /><Relationship Id="rId2" Type="http://schemas.openxmlformats.org/officeDocument/2006/relationships/hyperlink" Target="http://www.gnu-pascal.de/gpc/h-install.html" TargetMode="External" /><Relationship Id="rId1" Type="http://schemas.openxmlformats.org/officeDocument/2006/relationships/slideLayout" Target="../slideLayouts/slideLayout2.xml" /><Relationship Id="rId5" Type="http://schemas.openxmlformats.org/officeDocument/2006/relationships/hyperlink" Target="http://sdcse.engr.uconn.edu/Cse4102/PascalModula2Samples.zip" TargetMode="External" /><Relationship Id="rId4" Type="http://schemas.openxmlformats.org/officeDocument/2006/relationships/hyperlink" Target="http://www.bloodshed.net/dev/devpas192.exe" TargetMode="Externa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 /><Relationship Id="rId1" Type="http://schemas.openxmlformats.org/officeDocument/2006/relationships/slideLayout" Target="../slideLayouts/slideLayout6.xml" 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6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6.xml" 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 /><Relationship Id="rId1" Type="http://schemas.openxmlformats.org/officeDocument/2006/relationships/slideLayout" Target="../slideLayouts/slideLayout6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 /><Relationship Id="rId1" Type="http://schemas.openxmlformats.org/officeDocument/2006/relationships/slideLayout" Target="../slideLayouts/slideLayout6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6.xml" 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nongnu.org/gm2/download.html" TargetMode="External" /><Relationship Id="rId2" Type="http://schemas.openxmlformats.org/officeDocument/2006/relationships/hyperlink" Target="http://nongnu.org/gm2/homepage.html" TargetMode="External" /><Relationship Id="rId1" Type="http://schemas.openxmlformats.org/officeDocument/2006/relationships/slideLayout" Target="../slideLayouts/slideLayout2.xml" /><Relationship Id="rId6" Type="http://schemas.openxmlformats.org/officeDocument/2006/relationships/hyperlink" Target="http://www.csc.twu.ca/rsbook/" TargetMode="External" /><Relationship Id="rId5" Type="http://schemas.openxmlformats.org/officeDocument/2006/relationships/hyperlink" Target="https://github.com/excelsior-oss/xds-ide/releases/tag/xds-ide-1.7.0" TargetMode="External" /><Relationship Id="rId4" Type="http://schemas.openxmlformats.org/officeDocument/2006/relationships/hyperlink" Target="https://www.excelsior-usa.com/xds.html" TargetMode="Externa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 /><Relationship Id="rId1" Type="http://schemas.openxmlformats.org/officeDocument/2006/relationships/slideLayout" Target="../slideLayouts/slideLayout6.xml" 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 /><Relationship Id="rId1" Type="http://schemas.openxmlformats.org/officeDocument/2006/relationships/slideLayout" Target="../slideLayouts/slideLayout6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6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6.xml" 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6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 /><Relationship Id="rId1" Type="http://schemas.openxmlformats.org/officeDocument/2006/relationships/slideLayout" Target="../slideLayouts/slideLayout6.xml" 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 /><Relationship Id="rId1" Type="http://schemas.openxmlformats.org/officeDocument/2006/relationships/slideLayout" Target="../slideLayouts/slideLayout6.xml" 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 /><Relationship Id="rId1" Type="http://schemas.openxmlformats.org/officeDocument/2006/relationships/slideLayout" Target="../slideLayouts/slideLayout6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 /><Relationship Id="rId1" Type="http://schemas.openxmlformats.org/officeDocument/2006/relationships/slideLayout" Target="../slideLayouts/slideLayout6.xml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6.xml" 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 /><Relationship Id="rId2" Type="http://schemas.openxmlformats.org/officeDocument/2006/relationships/image" Target="../media/image5.png" /><Relationship Id="rId1" Type="http://schemas.openxmlformats.org/officeDocument/2006/relationships/slideLayout" Target="../slideLayouts/slideLayout6.xml" 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6.xml" 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6.xml" 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6.xml" 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6.xml" /><Relationship Id="rId4" Type="http://schemas.openxmlformats.org/officeDocument/2006/relationships/image" Target="../media/image10.png" 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6.xml" 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6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png" /><Relationship Id="rId1" Type="http://schemas.openxmlformats.org/officeDocument/2006/relationships/slideLayout" Target="../slideLayouts/slideLayout6.xml" 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 /><Relationship Id="rId1" Type="http://schemas.openxmlformats.org/officeDocument/2006/relationships/slideLayout" Target="../slideLayouts/slideLayout6.xml" 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6.xml" 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 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hyperlink" Target="https://sourceforge.net/projects/adagide/" TargetMode="External" /><Relationship Id="rId1" Type="http://schemas.openxmlformats.org/officeDocument/2006/relationships/slideLayout" Target="../slideLayouts/slideLayout2.xml" 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 /><Relationship Id="rId1" Type="http://schemas.openxmlformats.org/officeDocument/2006/relationships/slideLayout" Target="../slideLayouts/slideLayout2.xml" 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 /><Relationship Id="rId2" Type="http://schemas.openxmlformats.org/officeDocument/2006/relationships/image" Target="../media/image44.png" /><Relationship Id="rId1" Type="http://schemas.openxmlformats.org/officeDocument/2006/relationships/slideLayout" Target="../slideLayouts/slideLayout2.xml" 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 /><Relationship Id="rId1" Type="http://schemas.openxmlformats.org/officeDocument/2006/relationships/slideLayout" Target="../slideLayouts/slideLayout2.xml" 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 /><Relationship Id="rId1" Type="http://schemas.openxmlformats.org/officeDocument/2006/relationships/slideLayout" Target="../slideLayouts/slideLayout6.xml" 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noFill/>
          <a:ln/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tx1"/>
                </a:solidFill>
                <a:effectLst/>
              </a:rPr>
              <a:t>IDEs and Coding Examples</a:t>
            </a:r>
            <a:endParaRPr lang="en-US" sz="3200" b="1" dirty="0">
              <a:effectLst/>
            </a:endParaRPr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914400" y="1279525"/>
            <a:ext cx="80772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r>
              <a:rPr lang="en-US" altLang="en-US" sz="2400" dirty="0">
                <a:latin typeface="Times New Roman"/>
              </a:rPr>
              <a:t>Prof. Steven A. </a:t>
            </a:r>
            <a:r>
              <a:rPr lang="en-US" altLang="en-US" sz="2400" dirty="0" err="1">
                <a:latin typeface="Times New Roman"/>
              </a:rPr>
              <a:t>Demurjian</a:t>
            </a:r>
            <a:r>
              <a:rPr lang="en-US" altLang="en-US" sz="2400" dirty="0">
                <a:latin typeface="Times New Roman"/>
              </a:rPr>
              <a:t> </a:t>
            </a:r>
            <a:endParaRPr lang="en-US" altLang="en-US" sz="2400" b="0" dirty="0">
              <a:latin typeface="Times New Roman"/>
            </a:endParaRPr>
          </a:p>
          <a:p>
            <a:r>
              <a:rPr lang="en-US" altLang="en-US" sz="2400" b="0" dirty="0">
                <a:latin typeface="Times New Roman"/>
              </a:rPr>
              <a:t>Computer Science &amp; Engineering Department</a:t>
            </a:r>
          </a:p>
          <a:p>
            <a:r>
              <a:rPr lang="en-US" altLang="en-US" sz="2400" b="0" dirty="0">
                <a:latin typeface="Times New Roman"/>
              </a:rPr>
              <a:t>The University of Connecticut</a:t>
            </a:r>
          </a:p>
          <a:p>
            <a:r>
              <a:rPr lang="en-US" altLang="en-US" sz="2400" b="0" dirty="0">
                <a:latin typeface="Times New Roman"/>
              </a:rPr>
              <a:t>371 Fairfield Way, Box U-255</a:t>
            </a:r>
          </a:p>
          <a:p>
            <a:r>
              <a:rPr lang="en-US" altLang="en-US" sz="2400" b="0" dirty="0">
                <a:latin typeface="Times New Roman"/>
              </a:rPr>
              <a:t>Storrs, CT 06269-3255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676400" y="3108325"/>
            <a:ext cx="67056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800" dirty="0">
                <a:latin typeface="Courier New" pitchFamily="49" charset="0"/>
              </a:rPr>
              <a:t>Steven.Demurjian@uconn.edu</a:t>
            </a:r>
          </a:p>
          <a:p>
            <a:r>
              <a:rPr lang="en-US" altLang="en-US" sz="1800" dirty="0">
                <a:latin typeface="Courier New" pitchFamily="49" charset="0"/>
                <a:hlinkClick r:id="rId2"/>
              </a:rPr>
              <a:t>http://sdcse.engr.uconn.edu</a:t>
            </a:r>
            <a:endParaRPr lang="en-US" altLang="en-US" sz="1800" dirty="0">
              <a:latin typeface="Courier New" pitchFamily="49" charset="0"/>
            </a:endParaRPr>
          </a:p>
          <a:p>
            <a:r>
              <a:rPr lang="en-US" altLang="en-US" sz="1800" dirty="0">
                <a:latin typeface="Courier New" pitchFamily="49" charset="0"/>
              </a:rPr>
              <a:t> (860) 486–4818 (Office)</a:t>
            </a:r>
          </a:p>
          <a:p>
            <a:r>
              <a:rPr lang="en-US" altLang="en-US" sz="1800" dirty="0">
                <a:latin typeface="Courier New" pitchFamily="49" charset="0"/>
              </a:rPr>
              <a:t>(860) 486-3719 (CSE Office)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Read/Write from files</a:t>
            </a:r>
          </a:p>
        </p:txBody>
      </p:sp>
      <p:sp>
        <p:nvSpPr>
          <p:cNvPr id="3" name="Rectangle 2"/>
          <p:cNvSpPr/>
          <p:nvPr/>
        </p:nvSpPr>
        <p:spPr>
          <a:xfrm>
            <a:off x="914400" y="762000"/>
            <a:ext cx="41148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50" dirty="0"/>
              <a:t>program </a:t>
            </a:r>
            <a:r>
              <a:rPr lang="en-US" sz="1050" dirty="0" err="1"/>
              <a:t>readwritetofiles</a:t>
            </a:r>
            <a:r>
              <a:rPr lang="en-US" sz="1050" dirty="0"/>
              <a:t>;</a:t>
            </a:r>
          </a:p>
          <a:p>
            <a:pPr algn="l"/>
            <a:r>
              <a:rPr lang="en-US" sz="1050" dirty="0" err="1"/>
              <a:t>var</a:t>
            </a:r>
            <a:endParaRPr lang="en-US" sz="1050" dirty="0"/>
          </a:p>
          <a:p>
            <a:pPr algn="l"/>
            <a:r>
              <a:rPr lang="en-US" sz="1050" dirty="0"/>
              <a:t>   </a:t>
            </a:r>
            <a:r>
              <a:rPr lang="en-US" sz="1050" dirty="0" err="1"/>
              <a:t>readfilename</a:t>
            </a:r>
            <a:r>
              <a:rPr lang="en-US" sz="1050" dirty="0"/>
              <a:t>  : string;</a:t>
            </a:r>
          </a:p>
          <a:p>
            <a:pPr algn="l"/>
            <a:r>
              <a:rPr lang="en-US" sz="1050" dirty="0"/>
              <a:t>   </a:t>
            </a:r>
            <a:r>
              <a:rPr lang="en-US" sz="1050" dirty="0" err="1"/>
              <a:t>writefilename</a:t>
            </a:r>
            <a:r>
              <a:rPr lang="en-US" sz="1050" dirty="0"/>
              <a:t> : string;</a:t>
            </a:r>
          </a:p>
          <a:p>
            <a:pPr algn="l"/>
            <a:r>
              <a:rPr lang="en-US" sz="1050" dirty="0"/>
              <a:t>   </a:t>
            </a:r>
            <a:r>
              <a:rPr lang="en-US" sz="1050" dirty="0" err="1"/>
              <a:t>myreadfile</a:t>
            </a:r>
            <a:r>
              <a:rPr lang="en-US" sz="1050" dirty="0"/>
              <a:t>    : text;</a:t>
            </a:r>
          </a:p>
          <a:p>
            <a:pPr algn="l"/>
            <a:r>
              <a:rPr lang="en-US" sz="1050" dirty="0"/>
              <a:t>   </a:t>
            </a:r>
            <a:r>
              <a:rPr lang="en-US" sz="1050" dirty="0" err="1"/>
              <a:t>mywritefile</a:t>
            </a:r>
            <a:r>
              <a:rPr lang="en-US" sz="1050" dirty="0"/>
              <a:t>   : text;</a:t>
            </a:r>
          </a:p>
          <a:p>
            <a:pPr algn="l"/>
            <a:r>
              <a:rPr lang="en-US" sz="1050" dirty="0"/>
              <a:t>   c             : char;</a:t>
            </a:r>
          </a:p>
          <a:p>
            <a:pPr algn="l"/>
            <a:r>
              <a:rPr lang="en-US" sz="1050" dirty="0"/>
              <a:t>   </a:t>
            </a:r>
            <a:r>
              <a:rPr lang="en-US" sz="1050" dirty="0" err="1"/>
              <a:t>gpa</a:t>
            </a:r>
            <a:r>
              <a:rPr lang="en-US" sz="1050" dirty="0"/>
              <a:t>           : integer;</a:t>
            </a:r>
          </a:p>
          <a:p>
            <a:pPr algn="l"/>
            <a:r>
              <a:rPr lang="en-US" sz="1050" dirty="0"/>
              <a:t>Begin  (* put files in c:\Dev-Pas directory *)</a:t>
            </a:r>
          </a:p>
          <a:p>
            <a:pPr algn="l"/>
            <a:r>
              <a:rPr lang="en-US" sz="1050" dirty="0"/>
              <a:t>   </a:t>
            </a:r>
            <a:r>
              <a:rPr lang="en-US" sz="1050" dirty="0" err="1"/>
              <a:t>readfilename</a:t>
            </a:r>
            <a:r>
              <a:rPr lang="en-US" sz="1050" dirty="0"/>
              <a:t>:='letterGrades.txt';</a:t>
            </a:r>
          </a:p>
          <a:p>
            <a:pPr algn="l"/>
            <a:r>
              <a:rPr lang="en-US" sz="1050" dirty="0"/>
              <a:t>   </a:t>
            </a:r>
            <a:r>
              <a:rPr lang="en-US" sz="1050" dirty="0" err="1"/>
              <a:t>writefilename</a:t>
            </a:r>
            <a:r>
              <a:rPr lang="en-US" sz="1050" dirty="0"/>
              <a:t>:='pointGrades.txt';</a:t>
            </a:r>
          </a:p>
          <a:p>
            <a:pPr algn="l"/>
            <a:r>
              <a:rPr lang="en-US" sz="1050" dirty="0"/>
              <a:t>   </a:t>
            </a:r>
          </a:p>
          <a:p>
            <a:pPr algn="l"/>
            <a:r>
              <a:rPr lang="en-US" sz="1050" dirty="0"/>
              <a:t>   assign(</a:t>
            </a:r>
            <a:r>
              <a:rPr lang="en-US" sz="1050" dirty="0" err="1"/>
              <a:t>myreadfile</a:t>
            </a:r>
            <a:r>
              <a:rPr lang="en-US" sz="1050" dirty="0"/>
              <a:t>, </a:t>
            </a:r>
            <a:r>
              <a:rPr lang="en-US" sz="1050" dirty="0" err="1"/>
              <a:t>readfilename</a:t>
            </a:r>
            <a:r>
              <a:rPr lang="en-US" sz="1050" dirty="0"/>
              <a:t>);</a:t>
            </a:r>
          </a:p>
          <a:p>
            <a:pPr algn="l"/>
            <a:r>
              <a:rPr lang="en-US" sz="1050" dirty="0"/>
              <a:t>   reset(</a:t>
            </a:r>
            <a:r>
              <a:rPr lang="en-US" sz="1050" dirty="0" err="1"/>
              <a:t>myreadfile</a:t>
            </a:r>
            <a:r>
              <a:rPr lang="en-US" sz="1050" dirty="0"/>
              <a:t>);</a:t>
            </a:r>
          </a:p>
          <a:p>
            <a:pPr algn="l"/>
            <a:endParaRPr lang="en-US" sz="1050" dirty="0"/>
          </a:p>
          <a:p>
            <a:pPr algn="l"/>
            <a:r>
              <a:rPr lang="en-US" sz="1050" dirty="0"/>
              <a:t>   assign(</a:t>
            </a:r>
            <a:r>
              <a:rPr lang="en-US" sz="1050" dirty="0" err="1"/>
              <a:t>mywritefile</a:t>
            </a:r>
            <a:r>
              <a:rPr lang="en-US" sz="1050" dirty="0"/>
              <a:t>, </a:t>
            </a:r>
            <a:r>
              <a:rPr lang="en-US" sz="1050" dirty="0" err="1"/>
              <a:t>writefilename</a:t>
            </a:r>
            <a:r>
              <a:rPr lang="en-US" sz="1050" dirty="0"/>
              <a:t>);</a:t>
            </a:r>
          </a:p>
          <a:p>
            <a:pPr algn="l"/>
            <a:r>
              <a:rPr lang="en-US" sz="1050" dirty="0"/>
              <a:t>   rewrite(</a:t>
            </a:r>
            <a:r>
              <a:rPr lang="en-US" sz="1050" dirty="0" err="1"/>
              <a:t>mywritefile</a:t>
            </a:r>
            <a:r>
              <a:rPr lang="en-US" sz="1050" dirty="0"/>
              <a:t>);</a:t>
            </a:r>
          </a:p>
          <a:p>
            <a:pPr algn="l"/>
            <a:r>
              <a:rPr lang="en-US" sz="1050" dirty="0"/>
              <a:t>   </a:t>
            </a:r>
          </a:p>
          <a:p>
            <a:pPr algn="l"/>
            <a:r>
              <a:rPr lang="en-US" sz="1050" dirty="0"/>
              <a:t>   while NOT EOF (</a:t>
            </a:r>
            <a:r>
              <a:rPr lang="en-US" sz="1050" dirty="0" err="1"/>
              <a:t>myreadfile</a:t>
            </a:r>
            <a:r>
              <a:rPr lang="en-US" sz="1050" dirty="0"/>
              <a:t>) do</a:t>
            </a:r>
          </a:p>
          <a:p>
            <a:pPr algn="l"/>
            <a:r>
              <a:rPr lang="en-US" sz="1050" dirty="0"/>
              <a:t>     begin</a:t>
            </a:r>
          </a:p>
          <a:p>
            <a:pPr algn="l"/>
            <a:r>
              <a:rPr lang="en-US" sz="1050" dirty="0"/>
              <a:t>      </a:t>
            </a:r>
            <a:r>
              <a:rPr lang="en-US" sz="1050" dirty="0" err="1"/>
              <a:t>readln</a:t>
            </a:r>
            <a:r>
              <a:rPr lang="en-US" sz="1050" dirty="0"/>
              <a:t>(</a:t>
            </a:r>
            <a:r>
              <a:rPr lang="en-US" sz="1050" dirty="0" err="1"/>
              <a:t>myreadfile</a:t>
            </a:r>
            <a:r>
              <a:rPr lang="en-US" sz="1050" dirty="0"/>
              <a:t>, c);</a:t>
            </a:r>
          </a:p>
          <a:p>
            <a:pPr algn="l"/>
            <a:r>
              <a:rPr lang="en-US" sz="1050" dirty="0"/>
              <a:t>      case (c) of</a:t>
            </a:r>
          </a:p>
          <a:p>
            <a:pPr algn="l"/>
            <a:r>
              <a:rPr lang="en-US" sz="1050" dirty="0"/>
              <a:t>        'A'       : </a:t>
            </a:r>
            <a:r>
              <a:rPr lang="en-US" sz="1050" dirty="0" err="1"/>
              <a:t>gpa</a:t>
            </a:r>
            <a:r>
              <a:rPr lang="en-US" sz="1050" dirty="0"/>
              <a:t> := 4;</a:t>
            </a:r>
          </a:p>
          <a:p>
            <a:pPr algn="l"/>
            <a:r>
              <a:rPr lang="en-US" sz="1050" dirty="0"/>
              <a:t>        'B'       : </a:t>
            </a:r>
            <a:r>
              <a:rPr lang="en-US" sz="1050" dirty="0" err="1"/>
              <a:t>gpa</a:t>
            </a:r>
            <a:r>
              <a:rPr lang="en-US" sz="1050" dirty="0"/>
              <a:t> := 3;</a:t>
            </a:r>
          </a:p>
          <a:p>
            <a:pPr algn="l"/>
            <a:r>
              <a:rPr lang="en-US" sz="1050" dirty="0"/>
              <a:t>        'C'       : </a:t>
            </a:r>
            <a:r>
              <a:rPr lang="en-US" sz="1050" dirty="0" err="1"/>
              <a:t>gpa</a:t>
            </a:r>
            <a:r>
              <a:rPr lang="en-US" sz="1050" dirty="0"/>
              <a:t> := 2;</a:t>
            </a:r>
          </a:p>
          <a:p>
            <a:pPr algn="l"/>
            <a:r>
              <a:rPr lang="en-US" sz="1050" dirty="0"/>
              <a:t>        'D'       : </a:t>
            </a:r>
            <a:r>
              <a:rPr lang="en-US" sz="1050" dirty="0" err="1"/>
              <a:t>gpa</a:t>
            </a:r>
            <a:r>
              <a:rPr lang="en-US" sz="1050" dirty="0"/>
              <a:t> := 1;</a:t>
            </a:r>
          </a:p>
          <a:p>
            <a:pPr algn="l"/>
            <a:r>
              <a:rPr lang="en-US" sz="1050" dirty="0"/>
              <a:t>        'F'       : </a:t>
            </a:r>
            <a:r>
              <a:rPr lang="en-US" sz="1050" dirty="0" err="1"/>
              <a:t>gpa</a:t>
            </a:r>
            <a:r>
              <a:rPr lang="en-US" sz="1050" dirty="0"/>
              <a:t> := 0;</a:t>
            </a:r>
          </a:p>
          <a:p>
            <a:pPr algn="l"/>
            <a:r>
              <a:rPr lang="en-US" sz="1050" dirty="0"/>
              <a:t>        otherwise </a:t>
            </a:r>
            <a:r>
              <a:rPr lang="en-US" sz="1050" dirty="0" err="1"/>
              <a:t>gpa</a:t>
            </a:r>
            <a:r>
              <a:rPr lang="en-US" sz="1050" dirty="0"/>
              <a:t> := -1;</a:t>
            </a:r>
          </a:p>
          <a:p>
            <a:pPr algn="l"/>
            <a:r>
              <a:rPr lang="en-US" sz="1050" dirty="0"/>
              <a:t>       end; (* case *)</a:t>
            </a:r>
          </a:p>
          <a:p>
            <a:pPr algn="l"/>
            <a:r>
              <a:rPr lang="en-US" sz="1050" dirty="0"/>
              <a:t>       </a:t>
            </a:r>
            <a:r>
              <a:rPr lang="en-US" sz="1050" dirty="0" err="1"/>
              <a:t>writeln</a:t>
            </a:r>
            <a:r>
              <a:rPr lang="en-US" sz="1050" dirty="0"/>
              <a:t>(</a:t>
            </a:r>
            <a:r>
              <a:rPr lang="en-US" sz="1050" dirty="0" err="1"/>
              <a:t>mywritefile</a:t>
            </a:r>
            <a:r>
              <a:rPr lang="en-US" sz="1050" dirty="0"/>
              <a:t>, </a:t>
            </a:r>
            <a:r>
              <a:rPr lang="en-US" sz="1050" dirty="0" err="1"/>
              <a:t>gpa</a:t>
            </a:r>
            <a:r>
              <a:rPr lang="en-US" sz="1050" dirty="0"/>
              <a:t>);</a:t>
            </a:r>
          </a:p>
          <a:p>
            <a:pPr algn="l"/>
            <a:r>
              <a:rPr lang="en-US" sz="1050" dirty="0"/>
              <a:t>     end;</a:t>
            </a:r>
          </a:p>
          <a:p>
            <a:pPr algn="l"/>
            <a:r>
              <a:rPr lang="en-US" sz="1050" dirty="0"/>
              <a:t>   </a:t>
            </a:r>
            <a:r>
              <a:rPr lang="en-US" sz="1050" dirty="0" err="1"/>
              <a:t>writeln</a:t>
            </a:r>
            <a:r>
              <a:rPr lang="en-US" sz="1050" dirty="0"/>
              <a:t>(</a:t>
            </a:r>
            <a:r>
              <a:rPr lang="en-US" sz="1050" dirty="0" err="1"/>
              <a:t>mywritefile</a:t>
            </a:r>
            <a:r>
              <a:rPr lang="en-US" sz="1050" dirty="0"/>
              <a:t>,'Completed writing'); </a:t>
            </a:r>
          </a:p>
          <a:p>
            <a:pPr algn="l"/>
            <a:r>
              <a:rPr lang="en-US" sz="1050" dirty="0"/>
              <a:t>   </a:t>
            </a:r>
          </a:p>
          <a:p>
            <a:pPr algn="l"/>
            <a:r>
              <a:rPr lang="en-US" sz="1050" dirty="0"/>
              <a:t>   close(</a:t>
            </a:r>
            <a:r>
              <a:rPr lang="en-US" sz="1050" dirty="0" err="1"/>
              <a:t>myreadfile</a:t>
            </a:r>
            <a:r>
              <a:rPr lang="en-US" sz="1050" dirty="0"/>
              <a:t>);</a:t>
            </a:r>
          </a:p>
          <a:p>
            <a:pPr algn="l"/>
            <a:r>
              <a:rPr lang="en-US" sz="1050" dirty="0"/>
              <a:t>   close(</a:t>
            </a:r>
            <a:r>
              <a:rPr lang="en-US" sz="1050" dirty="0" err="1"/>
              <a:t>mywritefile</a:t>
            </a:r>
            <a:r>
              <a:rPr lang="en-US" sz="1050" dirty="0"/>
              <a:t>);</a:t>
            </a:r>
          </a:p>
          <a:p>
            <a:pPr algn="l"/>
            <a:r>
              <a:rPr lang="en-US" sz="1050" dirty="0"/>
              <a:t>end.</a:t>
            </a:r>
          </a:p>
        </p:txBody>
      </p:sp>
      <p:sp>
        <p:nvSpPr>
          <p:cNvPr id="4" name="Rectangle 3"/>
          <p:cNvSpPr/>
          <p:nvPr/>
        </p:nvSpPr>
        <p:spPr>
          <a:xfrm>
            <a:off x="5424800" y="851863"/>
            <a:ext cx="3134191" cy="2677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dirty="0"/>
              <a:t>letterGrades.txt</a:t>
            </a:r>
          </a:p>
          <a:p>
            <a:pPr algn="l"/>
            <a:r>
              <a:rPr lang="pt-BR" sz="2400" dirty="0"/>
              <a:t>A</a:t>
            </a:r>
          </a:p>
          <a:p>
            <a:pPr algn="l"/>
            <a:r>
              <a:rPr lang="pt-BR" sz="2400" dirty="0"/>
              <a:t>B</a:t>
            </a:r>
          </a:p>
          <a:p>
            <a:pPr algn="l"/>
            <a:r>
              <a:rPr lang="pt-BR" sz="2400" dirty="0"/>
              <a:t>B</a:t>
            </a:r>
          </a:p>
          <a:p>
            <a:pPr algn="l"/>
            <a:r>
              <a:rPr lang="pt-BR" sz="2400" dirty="0"/>
              <a:t>A</a:t>
            </a:r>
          </a:p>
          <a:p>
            <a:pPr algn="l"/>
            <a:r>
              <a:rPr lang="pt-BR" sz="2400" dirty="0"/>
              <a:t>D</a:t>
            </a:r>
          </a:p>
          <a:p>
            <a:pPr algn="l"/>
            <a:r>
              <a:rPr lang="pt-BR" sz="2400" dirty="0"/>
              <a:t>B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332628" y="3505200"/>
            <a:ext cx="3318537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dirty="0"/>
              <a:t>pointGrades.txt</a:t>
            </a:r>
          </a:p>
          <a:p>
            <a:pPr algn="l"/>
            <a:r>
              <a:rPr lang="en-US" sz="2400" dirty="0"/>
              <a:t>4</a:t>
            </a:r>
          </a:p>
          <a:p>
            <a:pPr algn="l"/>
            <a:r>
              <a:rPr lang="en-US" sz="2400" dirty="0"/>
              <a:t>3</a:t>
            </a:r>
          </a:p>
          <a:p>
            <a:pPr algn="l"/>
            <a:r>
              <a:rPr lang="en-US" sz="2400" dirty="0"/>
              <a:t>3</a:t>
            </a:r>
          </a:p>
          <a:p>
            <a:pPr algn="l"/>
            <a:r>
              <a:rPr lang="en-US" sz="2400" dirty="0"/>
              <a:t>4</a:t>
            </a:r>
          </a:p>
          <a:p>
            <a:pPr algn="l"/>
            <a:r>
              <a:rPr lang="en-US" sz="2400" dirty="0"/>
              <a:t>1</a:t>
            </a:r>
          </a:p>
          <a:p>
            <a:pPr algn="l"/>
            <a:r>
              <a:rPr lang="en-US" sz="2400" dirty="0"/>
              <a:t>3</a:t>
            </a:r>
          </a:p>
          <a:p>
            <a:pPr algn="l"/>
            <a:r>
              <a:rPr lang="en-US" sz="2400" dirty="0"/>
              <a:t>Completed writing</a:t>
            </a:r>
          </a:p>
        </p:txBody>
      </p:sp>
    </p:spTree>
    <p:extLst>
      <p:ext uri="{BB962C8B-B14F-4D97-AF65-F5344CB8AC3E}">
        <p14:creationId xmlns:p14="http://schemas.microsoft.com/office/powerpoint/2010/main" val="207296511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AdaGIDE</a:t>
            </a:r>
            <a:endParaRPr lang="en-US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6286500" cy="308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75558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Using Enumeration Types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17420" y="917255"/>
            <a:ext cx="4277515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with </a:t>
            </a:r>
            <a:r>
              <a:rPr lang="en-US" sz="1400" dirty="0" err="1"/>
              <a:t>Gnat.Io</a:t>
            </a:r>
            <a:r>
              <a:rPr lang="en-US" sz="1400" dirty="0"/>
              <a:t>; use </a:t>
            </a:r>
            <a:r>
              <a:rPr lang="en-US" sz="1400" dirty="0" err="1"/>
              <a:t>Gnat.Io</a:t>
            </a:r>
            <a:r>
              <a:rPr lang="en-US" sz="1400" dirty="0"/>
              <a:t>;</a:t>
            </a:r>
          </a:p>
          <a:p>
            <a:pPr algn="l"/>
            <a:r>
              <a:rPr lang="en-US" sz="1400" dirty="0"/>
              <a:t>procedure </a:t>
            </a:r>
            <a:r>
              <a:rPr lang="en-US" sz="1400" dirty="0" err="1"/>
              <a:t>Enum</a:t>
            </a:r>
            <a:r>
              <a:rPr lang="en-US" sz="1400" dirty="0"/>
              <a:t> is</a:t>
            </a:r>
          </a:p>
          <a:p>
            <a:pPr algn="l"/>
            <a:r>
              <a:rPr lang="en-US" sz="1400" dirty="0"/>
              <a:t>   type </a:t>
            </a:r>
            <a:r>
              <a:rPr lang="en-US" sz="1400" dirty="0" err="1"/>
              <a:t>Day_Type</a:t>
            </a:r>
            <a:r>
              <a:rPr lang="en-US" sz="1400" dirty="0"/>
              <a:t> is (Sun, Mon, Tue, Wed, Thu, Fri, Sat);</a:t>
            </a:r>
          </a:p>
          <a:p>
            <a:pPr algn="l"/>
            <a:r>
              <a:rPr lang="en-US" sz="1400" dirty="0"/>
              <a:t>   subtype </a:t>
            </a:r>
            <a:r>
              <a:rPr lang="en-US" sz="1400" dirty="0" err="1"/>
              <a:t>Week_Days</a:t>
            </a:r>
            <a:r>
              <a:rPr lang="en-US" sz="1400" dirty="0"/>
              <a:t> is </a:t>
            </a:r>
            <a:r>
              <a:rPr lang="en-US" sz="1400" dirty="0" err="1"/>
              <a:t>Day_Type</a:t>
            </a:r>
            <a:r>
              <a:rPr lang="en-US" sz="1400" dirty="0"/>
              <a:t> range Mon .. Fri;</a:t>
            </a:r>
          </a:p>
          <a:p>
            <a:pPr algn="l"/>
            <a:r>
              <a:rPr lang="en-US" sz="1400" dirty="0"/>
              <a:t>   Day: </a:t>
            </a:r>
            <a:r>
              <a:rPr lang="en-US" sz="1400" dirty="0" err="1"/>
              <a:t>Day_Type</a:t>
            </a:r>
            <a:r>
              <a:rPr lang="en-US" sz="1400" dirty="0"/>
              <a:t>;</a:t>
            </a:r>
          </a:p>
          <a:p>
            <a:pPr algn="l"/>
            <a:r>
              <a:rPr lang="en-US" sz="1400" dirty="0"/>
              <a:t>   </a:t>
            </a:r>
            <a:r>
              <a:rPr lang="en-US" sz="1400" dirty="0" err="1"/>
              <a:t>Sdays</a:t>
            </a:r>
            <a:r>
              <a:rPr lang="en-US" sz="1400" dirty="0"/>
              <a:t>: array (</a:t>
            </a:r>
            <a:r>
              <a:rPr lang="en-US" sz="1400" dirty="0" err="1"/>
              <a:t>Day_Type</a:t>
            </a:r>
            <a:r>
              <a:rPr lang="en-US" sz="1400" dirty="0"/>
              <a:t>) of String(1..3) :=</a:t>
            </a:r>
          </a:p>
          <a:p>
            <a:pPr algn="l"/>
            <a:r>
              <a:rPr lang="en-US" sz="1400" dirty="0"/>
              <a:t>     ("Sun", "Mon", "Tue", "Wed", "Thu", "Fri", "Sat");</a:t>
            </a:r>
          </a:p>
          <a:p>
            <a:pPr algn="l"/>
            <a:r>
              <a:rPr lang="en-US" sz="1400" dirty="0"/>
              <a:t>   -- Notice name conflict on Sat.  Ada doesn't mind.</a:t>
            </a:r>
          </a:p>
          <a:p>
            <a:pPr algn="l"/>
            <a:r>
              <a:rPr lang="en-US" sz="1400" dirty="0"/>
              <a:t>   type Declined is (Stood, Sat, Fall);</a:t>
            </a:r>
          </a:p>
          <a:p>
            <a:pPr algn="l"/>
            <a:r>
              <a:rPr lang="en-US" sz="1400" dirty="0"/>
              <a:t>   Declination: Declined;</a:t>
            </a:r>
          </a:p>
          <a:p>
            <a:pPr algn="l"/>
            <a:r>
              <a:rPr lang="en-US" sz="1400" dirty="0"/>
              <a:t>begin</a:t>
            </a:r>
          </a:p>
          <a:p>
            <a:pPr algn="l"/>
            <a:r>
              <a:rPr lang="en-US" sz="1400" dirty="0"/>
              <a:t>   -- Print out all the days</a:t>
            </a:r>
          </a:p>
          <a:p>
            <a:pPr algn="l"/>
            <a:r>
              <a:rPr lang="en-US" sz="1400" dirty="0"/>
              <a:t>   for Day in </a:t>
            </a:r>
            <a:r>
              <a:rPr lang="en-US" sz="1400" dirty="0" err="1"/>
              <a:t>Day_Type</a:t>
            </a:r>
            <a:r>
              <a:rPr lang="en-US" sz="1400" dirty="0"/>
              <a:t> loop</a:t>
            </a:r>
          </a:p>
          <a:p>
            <a:pPr algn="l"/>
            <a:r>
              <a:rPr lang="en-US" sz="1400" dirty="0"/>
              <a:t>      Put(</a:t>
            </a:r>
            <a:r>
              <a:rPr lang="en-US" sz="1400" dirty="0" err="1"/>
              <a:t>Sdays</a:t>
            </a:r>
            <a:r>
              <a:rPr lang="en-US" sz="1400" dirty="0"/>
              <a:t>(Day) &amp; " ");</a:t>
            </a:r>
          </a:p>
          <a:p>
            <a:pPr algn="l"/>
            <a:r>
              <a:rPr lang="en-US" sz="1400" dirty="0"/>
              <a:t>   end loop;</a:t>
            </a:r>
          </a:p>
          <a:p>
            <a:pPr algn="l"/>
            <a:r>
              <a:rPr lang="en-US" sz="1400" dirty="0"/>
              <a:t>   </a:t>
            </a:r>
            <a:r>
              <a:rPr lang="en-US" sz="1400" dirty="0" err="1"/>
              <a:t>New_Line</a:t>
            </a:r>
            <a:r>
              <a:rPr lang="en-US" sz="1400" dirty="0"/>
              <a:t>;</a:t>
            </a:r>
          </a:p>
          <a:p>
            <a:pPr algn="l"/>
            <a:r>
              <a:rPr lang="en-US" sz="1400" dirty="0"/>
              <a:t>   -- Print out all the days another way.</a:t>
            </a:r>
          </a:p>
          <a:p>
            <a:pPr algn="l"/>
            <a:r>
              <a:rPr lang="en-US" sz="1400" dirty="0"/>
              <a:t>   for Day in Sun .. Sat loop</a:t>
            </a:r>
          </a:p>
          <a:p>
            <a:pPr algn="l"/>
            <a:r>
              <a:rPr lang="en-US" sz="1400" dirty="0"/>
              <a:t>      Put(</a:t>
            </a:r>
            <a:r>
              <a:rPr lang="en-US" sz="1400" dirty="0" err="1"/>
              <a:t>Sdays</a:t>
            </a:r>
            <a:r>
              <a:rPr lang="en-US" sz="1400" dirty="0"/>
              <a:t>(Day) &amp; " ");</a:t>
            </a:r>
          </a:p>
          <a:p>
            <a:pPr algn="l"/>
            <a:r>
              <a:rPr lang="en-US" sz="1400" dirty="0"/>
              <a:t>   end loop;</a:t>
            </a:r>
          </a:p>
          <a:p>
            <a:pPr algn="l"/>
            <a:r>
              <a:rPr lang="en-US" sz="1400" dirty="0"/>
              <a:t>   </a:t>
            </a:r>
            <a:r>
              <a:rPr lang="en-US" sz="1400" dirty="0" err="1"/>
              <a:t>New_Line</a:t>
            </a:r>
            <a:r>
              <a:rPr lang="en-US" sz="1400" dirty="0"/>
              <a:t>;</a:t>
            </a:r>
          </a:p>
          <a:p>
            <a:pPr algn="l"/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D812E6B-9CB9-9C4E-A650-E768352FB90D}"/>
              </a:ext>
            </a:extLst>
          </p:cNvPr>
          <p:cNvSpPr/>
          <p:nvPr/>
        </p:nvSpPr>
        <p:spPr>
          <a:xfrm>
            <a:off x="4831508" y="1810464"/>
            <a:ext cx="4392797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400" dirty="0"/>
          </a:p>
          <a:p>
            <a:pPr algn="l"/>
            <a:r>
              <a:rPr lang="en-US" sz="1400" dirty="0"/>
              <a:t>   -- Print out the week days yet another way.</a:t>
            </a:r>
          </a:p>
          <a:p>
            <a:pPr algn="l"/>
            <a:r>
              <a:rPr lang="en-US" sz="1400" dirty="0"/>
              <a:t>   Day := </a:t>
            </a:r>
            <a:r>
              <a:rPr lang="en-US" sz="1400" dirty="0" err="1"/>
              <a:t>Week_Days'First</a:t>
            </a:r>
            <a:r>
              <a:rPr lang="en-US" sz="1400" dirty="0"/>
              <a:t>;</a:t>
            </a:r>
          </a:p>
          <a:p>
            <a:pPr algn="l"/>
            <a:r>
              <a:rPr lang="en-US" sz="1400" dirty="0"/>
              <a:t>   while Day &lt;= </a:t>
            </a:r>
            <a:r>
              <a:rPr lang="en-US" sz="1400" dirty="0" err="1"/>
              <a:t>Week_Days'Last</a:t>
            </a:r>
            <a:r>
              <a:rPr lang="en-US" sz="1400" dirty="0"/>
              <a:t> loop</a:t>
            </a:r>
          </a:p>
          <a:p>
            <a:pPr algn="l"/>
            <a:r>
              <a:rPr lang="en-US" sz="1400" dirty="0"/>
              <a:t>      Put(</a:t>
            </a:r>
            <a:r>
              <a:rPr lang="en-US" sz="1400" dirty="0" err="1"/>
              <a:t>Sdays</a:t>
            </a:r>
            <a:r>
              <a:rPr lang="en-US" sz="1400" dirty="0"/>
              <a:t>(Day) &amp; " ");</a:t>
            </a:r>
          </a:p>
          <a:p>
            <a:pPr algn="l"/>
            <a:r>
              <a:rPr lang="en-US" sz="1400" dirty="0"/>
              <a:t>      Day := </a:t>
            </a:r>
            <a:r>
              <a:rPr lang="en-US" sz="1400" dirty="0" err="1"/>
              <a:t>Week_Days'Succ</a:t>
            </a:r>
            <a:r>
              <a:rPr lang="en-US" sz="1400" dirty="0"/>
              <a:t>(Day);</a:t>
            </a:r>
          </a:p>
          <a:p>
            <a:pPr algn="l"/>
            <a:r>
              <a:rPr lang="en-US" sz="1400" dirty="0"/>
              <a:t>   end loop;</a:t>
            </a:r>
          </a:p>
          <a:p>
            <a:pPr algn="l"/>
            <a:r>
              <a:rPr lang="en-US" sz="1400" dirty="0"/>
              <a:t>   </a:t>
            </a:r>
            <a:r>
              <a:rPr lang="en-US" sz="1400" dirty="0" err="1"/>
              <a:t>New_Line</a:t>
            </a:r>
            <a:r>
              <a:rPr lang="en-US" sz="1400" dirty="0"/>
              <a:t>;</a:t>
            </a:r>
          </a:p>
          <a:p>
            <a:pPr algn="l"/>
            <a:r>
              <a:rPr lang="en-US" sz="1400" dirty="0"/>
              <a:t>   -- Print out the days of a MWF class</a:t>
            </a:r>
          </a:p>
          <a:p>
            <a:pPr algn="l"/>
            <a:r>
              <a:rPr lang="en-US" sz="1400" dirty="0"/>
              <a:t>   for Day in </a:t>
            </a:r>
            <a:r>
              <a:rPr lang="en-US" sz="1400" dirty="0" err="1"/>
              <a:t>Week_Days</a:t>
            </a:r>
            <a:r>
              <a:rPr lang="en-US" sz="1400" dirty="0"/>
              <a:t> loop</a:t>
            </a:r>
          </a:p>
          <a:p>
            <a:pPr algn="l"/>
            <a:r>
              <a:rPr lang="en-US" sz="1400" dirty="0"/>
              <a:t>      if (</a:t>
            </a:r>
            <a:r>
              <a:rPr lang="en-US" sz="1400" dirty="0" err="1"/>
              <a:t>Week_Days'Pos</a:t>
            </a:r>
            <a:r>
              <a:rPr lang="en-US" sz="1400" dirty="0"/>
              <a:t>(Day) - </a:t>
            </a:r>
            <a:r>
              <a:rPr lang="en-US" sz="1400" dirty="0" err="1"/>
              <a:t>Week_Days'Pos</a:t>
            </a:r>
            <a:r>
              <a:rPr lang="en-US" sz="1400" dirty="0"/>
              <a:t>(Mon)) mod 2 = 0 then</a:t>
            </a:r>
          </a:p>
          <a:p>
            <a:pPr algn="l"/>
            <a:r>
              <a:rPr lang="en-US" sz="1400" dirty="0"/>
              <a:t>         Put(</a:t>
            </a:r>
            <a:r>
              <a:rPr lang="en-US" sz="1400" dirty="0" err="1"/>
              <a:t>Sdays</a:t>
            </a:r>
            <a:r>
              <a:rPr lang="en-US" sz="1400" dirty="0"/>
              <a:t>(Day) &amp; " ");</a:t>
            </a:r>
          </a:p>
          <a:p>
            <a:pPr algn="l"/>
            <a:r>
              <a:rPr lang="en-US" sz="1400" dirty="0"/>
              <a:t>      end if;</a:t>
            </a:r>
          </a:p>
          <a:p>
            <a:pPr algn="l"/>
            <a:r>
              <a:rPr lang="en-US" sz="1400" dirty="0"/>
              <a:t>   end loop;</a:t>
            </a:r>
          </a:p>
          <a:p>
            <a:pPr algn="l"/>
            <a:r>
              <a:rPr lang="en-US" sz="1400" dirty="0"/>
              <a:t>   </a:t>
            </a:r>
            <a:r>
              <a:rPr lang="en-US" sz="1400" dirty="0" err="1"/>
              <a:t>New_Line</a:t>
            </a:r>
            <a:r>
              <a:rPr lang="en-US" sz="1400" dirty="0"/>
              <a:t>;</a:t>
            </a:r>
          </a:p>
          <a:p>
            <a:pPr algn="l"/>
            <a:r>
              <a:rPr lang="en-US" sz="1400" dirty="0"/>
              <a:t>   Day := Sat;</a:t>
            </a:r>
          </a:p>
          <a:p>
            <a:pPr algn="l"/>
            <a:r>
              <a:rPr lang="en-US" sz="1400" dirty="0"/>
              <a:t>   Declination := Sat;</a:t>
            </a:r>
          </a:p>
          <a:p>
            <a:pPr algn="l"/>
            <a:r>
              <a:rPr lang="en-US" sz="1400" dirty="0"/>
              <a:t>   Put(</a:t>
            </a:r>
            <a:r>
              <a:rPr lang="en-US" sz="1400" dirty="0" err="1"/>
              <a:t>Day_Type'Pos</a:t>
            </a:r>
            <a:r>
              <a:rPr lang="en-US" sz="1400" dirty="0"/>
              <a:t>(Day));</a:t>
            </a:r>
          </a:p>
          <a:p>
            <a:pPr algn="l"/>
            <a:r>
              <a:rPr lang="en-US" sz="1400" dirty="0"/>
              <a:t>   Put(" ");</a:t>
            </a:r>
          </a:p>
          <a:p>
            <a:pPr algn="l"/>
            <a:r>
              <a:rPr lang="en-US" sz="1400" dirty="0"/>
              <a:t>   Put(</a:t>
            </a:r>
            <a:r>
              <a:rPr lang="en-US" sz="1400" dirty="0" err="1"/>
              <a:t>Declined'Pos</a:t>
            </a:r>
            <a:r>
              <a:rPr lang="en-US" sz="1400" dirty="0"/>
              <a:t>(Declination));</a:t>
            </a:r>
          </a:p>
          <a:p>
            <a:pPr algn="l"/>
            <a:r>
              <a:rPr lang="en-US" sz="1400" dirty="0"/>
              <a:t>   </a:t>
            </a:r>
            <a:r>
              <a:rPr lang="en-US" sz="1400" dirty="0" err="1"/>
              <a:t>New_Line</a:t>
            </a:r>
            <a:r>
              <a:rPr lang="en-US" sz="1400" dirty="0"/>
              <a:t>;</a:t>
            </a:r>
          </a:p>
          <a:p>
            <a:pPr algn="l"/>
            <a:r>
              <a:rPr lang="en-US" sz="1400" dirty="0"/>
              <a:t>end </a:t>
            </a:r>
            <a:r>
              <a:rPr lang="en-US" sz="1400" dirty="0" err="1"/>
              <a:t>Enum</a:t>
            </a:r>
            <a:r>
              <a:rPr lang="en-US" sz="14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10969308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AdaGIDE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63627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456384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br>
              <a:rPr lang="en-US" sz="2400"/>
            </a:br>
            <a:r>
              <a:rPr lang="en-US" sz="2400"/>
              <a:t>-- This reads in a string on a line, but skips leading blanks.</a:t>
            </a:r>
            <a:endParaRPr lang="en-US" sz="2400" dirty="0"/>
          </a:p>
        </p:txBody>
      </p:sp>
      <p:sp>
        <p:nvSpPr>
          <p:cNvPr id="3" name="Rectangle 2"/>
          <p:cNvSpPr/>
          <p:nvPr/>
        </p:nvSpPr>
        <p:spPr>
          <a:xfrm>
            <a:off x="820599" y="810182"/>
            <a:ext cx="80010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600" dirty="0"/>
          </a:p>
          <a:p>
            <a:pPr algn="l"/>
            <a:r>
              <a:rPr lang="en-US" sz="1600" dirty="0"/>
              <a:t>with </a:t>
            </a:r>
            <a:r>
              <a:rPr lang="en-US" sz="1600" dirty="0" err="1"/>
              <a:t>Gnat.Io</a:t>
            </a:r>
            <a:r>
              <a:rPr lang="en-US" sz="1600" dirty="0"/>
              <a:t>; use </a:t>
            </a:r>
            <a:r>
              <a:rPr lang="en-US" sz="1600" dirty="0" err="1"/>
              <a:t>Gnat.Io</a:t>
            </a:r>
            <a:r>
              <a:rPr lang="en-US" sz="1600" dirty="0"/>
              <a:t>;</a:t>
            </a:r>
          </a:p>
          <a:p>
            <a:pPr algn="l"/>
            <a:r>
              <a:rPr lang="en-US" sz="1600" dirty="0"/>
              <a:t>procedure </a:t>
            </a:r>
            <a:r>
              <a:rPr lang="en-US" sz="1600" dirty="0" err="1"/>
              <a:t>ReadRest</a:t>
            </a:r>
            <a:r>
              <a:rPr lang="en-US" sz="1600" dirty="0"/>
              <a:t> is</a:t>
            </a:r>
          </a:p>
          <a:p>
            <a:pPr algn="l"/>
            <a:r>
              <a:rPr lang="en-US" sz="1600" dirty="0"/>
              <a:t>   Max: constant := 20;         -- Max size of string.</a:t>
            </a:r>
          </a:p>
          <a:p>
            <a:pPr algn="l"/>
            <a:r>
              <a:rPr lang="en-US" sz="1600" dirty="0"/>
              <a:t>   Fred: String(1..Max);        -- String.</a:t>
            </a:r>
          </a:p>
          <a:p>
            <a:pPr algn="l"/>
            <a:r>
              <a:rPr lang="en-US" sz="1600" dirty="0"/>
              <a:t>   I: Integer;                  -- Input subscript.</a:t>
            </a:r>
          </a:p>
          <a:p>
            <a:pPr algn="l"/>
            <a:r>
              <a:rPr lang="en-US" sz="1600" dirty="0"/>
              <a:t>   </a:t>
            </a:r>
            <a:r>
              <a:rPr lang="en-US" sz="1600" dirty="0" err="1"/>
              <a:t>Ch</a:t>
            </a:r>
            <a:r>
              <a:rPr lang="en-US" sz="1600" dirty="0"/>
              <a:t>: Character;               -- Search for first char.</a:t>
            </a:r>
          </a:p>
          <a:p>
            <a:pPr algn="l"/>
            <a:r>
              <a:rPr lang="en-US" sz="1600" dirty="0"/>
              <a:t>begin</a:t>
            </a:r>
          </a:p>
          <a:p>
            <a:pPr algn="l"/>
            <a:r>
              <a:rPr lang="en-US" sz="1600" dirty="0"/>
              <a:t>   -- Read to first non-blank character and put it into the first</a:t>
            </a:r>
          </a:p>
          <a:p>
            <a:pPr algn="l"/>
            <a:r>
              <a:rPr lang="en-US" sz="1600" dirty="0"/>
              <a:t>   -- position of the array.</a:t>
            </a:r>
          </a:p>
          <a:p>
            <a:pPr algn="l"/>
            <a:r>
              <a:rPr lang="en-US" sz="1600" dirty="0"/>
              <a:t>   loop</a:t>
            </a:r>
          </a:p>
          <a:p>
            <a:pPr algn="l"/>
            <a:r>
              <a:rPr lang="en-US" sz="1600" dirty="0"/>
              <a:t>      Get(</a:t>
            </a:r>
            <a:r>
              <a:rPr lang="en-US" sz="1600" dirty="0" err="1"/>
              <a:t>Ch</a:t>
            </a:r>
            <a:r>
              <a:rPr lang="en-US" sz="1600" dirty="0"/>
              <a:t>);</a:t>
            </a:r>
          </a:p>
          <a:p>
            <a:pPr algn="l"/>
            <a:r>
              <a:rPr lang="en-US" sz="1600" dirty="0"/>
              <a:t>      exit when </a:t>
            </a:r>
            <a:r>
              <a:rPr lang="en-US" sz="1600" dirty="0" err="1"/>
              <a:t>Ch</a:t>
            </a:r>
            <a:r>
              <a:rPr lang="en-US" sz="1600" dirty="0"/>
              <a:t> /= ' ';</a:t>
            </a:r>
          </a:p>
          <a:p>
            <a:pPr algn="l"/>
            <a:r>
              <a:rPr lang="en-US" sz="1600" dirty="0"/>
              <a:t>   end loop;</a:t>
            </a:r>
          </a:p>
          <a:p>
            <a:pPr algn="l"/>
            <a:r>
              <a:rPr lang="en-US" sz="1600" dirty="0"/>
              <a:t>   Fred(1) := </a:t>
            </a:r>
            <a:r>
              <a:rPr lang="en-US" sz="1600" dirty="0" err="1"/>
              <a:t>Ch</a:t>
            </a:r>
            <a:r>
              <a:rPr lang="en-US" sz="1600" dirty="0"/>
              <a:t>;</a:t>
            </a:r>
          </a:p>
          <a:p>
            <a:pPr algn="l"/>
            <a:endParaRPr lang="en-US" sz="1600" dirty="0"/>
          </a:p>
          <a:p>
            <a:pPr algn="l"/>
            <a:r>
              <a:rPr lang="en-US" sz="1600" dirty="0"/>
              <a:t>   -- Read the rest of the line into the part of the array after the</a:t>
            </a:r>
          </a:p>
          <a:p>
            <a:pPr algn="l"/>
            <a:r>
              <a:rPr lang="en-US" sz="1600" dirty="0"/>
              <a:t>   -- first position.</a:t>
            </a:r>
          </a:p>
          <a:p>
            <a:pPr algn="l"/>
            <a:r>
              <a:rPr lang="en-US" sz="1600" dirty="0"/>
              <a:t>   </a:t>
            </a:r>
            <a:r>
              <a:rPr lang="en-US" sz="1600" dirty="0" err="1"/>
              <a:t>Get_Line</a:t>
            </a:r>
            <a:r>
              <a:rPr lang="en-US" sz="1600" dirty="0"/>
              <a:t>(Fred(2..Fred'last), I);</a:t>
            </a:r>
          </a:p>
          <a:p>
            <a:pPr algn="l"/>
            <a:endParaRPr lang="en-US" sz="1600" dirty="0"/>
          </a:p>
          <a:p>
            <a:pPr algn="l"/>
            <a:r>
              <a:rPr lang="en-US" sz="1600" dirty="0"/>
              <a:t>   -- Echo the whole string, leading blanks trimmed.</a:t>
            </a:r>
          </a:p>
          <a:p>
            <a:pPr algn="l"/>
            <a:r>
              <a:rPr lang="en-US" sz="1600" dirty="0"/>
              <a:t>   </a:t>
            </a:r>
            <a:r>
              <a:rPr lang="en-US" sz="1600" dirty="0" err="1"/>
              <a:t>Put_Line</a:t>
            </a:r>
            <a:r>
              <a:rPr lang="en-US" sz="1600" dirty="0"/>
              <a:t>(Fred(1..I));</a:t>
            </a:r>
          </a:p>
          <a:p>
            <a:pPr algn="l"/>
            <a:r>
              <a:rPr lang="en-US" sz="1600" dirty="0"/>
              <a:t>end </a:t>
            </a:r>
            <a:r>
              <a:rPr lang="en-US" sz="1600" dirty="0" err="1"/>
              <a:t>ReadRest</a:t>
            </a:r>
            <a:r>
              <a:rPr lang="en-US" sz="1600" dirty="0"/>
              <a:t>;</a:t>
            </a:r>
            <a:endParaRPr lang="en-US" sz="16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887" b="56238"/>
          <a:stretch/>
        </p:blipFill>
        <p:spPr bwMode="auto">
          <a:xfrm>
            <a:off x="4790143" y="3185410"/>
            <a:ext cx="4246070" cy="1336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283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2-dimensionalbarray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2776" y="569269"/>
            <a:ext cx="467641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400" dirty="0"/>
          </a:p>
          <a:p>
            <a:pPr algn="l"/>
            <a:r>
              <a:rPr lang="en-US" sz="1400" dirty="0"/>
              <a:t>with </a:t>
            </a:r>
            <a:r>
              <a:rPr lang="en-US" sz="1400" dirty="0" err="1"/>
              <a:t>Gnat.Io</a:t>
            </a:r>
            <a:r>
              <a:rPr lang="en-US" sz="1400" dirty="0"/>
              <a:t>; use </a:t>
            </a:r>
            <a:r>
              <a:rPr lang="en-US" sz="1400" dirty="0" err="1"/>
              <a:t>Gnat.Io</a:t>
            </a:r>
            <a:r>
              <a:rPr lang="en-US" sz="1400" dirty="0"/>
              <a:t>;</a:t>
            </a:r>
          </a:p>
          <a:p>
            <a:pPr algn="l"/>
            <a:r>
              <a:rPr lang="en-US" sz="1400" dirty="0"/>
              <a:t>procedure </a:t>
            </a:r>
            <a:r>
              <a:rPr lang="en-US" sz="1400"/>
              <a:t>Arr3 is</a:t>
            </a:r>
          </a:p>
          <a:p>
            <a:pPr algn="l"/>
            <a:r>
              <a:rPr lang="en-US" sz="1400"/>
              <a:t>   type CS is (G_Wiggins, M_Wiggins, Bennet, Woodall);</a:t>
            </a:r>
          </a:p>
          <a:p>
            <a:pPr algn="l"/>
            <a:r>
              <a:rPr lang="en-US" sz="1400"/>
              <a:t>   </a:t>
            </a:r>
            <a:r>
              <a:rPr lang="en-US" sz="1400" dirty="0"/>
              <a:t>A: array (1..3, CS) of Integer :=</a:t>
            </a:r>
          </a:p>
          <a:p>
            <a:pPr algn="l"/>
            <a:r>
              <a:rPr lang="en-US" sz="1400" dirty="0"/>
              <a:t>     ((4, 8, 17, 34),</a:t>
            </a:r>
          </a:p>
          <a:p>
            <a:pPr algn="l"/>
            <a:r>
              <a:rPr lang="en-US" sz="1400" dirty="0"/>
              <a:t>      (9, 11, 3, -2),</a:t>
            </a:r>
          </a:p>
          <a:p>
            <a:pPr algn="l"/>
            <a:r>
              <a:rPr lang="en-US" sz="1400" dirty="0"/>
              <a:t>      (6, 21, 2, 18));</a:t>
            </a:r>
          </a:p>
          <a:p>
            <a:pPr algn="l"/>
            <a:r>
              <a:rPr lang="en-US" sz="1400" dirty="0"/>
              <a:t>   I: Integer;</a:t>
            </a:r>
          </a:p>
          <a:p>
            <a:pPr algn="l"/>
            <a:r>
              <a:rPr lang="en-US" sz="1400" dirty="0"/>
              <a:t>   P: CS;</a:t>
            </a:r>
          </a:p>
          <a:p>
            <a:pPr algn="l"/>
            <a:r>
              <a:rPr lang="en-US" sz="1400" dirty="0"/>
              <a:t>begin</a:t>
            </a:r>
          </a:p>
          <a:p>
            <a:pPr algn="l"/>
            <a:r>
              <a:rPr lang="en-US" sz="1400" dirty="0"/>
              <a:t>   -- Print it the usual way.</a:t>
            </a:r>
          </a:p>
          <a:p>
            <a:pPr algn="l"/>
            <a:r>
              <a:rPr lang="en-US" sz="1400" dirty="0"/>
              <a:t>   for I in 1..3 loop</a:t>
            </a:r>
          </a:p>
          <a:p>
            <a:pPr algn="l"/>
            <a:r>
              <a:rPr lang="en-US" sz="1400" dirty="0"/>
              <a:t>     for P in CS loop</a:t>
            </a:r>
          </a:p>
          <a:p>
            <a:pPr algn="l"/>
            <a:r>
              <a:rPr lang="en-US" sz="1400" dirty="0"/>
              <a:t>       Put(A(I,P));</a:t>
            </a:r>
          </a:p>
          <a:p>
            <a:pPr algn="l"/>
            <a:r>
              <a:rPr lang="en-US" sz="1400" dirty="0"/>
              <a:t>       Put(" ");</a:t>
            </a:r>
          </a:p>
          <a:p>
            <a:pPr algn="l"/>
            <a:r>
              <a:rPr lang="en-US" sz="1400" dirty="0"/>
              <a:t>     end loop;</a:t>
            </a:r>
          </a:p>
          <a:p>
            <a:pPr algn="l"/>
            <a:r>
              <a:rPr lang="en-US" sz="1400" dirty="0"/>
              <a:t>     </a:t>
            </a:r>
            <a:r>
              <a:rPr lang="en-US" sz="1400" dirty="0" err="1"/>
              <a:t>New_Line</a:t>
            </a:r>
            <a:r>
              <a:rPr lang="en-US" sz="1400" dirty="0"/>
              <a:t>;</a:t>
            </a:r>
          </a:p>
          <a:p>
            <a:pPr algn="l"/>
            <a:r>
              <a:rPr lang="en-US" sz="1400" dirty="0"/>
              <a:t>   end loop;</a:t>
            </a:r>
          </a:p>
          <a:p>
            <a:pPr algn="l"/>
            <a:r>
              <a:rPr lang="en-US" sz="1400" dirty="0"/>
              <a:t>   </a:t>
            </a:r>
            <a:r>
              <a:rPr lang="en-US" sz="1400" dirty="0" err="1"/>
              <a:t>New_</a:t>
            </a:r>
            <a:r>
              <a:rPr lang="en-US" sz="1400" err="1"/>
              <a:t>Line</a:t>
            </a:r>
            <a:r>
              <a:rPr lang="en-US" sz="1400"/>
              <a:t>;</a:t>
            </a:r>
            <a:endParaRPr lang="en-US" sz="1400" dirty="0"/>
          </a:p>
          <a:p>
            <a:pPr algn="l"/>
            <a:r>
              <a:rPr lang="en-US" sz="1400" dirty="0"/>
              <a:t>   -- Print it the inverted way.</a:t>
            </a:r>
          </a:p>
          <a:p>
            <a:pPr algn="l"/>
            <a:r>
              <a:rPr lang="en-US" sz="1400" dirty="0"/>
              <a:t>   for P in CS loop</a:t>
            </a:r>
          </a:p>
          <a:p>
            <a:pPr algn="l"/>
            <a:r>
              <a:rPr lang="en-US" sz="1400" dirty="0"/>
              <a:t>      for I in 1..3 loop</a:t>
            </a:r>
          </a:p>
          <a:p>
            <a:pPr algn="l"/>
            <a:r>
              <a:rPr lang="en-US" sz="1400" dirty="0"/>
              <a:t>       Put(A(I,P));</a:t>
            </a:r>
          </a:p>
          <a:p>
            <a:pPr algn="l"/>
            <a:r>
              <a:rPr lang="en-US" sz="1400" dirty="0"/>
              <a:t>       Put(" ");</a:t>
            </a:r>
          </a:p>
          <a:p>
            <a:pPr algn="l"/>
            <a:r>
              <a:rPr lang="en-US" sz="1400" dirty="0"/>
              <a:t>     end loop;</a:t>
            </a:r>
          </a:p>
          <a:p>
            <a:pPr algn="l"/>
            <a:r>
              <a:rPr lang="en-US" sz="1400" dirty="0"/>
              <a:t>     </a:t>
            </a:r>
            <a:r>
              <a:rPr lang="en-US" sz="1400" dirty="0" err="1"/>
              <a:t>New_Line</a:t>
            </a:r>
            <a:r>
              <a:rPr lang="en-US" sz="1400" dirty="0"/>
              <a:t>;</a:t>
            </a:r>
          </a:p>
          <a:p>
            <a:pPr algn="l"/>
            <a:r>
              <a:rPr lang="en-US" sz="1400" dirty="0"/>
              <a:t>   end loop;</a:t>
            </a:r>
          </a:p>
          <a:p>
            <a:pPr algn="l"/>
            <a:r>
              <a:rPr lang="en-US" sz="1400" dirty="0"/>
              <a:t>end Arr3;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638" b="41011"/>
          <a:stretch/>
        </p:blipFill>
        <p:spPr bwMode="auto">
          <a:xfrm>
            <a:off x="6248400" y="4534039"/>
            <a:ext cx="2440858" cy="1865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50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An Array of Arrays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58687" y="804829"/>
            <a:ext cx="4288223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/>
              <a:t>with </a:t>
            </a:r>
            <a:r>
              <a:rPr lang="en-US" sz="1400" dirty="0" err="1"/>
              <a:t>Gnat.Io</a:t>
            </a:r>
            <a:r>
              <a:rPr lang="en-US" sz="1400" dirty="0"/>
              <a:t>; use </a:t>
            </a:r>
            <a:r>
              <a:rPr lang="en-US" sz="1400" dirty="0" err="1"/>
              <a:t>Gnat.Io</a:t>
            </a:r>
            <a:r>
              <a:rPr lang="en-US" sz="1400" dirty="0"/>
              <a:t>;</a:t>
            </a:r>
          </a:p>
          <a:p>
            <a:pPr algn="l"/>
            <a:r>
              <a:rPr lang="en-US" sz="1400" dirty="0"/>
              <a:t>procedure Arr4 is</a:t>
            </a:r>
          </a:p>
          <a:p>
            <a:pPr algn="l"/>
            <a:r>
              <a:rPr lang="en-US" sz="1400" dirty="0"/>
              <a:t>   type CS is (</a:t>
            </a:r>
            <a:r>
              <a:rPr lang="en-US" sz="1400" dirty="0" err="1"/>
              <a:t>G_Wiggins</a:t>
            </a:r>
            <a:r>
              <a:rPr lang="en-US" sz="1400" dirty="0"/>
              <a:t>, </a:t>
            </a:r>
            <a:r>
              <a:rPr lang="en-US" sz="1400" dirty="0" err="1"/>
              <a:t>M_Wiggins</a:t>
            </a:r>
            <a:r>
              <a:rPr lang="en-US" sz="1400" dirty="0"/>
              <a:t>, Bennet, Woodall);</a:t>
            </a:r>
          </a:p>
          <a:p>
            <a:pPr algn="l"/>
            <a:r>
              <a:rPr lang="en-US" sz="1400" dirty="0"/>
              <a:t>   type </a:t>
            </a:r>
            <a:r>
              <a:rPr lang="en-US" sz="1400" dirty="0" err="1"/>
              <a:t>CSMap</a:t>
            </a:r>
            <a:r>
              <a:rPr lang="en-US" sz="1400" dirty="0"/>
              <a:t> is array (CS) of Integer;</a:t>
            </a:r>
          </a:p>
          <a:p>
            <a:pPr algn="l"/>
            <a:r>
              <a:rPr lang="en-US" sz="1400" dirty="0"/>
              <a:t>   A: array (1..3) of </a:t>
            </a:r>
            <a:r>
              <a:rPr lang="en-US" sz="1400" dirty="0" err="1"/>
              <a:t>CSMap</a:t>
            </a:r>
            <a:r>
              <a:rPr lang="en-US" sz="1400" dirty="0"/>
              <a:t> :=</a:t>
            </a:r>
          </a:p>
          <a:p>
            <a:pPr algn="l"/>
            <a:r>
              <a:rPr lang="en-US" sz="1400" dirty="0"/>
              <a:t>     ((4, 8, 17, 34),</a:t>
            </a:r>
          </a:p>
          <a:p>
            <a:pPr algn="l"/>
            <a:r>
              <a:rPr lang="en-US" sz="1400" dirty="0"/>
              <a:t>      (9, 11, 3, -2),</a:t>
            </a:r>
          </a:p>
          <a:p>
            <a:pPr algn="l"/>
            <a:r>
              <a:rPr lang="en-US" sz="1400" dirty="0"/>
              <a:t>      (6, 21, 2, 18));</a:t>
            </a:r>
          </a:p>
          <a:p>
            <a:pPr algn="l"/>
            <a:r>
              <a:rPr lang="en-US" sz="1400" dirty="0"/>
              <a:t>   I: Integer;</a:t>
            </a:r>
          </a:p>
          <a:p>
            <a:pPr algn="l"/>
            <a:r>
              <a:rPr lang="en-US" sz="1400" dirty="0"/>
              <a:t>   P: CS;</a:t>
            </a:r>
          </a:p>
          <a:p>
            <a:pPr algn="l"/>
            <a:r>
              <a:rPr lang="en-US" sz="1400" dirty="0"/>
              <a:t>   Row: </a:t>
            </a:r>
            <a:r>
              <a:rPr lang="en-US" sz="1400" dirty="0" err="1"/>
              <a:t>CSMap</a:t>
            </a:r>
            <a:r>
              <a:rPr lang="en-US" sz="1400" dirty="0"/>
              <a:t>;</a:t>
            </a:r>
          </a:p>
          <a:p>
            <a:pPr algn="l"/>
            <a:r>
              <a:rPr lang="en-US" sz="1400" dirty="0"/>
              <a:t>begin</a:t>
            </a:r>
          </a:p>
          <a:p>
            <a:pPr algn="l"/>
            <a:r>
              <a:rPr lang="en-US" sz="1400" dirty="0"/>
              <a:t>   -- Print it the usual way.</a:t>
            </a:r>
          </a:p>
          <a:p>
            <a:pPr algn="l"/>
            <a:r>
              <a:rPr lang="en-US" sz="1400" dirty="0"/>
              <a:t>   for I in 1..3 loop</a:t>
            </a:r>
          </a:p>
          <a:p>
            <a:pPr algn="l"/>
            <a:r>
              <a:rPr lang="en-US" sz="1400" dirty="0"/>
              <a:t>      for P in CS loop</a:t>
            </a:r>
          </a:p>
          <a:p>
            <a:pPr algn="l"/>
            <a:r>
              <a:rPr lang="en-US" sz="1400" dirty="0"/>
              <a:t>         Put(A(I)(P));</a:t>
            </a:r>
          </a:p>
          <a:p>
            <a:pPr algn="l"/>
            <a:r>
              <a:rPr lang="en-US" sz="1400" dirty="0"/>
              <a:t>         Put(" ");</a:t>
            </a:r>
          </a:p>
          <a:p>
            <a:pPr algn="l"/>
            <a:r>
              <a:rPr lang="en-US" sz="1400" dirty="0"/>
              <a:t>      end loop;</a:t>
            </a:r>
          </a:p>
          <a:p>
            <a:pPr algn="l"/>
            <a:r>
              <a:rPr lang="en-US" sz="1400" dirty="0"/>
              <a:t>      </a:t>
            </a:r>
            <a:r>
              <a:rPr lang="en-US" sz="1400" dirty="0" err="1"/>
              <a:t>New_Line</a:t>
            </a:r>
            <a:r>
              <a:rPr lang="en-US" sz="1400" dirty="0"/>
              <a:t>;</a:t>
            </a:r>
          </a:p>
          <a:p>
            <a:pPr algn="l"/>
            <a:r>
              <a:rPr lang="en-US" sz="1400" dirty="0"/>
              <a:t>   end loop;</a:t>
            </a:r>
          </a:p>
          <a:p>
            <a:pPr algn="l"/>
            <a:r>
              <a:rPr lang="en-US" sz="1400" dirty="0"/>
              <a:t>   </a:t>
            </a:r>
            <a:r>
              <a:rPr lang="en-US" sz="1400" dirty="0" err="1"/>
              <a:t>New_Line</a:t>
            </a:r>
            <a:r>
              <a:rPr lang="en-US" sz="1400" dirty="0"/>
              <a:t>;</a:t>
            </a:r>
          </a:p>
          <a:p>
            <a:pPr algn="l"/>
            <a:endParaRPr lang="en-US" sz="1400" dirty="0"/>
          </a:p>
          <a:p>
            <a:pPr algn="l"/>
            <a:r>
              <a:rPr lang="en-US" sz="1400"/>
              <a:t>  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59" b="34948"/>
          <a:stretch/>
        </p:blipFill>
        <p:spPr bwMode="auto">
          <a:xfrm>
            <a:off x="2104690" y="4499905"/>
            <a:ext cx="2299519" cy="205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993781B-9DAD-2949-B5EF-9BEB791B69BB}"/>
              </a:ext>
            </a:extLst>
          </p:cNvPr>
          <p:cNvSpPr/>
          <p:nvPr/>
        </p:nvSpPr>
        <p:spPr>
          <a:xfrm>
            <a:off x="4720546" y="1551023"/>
            <a:ext cx="475223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400" dirty="0"/>
          </a:p>
          <a:p>
            <a:pPr algn="l"/>
            <a:r>
              <a:rPr lang="en-US" sz="1400" dirty="0"/>
              <a:t>   -- Print it the inverted way.</a:t>
            </a:r>
          </a:p>
          <a:p>
            <a:pPr algn="l"/>
            <a:r>
              <a:rPr lang="en-US" sz="1400" dirty="0"/>
              <a:t>   for P in CS loop</a:t>
            </a:r>
          </a:p>
          <a:p>
            <a:pPr algn="l"/>
            <a:r>
              <a:rPr lang="en-US" sz="1400" dirty="0"/>
              <a:t>      for I in 1..3 loop</a:t>
            </a:r>
          </a:p>
          <a:p>
            <a:pPr algn="l"/>
            <a:r>
              <a:rPr lang="en-US" sz="1400" dirty="0"/>
              <a:t>         Put(A(I)(P));</a:t>
            </a:r>
          </a:p>
          <a:p>
            <a:pPr algn="l"/>
            <a:r>
              <a:rPr lang="en-US" sz="1400" dirty="0"/>
              <a:t>         Put(" ");</a:t>
            </a:r>
          </a:p>
          <a:p>
            <a:pPr algn="l"/>
            <a:r>
              <a:rPr lang="en-US" sz="1400" dirty="0"/>
              <a:t>      end loop;</a:t>
            </a:r>
          </a:p>
          <a:p>
            <a:pPr algn="l"/>
            <a:r>
              <a:rPr lang="en-US" sz="1400" dirty="0"/>
              <a:t>      </a:t>
            </a:r>
            <a:r>
              <a:rPr lang="en-US" sz="1400" dirty="0" err="1"/>
              <a:t>New_Line</a:t>
            </a:r>
            <a:r>
              <a:rPr lang="en-US" sz="1400" dirty="0"/>
              <a:t>;</a:t>
            </a:r>
          </a:p>
          <a:p>
            <a:pPr algn="l"/>
            <a:r>
              <a:rPr lang="en-US" sz="1400" dirty="0"/>
              <a:t>   end loop;</a:t>
            </a:r>
          </a:p>
          <a:p>
            <a:pPr algn="l"/>
            <a:r>
              <a:rPr lang="en-US" sz="1400" dirty="0"/>
              <a:t>   </a:t>
            </a:r>
            <a:r>
              <a:rPr lang="en-US" sz="1400" dirty="0" err="1"/>
              <a:t>New_Line</a:t>
            </a:r>
            <a:r>
              <a:rPr lang="en-US" sz="1400" dirty="0"/>
              <a:t>;</a:t>
            </a:r>
          </a:p>
          <a:p>
            <a:pPr algn="l"/>
            <a:endParaRPr lang="en-US" sz="1400" dirty="0"/>
          </a:p>
          <a:p>
            <a:pPr algn="l"/>
            <a:r>
              <a:rPr lang="en-US" sz="1400" dirty="0"/>
              <a:t>   -- Print it once more.  Note that you cannot do this with a</a:t>
            </a:r>
          </a:p>
          <a:p>
            <a:pPr algn="l"/>
            <a:r>
              <a:rPr lang="en-US" sz="1400" dirty="0"/>
              <a:t>   -- 2-d array because the assignment Row := A(I) is illegal.</a:t>
            </a:r>
          </a:p>
          <a:p>
            <a:pPr algn="l"/>
            <a:r>
              <a:rPr lang="en-US" sz="1400" dirty="0"/>
              <a:t>   -- (Mostly the reference A(I) is illegal.)</a:t>
            </a:r>
          </a:p>
          <a:p>
            <a:pPr algn="l"/>
            <a:r>
              <a:rPr lang="en-US" sz="1400" dirty="0"/>
              <a:t>   for I in 1..3 loop</a:t>
            </a:r>
          </a:p>
          <a:p>
            <a:pPr algn="l"/>
            <a:r>
              <a:rPr lang="en-US" sz="1400" dirty="0"/>
              <a:t>      Row := A(I);   -- Copies one row of A into Row.</a:t>
            </a:r>
          </a:p>
          <a:p>
            <a:pPr algn="l"/>
            <a:r>
              <a:rPr lang="en-US" sz="1400" dirty="0"/>
              <a:t>      for P in CS loop</a:t>
            </a:r>
          </a:p>
          <a:p>
            <a:pPr algn="l"/>
            <a:r>
              <a:rPr lang="en-US" sz="1400" dirty="0"/>
              <a:t>         Put(Row(P));</a:t>
            </a:r>
          </a:p>
          <a:p>
            <a:pPr algn="l"/>
            <a:r>
              <a:rPr lang="en-US" sz="1400" dirty="0"/>
              <a:t>         Put(" ");</a:t>
            </a:r>
          </a:p>
          <a:p>
            <a:pPr algn="l"/>
            <a:r>
              <a:rPr lang="en-US" sz="1400" dirty="0"/>
              <a:t>      end loop;</a:t>
            </a:r>
          </a:p>
          <a:p>
            <a:pPr algn="l"/>
            <a:r>
              <a:rPr lang="en-US" sz="1400" dirty="0"/>
              <a:t>      </a:t>
            </a:r>
            <a:r>
              <a:rPr lang="en-US" sz="1400" dirty="0" err="1"/>
              <a:t>New_Line</a:t>
            </a:r>
            <a:r>
              <a:rPr lang="en-US" sz="1400" dirty="0"/>
              <a:t>;</a:t>
            </a:r>
          </a:p>
          <a:p>
            <a:pPr algn="l"/>
            <a:r>
              <a:rPr lang="en-US" sz="1400" dirty="0"/>
              <a:t>   end loop;</a:t>
            </a:r>
          </a:p>
          <a:p>
            <a:pPr algn="l"/>
            <a:endParaRPr lang="en-US" sz="1400" dirty="0"/>
          </a:p>
          <a:p>
            <a:pPr algn="l"/>
            <a:r>
              <a:rPr lang="en-US" sz="1400" dirty="0"/>
              <a:t>end Arr4;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360691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665" y="0"/>
            <a:ext cx="8062912" cy="700916"/>
          </a:xfrm>
        </p:spPr>
        <p:txBody>
          <a:bodyPr/>
          <a:lstStyle/>
          <a:p>
            <a:r>
              <a:rPr lang="en-US"/>
              <a:t>Record Types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81665" y="762000"/>
            <a:ext cx="7232719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/>
              <a:t>-- Record </a:t>
            </a:r>
            <a:r>
              <a:rPr lang="en-US" sz="1400" dirty="0"/>
              <a:t>types are used to represent things having several attributes.</a:t>
            </a:r>
          </a:p>
          <a:p>
            <a:pPr algn="l"/>
            <a:r>
              <a:rPr lang="en-US" sz="1400" dirty="0"/>
              <a:t>-- They are like classes, have no methods or access controls.</a:t>
            </a:r>
          </a:p>
          <a:p>
            <a:pPr algn="l"/>
            <a:r>
              <a:rPr lang="en-US" sz="1400" dirty="0"/>
              <a:t>--</a:t>
            </a:r>
          </a:p>
          <a:p>
            <a:pPr algn="l"/>
            <a:r>
              <a:rPr lang="en-US" sz="1400" dirty="0"/>
              <a:t>-- This program reads in a list of flights, then lists which of the flights</a:t>
            </a:r>
          </a:p>
          <a:p>
            <a:pPr algn="l"/>
            <a:r>
              <a:rPr lang="en-US" sz="1400" dirty="0"/>
              <a:t>-- leave any particular airport.  The input is a list of flights, one</a:t>
            </a:r>
          </a:p>
          <a:p>
            <a:pPr algn="l"/>
            <a:r>
              <a:rPr lang="en-US" sz="1400" dirty="0"/>
              <a:t>-- per line, number, departs, destination.  This is ended by a -1 line,</a:t>
            </a:r>
          </a:p>
          <a:p>
            <a:pPr algn="l"/>
            <a:r>
              <a:rPr lang="en-US" sz="1400" dirty="0"/>
              <a:t>-- the followed by a list of airports.  The flights departing each of</a:t>
            </a:r>
          </a:p>
          <a:p>
            <a:pPr algn="l"/>
            <a:r>
              <a:rPr lang="en-US" sz="1400" dirty="0"/>
              <a:t>-- these airports are listed.  This ends with the word STOP.</a:t>
            </a:r>
          </a:p>
          <a:p>
            <a:pPr algn="l"/>
            <a:r>
              <a:rPr lang="en-US" sz="1400" dirty="0"/>
              <a:t>--</a:t>
            </a:r>
          </a:p>
          <a:p>
            <a:pPr algn="l"/>
            <a:r>
              <a:rPr lang="en-US" sz="1400" dirty="0"/>
              <a:t>with </a:t>
            </a:r>
            <a:r>
              <a:rPr lang="en-US" sz="1400" dirty="0" err="1"/>
              <a:t>Text_IO</a:t>
            </a:r>
            <a:r>
              <a:rPr lang="en-US" sz="1400" dirty="0"/>
              <a:t>;</a:t>
            </a:r>
          </a:p>
          <a:p>
            <a:pPr algn="l"/>
            <a:r>
              <a:rPr lang="en-US" sz="1400" dirty="0"/>
              <a:t>with </a:t>
            </a:r>
            <a:r>
              <a:rPr lang="en-US" sz="1400" dirty="0" err="1"/>
              <a:t>Gnat.Io</a:t>
            </a:r>
            <a:r>
              <a:rPr lang="en-US" sz="1400" dirty="0"/>
              <a:t>; use </a:t>
            </a:r>
            <a:r>
              <a:rPr lang="en-US" sz="1400" dirty="0" err="1"/>
              <a:t>Gnat.Io</a:t>
            </a:r>
            <a:r>
              <a:rPr lang="en-US" sz="1400" dirty="0"/>
              <a:t>;</a:t>
            </a:r>
          </a:p>
          <a:p>
            <a:pPr algn="l"/>
            <a:r>
              <a:rPr lang="en-US" sz="1400" dirty="0"/>
              <a:t>procedure Rec is</a:t>
            </a:r>
          </a:p>
          <a:p>
            <a:pPr algn="l"/>
            <a:r>
              <a:rPr lang="en-US" sz="1400" dirty="0"/>
              <a:t>   -- Describe flights.</a:t>
            </a:r>
          </a:p>
          <a:p>
            <a:pPr algn="l"/>
            <a:r>
              <a:rPr lang="en-US" sz="1400" dirty="0"/>
              <a:t>   type </a:t>
            </a:r>
            <a:r>
              <a:rPr lang="en-US" sz="1400" dirty="0" err="1"/>
              <a:t>Airport_Or_Stop</a:t>
            </a:r>
            <a:r>
              <a:rPr lang="en-US" sz="1400" dirty="0"/>
              <a:t> is ( ORD, DCA, STL, ATL, LAX, STOP );</a:t>
            </a:r>
          </a:p>
          <a:p>
            <a:pPr algn="l"/>
            <a:r>
              <a:rPr lang="en-US" sz="1400" dirty="0"/>
              <a:t>   subtype Airport is </a:t>
            </a:r>
            <a:r>
              <a:rPr lang="en-US" sz="1400" dirty="0" err="1"/>
              <a:t>Airport_Or_Stop</a:t>
            </a:r>
            <a:r>
              <a:rPr lang="en-US" sz="1400" dirty="0"/>
              <a:t> range ORD .. LAX;</a:t>
            </a:r>
          </a:p>
          <a:p>
            <a:pPr algn="l"/>
            <a:r>
              <a:rPr lang="en-US" sz="1400" dirty="0"/>
              <a:t>   type Flight is record</a:t>
            </a:r>
          </a:p>
          <a:p>
            <a:pPr algn="l"/>
            <a:r>
              <a:rPr lang="en-US" sz="1400" dirty="0"/>
              <a:t>      Number: Integer;</a:t>
            </a:r>
          </a:p>
          <a:p>
            <a:pPr algn="l"/>
            <a:r>
              <a:rPr lang="en-US" sz="1400" dirty="0"/>
              <a:t>      From, </a:t>
            </a:r>
            <a:r>
              <a:rPr lang="en-US" sz="1400" dirty="0" err="1"/>
              <a:t>Dest</a:t>
            </a:r>
            <a:r>
              <a:rPr lang="en-US" sz="1400" dirty="0"/>
              <a:t>: Airport;</a:t>
            </a:r>
          </a:p>
          <a:p>
            <a:pPr algn="l"/>
            <a:r>
              <a:rPr lang="en-US" sz="1400" dirty="0"/>
              <a:t>   end record;</a:t>
            </a:r>
          </a:p>
          <a:p>
            <a:pPr algn="l"/>
            <a:endParaRPr lang="en-US" sz="1400" dirty="0"/>
          </a:p>
          <a:p>
            <a:pPr algn="l"/>
            <a:r>
              <a:rPr lang="en-US" sz="1400" dirty="0"/>
              <a:t>   -- I/O on the legitimate airport codes.10</a:t>
            </a:r>
          </a:p>
          <a:p>
            <a:pPr algn="l"/>
            <a:r>
              <a:rPr lang="en-US" sz="1400" dirty="0"/>
              <a:t>   package </a:t>
            </a:r>
            <a:r>
              <a:rPr lang="en-US" sz="1400" dirty="0" err="1"/>
              <a:t>Airport_IO</a:t>
            </a:r>
            <a:r>
              <a:rPr lang="en-US" sz="1400" dirty="0"/>
              <a:t> is new </a:t>
            </a:r>
            <a:r>
              <a:rPr lang="en-US" sz="1400" dirty="0" err="1"/>
              <a:t>Text_Io.Enumeration_IO</a:t>
            </a:r>
            <a:r>
              <a:rPr lang="en-US" sz="1400" dirty="0"/>
              <a:t>(Airport);</a:t>
            </a:r>
          </a:p>
          <a:p>
            <a:pPr algn="l"/>
            <a:r>
              <a:rPr lang="en-US" sz="1400" dirty="0"/>
              <a:t>   use </a:t>
            </a:r>
            <a:r>
              <a:rPr lang="en-US" sz="1400" dirty="0" err="1"/>
              <a:t>Airport_IO</a:t>
            </a:r>
            <a:r>
              <a:rPr lang="en-US" sz="1400" dirty="0"/>
              <a:t>;</a:t>
            </a:r>
          </a:p>
          <a:p>
            <a:pPr algn="l"/>
            <a:endParaRPr lang="en-US" sz="1400" dirty="0"/>
          </a:p>
          <a:p>
            <a:pPr algn="l"/>
            <a:r>
              <a:rPr lang="en-US" sz="1400" dirty="0"/>
              <a:t>   -- I/O on the codes or the STOP string.  We cannot "use" this new</a:t>
            </a:r>
          </a:p>
          <a:p>
            <a:pPr algn="l"/>
            <a:r>
              <a:rPr lang="en-US" sz="1400" dirty="0"/>
              <a:t>   -- class, because it </a:t>
            </a:r>
            <a:r>
              <a:rPr lang="en-US" sz="1400" dirty="0" err="1"/>
              <a:t>ambiguates</a:t>
            </a:r>
            <a:r>
              <a:rPr lang="en-US" sz="1400" dirty="0"/>
              <a:t> the </a:t>
            </a:r>
            <a:r>
              <a:rPr lang="en-US" sz="1400" dirty="0" err="1"/>
              <a:t>Airport_IO</a:t>
            </a:r>
            <a:r>
              <a:rPr lang="en-US" sz="1400" dirty="0"/>
              <a:t> calls.  When we do use</a:t>
            </a:r>
          </a:p>
          <a:p>
            <a:pPr algn="l"/>
            <a:r>
              <a:rPr lang="en-US" sz="1400" dirty="0"/>
              <a:t>   -- it (one place), we say </a:t>
            </a:r>
            <a:r>
              <a:rPr lang="en-US" sz="1400" dirty="0" err="1"/>
              <a:t>Airport_Or_Stop_IO.Get</a:t>
            </a:r>
            <a:r>
              <a:rPr lang="en-US" sz="1400" dirty="0"/>
              <a:t>().</a:t>
            </a:r>
          </a:p>
          <a:p>
            <a:pPr algn="l"/>
            <a:r>
              <a:rPr lang="en-US" sz="1400" dirty="0"/>
              <a:t>   package </a:t>
            </a:r>
            <a:r>
              <a:rPr lang="en-US" sz="1400" dirty="0" err="1"/>
              <a:t>Airport_Or_Stop_IO</a:t>
            </a:r>
            <a:r>
              <a:rPr lang="en-US" sz="1400" dirty="0"/>
              <a:t> is new </a:t>
            </a:r>
            <a:r>
              <a:rPr lang="en-US" sz="1400" dirty="0" err="1"/>
              <a:t>Text_Io.Enumeration_IO</a:t>
            </a:r>
            <a:r>
              <a:rPr lang="en-US" sz="1400" dirty="0"/>
              <a:t>(</a:t>
            </a:r>
            <a:r>
              <a:rPr lang="en-US" sz="1400" dirty="0" err="1"/>
              <a:t>Airport_Or_</a:t>
            </a:r>
            <a:r>
              <a:rPr lang="en-US" sz="1400" err="1"/>
              <a:t>Stop</a:t>
            </a:r>
            <a:r>
              <a:rPr lang="en-US" sz="1400"/>
              <a:t>);</a:t>
            </a:r>
            <a:endParaRPr lang="en-US" sz="1400" dirty="0"/>
          </a:p>
          <a:p>
            <a:pPr algn="l"/>
            <a:r>
              <a:rPr lang="en-US" sz="14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19695130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0709" y="0"/>
            <a:ext cx="8062912" cy="700916"/>
          </a:xfrm>
        </p:spPr>
        <p:txBody>
          <a:bodyPr/>
          <a:lstStyle/>
          <a:p>
            <a:r>
              <a:rPr lang="en-US"/>
              <a:t>Record Types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81665" y="762000"/>
            <a:ext cx="8001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-- List of flights.</a:t>
            </a:r>
          </a:p>
          <a:p>
            <a:pPr algn="l"/>
            <a:r>
              <a:rPr lang="en-US" sz="1400" dirty="0"/>
              <a:t>   N: constant := 25;</a:t>
            </a:r>
          </a:p>
          <a:p>
            <a:pPr algn="l"/>
            <a:r>
              <a:rPr lang="en-US" sz="1400" dirty="0"/>
              <a:t>   Flights: array(1..N) of Flight;</a:t>
            </a:r>
          </a:p>
          <a:p>
            <a:pPr algn="l"/>
            <a:r>
              <a:rPr lang="en-US" sz="1400" dirty="0"/>
              <a:t>   </a:t>
            </a:r>
            <a:r>
              <a:rPr lang="en-US" sz="1400" dirty="0" err="1"/>
              <a:t>N_Flights</a:t>
            </a:r>
            <a:r>
              <a:rPr lang="en-US" sz="1400" dirty="0"/>
              <a:t>: Integer;</a:t>
            </a:r>
          </a:p>
          <a:p>
            <a:pPr algn="l"/>
            <a:endParaRPr lang="en-US" sz="1400" dirty="0"/>
          </a:p>
          <a:p>
            <a:pPr algn="l"/>
            <a:r>
              <a:rPr lang="en-US" sz="1400" dirty="0"/>
              <a:t>   I: Integer;                  -- Loop index.</a:t>
            </a:r>
          </a:p>
          <a:p>
            <a:pPr algn="l"/>
            <a:r>
              <a:rPr lang="en-US" sz="1400" dirty="0"/>
              <a:t>   Flt: Integer;                -- Input flight number.</a:t>
            </a:r>
          </a:p>
          <a:p>
            <a:pPr algn="l"/>
            <a:r>
              <a:rPr lang="en-US" sz="1400" dirty="0"/>
              <a:t>   Leave: </a:t>
            </a:r>
            <a:r>
              <a:rPr lang="en-US" sz="1400" dirty="0" err="1"/>
              <a:t>Airport_Or_Stop</a:t>
            </a:r>
            <a:r>
              <a:rPr lang="en-US" sz="1400" dirty="0"/>
              <a:t>;      -- Input city.</a:t>
            </a:r>
          </a:p>
          <a:p>
            <a:pPr algn="l"/>
            <a:r>
              <a:rPr lang="en-US" sz="1400" dirty="0"/>
              <a:t>   Found: Boolean;              -- Found a flight out.</a:t>
            </a:r>
          </a:p>
          <a:p>
            <a:pPr algn="l"/>
            <a:r>
              <a:rPr lang="en-US" sz="1400" dirty="0"/>
              <a:t>begin</a:t>
            </a:r>
          </a:p>
          <a:p>
            <a:pPr algn="l"/>
            <a:r>
              <a:rPr lang="en-US" sz="1400" dirty="0"/>
              <a:t>   -- Read in the list.</a:t>
            </a:r>
          </a:p>
          <a:p>
            <a:pPr algn="l"/>
            <a:r>
              <a:rPr lang="en-US" sz="1400" dirty="0"/>
              <a:t>   I := 1;</a:t>
            </a:r>
          </a:p>
          <a:p>
            <a:pPr algn="l"/>
            <a:r>
              <a:rPr lang="en-US" sz="1400" dirty="0"/>
              <a:t>   loop</a:t>
            </a:r>
          </a:p>
          <a:p>
            <a:pPr algn="l"/>
            <a:r>
              <a:rPr lang="en-US" sz="1400" dirty="0"/>
              <a:t>      -- Get a flight number, exit for -1.</a:t>
            </a:r>
          </a:p>
          <a:p>
            <a:pPr algn="l"/>
            <a:r>
              <a:rPr lang="en-US" sz="1400" dirty="0"/>
              <a:t>      Get(Flt);</a:t>
            </a:r>
          </a:p>
          <a:p>
            <a:pPr algn="l"/>
            <a:r>
              <a:rPr lang="en-US" sz="1400" dirty="0"/>
              <a:t>      exit when Flt = -1;</a:t>
            </a:r>
          </a:p>
          <a:p>
            <a:pPr algn="l"/>
            <a:endParaRPr lang="en-US" sz="1400" dirty="0"/>
          </a:p>
          <a:p>
            <a:pPr algn="l"/>
            <a:r>
              <a:rPr lang="en-US" sz="1400" dirty="0"/>
              <a:t>      -- Rest of the flight.</a:t>
            </a:r>
          </a:p>
          <a:p>
            <a:pPr algn="l"/>
            <a:r>
              <a:rPr lang="en-US" sz="1400" dirty="0"/>
              <a:t>      Flights(I).Number := Flt;</a:t>
            </a:r>
          </a:p>
          <a:p>
            <a:pPr algn="l"/>
            <a:r>
              <a:rPr lang="en-US" sz="1400" dirty="0"/>
              <a:t>      Get(Flights(I).From);</a:t>
            </a:r>
          </a:p>
          <a:p>
            <a:pPr algn="l"/>
            <a:r>
              <a:rPr lang="en-US" sz="1400" dirty="0"/>
              <a:t>      Get(Flights(I).</a:t>
            </a:r>
            <a:r>
              <a:rPr lang="en-US" sz="1400" dirty="0" err="1"/>
              <a:t>Dest</a:t>
            </a:r>
            <a:r>
              <a:rPr lang="en-US" sz="1400" dirty="0"/>
              <a:t>);</a:t>
            </a:r>
          </a:p>
          <a:p>
            <a:pPr algn="l"/>
            <a:endParaRPr lang="en-US" sz="1400" dirty="0"/>
          </a:p>
          <a:p>
            <a:pPr algn="l"/>
            <a:r>
              <a:rPr lang="en-US" sz="1400" dirty="0"/>
              <a:t>      I := I + 1;</a:t>
            </a:r>
          </a:p>
          <a:p>
            <a:pPr algn="l"/>
            <a:r>
              <a:rPr lang="en-US" sz="1400" dirty="0"/>
              <a:t>   end loop;</a:t>
            </a:r>
          </a:p>
          <a:p>
            <a:pPr algn="l"/>
            <a:r>
              <a:rPr lang="en-US" sz="1400" dirty="0"/>
              <a:t>   </a:t>
            </a:r>
            <a:r>
              <a:rPr lang="en-US" sz="1400" dirty="0" err="1"/>
              <a:t>N_Flights</a:t>
            </a:r>
            <a:r>
              <a:rPr lang="en-US" sz="1400" dirty="0"/>
              <a:t> := I - 1;</a:t>
            </a:r>
          </a:p>
          <a:p>
            <a:pPr algn="l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9706556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Record Types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13590" y="735231"/>
            <a:ext cx="429893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-- Find connections.</a:t>
            </a:r>
          </a:p>
          <a:p>
            <a:pPr algn="l"/>
            <a:r>
              <a:rPr lang="en-US" sz="1400"/>
              <a:t>   loop </a:t>
            </a:r>
            <a:r>
              <a:rPr lang="en-US" sz="1400" dirty="0"/>
              <a:t>-- Where are we leaving from?</a:t>
            </a:r>
          </a:p>
          <a:p>
            <a:pPr algn="l"/>
            <a:r>
              <a:rPr lang="en-US" sz="1400" dirty="0"/>
              <a:t>      </a:t>
            </a:r>
            <a:r>
              <a:rPr lang="en-US" sz="1400" dirty="0" err="1"/>
              <a:t>Airport_Or_Stop_IO.Get</a:t>
            </a:r>
            <a:r>
              <a:rPr lang="en-US" sz="1400" dirty="0"/>
              <a:t>(Leave);</a:t>
            </a:r>
          </a:p>
          <a:p>
            <a:pPr algn="l"/>
            <a:r>
              <a:rPr lang="en-US" sz="1400" dirty="0"/>
              <a:t>      exit when Leave = STOP;</a:t>
            </a:r>
          </a:p>
          <a:p>
            <a:pPr algn="l"/>
            <a:r>
              <a:rPr lang="en-US" sz="1400" dirty="0"/>
              <a:t>      Put("From ");</a:t>
            </a:r>
          </a:p>
          <a:p>
            <a:pPr algn="l"/>
            <a:r>
              <a:rPr lang="en-US" sz="1400" dirty="0"/>
              <a:t>      Put(Leave);</a:t>
            </a:r>
          </a:p>
          <a:p>
            <a:pPr algn="l"/>
            <a:r>
              <a:rPr lang="en-US" sz="1400" dirty="0"/>
              <a:t>      </a:t>
            </a:r>
            <a:r>
              <a:rPr lang="en-US" sz="1400" dirty="0" err="1"/>
              <a:t>Put_Line</a:t>
            </a:r>
            <a:r>
              <a:rPr lang="en-US" sz="1400" dirty="0"/>
              <a:t>(":");</a:t>
            </a:r>
          </a:p>
          <a:p>
            <a:pPr algn="l"/>
            <a:r>
              <a:rPr lang="en-US" sz="1400" dirty="0"/>
              <a:t>      -- Can we leave from there?</a:t>
            </a:r>
          </a:p>
          <a:p>
            <a:pPr algn="l"/>
            <a:r>
              <a:rPr lang="en-US" sz="1400" dirty="0"/>
              <a:t>      Found := False;</a:t>
            </a:r>
          </a:p>
          <a:p>
            <a:pPr algn="l"/>
            <a:r>
              <a:rPr lang="en-US" sz="1400" dirty="0"/>
              <a:t>      for I in 1..N_Flights loop</a:t>
            </a:r>
          </a:p>
          <a:p>
            <a:pPr algn="l"/>
            <a:r>
              <a:rPr lang="en-US" sz="1400" dirty="0"/>
              <a:t>         if Flights(I).From = Leave then</a:t>
            </a:r>
          </a:p>
          <a:p>
            <a:pPr algn="l"/>
            <a:r>
              <a:rPr lang="en-US" sz="1400" dirty="0"/>
              <a:t>            -- Print the flight</a:t>
            </a:r>
          </a:p>
          <a:p>
            <a:pPr algn="l"/>
            <a:r>
              <a:rPr lang="en-US" sz="1400" dirty="0"/>
              <a:t>            Put("  </a:t>
            </a:r>
            <a:r>
              <a:rPr lang="en-US" sz="1400"/>
              <a:t>Flight "); Put(</a:t>
            </a:r>
            <a:r>
              <a:rPr lang="en-US" sz="1400" dirty="0"/>
              <a:t>Flights(I).Number);</a:t>
            </a:r>
          </a:p>
          <a:p>
            <a:pPr algn="l"/>
            <a:r>
              <a:rPr lang="en-US" sz="1400" dirty="0"/>
              <a:t>            </a:t>
            </a:r>
            <a:r>
              <a:rPr lang="en-US" sz="1400"/>
              <a:t>Put(“ to “); </a:t>
            </a:r>
            <a:r>
              <a:rPr lang="en-US" sz="1400" dirty="0"/>
              <a:t> </a:t>
            </a:r>
            <a:r>
              <a:rPr lang="en-US" sz="1400"/>
              <a:t>Put</a:t>
            </a:r>
            <a:r>
              <a:rPr lang="en-US" sz="1400" dirty="0"/>
              <a:t>(Flights(I).</a:t>
            </a:r>
            <a:r>
              <a:rPr lang="en-US" sz="1400" dirty="0" err="1"/>
              <a:t>Dest</a:t>
            </a:r>
            <a:r>
              <a:rPr lang="en-US" sz="1400" dirty="0"/>
              <a:t>);</a:t>
            </a:r>
          </a:p>
          <a:p>
            <a:pPr algn="l"/>
            <a:r>
              <a:rPr lang="en-US" sz="1400" dirty="0"/>
              <a:t>            </a:t>
            </a:r>
            <a:r>
              <a:rPr lang="en-US" sz="1400" dirty="0" err="1"/>
              <a:t>New_</a:t>
            </a:r>
            <a:r>
              <a:rPr lang="en-US" sz="1400" err="1"/>
              <a:t>Line</a:t>
            </a:r>
            <a:r>
              <a:rPr lang="en-US" sz="1400"/>
              <a:t>;</a:t>
            </a:r>
            <a:endParaRPr lang="en-US" sz="1400" dirty="0"/>
          </a:p>
          <a:p>
            <a:pPr algn="l"/>
            <a:r>
              <a:rPr lang="en-US" sz="1400" dirty="0"/>
              <a:t>            -- Record that we found this.</a:t>
            </a:r>
          </a:p>
          <a:p>
            <a:pPr algn="l"/>
            <a:r>
              <a:rPr lang="en-US" sz="1400" dirty="0"/>
              <a:t>            Found := True;</a:t>
            </a:r>
          </a:p>
          <a:p>
            <a:pPr algn="l"/>
            <a:r>
              <a:rPr lang="en-US" sz="1400" dirty="0"/>
              <a:t>         end if;</a:t>
            </a:r>
          </a:p>
          <a:p>
            <a:pPr algn="l"/>
            <a:r>
              <a:rPr lang="en-US" sz="1400" dirty="0"/>
              <a:t>      end loop;</a:t>
            </a:r>
          </a:p>
          <a:p>
            <a:pPr algn="l"/>
            <a:r>
              <a:rPr lang="en-US" sz="1400" dirty="0"/>
              <a:t>      -- Print a message if no flights out were found.</a:t>
            </a:r>
          </a:p>
          <a:p>
            <a:pPr algn="l"/>
            <a:r>
              <a:rPr lang="en-US" sz="1400" dirty="0"/>
              <a:t>      if not Found then</a:t>
            </a:r>
          </a:p>
          <a:p>
            <a:pPr algn="l"/>
            <a:r>
              <a:rPr lang="en-US" sz="1400" dirty="0"/>
              <a:t>         Put("  No flights depart ");</a:t>
            </a:r>
          </a:p>
          <a:p>
            <a:pPr algn="l"/>
            <a:r>
              <a:rPr lang="en-US" sz="1400"/>
              <a:t>         Put(Leave);   Put_Line(".");</a:t>
            </a:r>
          </a:p>
          <a:p>
            <a:pPr algn="l"/>
            <a:r>
              <a:rPr lang="en-US" sz="1400"/>
              <a:t>      </a:t>
            </a:r>
            <a:r>
              <a:rPr lang="en-US" sz="1400" dirty="0"/>
              <a:t>end if;</a:t>
            </a:r>
          </a:p>
          <a:p>
            <a:pPr algn="l"/>
            <a:r>
              <a:rPr lang="en-US" sz="1400" dirty="0"/>
              <a:t>      </a:t>
            </a:r>
            <a:r>
              <a:rPr lang="en-US" sz="1400" dirty="0" err="1"/>
              <a:t>New_Line</a:t>
            </a:r>
            <a:r>
              <a:rPr lang="en-US" sz="1400" dirty="0"/>
              <a:t>;</a:t>
            </a:r>
          </a:p>
          <a:p>
            <a:pPr algn="l"/>
            <a:r>
              <a:rPr lang="en-US" sz="1400" dirty="0"/>
              <a:t>   end loop;</a:t>
            </a:r>
          </a:p>
          <a:p>
            <a:pPr algn="l"/>
            <a:r>
              <a:rPr lang="en-US" sz="1400" dirty="0"/>
              <a:t>end Rec;</a:t>
            </a:r>
          </a:p>
        </p:txBody>
      </p:sp>
    </p:spTree>
    <p:extLst>
      <p:ext uri="{BB962C8B-B14F-4D97-AF65-F5344CB8AC3E}">
        <p14:creationId xmlns:p14="http://schemas.microsoft.com/office/powerpoint/2010/main" val="157570956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Character I/O in Ada – Basic In/Out</a:t>
            </a:r>
            <a:br>
              <a:rPr lang="en-US" sz="2800" dirty="0"/>
            </a:br>
            <a:r>
              <a:rPr lang="en-US" sz="2800" dirty="0" err="1"/>
              <a:t>Read_And_Write_File_Line_By_Line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781665" y="762000"/>
            <a:ext cx="8001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with </a:t>
            </a:r>
            <a:r>
              <a:rPr lang="en-US" sz="1400" dirty="0" err="1"/>
              <a:t>Ada.Text_IO</a:t>
            </a:r>
            <a:r>
              <a:rPr lang="en-US" sz="1400" dirty="0"/>
              <a:t>; use </a:t>
            </a:r>
            <a:r>
              <a:rPr lang="en-US" sz="1400" dirty="0" err="1"/>
              <a:t>Ada.Text_IO</a:t>
            </a:r>
            <a:r>
              <a:rPr lang="en-US" sz="1400" dirty="0"/>
              <a:t>;</a:t>
            </a:r>
          </a:p>
          <a:p>
            <a:pPr algn="l"/>
            <a:r>
              <a:rPr lang="en-US" sz="1400"/>
              <a:t> procedure </a:t>
            </a:r>
            <a:r>
              <a:rPr lang="en-US" sz="1400" dirty="0" err="1"/>
              <a:t>Read_And_Write_File_Line_By_Line</a:t>
            </a:r>
            <a:r>
              <a:rPr lang="en-US" sz="1400" dirty="0"/>
              <a:t> is</a:t>
            </a:r>
          </a:p>
          <a:p>
            <a:pPr algn="l"/>
            <a:r>
              <a:rPr lang="en-US" sz="1400" dirty="0"/>
              <a:t>   Input, Output : </a:t>
            </a:r>
            <a:r>
              <a:rPr lang="en-US" sz="1400" dirty="0" err="1"/>
              <a:t>File_Type</a:t>
            </a:r>
            <a:r>
              <a:rPr lang="en-US" sz="1400" dirty="0"/>
              <a:t>;</a:t>
            </a:r>
          </a:p>
          <a:p>
            <a:pPr algn="l"/>
            <a:r>
              <a:rPr lang="en-US" sz="1400" dirty="0"/>
              <a:t>begin</a:t>
            </a:r>
          </a:p>
          <a:p>
            <a:pPr algn="l"/>
            <a:r>
              <a:rPr lang="en-US" sz="1400" dirty="0"/>
              <a:t>   Open (File =&gt; Input,</a:t>
            </a:r>
          </a:p>
          <a:p>
            <a:pPr algn="l"/>
            <a:r>
              <a:rPr lang="en-US" sz="1400" dirty="0"/>
              <a:t>         Mode =&gt; </a:t>
            </a:r>
            <a:r>
              <a:rPr lang="en-US" sz="1400" dirty="0" err="1"/>
              <a:t>In_File</a:t>
            </a:r>
            <a:r>
              <a:rPr lang="en-US" sz="1400" dirty="0"/>
              <a:t>,</a:t>
            </a:r>
          </a:p>
          <a:p>
            <a:pPr algn="l"/>
            <a:r>
              <a:rPr lang="en-US" sz="1400" dirty="0"/>
              <a:t>         Name =&gt; "input.txt");</a:t>
            </a:r>
          </a:p>
          <a:p>
            <a:pPr algn="l"/>
            <a:r>
              <a:rPr lang="en-US" sz="1400" dirty="0"/>
              <a:t>   Create (File =&gt; Output,</a:t>
            </a:r>
          </a:p>
          <a:p>
            <a:pPr algn="l"/>
            <a:r>
              <a:rPr lang="en-US" sz="1400" dirty="0"/>
              <a:t>           Mode =&gt; </a:t>
            </a:r>
            <a:r>
              <a:rPr lang="en-US" sz="1400" dirty="0" err="1"/>
              <a:t>Out_File</a:t>
            </a:r>
            <a:r>
              <a:rPr lang="en-US" sz="1400" dirty="0"/>
              <a:t>,</a:t>
            </a:r>
          </a:p>
          <a:p>
            <a:pPr algn="l"/>
            <a:r>
              <a:rPr lang="en-US" sz="1400" dirty="0"/>
              <a:t>           Name =&gt; "output.txt");</a:t>
            </a:r>
          </a:p>
          <a:p>
            <a:pPr algn="l"/>
            <a:r>
              <a:rPr lang="en-US" sz="1400" dirty="0"/>
              <a:t>   loop</a:t>
            </a:r>
          </a:p>
          <a:p>
            <a:pPr algn="l"/>
            <a:r>
              <a:rPr lang="en-US" sz="1400" dirty="0"/>
              <a:t>      declare</a:t>
            </a:r>
          </a:p>
          <a:p>
            <a:pPr algn="l"/>
            <a:r>
              <a:rPr lang="en-US" sz="1400" dirty="0"/>
              <a:t>         Line : String := </a:t>
            </a:r>
            <a:r>
              <a:rPr lang="en-US" sz="1400" dirty="0" err="1"/>
              <a:t>Get_Line</a:t>
            </a:r>
            <a:r>
              <a:rPr lang="en-US" sz="1400" dirty="0"/>
              <a:t> (Input);</a:t>
            </a:r>
          </a:p>
          <a:p>
            <a:pPr algn="l"/>
            <a:r>
              <a:rPr lang="en-US" sz="1400" dirty="0"/>
              <a:t>      begin</a:t>
            </a:r>
          </a:p>
          <a:p>
            <a:pPr algn="l"/>
            <a:r>
              <a:rPr lang="en-US" sz="1400" dirty="0"/>
              <a:t>         -- You can process the contents of Line here.</a:t>
            </a:r>
          </a:p>
          <a:p>
            <a:pPr algn="l"/>
            <a:r>
              <a:rPr lang="en-US" sz="1400" dirty="0"/>
              <a:t>         </a:t>
            </a:r>
            <a:r>
              <a:rPr lang="en-US" sz="1400" dirty="0" err="1"/>
              <a:t>Put_Line</a:t>
            </a:r>
            <a:r>
              <a:rPr lang="en-US" sz="1400" dirty="0"/>
              <a:t> (Output, Line);</a:t>
            </a:r>
          </a:p>
          <a:p>
            <a:pPr algn="l"/>
            <a:r>
              <a:rPr lang="en-US" sz="1400" dirty="0"/>
              <a:t>      end;</a:t>
            </a:r>
          </a:p>
          <a:p>
            <a:pPr algn="l"/>
            <a:r>
              <a:rPr lang="en-US" sz="1400" dirty="0"/>
              <a:t>   end loop;</a:t>
            </a:r>
          </a:p>
          <a:p>
            <a:pPr algn="l"/>
            <a:r>
              <a:rPr lang="en-US" sz="1400" dirty="0"/>
              <a:t>   Close (</a:t>
            </a:r>
            <a:r>
              <a:rPr lang="en-US" sz="1400"/>
              <a:t>Input);Close (</a:t>
            </a:r>
            <a:r>
              <a:rPr lang="en-US" sz="1400" dirty="0"/>
              <a:t>Output);</a:t>
            </a:r>
          </a:p>
          <a:p>
            <a:pPr algn="l"/>
            <a:r>
              <a:rPr lang="en-US" sz="1400" dirty="0"/>
              <a:t>exception</a:t>
            </a:r>
          </a:p>
          <a:p>
            <a:pPr algn="l"/>
            <a:r>
              <a:rPr lang="en-US" sz="1400" dirty="0"/>
              <a:t>   when </a:t>
            </a:r>
            <a:r>
              <a:rPr lang="en-US" sz="1400" dirty="0" err="1"/>
              <a:t>End_Error</a:t>
            </a:r>
            <a:r>
              <a:rPr lang="en-US" sz="1400" dirty="0"/>
              <a:t> =&gt;</a:t>
            </a:r>
          </a:p>
          <a:p>
            <a:pPr algn="l"/>
            <a:r>
              <a:rPr lang="en-US" sz="1400" dirty="0"/>
              <a:t>      if </a:t>
            </a:r>
            <a:r>
              <a:rPr lang="en-US" sz="1400" dirty="0" err="1"/>
              <a:t>Is_Open</a:t>
            </a:r>
            <a:r>
              <a:rPr lang="en-US" sz="1400" dirty="0"/>
              <a:t>(Input) then </a:t>
            </a:r>
          </a:p>
          <a:p>
            <a:pPr algn="l"/>
            <a:r>
              <a:rPr lang="en-US" sz="1400" dirty="0"/>
              <a:t>         Close (Input);</a:t>
            </a:r>
          </a:p>
          <a:p>
            <a:pPr algn="l"/>
            <a:r>
              <a:rPr lang="en-US" sz="1400" dirty="0"/>
              <a:t>      end if;</a:t>
            </a:r>
          </a:p>
          <a:p>
            <a:pPr algn="l"/>
            <a:r>
              <a:rPr lang="en-US" sz="1400" dirty="0"/>
              <a:t>      if </a:t>
            </a:r>
            <a:r>
              <a:rPr lang="en-US" sz="1400" dirty="0" err="1"/>
              <a:t>Is_Open</a:t>
            </a:r>
            <a:r>
              <a:rPr lang="en-US" sz="1400" dirty="0"/>
              <a:t>(Output) then </a:t>
            </a:r>
          </a:p>
          <a:p>
            <a:pPr algn="l"/>
            <a:r>
              <a:rPr lang="en-US" sz="1400" dirty="0"/>
              <a:t>         Close (Output);</a:t>
            </a:r>
          </a:p>
          <a:p>
            <a:pPr algn="l"/>
            <a:r>
              <a:rPr lang="en-US" sz="1400" dirty="0"/>
              <a:t>      end if;</a:t>
            </a:r>
          </a:p>
          <a:p>
            <a:pPr algn="l"/>
            <a:r>
              <a:rPr lang="en-US" sz="1400" dirty="0"/>
              <a:t>end </a:t>
            </a:r>
            <a:r>
              <a:rPr lang="en-US" sz="1400" dirty="0" err="1"/>
              <a:t>Read_And_Write_File_Line_By_Line</a:t>
            </a:r>
            <a:r>
              <a:rPr lang="en-US" sz="1400" dirty="0"/>
              <a:t>;</a:t>
            </a:r>
          </a:p>
        </p:txBody>
      </p:sp>
      <p:sp>
        <p:nvSpPr>
          <p:cNvPr id="5" name="Rectangle 4"/>
          <p:cNvSpPr/>
          <p:nvPr/>
        </p:nvSpPr>
        <p:spPr>
          <a:xfrm>
            <a:off x="4220497" y="4800600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https://rosettacode.org/wiki/Rosetta_Code</a:t>
            </a:r>
          </a:p>
        </p:txBody>
      </p:sp>
    </p:spTree>
    <p:extLst>
      <p:ext uri="{BB962C8B-B14F-4D97-AF65-F5344CB8AC3E}">
        <p14:creationId xmlns:p14="http://schemas.microsoft.com/office/powerpoint/2010/main" val="3392787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Reading and writing lines</a:t>
            </a:r>
          </a:p>
        </p:txBody>
      </p:sp>
      <p:sp>
        <p:nvSpPr>
          <p:cNvPr id="3" name="Rectangle 2"/>
          <p:cNvSpPr/>
          <p:nvPr/>
        </p:nvSpPr>
        <p:spPr>
          <a:xfrm>
            <a:off x="914400" y="762000"/>
            <a:ext cx="4114800" cy="49398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50" dirty="0"/>
              <a:t>program </a:t>
            </a:r>
            <a:r>
              <a:rPr lang="en-US" sz="1050" dirty="0" err="1"/>
              <a:t>readwritetofiles</a:t>
            </a:r>
            <a:r>
              <a:rPr lang="en-US" sz="1050" dirty="0"/>
              <a:t>;</a:t>
            </a:r>
          </a:p>
          <a:p>
            <a:pPr algn="l"/>
            <a:r>
              <a:rPr lang="en-US" sz="1050" dirty="0" err="1"/>
              <a:t>var</a:t>
            </a:r>
            <a:endParaRPr lang="en-US" sz="1050" dirty="0"/>
          </a:p>
          <a:p>
            <a:pPr algn="l"/>
            <a:r>
              <a:rPr lang="en-US" sz="1050" dirty="0"/>
              <a:t>   </a:t>
            </a:r>
            <a:r>
              <a:rPr lang="en-US" sz="1050" dirty="0" err="1"/>
              <a:t>readfilename</a:t>
            </a:r>
            <a:r>
              <a:rPr lang="en-US" sz="1050" dirty="0"/>
              <a:t>  : string;</a:t>
            </a:r>
          </a:p>
          <a:p>
            <a:pPr algn="l"/>
            <a:r>
              <a:rPr lang="en-US" sz="1050" dirty="0"/>
              <a:t>   </a:t>
            </a:r>
            <a:r>
              <a:rPr lang="en-US" sz="1050" dirty="0" err="1"/>
              <a:t>writefilename</a:t>
            </a:r>
            <a:r>
              <a:rPr lang="en-US" sz="1050" dirty="0"/>
              <a:t> : string;</a:t>
            </a:r>
          </a:p>
          <a:p>
            <a:pPr algn="l"/>
            <a:r>
              <a:rPr lang="en-US" sz="1050" dirty="0"/>
              <a:t>   </a:t>
            </a:r>
            <a:r>
              <a:rPr lang="en-US" sz="1050" dirty="0" err="1"/>
              <a:t>myreadfile</a:t>
            </a:r>
            <a:r>
              <a:rPr lang="en-US" sz="1050" dirty="0"/>
              <a:t>    : text;</a:t>
            </a:r>
          </a:p>
          <a:p>
            <a:pPr algn="l"/>
            <a:r>
              <a:rPr lang="en-US" sz="1050" dirty="0"/>
              <a:t>   </a:t>
            </a:r>
            <a:r>
              <a:rPr lang="en-US" sz="1050" dirty="0" err="1"/>
              <a:t>mywritefile</a:t>
            </a:r>
            <a:r>
              <a:rPr lang="en-US" sz="1050" dirty="0"/>
              <a:t>   : text;</a:t>
            </a:r>
          </a:p>
          <a:p>
            <a:pPr algn="l"/>
            <a:r>
              <a:rPr lang="en-US" sz="1050" dirty="0"/>
              <a:t>   line          : packed array [1..100] of char;</a:t>
            </a:r>
          </a:p>
          <a:p>
            <a:pPr algn="l"/>
            <a:endParaRPr lang="en-US" sz="1050" dirty="0"/>
          </a:p>
          <a:p>
            <a:pPr algn="l"/>
            <a:r>
              <a:rPr lang="en-US" sz="1050" dirty="0"/>
              <a:t>begin</a:t>
            </a:r>
          </a:p>
          <a:p>
            <a:pPr algn="l"/>
            <a:r>
              <a:rPr lang="en-US" sz="1050" dirty="0"/>
              <a:t>   (* put files in c:\Dev-Pas directory *)</a:t>
            </a:r>
          </a:p>
          <a:p>
            <a:pPr algn="l"/>
            <a:r>
              <a:rPr lang="en-US" sz="1050" dirty="0"/>
              <a:t>   </a:t>
            </a:r>
            <a:r>
              <a:rPr lang="en-US" sz="1050" dirty="0" err="1"/>
              <a:t>readfilename</a:t>
            </a:r>
            <a:r>
              <a:rPr lang="en-US" sz="1050" dirty="0"/>
              <a:t>:='inputfile.txt';</a:t>
            </a:r>
          </a:p>
          <a:p>
            <a:pPr algn="l"/>
            <a:r>
              <a:rPr lang="en-US" sz="1050" dirty="0"/>
              <a:t>   </a:t>
            </a:r>
            <a:r>
              <a:rPr lang="en-US" sz="1050" dirty="0" err="1"/>
              <a:t>writefilename</a:t>
            </a:r>
            <a:r>
              <a:rPr lang="en-US" sz="1050" dirty="0"/>
              <a:t>:='outputfile.txt';</a:t>
            </a:r>
          </a:p>
          <a:p>
            <a:pPr algn="l"/>
            <a:r>
              <a:rPr lang="en-US" sz="1050" dirty="0"/>
              <a:t>   </a:t>
            </a:r>
          </a:p>
          <a:p>
            <a:pPr algn="l"/>
            <a:r>
              <a:rPr lang="en-US" sz="1050" dirty="0"/>
              <a:t>   assign(</a:t>
            </a:r>
            <a:r>
              <a:rPr lang="en-US" sz="1050" dirty="0" err="1"/>
              <a:t>myreadfile</a:t>
            </a:r>
            <a:r>
              <a:rPr lang="en-US" sz="1050" dirty="0"/>
              <a:t>, </a:t>
            </a:r>
            <a:r>
              <a:rPr lang="en-US" sz="1050" dirty="0" err="1"/>
              <a:t>readfilename</a:t>
            </a:r>
            <a:r>
              <a:rPr lang="en-US" sz="1050" dirty="0"/>
              <a:t>);</a:t>
            </a:r>
          </a:p>
          <a:p>
            <a:pPr algn="l"/>
            <a:r>
              <a:rPr lang="en-US" sz="1050" dirty="0"/>
              <a:t>   reset(</a:t>
            </a:r>
            <a:r>
              <a:rPr lang="en-US" sz="1050" dirty="0" err="1"/>
              <a:t>myreadfile</a:t>
            </a:r>
            <a:r>
              <a:rPr lang="en-US" sz="1050" dirty="0"/>
              <a:t>);</a:t>
            </a:r>
          </a:p>
          <a:p>
            <a:pPr algn="l"/>
            <a:endParaRPr lang="en-US" sz="1050" dirty="0"/>
          </a:p>
          <a:p>
            <a:pPr algn="l"/>
            <a:r>
              <a:rPr lang="en-US" sz="1050" dirty="0"/>
              <a:t>   assign(</a:t>
            </a:r>
            <a:r>
              <a:rPr lang="en-US" sz="1050" dirty="0" err="1"/>
              <a:t>mywritefile</a:t>
            </a:r>
            <a:r>
              <a:rPr lang="en-US" sz="1050" dirty="0"/>
              <a:t>, </a:t>
            </a:r>
            <a:r>
              <a:rPr lang="en-US" sz="1050" dirty="0" err="1"/>
              <a:t>writefilename</a:t>
            </a:r>
            <a:r>
              <a:rPr lang="en-US" sz="1050" dirty="0"/>
              <a:t>);</a:t>
            </a:r>
          </a:p>
          <a:p>
            <a:pPr algn="l"/>
            <a:r>
              <a:rPr lang="en-US" sz="1050" dirty="0"/>
              <a:t>   rewrite(</a:t>
            </a:r>
            <a:r>
              <a:rPr lang="en-US" sz="1050" dirty="0" err="1"/>
              <a:t>mywritefile</a:t>
            </a:r>
            <a:r>
              <a:rPr lang="en-US" sz="1050" dirty="0"/>
              <a:t>);</a:t>
            </a:r>
          </a:p>
          <a:p>
            <a:pPr algn="l"/>
            <a:endParaRPr lang="en-US" sz="1050" dirty="0"/>
          </a:p>
          <a:p>
            <a:pPr algn="l"/>
            <a:r>
              <a:rPr lang="en-US" sz="1050" dirty="0"/>
              <a:t>   while NOT EOF (</a:t>
            </a:r>
            <a:r>
              <a:rPr lang="en-US" sz="1050" dirty="0" err="1"/>
              <a:t>myreadfile</a:t>
            </a:r>
            <a:r>
              <a:rPr lang="en-US" sz="1050" dirty="0"/>
              <a:t>) do</a:t>
            </a:r>
          </a:p>
          <a:p>
            <a:pPr algn="l"/>
            <a:r>
              <a:rPr lang="en-US" sz="1050" dirty="0"/>
              <a:t>     begin</a:t>
            </a:r>
          </a:p>
          <a:p>
            <a:pPr algn="l"/>
            <a:r>
              <a:rPr lang="en-US" sz="1050" dirty="0"/>
              <a:t>      </a:t>
            </a:r>
            <a:r>
              <a:rPr lang="en-US" sz="1050" dirty="0" err="1"/>
              <a:t>readln</a:t>
            </a:r>
            <a:r>
              <a:rPr lang="en-US" sz="1050" dirty="0"/>
              <a:t>(</a:t>
            </a:r>
            <a:r>
              <a:rPr lang="en-US" sz="1050" dirty="0" err="1"/>
              <a:t>myreadfile</a:t>
            </a:r>
            <a:r>
              <a:rPr lang="en-US" sz="1050" dirty="0"/>
              <a:t>, line);</a:t>
            </a:r>
          </a:p>
          <a:p>
            <a:pPr algn="l"/>
            <a:r>
              <a:rPr lang="en-US" sz="1050" dirty="0"/>
              <a:t>      </a:t>
            </a:r>
            <a:r>
              <a:rPr lang="en-US" sz="1050" dirty="0" err="1"/>
              <a:t>writeln</a:t>
            </a:r>
            <a:r>
              <a:rPr lang="en-US" sz="1050" dirty="0"/>
              <a:t>(</a:t>
            </a:r>
            <a:r>
              <a:rPr lang="en-US" sz="1050" dirty="0" err="1"/>
              <a:t>mywritefile</a:t>
            </a:r>
            <a:r>
              <a:rPr lang="en-US" sz="1050" dirty="0"/>
              <a:t>, line);</a:t>
            </a:r>
          </a:p>
          <a:p>
            <a:pPr algn="l"/>
            <a:endParaRPr lang="en-US" sz="1050" dirty="0"/>
          </a:p>
          <a:p>
            <a:pPr algn="l"/>
            <a:r>
              <a:rPr lang="en-US" sz="1050" dirty="0"/>
              <a:t>     end;</a:t>
            </a:r>
          </a:p>
          <a:p>
            <a:pPr algn="l"/>
            <a:r>
              <a:rPr lang="en-US" sz="1050" dirty="0"/>
              <a:t>   </a:t>
            </a:r>
            <a:r>
              <a:rPr lang="en-US" sz="1050" dirty="0" err="1"/>
              <a:t>writeln</a:t>
            </a:r>
            <a:r>
              <a:rPr lang="en-US" sz="1050" dirty="0"/>
              <a:t>(</a:t>
            </a:r>
            <a:r>
              <a:rPr lang="en-US" sz="1050" dirty="0" err="1"/>
              <a:t>mywritefile</a:t>
            </a:r>
            <a:r>
              <a:rPr lang="en-US" sz="1050" dirty="0"/>
              <a:t>,'Completed writing'); </a:t>
            </a:r>
          </a:p>
          <a:p>
            <a:pPr algn="l"/>
            <a:r>
              <a:rPr lang="en-US" sz="1050" dirty="0"/>
              <a:t>   </a:t>
            </a:r>
          </a:p>
          <a:p>
            <a:pPr algn="l"/>
            <a:r>
              <a:rPr lang="en-US" sz="1050" dirty="0"/>
              <a:t>   close(</a:t>
            </a:r>
            <a:r>
              <a:rPr lang="en-US" sz="1050" dirty="0" err="1"/>
              <a:t>myreadfile</a:t>
            </a:r>
            <a:r>
              <a:rPr lang="en-US" sz="1050" dirty="0"/>
              <a:t>);</a:t>
            </a:r>
          </a:p>
          <a:p>
            <a:pPr algn="l"/>
            <a:r>
              <a:rPr lang="en-US" sz="1050" dirty="0"/>
              <a:t>   close(</a:t>
            </a:r>
            <a:r>
              <a:rPr lang="en-US" sz="1050" dirty="0" err="1"/>
              <a:t>mywritefile</a:t>
            </a:r>
            <a:r>
              <a:rPr lang="en-US" sz="1050" dirty="0"/>
              <a:t>);</a:t>
            </a:r>
          </a:p>
          <a:p>
            <a:pPr algn="l"/>
            <a:r>
              <a:rPr lang="en-US" sz="1050" dirty="0"/>
              <a:t>end.</a:t>
            </a:r>
          </a:p>
        </p:txBody>
      </p:sp>
      <p:sp>
        <p:nvSpPr>
          <p:cNvPr id="4" name="Rectangle 3"/>
          <p:cNvSpPr/>
          <p:nvPr/>
        </p:nvSpPr>
        <p:spPr>
          <a:xfrm>
            <a:off x="5424800" y="851863"/>
            <a:ext cx="3871573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dirty="0"/>
              <a:t>inputfile.txt</a:t>
            </a:r>
          </a:p>
          <a:p>
            <a:pPr algn="l"/>
            <a:r>
              <a:rPr lang="en-US" sz="2400" dirty="0"/>
              <a:t>Here is a file</a:t>
            </a:r>
          </a:p>
          <a:p>
            <a:pPr algn="l"/>
            <a:r>
              <a:rPr lang="en-US" sz="2400" dirty="0"/>
              <a:t>with multiple </a:t>
            </a:r>
          </a:p>
          <a:p>
            <a:pPr algn="l"/>
            <a:r>
              <a:rPr lang="en-US" sz="2400" dirty="0"/>
              <a:t>words that you also </a:t>
            </a:r>
          </a:p>
          <a:p>
            <a:pPr algn="l"/>
            <a:r>
              <a:rPr lang="en-US" sz="2400" dirty="0"/>
              <a:t>have to process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2628" y="3505200"/>
            <a:ext cx="3871573" cy="23083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400" dirty="0"/>
              <a:t>outputfile.txt </a:t>
            </a:r>
          </a:p>
          <a:p>
            <a:pPr algn="l"/>
            <a:r>
              <a:rPr lang="en-US" sz="2400" dirty="0"/>
              <a:t>Here is a file</a:t>
            </a:r>
          </a:p>
          <a:p>
            <a:pPr algn="l"/>
            <a:r>
              <a:rPr lang="en-US" sz="2400" dirty="0"/>
              <a:t>with multiple </a:t>
            </a:r>
          </a:p>
          <a:p>
            <a:pPr algn="l"/>
            <a:r>
              <a:rPr lang="en-US" sz="2400" dirty="0"/>
              <a:t>words that you also </a:t>
            </a:r>
          </a:p>
          <a:p>
            <a:pPr algn="l"/>
            <a:r>
              <a:rPr lang="en-US" sz="2400" dirty="0"/>
              <a:t>have to process</a:t>
            </a:r>
          </a:p>
          <a:p>
            <a:pPr algn="l"/>
            <a:r>
              <a:rPr lang="en-US" sz="2400" dirty="0"/>
              <a:t>Completed writing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85800" y="5813524"/>
            <a:ext cx="8062912" cy="70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defRPr>
            </a:lvl2pPr>
            <a:lvl3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defRPr>
            </a:lvl3pPr>
            <a:lvl4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defRPr>
            </a:lvl4pPr>
            <a:lvl5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000" b="0" kern="0" dirty="0"/>
              <a:t>For Pascal Project – read a line at a time and Process the array of char</a:t>
            </a:r>
          </a:p>
        </p:txBody>
      </p:sp>
    </p:spTree>
    <p:extLst>
      <p:ext uri="{BB962C8B-B14F-4D97-AF65-F5344CB8AC3E}">
        <p14:creationId xmlns:p14="http://schemas.microsoft.com/office/powerpoint/2010/main" val="3837007619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Character I/O in Ada – Error Handling</a:t>
            </a:r>
            <a:br>
              <a:rPr lang="en-US" sz="2800" dirty="0"/>
            </a:br>
            <a:r>
              <a:rPr lang="en-US" sz="2800" dirty="0"/>
              <a:t>Read_And_Write_File_Line_By_Linev2</a:t>
            </a:r>
          </a:p>
        </p:txBody>
      </p:sp>
      <p:sp>
        <p:nvSpPr>
          <p:cNvPr id="4" name="Rectangle 3"/>
          <p:cNvSpPr/>
          <p:nvPr/>
        </p:nvSpPr>
        <p:spPr>
          <a:xfrm>
            <a:off x="781665" y="762000"/>
            <a:ext cx="8001000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 dirty="0"/>
              <a:t>with </a:t>
            </a:r>
            <a:r>
              <a:rPr lang="en-US" sz="800" dirty="0" err="1"/>
              <a:t>Ada.Command_Line</a:t>
            </a:r>
            <a:r>
              <a:rPr lang="en-US" sz="800" dirty="0"/>
              <a:t>, </a:t>
            </a:r>
            <a:r>
              <a:rPr lang="en-US" sz="800" dirty="0" err="1"/>
              <a:t>Ada.Text_IO</a:t>
            </a:r>
            <a:r>
              <a:rPr lang="en-US" sz="800" dirty="0"/>
              <a:t>; use </a:t>
            </a:r>
            <a:r>
              <a:rPr lang="en-US" sz="800" dirty="0" err="1"/>
              <a:t>Ada.Command_Line</a:t>
            </a:r>
            <a:r>
              <a:rPr lang="en-US" sz="800" dirty="0"/>
              <a:t>, </a:t>
            </a:r>
            <a:r>
              <a:rPr lang="en-US" sz="800" dirty="0" err="1"/>
              <a:t>Ada.Text_IO</a:t>
            </a:r>
            <a:r>
              <a:rPr lang="en-US" sz="800" dirty="0"/>
              <a:t>;</a:t>
            </a:r>
          </a:p>
          <a:p>
            <a:pPr algn="l"/>
            <a:r>
              <a:rPr lang="en-US" sz="800" dirty="0"/>
              <a:t> </a:t>
            </a:r>
          </a:p>
          <a:p>
            <a:pPr algn="l"/>
            <a:r>
              <a:rPr lang="en-US" sz="800" dirty="0"/>
              <a:t>procedure Read_And_Write_File_Line_By_Linev2 is</a:t>
            </a:r>
          </a:p>
          <a:p>
            <a:pPr algn="l"/>
            <a:r>
              <a:rPr lang="en-US" sz="800" dirty="0"/>
              <a:t>   </a:t>
            </a:r>
            <a:r>
              <a:rPr lang="en-US" sz="800" dirty="0" err="1"/>
              <a:t>Read_From</a:t>
            </a:r>
            <a:r>
              <a:rPr lang="en-US" sz="800" dirty="0"/>
              <a:t> : constant String := "input.txt";</a:t>
            </a:r>
          </a:p>
          <a:p>
            <a:pPr algn="l"/>
            <a:r>
              <a:rPr lang="en-US" sz="800" dirty="0"/>
              <a:t>   </a:t>
            </a:r>
            <a:r>
              <a:rPr lang="en-US" sz="800" dirty="0" err="1"/>
              <a:t>Write_To</a:t>
            </a:r>
            <a:r>
              <a:rPr lang="en-US" sz="800" dirty="0"/>
              <a:t>  : constant String := "output.txt";</a:t>
            </a:r>
          </a:p>
          <a:p>
            <a:pPr algn="l"/>
            <a:r>
              <a:rPr lang="en-US" sz="800" dirty="0"/>
              <a:t> </a:t>
            </a:r>
          </a:p>
          <a:p>
            <a:pPr algn="l"/>
            <a:r>
              <a:rPr lang="en-US" sz="800" dirty="0"/>
              <a:t>   Input, Output : </a:t>
            </a:r>
            <a:r>
              <a:rPr lang="en-US" sz="800" dirty="0" err="1"/>
              <a:t>File_Type</a:t>
            </a:r>
            <a:r>
              <a:rPr lang="en-US" sz="800" dirty="0"/>
              <a:t>;</a:t>
            </a:r>
          </a:p>
          <a:p>
            <a:pPr algn="l"/>
            <a:r>
              <a:rPr lang="en-US" sz="800" dirty="0"/>
              <a:t>begin</a:t>
            </a:r>
          </a:p>
          <a:p>
            <a:pPr algn="l"/>
            <a:r>
              <a:rPr lang="en-US" sz="800" dirty="0"/>
              <a:t>   begin</a:t>
            </a:r>
          </a:p>
          <a:p>
            <a:pPr algn="l"/>
            <a:r>
              <a:rPr lang="en-US" sz="800" dirty="0"/>
              <a:t>      Open (File =&gt; Input,</a:t>
            </a:r>
          </a:p>
          <a:p>
            <a:pPr algn="l"/>
            <a:r>
              <a:rPr lang="en-US" sz="800" dirty="0"/>
              <a:t>            Mode =&gt; </a:t>
            </a:r>
            <a:r>
              <a:rPr lang="en-US" sz="800" dirty="0" err="1"/>
              <a:t>In_File</a:t>
            </a:r>
            <a:r>
              <a:rPr lang="en-US" sz="800" dirty="0"/>
              <a:t>,</a:t>
            </a:r>
          </a:p>
          <a:p>
            <a:pPr algn="l"/>
            <a:r>
              <a:rPr lang="en-US" sz="800" dirty="0"/>
              <a:t>            Name =&gt; </a:t>
            </a:r>
            <a:r>
              <a:rPr lang="en-US" sz="800" dirty="0" err="1"/>
              <a:t>Read_From</a:t>
            </a:r>
            <a:r>
              <a:rPr lang="en-US" sz="800" dirty="0"/>
              <a:t>);</a:t>
            </a:r>
          </a:p>
          <a:p>
            <a:pPr algn="l"/>
            <a:r>
              <a:rPr lang="en-US" sz="800" dirty="0"/>
              <a:t>   exception</a:t>
            </a:r>
          </a:p>
          <a:p>
            <a:pPr algn="l"/>
            <a:r>
              <a:rPr lang="en-US" sz="800" dirty="0"/>
              <a:t>      when others =&gt;</a:t>
            </a:r>
          </a:p>
          <a:p>
            <a:pPr algn="l"/>
            <a:r>
              <a:rPr lang="en-US" sz="800" dirty="0"/>
              <a:t>         </a:t>
            </a:r>
            <a:r>
              <a:rPr lang="en-US" sz="800" dirty="0" err="1"/>
              <a:t>Put_Line</a:t>
            </a:r>
            <a:r>
              <a:rPr lang="en-US" sz="800" dirty="0"/>
              <a:t> (</a:t>
            </a:r>
            <a:r>
              <a:rPr lang="en-US" sz="800" dirty="0" err="1"/>
              <a:t>Standard_Error</a:t>
            </a:r>
            <a:r>
              <a:rPr lang="en-US" sz="800" dirty="0"/>
              <a:t>,</a:t>
            </a:r>
          </a:p>
          <a:p>
            <a:pPr algn="l"/>
            <a:r>
              <a:rPr lang="en-US" sz="800" dirty="0"/>
              <a:t>                   "Can not open the file '" &amp; </a:t>
            </a:r>
            <a:r>
              <a:rPr lang="en-US" sz="800" dirty="0" err="1"/>
              <a:t>Read_From</a:t>
            </a:r>
            <a:r>
              <a:rPr lang="en-US" sz="800" dirty="0"/>
              <a:t> &amp; "'. Does it exist?");</a:t>
            </a:r>
          </a:p>
          <a:p>
            <a:pPr algn="l"/>
            <a:r>
              <a:rPr lang="en-US" sz="800" dirty="0"/>
              <a:t>         </a:t>
            </a:r>
            <a:r>
              <a:rPr lang="en-US" sz="800" dirty="0" err="1"/>
              <a:t>Set_Exit_Status</a:t>
            </a:r>
            <a:r>
              <a:rPr lang="en-US" sz="800" dirty="0"/>
              <a:t> (Failure);</a:t>
            </a:r>
          </a:p>
          <a:p>
            <a:pPr algn="l"/>
            <a:r>
              <a:rPr lang="en-US" sz="800" dirty="0"/>
              <a:t>         return;</a:t>
            </a:r>
          </a:p>
          <a:p>
            <a:pPr algn="l"/>
            <a:r>
              <a:rPr lang="en-US" sz="800" dirty="0"/>
              <a:t>   end;</a:t>
            </a:r>
          </a:p>
          <a:p>
            <a:pPr algn="l"/>
            <a:r>
              <a:rPr lang="en-US" sz="800" dirty="0"/>
              <a:t> </a:t>
            </a:r>
          </a:p>
          <a:p>
            <a:pPr algn="l"/>
            <a:r>
              <a:rPr lang="en-US" sz="800" dirty="0"/>
              <a:t>   begin</a:t>
            </a:r>
          </a:p>
          <a:p>
            <a:pPr algn="l"/>
            <a:r>
              <a:rPr lang="en-US" sz="800" dirty="0"/>
              <a:t>      Create (File =&gt; Output,</a:t>
            </a:r>
          </a:p>
          <a:p>
            <a:pPr algn="l"/>
            <a:r>
              <a:rPr lang="en-US" sz="800" dirty="0"/>
              <a:t>              Mode =&gt; </a:t>
            </a:r>
            <a:r>
              <a:rPr lang="en-US" sz="800" dirty="0" err="1"/>
              <a:t>Out_File</a:t>
            </a:r>
            <a:r>
              <a:rPr lang="en-US" sz="800" dirty="0"/>
              <a:t>,</a:t>
            </a:r>
          </a:p>
          <a:p>
            <a:pPr algn="l"/>
            <a:r>
              <a:rPr lang="en-US" sz="800" dirty="0"/>
              <a:t>              Name =&gt; </a:t>
            </a:r>
            <a:r>
              <a:rPr lang="en-US" sz="800" dirty="0" err="1"/>
              <a:t>Write_To</a:t>
            </a:r>
            <a:r>
              <a:rPr lang="en-US" sz="800" dirty="0"/>
              <a:t>);</a:t>
            </a:r>
          </a:p>
          <a:p>
            <a:pPr algn="l"/>
            <a:r>
              <a:rPr lang="en-US" sz="800" dirty="0"/>
              <a:t>   exception</a:t>
            </a:r>
          </a:p>
          <a:p>
            <a:pPr algn="l"/>
            <a:r>
              <a:rPr lang="en-US" sz="800" dirty="0"/>
              <a:t>      when others =&gt;</a:t>
            </a:r>
          </a:p>
          <a:p>
            <a:pPr algn="l"/>
            <a:r>
              <a:rPr lang="en-US" sz="800" dirty="0"/>
              <a:t>         </a:t>
            </a:r>
            <a:r>
              <a:rPr lang="en-US" sz="800" dirty="0" err="1"/>
              <a:t>Put_Line</a:t>
            </a:r>
            <a:r>
              <a:rPr lang="en-US" sz="800" dirty="0"/>
              <a:t> (</a:t>
            </a:r>
            <a:r>
              <a:rPr lang="en-US" sz="800" dirty="0" err="1"/>
              <a:t>Standard_Error</a:t>
            </a:r>
            <a:r>
              <a:rPr lang="en-US" sz="800" dirty="0"/>
              <a:t>,</a:t>
            </a:r>
          </a:p>
          <a:p>
            <a:pPr algn="l"/>
            <a:r>
              <a:rPr lang="en-US" sz="800" dirty="0"/>
              <a:t>                   "Can not create a file named '" &amp; </a:t>
            </a:r>
            <a:r>
              <a:rPr lang="en-US" sz="800" dirty="0" err="1"/>
              <a:t>Write_To</a:t>
            </a:r>
            <a:r>
              <a:rPr lang="en-US" sz="800" dirty="0"/>
              <a:t> &amp; "'.");</a:t>
            </a:r>
          </a:p>
          <a:p>
            <a:pPr algn="l"/>
            <a:r>
              <a:rPr lang="en-US" sz="800" dirty="0"/>
              <a:t>         </a:t>
            </a:r>
            <a:r>
              <a:rPr lang="en-US" sz="800" dirty="0" err="1"/>
              <a:t>Set_Exit_Status</a:t>
            </a:r>
            <a:r>
              <a:rPr lang="en-US" sz="800" dirty="0"/>
              <a:t> (Failure);</a:t>
            </a:r>
          </a:p>
          <a:p>
            <a:pPr algn="l"/>
            <a:r>
              <a:rPr lang="en-US" sz="800" dirty="0"/>
              <a:t>         return;</a:t>
            </a:r>
          </a:p>
          <a:p>
            <a:pPr algn="l"/>
            <a:r>
              <a:rPr lang="en-US" sz="800" dirty="0"/>
              <a:t>   end;</a:t>
            </a:r>
          </a:p>
          <a:p>
            <a:pPr algn="l"/>
            <a:r>
              <a:rPr lang="en-US" sz="800" dirty="0"/>
              <a:t> </a:t>
            </a:r>
          </a:p>
          <a:p>
            <a:pPr algn="l"/>
            <a:r>
              <a:rPr lang="en-US" sz="800" dirty="0"/>
              <a:t>   loop</a:t>
            </a:r>
          </a:p>
          <a:p>
            <a:pPr algn="l"/>
            <a:r>
              <a:rPr lang="en-US" sz="800" dirty="0"/>
              <a:t>      declare</a:t>
            </a:r>
          </a:p>
          <a:p>
            <a:pPr algn="l"/>
            <a:r>
              <a:rPr lang="en-US" sz="800" dirty="0"/>
              <a:t>         Line : String := </a:t>
            </a:r>
            <a:r>
              <a:rPr lang="en-US" sz="800" dirty="0" err="1"/>
              <a:t>Get_Line</a:t>
            </a:r>
            <a:r>
              <a:rPr lang="en-US" sz="800" dirty="0"/>
              <a:t> (Input);</a:t>
            </a:r>
          </a:p>
          <a:p>
            <a:pPr algn="l"/>
            <a:r>
              <a:rPr lang="en-US" sz="800" dirty="0"/>
              <a:t>      begin</a:t>
            </a:r>
          </a:p>
          <a:p>
            <a:pPr algn="l"/>
            <a:r>
              <a:rPr lang="en-US" sz="800" dirty="0"/>
              <a:t>         -- You can process the contents of Line here.</a:t>
            </a:r>
          </a:p>
          <a:p>
            <a:pPr algn="l"/>
            <a:r>
              <a:rPr lang="en-US" sz="800" dirty="0"/>
              <a:t>         </a:t>
            </a:r>
            <a:r>
              <a:rPr lang="en-US" sz="800" dirty="0" err="1"/>
              <a:t>Put_Line</a:t>
            </a:r>
            <a:r>
              <a:rPr lang="en-US" sz="800" dirty="0"/>
              <a:t> (Output, Line);</a:t>
            </a:r>
          </a:p>
          <a:p>
            <a:pPr algn="l"/>
            <a:r>
              <a:rPr lang="en-US" sz="800" dirty="0"/>
              <a:t>      end;</a:t>
            </a:r>
          </a:p>
          <a:p>
            <a:pPr algn="l"/>
            <a:r>
              <a:rPr lang="en-US" sz="800" dirty="0"/>
              <a:t>   end loop;</a:t>
            </a:r>
          </a:p>
          <a:p>
            <a:pPr algn="l"/>
            <a:r>
              <a:rPr lang="en-US" sz="800" dirty="0"/>
              <a:t>   Close (Input);</a:t>
            </a:r>
          </a:p>
          <a:p>
            <a:pPr algn="l"/>
            <a:r>
              <a:rPr lang="en-US" sz="800" dirty="0"/>
              <a:t>   Close (Output);</a:t>
            </a:r>
          </a:p>
          <a:p>
            <a:pPr algn="l"/>
            <a:r>
              <a:rPr lang="en-US" sz="800" dirty="0"/>
              <a:t>exception</a:t>
            </a:r>
          </a:p>
          <a:p>
            <a:pPr algn="l"/>
            <a:r>
              <a:rPr lang="en-US" sz="800" dirty="0"/>
              <a:t>   when </a:t>
            </a:r>
            <a:r>
              <a:rPr lang="en-US" sz="800" dirty="0" err="1"/>
              <a:t>End_Error</a:t>
            </a:r>
            <a:r>
              <a:rPr lang="en-US" sz="800" dirty="0"/>
              <a:t> =&gt;</a:t>
            </a:r>
          </a:p>
          <a:p>
            <a:pPr algn="l"/>
            <a:r>
              <a:rPr lang="en-US" sz="800" dirty="0"/>
              <a:t>      if </a:t>
            </a:r>
            <a:r>
              <a:rPr lang="en-US" sz="800" dirty="0" err="1"/>
              <a:t>Is_Open</a:t>
            </a:r>
            <a:r>
              <a:rPr lang="en-US" sz="800" dirty="0"/>
              <a:t>(Input) then </a:t>
            </a:r>
          </a:p>
          <a:p>
            <a:pPr algn="l"/>
            <a:r>
              <a:rPr lang="en-US" sz="800" dirty="0"/>
              <a:t>         Close (Input);</a:t>
            </a:r>
          </a:p>
          <a:p>
            <a:pPr algn="l"/>
            <a:r>
              <a:rPr lang="en-US" sz="800" dirty="0"/>
              <a:t>      end if;</a:t>
            </a:r>
          </a:p>
          <a:p>
            <a:pPr algn="l"/>
            <a:r>
              <a:rPr lang="en-US" sz="800" dirty="0"/>
              <a:t>      if </a:t>
            </a:r>
            <a:r>
              <a:rPr lang="en-US" sz="800" dirty="0" err="1"/>
              <a:t>Is_Open</a:t>
            </a:r>
            <a:r>
              <a:rPr lang="en-US" sz="800" dirty="0"/>
              <a:t>(Output) then </a:t>
            </a:r>
          </a:p>
          <a:p>
            <a:pPr algn="l"/>
            <a:r>
              <a:rPr lang="en-US" sz="800" dirty="0"/>
              <a:t>         Close (Output);</a:t>
            </a:r>
          </a:p>
          <a:p>
            <a:pPr algn="l"/>
            <a:r>
              <a:rPr lang="en-US" sz="800" dirty="0"/>
              <a:t>      end if;</a:t>
            </a:r>
          </a:p>
          <a:p>
            <a:pPr algn="l"/>
            <a:r>
              <a:rPr lang="en-US" sz="800" dirty="0"/>
              <a:t>end Read_And_Write_File_Line_By_Linev2;</a:t>
            </a:r>
          </a:p>
        </p:txBody>
      </p:sp>
    </p:spTree>
    <p:extLst>
      <p:ext uri="{BB962C8B-B14F-4D97-AF65-F5344CB8AC3E}">
        <p14:creationId xmlns:p14="http://schemas.microsoft.com/office/powerpoint/2010/main" val="1711853864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Character I/O in Ada – Char by Char</a:t>
            </a:r>
            <a:br>
              <a:rPr lang="en-US" sz="2800" dirty="0"/>
            </a:br>
            <a:r>
              <a:rPr lang="en-US" sz="2800" dirty="0" err="1"/>
              <a:t>Read_And_Write_File_Character_By_Character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781665" y="762000"/>
            <a:ext cx="80010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/>
              <a:t>with </a:t>
            </a:r>
            <a:r>
              <a:rPr lang="en-US" sz="1200" dirty="0" err="1"/>
              <a:t>Ada.Sequential_IO</a:t>
            </a:r>
            <a:r>
              <a:rPr lang="en-US" sz="1200" dirty="0"/>
              <a:t>;</a:t>
            </a:r>
          </a:p>
          <a:p>
            <a:pPr algn="l"/>
            <a:r>
              <a:rPr lang="en-US" sz="1200" dirty="0"/>
              <a:t> </a:t>
            </a:r>
          </a:p>
          <a:p>
            <a:pPr algn="l"/>
            <a:r>
              <a:rPr lang="en-US" sz="1200" dirty="0"/>
              <a:t>procedure </a:t>
            </a:r>
            <a:r>
              <a:rPr lang="en-US" sz="1200" dirty="0" err="1"/>
              <a:t>Read_And_Write_File_Character_By_Character</a:t>
            </a:r>
            <a:r>
              <a:rPr lang="en-US" sz="1200" dirty="0"/>
              <a:t> is</a:t>
            </a:r>
          </a:p>
          <a:p>
            <a:pPr algn="l"/>
            <a:r>
              <a:rPr lang="en-US" sz="1200" dirty="0"/>
              <a:t>   package </a:t>
            </a:r>
            <a:r>
              <a:rPr lang="en-US" sz="1200" dirty="0" err="1"/>
              <a:t>Char_IO</a:t>
            </a:r>
            <a:r>
              <a:rPr lang="en-US" sz="1200" dirty="0"/>
              <a:t> is new </a:t>
            </a:r>
            <a:r>
              <a:rPr lang="en-US" sz="1200" dirty="0" err="1"/>
              <a:t>Ada.Sequential_IO</a:t>
            </a:r>
            <a:r>
              <a:rPr lang="en-US" sz="1200" dirty="0"/>
              <a:t> (Character);</a:t>
            </a:r>
          </a:p>
          <a:p>
            <a:pPr algn="l"/>
            <a:r>
              <a:rPr lang="en-US" sz="1200" dirty="0"/>
              <a:t>   use </a:t>
            </a:r>
            <a:r>
              <a:rPr lang="en-US" sz="1200" dirty="0" err="1"/>
              <a:t>Char_IO</a:t>
            </a:r>
            <a:r>
              <a:rPr lang="en-US" sz="1200" dirty="0"/>
              <a:t>;</a:t>
            </a:r>
          </a:p>
          <a:p>
            <a:pPr algn="l"/>
            <a:r>
              <a:rPr lang="en-US" sz="1200" dirty="0"/>
              <a:t> </a:t>
            </a:r>
          </a:p>
          <a:p>
            <a:pPr algn="l"/>
            <a:r>
              <a:rPr lang="en-US" sz="1200" dirty="0"/>
              <a:t>   Input, Output : </a:t>
            </a:r>
            <a:r>
              <a:rPr lang="en-US" sz="1200" dirty="0" err="1"/>
              <a:t>File_Type</a:t>
            </a:r>
            <a:r>
              <a:rPr lang="en-US" sz="1200" dirty="0"/>
              <a:t>;</a:t>
            </a:r>
          </a:p>
          <a:p>
            <a:pPr algn="l"/>
            <a:r>
              <a:rPr lang="en-US" sz="1200" dirty="0"/>
              <a:t>   Buffer        : Character;</a:t>
            </a:r>
          </a:p>
          <a:p>
            <a:pPr algn="l"/>
            <a:r>
              <a:rPr lang="en-US" sz="1200" dirty="0"/>
              <a:t>begin</a:t>
            </a:r>
          </a:p>
          <a:p>
            <a:pPr algn="l"/>
            <a:r>
              <a:rPr lang="en-US" sz="1200" dirty="0"/>
              <a:t>   Open   (File =&gt; Input,  Mode =&gt; </a:t>
            </a:r>
            <a:r>
              <a:rPr lang="en-US" sz="1200" dirty="0" err="1"/>
              <a:t>In_File</a:t>
            </a:r>
            <a:r>
              <a:rPr lang="en-US" sz="1200" dirty="0"/>
              <a:t>,  Name =&gt; "input.txt");</a:t>
            </a:r>
          </a:p>
          <a:p>
            <a:pPr algn="l"/>
            <a:r>
              <a:rPr lang="en-US" sz="1200" dirty="0"/>
              <a:t>   Create (File =&gt; Output, Mode =&gt; </a:t>
            </a:r>
            <a:r>
              <a:rPr lang="en-US" sz="1200" dirty="0" err="1"/>
              <a:t>Out_File</a:t>
            </a:r>
            <a:r>
              <a:rPr lang="en-US" sz="1200" dirty="0"/>
              <a:t>, Name =&gt; "output.txt");</a:t>
            </a:r>
          </a:p>
          <a:p>
            <a:pPr algn="l"/>
            <a:r>
              <a:rPr lang="en-US" sz="1200" dirty="0"/>
              <a:t>   loop</a:t>
            </a:r>
          </a:p>
          <a:p>
            <a:pPr algn="l"/>
            <a:r>
              <a:rPr lang="en-US" sz="1200" dirty="0"/>
              <a:t>      Read  (File =&gt; Input,  Item =&gt; Buffer);</a:t>
            </a:r>
          </a:p>
          <a:p>
            <a:pPr algn="l"/>
            <a:r>
              <a:rPr lang="en-US" sz="1200" dirty="0"/>
              <a:t>      Write (File =&gt; Output, Item =&gt; Buffer);</a:t>
            </a:r>
          </a:p>
          <a:p>
            <a:pPr algn="l"/>
            <a:r>
              <a:rPr lang="en-US" sz="1200" dirty="0"/>
              <a:t>   end loop;</a:t>
            </a:r>
          </a:p>
          <a:p>
            <a:pPr algn="l"/>
            <a:r>
              <a:rPr lang="en-US" sz="1200" dirty="0"/>
              <a:t>   Close (Input);</a:t>
            </a:r>
          </a:p>
          <a:p>
            <a:pPr algn="l"/>
            <a:r>
              <a:rPr lang="en-US" sz="1200" dirty="0"/>
              <a:t>   Close (Output);</a:t>
            </a:r>
          </a:p>
          <a:p>
            <a:pPr algn="l"/>
            <a:r>
              <a:rPr lang="en-US" sz="1200" dirty="0"/>
              <a:t>exception</a:t>
            </a:r>
          </a:p>
          <a:p>
            <a:pPr algn="l"/>
            <a:r>
              <a:rPr lang="en-US" sz="1200" dirty="0"/>
              <a:t>   when </a:t>
            </a:r>
            <a:r>
              <a:rPr lang="en-US" sz="1200" dirty="0" err="1"/>
              <a:t>End_Error</a:t>
            </a:r>
            <a:r>
              <a:rPr lang="en-US" sz="1200" dirty="0"/>
              <a:t> =&gt;</a:t>
            </a:r>
          </a:p>
          <a:p>
            <a:pPr algn="l"/>
            <a:r>
              <a:rPr lang="en-US" sz="1200" dirty="0"/>
              <a:t>      if </a:t>
            </a:r>
            <a:r>
              <a:rPr lang="en-US" sz="1200" dirty="0" err="1"/>
              <a:t>Is_Open</a:t>
            </a:r>
            <a:r>
              <a:rPr lang="en-US" sz="1200" dirty="0"/>
              <a:t>(Input) then</a:t>
            </a:r>
          </a:p>
          <a:p>
            <a:pPr algn="l"/>
            <a:r>
              <a:rPr lang="en-US" sz="1200" dirty="0"/>
              <a:t>         Close (Input);</a:t>
            </a:r>
          </a:p>
          <a:p>
            <a:pPr algn="l"/>
            <a:r>
              <a:rPr lang="en-US" sz="1200" dirty="0"/>
              <a:t>      end if;</a:t>
            </a:r>
          </a:p>
          <a:p>
            <a:pPr algn="l"/>
            <a:r>
              <a:rPr lang="en-US" sz="1200" dirty="0"/>
              <a:t>      if </a:t>
            </a:r>
            <a:r>
              <a:rPr lang="en-US" sz="1200" dirty="0" err="1"/>
              <a:t>Is_Open</a:t>
            </a:r>
            <a:r>
              <a:rPr lang="en-US" sz="1200" dirty="0"/>
              <a:t>(Output) then</a:t>
            </a:r>
          </a:p>
          <a:p>
            <a:pPr algn="l"/>
            <a:r>
              <a:rPr lang="en-US" sz="1200" dirty="0"/>
              <a:t>         Close (Output);</a:t>
            </a:r>
          </a:p>
          <a:p>
            <a:pPr algn="l"/>
            <a:r>
              <a:rPr lang="en-US" sz="1200" dirty="0"/>
              <a:t>      end if;</a:t>
            </a:r>
          </a:p>
          <a:p>
            <a:pPr algn="l"/>
            <a:r>
              <a:rPr lang="en-US" sz="1200" dirty="0"/>
              <a:t>end </a:t>
            </a:r>
            <a:r>
              <a:rPr lang="en-US" sz="1200" dirty="0" err="1"/>
              <a:t>Read_And_Write_File_Character_By_Character</a:t>
            </a:r>
            <a:r>
              <a:rPr lang="en-US" sz="12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62877364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Character I/O in Ada – Using Text IO Streams</a:t>
            </a:r>
            <a:br>
              <a:rPr lang="en-US" sz="2800" dirty="0"/>
            </a:br>
            <a:r>
              <a:rPr lang="en-US" sz="2800" dirty="0" err="1"/>
              <a:t>Using_Text_Streams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1"/>
            <a:ext cx="8382000" cy="1066799"/>
          </a:xfrm>
        </p:spPr>
        <p:txBody>
          <a:bodyPr/>
          <a:lstStyle/>
          <a:p>
            <a:r>
              <a:rPr lang="en-US" sz="2000" dirty="0">
                <a:effectLst/>
              </a:rPr>
              <a:t>The following solution uses stream I/O. Any file of </a:t>
            </a:r>
            <a:r>
              <a:rPr lang="en-US" sz="2000" dirty="0" err="1">
                <a:effectLst/>
              </a:rPr>
              <a:t>Ada.Text_IO</a:t>
            </a:r>
            <a:r>
              <a:rPr lang="en-US" sz="2000" dirty="0">
                <a:effectLst/>
              </a:rPr>
              <a:t> can be used to obtain a corresponding stream. Reading and writing streams is more efficient than reading text files directly, because it skips formatting.</a:t>
            </a: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867323" y="1678542"/>
            <a:ext cx="8001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with </a:t>
            </a:r>
            <a:r>
              <a:rPr lang="en-US" sz="1400" dirty="0" err="1"/>
              <a:t>Ada.Text_IO</a:t>
            </a:r>
            <a:r>
              <a:rPr lang="en-US" sz="1400" dirty="0"/>
              <a:t>;               use </a:t>
            </a:r>
            <a:r>
              <a:rPr lang="en-US" sz="1400" dirty="0" err="1"/>
              <a:t>Ada.Text_IO</a:t>
            </a:r>
            <a:r>
              <a:rPr lang="en-US" sz="1400" dirty="0"/>
              <a:t>; </a:t>
            </a:r>
          </a:p>
          <a:p>
            <a:pPr algn="l"/>
            <a:r>
              <a:rPr lang="en-US" sz="1400" dirty="0"/>
              <a:t>with </a:t>
            </a:r>
            <a:r>
              <a:rPr lang="en-US" sz="1400" dirty="0" err="1"/>
              <a:t>Ada.Text_IO.Text_Streams</a:t>
            </a:r>
            <a:r>
              <a:rPr lang="en-US" sz="1400" dirty="0"/>
              <a:t>;  use </a:t>
            </a:r>
            <a:r>
              <a:rPr lang="en-US" sz="1400" dirty="0" err="1"/>
              <a:t>Ada.Text_IO.Text_Streams</a:t>
            </a:r>
            <a:r>
              <a:rPr lang="en-US" sz="1400" dirty="0"/>
              <a:t>;</a:t>
            </a:r>
          </a:p>
          <a:p>
            <a:pPr algn="l"/>
            <a:r>
              <a:rPr lang="en-US" sz="1400" dirty="0"/>
              <a:t> </a:t>
            </a:r>
          </a:p>
          <a:p>
            <a:pPr algn="l"/>
            <a:r>
              <a:rPr lang="en-US" sz="1400" dirty="0"/>
              <a:t>procedure </a:t>
            </a:r>
            <a:r>
              <a:rPr lang="en-US" sz="1400" dirty="0" err="1"/>
              <a:t>Using_Text_Streams</a:t>
            </a:r>
            <a:r>
              <a:rPr lang="en-US" sz="1400" dirty="0"/>
              <a:t> is</a:t>
            </a:r>
          </a:p>
          <a:p>
            <a:pPr algn="l"/>
            <a:r>
              <a:rPr lang="en-US" sz="1400" dirty="0"/>
              <a:t>   Input, Output : </a:t>
            </a:r>
            <a:r>
              <a:rPr lang="en-US" sz="1400" dirty="0" err="1"/>
              <a:t>File_Type</a:t>
            </a:r>
            <a:r>
              <a:rPr lang="en-US" sz="1400" dirty="0"/>
              <a:t>;</a:t>
            </a:r>
          </a:p>
          <a:p>
            <a:pPr algn="l"/>
            <a:r>
              <a:rPr lang="en-US" sz="1400" dirty="0"/>
              <a:t>   Buffer        : Character;</a:t>
            </a:r>
          </a:p>
          <a:p>
            <a:pPr algn="l"/>
            <a:r>
              <a:rPr lang="en-US" sz="1400" dirty="0"/>
              <a:t>begin</a:t>
            </a:r>
          </a:p>
          <a:p>
            <a:pPr algn="l"/>
            <a:r>
              <a:rPr lang="en-US" sz="1400" dirty="0"/>
              <a:t>   Open   (File =&gt; Input,  Mode =&gt; </a:t>
            </a:r>
            <a:r>
              <a:rPr lang="en-US" sz="1400" dirty="0" err="1"/>
              <a:t>In_File</a:t>
            </a:r>
            <a:r>
              <a:rPr lang="en-US" sz="1400" dirty="0"/>
              <a:t>,  Name =&gt; "input.txt");</a:t>
            </a:r>
          </a:p>
          <a:p>
            <a:pPr algn="l"/>
            <a:r>
              <a:rPr lang="en-US" sz="1400" dirty="0"/>
              <a:t>   Create (File =&gt; Output, Mode =&gt; </a:t>
            </a:r>
            <a:r>
              <a:rPr lang="en-US" sz="1400" dirty="0" err="1"/>
              <a:t>Out_File</a:t>
            </a:r>
            <a:r>
              <a:rPr lang="en-US" sz="1400" dirty="0"/>
              <a:t>, Name =&gt; "output.txt");</a:t>
            </a:r>
          </a:p>
          <a:p>
            <a:pPr algn="l"/>
            <a:r>
              <a:rPr lang="en-US" sz="1400" dirty="0"/>
              <a:t>   loop</a:t>
            </a:r>
          </a:p>
          <a:p>
            <a:pPr algn="l"/>
            <a:r>
              <a:rPr lang="en-US" sz="1400" dirty="0"/>
              <a:t>      Buffer := </a:t>
            </a:r>
            <a:r>
              <a:rPr lang="en-US" sz="1400" dirty="0" err="1"/>
              <a:t>Character'Input</a:t>
            </a:r>
            <a:r>
              <a:rPr lang="en-US" sz="1400" dirty="0"/>
              <a:t> (Stream (Input));</a:t>
            </a:r>
          </a:p>
          <a:p>
            <a:pPr algn="l"/>
            <a:r>
              <a:rPr lang="en-US" sz="1400" dirty="0"/>
              <a:t>      </a:t>
            </a:r>
            <a:r>
              <a:rPr lang="en-US" sz="1400" dirty="0" err="1"/>
              <a:t>Character'Write</a:t>
            </a:r>
            <a:r>
              <a:rPr lang="en-US" sz="1400" dirty="0"/>
              <a:t> (Stream (Output), Buffer);</a:t>
            </a:r>
          </a:p>
          <a:p>
            <a:pPr algn="l"/>
            <a:r>
              <a:rPr lang="en-US" sz="1400" dirty="0"/>
              <a:t>   end loop;</a:t>
            </a:r>
          </a:p>
          <a:p>
            <a:pPr algn="l"/>
            <a:r>
              <a:rPr lang="en-US" sz="1400" dirty="0"/>
              <a:t>   Close (Input);</a:t>
            </a:r>
          </a:p>
          <a:p>
            <a:pPr algn="l"/>
            <a:r>
              <a:rPr lang="en-US" sz="1400" dirty="0"/>
              <a:t>   Close (Output);</a:t>
            </a:r>
          </a:p>
          <a:p>
            <a:pPr algn="l"/>
            <a:r>
              <a:rPr lang="en-US" sz="1400" dirty="0"/>
              <a:t>exception</a:t>
            </a:r>
          </a:p>
          <a:p>
            <a:pPr algn="l"/>
            <a:r>
              <a:rPr lang="en-US" sz="1400" dirty="0"/>
              <a:t>   when </a:t>
            </a:r>
            <a:r>
              <a:rPr lang="en-US" sz="1400" dirty="0" err="1"/>
              <a:t>End_Error</a:t>
            </a:r>
            <a:r>
              <a:rPr lang="en-US" sz="1400" dirty="0"/>
              <a:t> =&gt;</a:t>
            </a:r>
          </a:p>
          <a:p>
            <a:pPr algn="l"/>
            <a:r>
              <a:rPr lang="en-US" sz="1400" dirty="0"/>
              <a:t>      if </a:t>
            </a:r>
            <a:r>
              <a:rPr lang="en-US" sz="1400" dirty="0" err="1"/>
              <a:t>Is_Open</a:t>
            </a:r>
            <a:r>
              <a:rPr lang="en-US" sz="1400" dirty="0"/>
              <a:t>(Input) then</a:t>
            </a:r>
          </a:p>
          <a:p>
            <a:pPr algn="l"/>
            <a:r>
              <a:rPr lang="en-US" sz="1400" dirty="0"/>
              <a:t>         Close (Input);</a:t>
            </a:r>
          </a:p>
          <a:p>
            <a:pPr algn="l"/>
            <a:r>
              <a:rPr lang="en-US" sz="1400" dirty="0"/>
              <a:t>      end if;</a:t>
            </a:r>
          </a:p>
          <a:p>
            <a:pPr algn="l"/>
            <a:r>
              <a:rPr lang="en-US" sz="1400" dirty="0"/>
              <a:t>      if </a:t>
            </a:r>
            <a:r>
              <a:rPr lang="en-US" sz="1400" dirty="0" err="1"/>
              <a:t>Is_Open</a:t>
            </a:r>
            <a:r>
              <a:rPr lang="en-US" sz="1400" dirty="0"/>
              <a:t>(Output) then</a:t>
            </a:r>
          </a:p>
          <a:p>
            <a:pPr algn="l"/>
            <a:r>
              <a:rPr lang="en-US" sz="1400" dirty="0"/>
              <a:t>         Close (Output);</a:t>
            </a:r>
          </a:p>
          <a:p>
            <a:pPr algn="l"/>
            <a:r>
              <a:rPr lang="en-US" sz="1400" dirty="0"/>
              <a:t>      end if;</a:t>
            </a:r>
          </a:p>
          <a:p>
            <a:pPr algn="l"/>
            <a:r>
              <a:rPr lang="en-US" sz="1400" dirty="0"/>
              <a:t>end </a:t>
            </a:r>
            <a:r>
              <a:rPr lang="en-US" sz="1400" dirty="0" err="1"/>
              <a:t>Using_Text_Streams</a:t>
            </a:r>
            <a:r>
              <a:rPr lang="en-US" sz="14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03208909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E172A-CC29-3A48-B70C-E73BE8D5A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of the three samples based 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427AF4-16F6-FB43-B5B1-2C796727E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>
                <a:effectLst/>
              </a:rPr>
              <a:t>u_words_min.adb</a:t>
            </a:r>
          </a:p>
          <a:p>
            <a:r>
              <a:rPr lang="en-US">
                <a:effectLst/>
              </a:rPr>
              <a:t>u_words_tight.adb</a:t>
            </a:r>
          </a:p>
          <a:p>
            <a:r>
              <a:rPr lang="en-US"/>
              <a:t>http://sdcse.engr.uconn.edu/Cse4102/AdaSamples.zip</a:t>
            </a:r>
          </a:p>
        </p:txBody>
      </p:sp>
    </p:spTree>
    <p:extLst>
      <p:ext uri="{BB962C8B-B14F-4D97-AF65-F5344CB8AC3E}">
        <p14:creationId xmlns:p14="http://schemas.microsoft.com/office/powerpoint/2010/main" val="3183711347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u_words_min.adb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09286" y="1191876"/>
            <a:ext cx="770986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008000"/>
                </a:solidFill>
                <a:latin typeface="FixedSys"/>
              </a:rPr>
              <a:t>-- Read one word per line and print list of unique words and their frequencies</a:t>
            </a:r>
          </a:p>
          <a:p>
            <a:pPr algn="l"/>
            <a:r>
              <a:rPr lang="en-US" sz="1800" dirty="0">
                <a:solidFill>
                  <a:srgbClr val="008000"/>
                </a:solidFill>
                <a:latin typeface="FixedSys"/>
              </a:rPr>
              <a:t>-- Case sensitive</a:t>
            </a:r>
          </a:p>
          <a:p>
            <a:pPr algn="l"/>
            <a:r>
              <a:rPr lang="en-US" sz="1800" dirty="0">
                <a:solidFill>
                  <a:srgbClr val="008000"/>
                </a:solidFill>
                <a:latin typeface="FixedSys"/>
              </a:rPr>
              <a:t>-- This is a minimalist version.  No bells or whistles.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with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ada.integer_text_io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use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ada.integer_text_io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with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ada.text_io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use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ada.text_io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endParaRPr lang="en-US" sz="1800" dirty="0">
              <a:solidFill>
                <a:srgbClr val="000000"/>
              </a:solidFill>
              <a:latin typeface="FixedSys"/>
            </a:endParaRP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procedure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u_words_min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is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type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Word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is record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  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s: String(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.. 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120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); 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-- The string.  Assume 120 characters or less</a:t>
            </a:r>
          </a:p>
          <a:p>
            <a:pPr algn="l"/>
            <a:r>
              <a:rPr lang="en-US" sz="1800" dirty="0">
                <a:solidFill>
                  <a:srgbClr val="008000"/>
                </a:solidFill>
                <a:latin typeface="FixedSys"/>
              </a:rPr>
              <a:t>   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wlen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: Natural;       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-- Length of the word</a:t>
            </a:r>
          </a:p>
          <a:p>
            <a:pPr algn="l"/>
            <a:r>
              <a:rPr lang="en-US" sz="1800" dirty="0">
                <a:solidFill>
                  <a:srgbClr val="008000"/>
                </a:solidFill>
                <a:latin typeface="FixedSys"/>
              </a:rPr>
              <a:t>     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count: Natural := 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0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 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-- Total number of occurrences of this word</a:t>
            </a:r>
          </a:p>
          <a:p>
            <a:pPr algn="l"/>
            <a:r>
              <a:rPr lang="en-US" sz="1800" dirty="0">
                <a:solidFill>
                  <a:srgbClr val="008000"/>
                </a:solidFill>
                <a:latin typeface="FixedSys"/>
              </a:rPr>
              <a:t>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end record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endParaRPr lang="en-US" sz="1800" dirty="0">
              <a:solidFill>
                <a:srgbClr val="000000"/>
              </a:solidFill>
              <a:latin typeface="FixedSys"/>
            </a:endParaRP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type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Word_Array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is array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(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.. 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1000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of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Word;</a:t>
            </a:r>
          </a:p>
          <a:p>
            <a:pPr algn="l"/>
            <a:endParaRPr lang="en-US" sz="1800" dirty="0">
              <a:solidFill>
                <a:srgbClr val="000000"/>
              </a:solidFill>
              <a:latin typeface="FixedSys"/>
            </a:endParaRP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type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Word_List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is record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  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words: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Word_Array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       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--  The unique words</a:t>
            </a:r>
          </a:p>
          <a:p>
            <a:pPr algn="l"/>
            <a:r>
              <a:rPr lang="en-US" sz="1800" dirty="0">
                <a:solidFill>
                  <a:srgbClr val="008000"/>
                </a:solidFill>
                <a:latin typeface="FixedSys"/>
              </a:rPr>
              <a:t>   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num_words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: Natural := 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0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  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--  How many unique words seen so far</a:t>
            </a:r>
          </a:p>
          <a:p>
            <a:pPr algn="l"/>
            <a:r>
              <a:rPr lang="en-US" sz="1800" dirty="0">
                <a:solidFill>
                  <a:srgbClr val="008000"/>
                </a:solidFill>
                <a:latin typeface="FixedSys"/>
              </a:rPr>
              <a:t>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end record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34197476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u_words_min.adb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00" y="1143000"/>
            <a:ext cx="718189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procedure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get_words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: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out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Word_List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is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begin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wl.num_words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:= 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0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 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-- only to get rid of a warning</a:t>
            </a:r>
          </a:p>
          <a:p>
            <a:pPr algn="l"/>
            <a:r>
              <a:rPr lang="en-US" sz="1800" dirty="0">
                <a:solidFill>
                  <a:srgbClr val="008000"/>
                </a:solidFill>
                <a:latin typeface="FixedSys"/>
              </a:rPr>
              <a:t>   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while not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End_of_File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loop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      declare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        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s: String :=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Get_Line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      found: Boolean := false;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begin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         for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in 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..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wl.num_words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loop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            if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s =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).s(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..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).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wlen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then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            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).count :=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).count + 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            found := true;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      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end if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      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exit when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found;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   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end </a:t>
            </a:r>
            <a:r>
              <a:rPr lang="en-US" sz="1800">
                <a:solidFill>
                  <a:srgbClr val="0000FF"/>
                </a:solidFill>
                <a:latin typeface="FixedSys"/>
              </a:rPr>
              <a:t>loop</a:t>
            </a:r>
            <a:r>
              <a:rPr lang="en-US" sz="1800">
                <a:solidFill>
                  <a:srgbClr val="000000"/>
                </a:solidFill>
                <a:latin typeface="FixedSys"/>
              </a:rPr>
              <a:t>;</a:t>
            </a:r>
            <a:endParaRPr lang="en-US" sz="1800" dirty="0">
              <a:solidFill>
                <a:srgbClr val="000000"/>
              </a:solidFill>
              <a:latin typeface="FixedSys"/>
            </a:endParaRPr>
          </a:p>
        </p:txBody>
      </p:sp>
    </p:spTree>
    <p:extLst>
      <p:ext uri="{BB962C8B-B14F-4D97-AF65-F5344CB8AC3E}">
        <p14:creationId xmlns:p14="http://schemas.microsoft.com/office/powerpoint/2010/main" val="62035886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u_words_min.adb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143000" y="1111250"/>
            <a:ext cx="708017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>
                <a:solidFill>
                  <a:srgbClr val="000000"/>
                </a:solidFill>
                <a:latin typeface="FixedSys"/>
              </a:rPr>
              <a:t>     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if not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found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then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-- Add word to list</a:t>
            </a:r>
          </a:p>
          <a:p>
            <a:pPr algn="l"/>
            <a:r>
              <a:rPr lang="en-US" sz="1800" dirty="0">
                <a:solidFill>
                  <a:srgbClr val="008000"/>
                </a:solidFill>
                <a:latin typeface="FixedSys"/>
              </a:rPr>
              <a:t>            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wl.num_words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:=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wl.num_words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+ 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      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wl.num_words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).s(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..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s'last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 := s;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      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wl.num_words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).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wlen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:=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s'length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      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wl.num_words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).count := 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   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end if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end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--  declare</a:t>
            </a:r>
          </a:p>
          <a:p>
            <a:pPr algn="l"/>
            <a:r>
              <a:rPr lang="en-US" sz="1800" dirty="0">
                <a:solidFill>
                  <a:srgbClr val="008000"/>
                </a:solidFill>
                <a:latin typeface="FixedSys"/>
              </a:rPr>
              <a:t>   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end loop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end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get_words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4195534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u_words_min.adb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81088" y="1226695"/>
            <a:ext cx="539145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procedure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put_words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: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Word_List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is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begin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   for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in 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..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wl.num_words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loop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     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put(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).count);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   put(</a:t>
            </a:r>
            <a:r>
              <a:rPr lang="en-US" sz="1800" dirty="0">
                <a:solidFill>
                  <a:srgbClr val="008080"/>
                </a:solidFill>
                <a:latin typeface="FixedSys"/>
              </a:rPr>
              <a:t>" "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&amp;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).s(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..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).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wlen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));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new_line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end loop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end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put_words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endParaRPr lang="en-US" sz="1800" dirty="0">
              <a:solidFill>
                <a:srgbClr val="000000"/>
              </a:solidFill>
              <a:latin typeface="FixedSys"/>
            </a:endParaRP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the_words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: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Word_List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begin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get_words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the_words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put_words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the_words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);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end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u_words_min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3878761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u_words_tight.adb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71487" y="1195644"/>
            <a:ext cx="7631599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008000"/>
                </a:solidFill>
                <a:latin typeface="FixedSys"/>
              </a:rPr>
              <a:t>-- Read one word per line and print list of unique words </a:t>
            </a:r>
            <a:r>
              <a:rPr lang="en-US" sz="1800">
                <a:solidFill>
                  <a:srgbClr val="008000"/>
                </a:solidFill>
                <a:latin typeface="FixedSys"/>
              </a:rPr>
              <a:t>and their frequencies</a:t>
            </a:r>
            <a:endParaRPr lang="en-US" sz="1800" dirty="0">
              <a:solidFill>
                <a:srgbClr val="008000"/>
              </a:solidFill>
              <a:latin typeface="FixedSys"/>
            </a:endParaRPr>
          </a:p>
          <a:p>
            <a:pPr algn="l"/>
            <a:r>
              <a:rPr lang="en-US" sz="1800" dirty="0">
                <a:solidFill>
                  <a:srgbClr val="008000"/>
                </a:solidFill>
                <a:latin typeface="FixedSys"/>
              </a:rPr>
              <a:t>-- </a:t>
            </a:r>
            <a:r>
              <a:rPr lang="en-US" sz="1800">
                <a:solidFill>
                  <a:srgbClr val="008000"/>
                </a:solidFill>
                <a:latin typeface="FixedSys"/>
              </a:rPr>
              <a:t>Case sensitive. </a:t>
            </a:r>
          </a:p>
          <a:p>
            <a:pPr algn="l"/>
            <a:r>
              <a:rPr lang="en-US" sz="1800">
                <a:solidFill>
                  <a:srgbClr val="008000"/>
                </a:solidFill>
                <a:latin typeface="FixedSys"/>
              </a:rPr>
              <a:t>-- This is a minimalist version.  </a:t>
            </a:r>
          </a:p>
          <a:p>
            <a:pPr algn="l"/>
            <a:r>
              <a:rPr lang="en-US" sz="1800">
                <a:solidFill>
                  <a:srgbClr val="008000"/>
                </a:solidFill>
                <a:latin typeface="FixedSys"/>
              </a:rPr>
              <a:t>-- No bells or whistles.</a:t>
            </a:r>
          </a:p>
          <a:p>
            <a:pPr algn="l"/>
            <a:r>
              <a:rPr lang="en-US" sz="1800">
                <a:solidFill>
                  <a:srgbClr val="008000"/>
                </a:solidFill>
                <a:latin typeface="FixedSys"/>
              </a:rPr>
              <a:t>--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This version has a fast inner loop</a:t>
            </a:r>
            <a:r>
              <a:rPr lang="en-US" sz="1800">
                <a:solidFill>
                  <a:srgbClr val="008000"/>
                </a:solidFill>
                <a:latin typeface="FixedSys"/>
              </a:rPr>
              <a:t>.  </a:t>
            </a:r>
          </a:p>
          <a:p>
            <a:pPr algn="l"/>
            <a:r>
              <a:rPr lang="en-US" sz="1800">
                <a:solidFill>
                  <a:srgbClr val="008000"/>
                </a:solidFill>
                <a:latin typeface="FixedSys"/>
              </a:rPr>
              <a:t>-- It has only one comparison.</a:t>
            </a:r>
          </a:p>
          <a:p>
            <a:pPr algn="l"/>
            <a:r>
              <a:rPr lang="en-US" sz="1800">
                <a:solidFill>
                  <a:srgbClr val="008000"/>
                </a:solidFill>
                <a:latin typeface="FixedSys"/>
              </a:rPr>
              <a:t>--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This is done by always putting the word being sought </a:t>
            </a:r>
            <a:r>
              <a:rPr lang="en-US" sz="1800">
                <a:solidFill>
                  <a:srgbClr val="008000"/>
                </a:solidFill>
                <a:latin typeface="FixedSys"/>
              </a:rPr>
              <a:t>at the end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of the list</a:t>
            </a:r>
            <a:r>
              <a:rPr lang="en-US" sz="1800">
                <a:solidFill>
                  <a:srgbClr val="008000"/>
                </a:solidFill>
                <a:latin typeface="FixedSys"/>
              </a:rPr>
              <a:t>.  </a:t>
            </a:r>
          </a:p>
          <a:p>
            <a:pPr algn="l"/>
            <a:r>
              <a:rPr lang="en-US" sz="1800">
                <a:solidFill>
                  <a:srgbClr val="008000"/>
                </a:solidFill>
                <a:latin typeface="FixedSys"/>
              </a:rPr>
              <a:t>-- If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the word being sought is </a:t>
            </a:r>
            <a:r>
              <a:rPr lang="en-US" sz="1800">
                <a:solidFill>
                  <a:srgbClr val="008000"/>
                </a:solidFill>
                <a:latin typeface="FixedSys"/>
              </a:rPr>
              <a:t>found earlier in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the list</a:t>
            </a:r>
            <a:r>
              <a:rPr lang="en-US" sz="1800">
                <a:solidFill>
                  <a:srgbClr val="008000"/>
                </a:solidFill>
                <a:latin typeface="FixedSys"/>
              </a:rPr>
              <a:t>, </a:t>
            </a:r>
          </a:p>
          <a:p>
            <a:pPr algn="l"/>
            <a:r>
              <a:rPr lang="en-US" sz="1800">
                <a:solidFill>
                  <a:srgbClr val="008000"/>
                </a:solidFill>
                <a:latin typeface="FixedSys"/>
              </a:rPr>
              <a:t>--.           then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the value at the end is ignored</a:t>
            </a:r>
            <a:r>
              <a:rPr lang="en-US" sz="1800">
                <a:solidFill>
                  <a:srgbClr val="008000"/>
                </a:solidFill>
                <a:latin typeface="FixedSys"/>
              </a:rPr>
              <a:t>.  </a:t>
            </a:r>
          </a:p>
          <a:p>
            <a:pPr algn="l"/>
            <a:r>
              <a:rPr lang="en-US" sz="1800">
                <a:solidFill>
                  <a:srgbClr val="008000"/>
                </a:solidFill>
                <a:latin typeface="FixedSys"/>
              </a:rPr>
              <a:t>-- If it is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not found earlier, then it has already been added.</a:t>
            </a:r>
          </a:p>
          <a:p>
            <a:pPr algn="l"/>
            <a:r>
              <a:rPr lang="en-US" sz="1800" dirty="0">
                <a:solidFill>
                  <a:srgbClr val="008000"/>
                </a:solidFill>
                <a:latin typeface="FixedSys"/>
              </a:rPr>
              <a:t>-- The final location in the </a:t>
            </a:r>
            <a:r>
              <a:rPr lang="en-US" sz="1800">
                <a:solidFill>
                  <a:srgbClr val="008000"/>
                </a:solidFill>
                <a:latin typeface="FixedSys"/>
              </a:rPr>
              <a:t>list can’t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hold a word </a:t>
            </a:r>
            <a:r>
              <a:rPr lang="en-US" sz="1800">
                <a:solidFill>
                  <a:srgbClr val="008000"/>
                </a:solidFill>
                <a:latin typeface="FixedSys"/>
              </a:rPr>
              <a:t>that is being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counted</a:t>
            </a:r>
            <a:r>
              <a:rPr lang="en-US" sz="1800">
                <a:solidFill>
                  <a:srgbClr val="008000"/>
                </a:solidFill>
                <a:latin typeface="FixedSys"/>
              </a:rPr>
              <a:t>.  </a:t>
            </a:r>
          </a:p>
          <a:p>
            <a:pPr algn="l"/>
            <a:r>
              <a:rPr lang="en-US" sz="1800">
                <a:solidFill>
                  <a:srgbClr val="008000"/>
                </a:solidFill>
                <a:latin typeface="FixedSys"/>
              </a:rPr>
              <a:t>-- It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can only be used to hold a </a:t>
            </a:r>
            <a:r>
              <a:rPr lang="en-US" sz="1800" err="1">
                <a:solidFill>
                  <a:srgbClr val="008000"/>
                </a:solidFill>
                <a:latin typeface="FixedSys"/>
              </a:rPr>
              <a:t>sentinal</a:t>
            </a:r>
            <a:r>
              <a:rPr lang="en-US" sz="1800">
                <a:solidFill>
                  <a:srgbClr val="008000"/>
                </a:solidFill>
                <a:latin typeface="FixedSys"/>
              </a:rPr>
              <a:t> during a search.</a:t>
            </a:r>
            <a:endParaRPr lang="en-US" sz="1800" dirty="0">
              <a:solidFill>
                <a:srgbClr val="008000"/>
              </a:solidFill>
              <a:latin typeface="FixedSys"/>
            </a:endParaRPr>
          </a:p>
        </p:txBody>
      </p:sp>
    </p:spTree>
    <p:extLst>
      <p:ext uri="{BB962C8B-B14F-4D97-AF65-F5344CB8AC3E}">
        <p14:creationId xmlns:p14="http://schemas.microsoft.com/office/powerpoint/2010/main" val="2992159394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u_words_tight.adb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296744" y="1195644"/>
            <a:ext cx="7631599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1800">
                <a:solidFill>
                  <a:srgbClr val="0000FF"/>
                </a:solidFill>
                <a:latin typeface="FixedSys"/>
              </a:rPr>
              <a:t>with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ada.integer_text_io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use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ada.integer_text_io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with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ada.text_io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use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ada.text_io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endParaRPr lang="en-US" sz="1800" dirty="0">
              <a:solidFill>
                <a:srgbClr val="000000"/>
              </a:solidFill>
              <a:latin typeface="FixedSys"/>
            </a:endParaRP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procedure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u_words_tight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is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type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Word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is record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str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: String (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.. 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120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);  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-- The string.  Assume 120 characters or less</a:t>
            </a:r>
          </a:p>
          <a:p>
            <a:pPr algn="l"/>
            <a:r>
              <a:rPr lang="en-US" sz="1800" dirty="0">
                <a:solidFill>
                  <a:srgbClr val="008000"/>
                </a:solidFill>
                <a:latin typeface="FixedSys"/>
              </a:rPr>
              <a:t>   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wlen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: Natural;          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-- Length of the word</a:t>
            </a:r>
          </a:p>
          <a:p>
            <a:pPr algn="l"/>
            <a:r>
              <a:rPr lang="en-US" sz="1800" dirty="0">
                <a:solidFill>
                  <a:srgbClr val="008000"/>
                </a:solidFill>
                <a:latin typeface="FixedSys"/>
              </a:rPr>
              <a:t>     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count: Natural := 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    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-- Total number of occurrences of this word</a:t>
            </a:r>
          </a:p>
          <a:p>
            <a:pPr algn="l"/>
            <a:r>
              <a:rPr lang="en-US" sz="1800" dirty="0">
                <a:solidFill>
                  <a:srgbClr val="008000"/>
                </a:solidFill>
                <a:latin typeface="FixedSys"/>
              </a:rPr>
              <a:t>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end record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endParaRPr lang="en-US" sz="1800" dirty="0">
              <a:solidFill>
                <a:srgbClr val="000000"/>
              </a:solidFill>
              <a:latin typeface="FixedSys"/>
            </a:endParaRP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type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Word_Array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is array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(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.. 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1000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of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Word;</a:t>
            </a:r>
          </a:p>
          <a:p>
            <a:pPr algn="l"/>
            <a:endParaRPr lang="en-US" sz="1800" dirty="0">
              <a:solidFill>
                <a:srgbClr val="000000"/>
              </a:solidFill>
              <a:latin typeface="FixedSys"/>
            </a:endParaRP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type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Word_List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is record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  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words: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Word_Array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       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--  The unique words</a:t>
            </a:r>
          </a:p>
          <a:p>
            <a:pPr algn="l"/>
            <a:r>
              <a:rPr lang="en-US" sz="1800" dirty="0">
                <a:solidFill>
                  <a:srgbClr val="008000"/>
                </a:solidFill>
                <a:latin typeface="FixedSys"/>
              </a:rPr>
              <a:t>   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num_words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: Natural;  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--  How many unique words seen so far</a:t>
            </a:r>
          </a:p>
          <a:p>
            <a:pPr algn="l"/>
            <a:r>
              <a:rPr lang="en-US" sz="1800" dirty="0">
                <a:solidFill>
                  <a:srgbClr val="008000"/>
                </a:solidFill>
                <a:latin typeface="FixedSys"/>
              </a:rPr>
              <a:t>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end record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095674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of WCF in Pascal for testcase.txt</a:t>
            </a:r>
          </a:p>
        </p:txBody>
      </p:sp>
      <p:sp>
        <p:nvSpPr>
          <p:cNvPr id="8" name="Rectangle 7"/>
          <p:cNvSpPr/>
          <p:nvPr/>
        </p:nvSpPr>
        <p:spPr>
          <a:xfrm>
            <a:off x="833967" y="1219200"/>
            <a:ext cx="78486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50" dirty="0"/>
              <a:t>Please also read the platform specific README and file, if it exists.</a:t>
            </a:r>
          </a:p>
          <a:p>
            <a:pPr algn="l"/>
            <a:r>
              <a:rPr lang="en-US" sz="1050" dirty="0"/>
              <a:t>News and changes related to this release if are described.</a:t>
            </a:r>
          </a:p>
          <a:p>
            <a:pPr algn="l"/>
            <a:r>
              <a:rPr lang="en-US" sz="1050" dirty="0"/>
              <a:t>Be sure to uninstall any previous version of Dev-Pascal before installing.</a:t>
            </a:r>
          </a:p>
          <a:p>
            <a:pPr algn="l"/>
            <a:r>
              <a:rPr lang="en-US" sz="1050" dirty="0"/>
              <a:t>Please also read the platform specific README and file, if it exists.</a:t>
            </a:r>
          </a:p>
          <a:p>
            <a:pPr algn="l"/>
            <a:r>
              <a:rPr lang="en-US" sz="1050" dirty="0"/>
              <a:t>News and changes related to this release if are described.</a:t>
            </a:r>
          </a:p>
          <a:p>
            <a:pPr algn="l"/>
            <a:r>
              <a:rPr lang="en-US" sz="1050" dirty="0"/>
              <a:t>Be sure to uninstall any previous version of Dev-Pascal before installing.</a:t>
            </a:r>
          </a:p>
          <a:p>
            <a:pPr algn="l"/>
            <a:r>
              <a:rPr lang="en-US" sz="1050" dirty="0"/>
              <a:t>News and changes related to this release if are described.</a:t>
            </a:r>
          </a:p>
          <a:p>
            <a:pPr algn="l"/>
            <a:r>
              <a:rPr lang="en-US" sz="1050" dirty="0"/>
              <a:t>Please also read the platform specific README and file, if it exists.</a:t>
            </a:r>
          </a:p>
          <a:p>
            <a:pPr algn="l"/>
            <a:r>
              <a:rPr lang="en-US" sz="1050" dirty="0"/>
              <a:t>News and changes related to this release if are described.</a:t>
            </a:r>
          </a:p>
          <a:p>
            <a:pPr algn="l"/>
            <a:r>
              <a:rPr lang="en-US" sz="1050" dirty="0"/>
              <a:t>News and changes related to this release if are described.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183" y="3436413"/>
            <a:ext cx="63627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925091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u_words_tight.adb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04881" y="924152"/>
            <a:ext cx="6325314" cy="480131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procedure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get_words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: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out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Word_List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is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: Natural;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begin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wl.num_words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:= 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0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 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-- Initialize here to avoid a warning</a:t>
            </a:r>
          </a:p>
          <a:p>
            <a:pPr algn="l"/>
            <a:r>
              <a:rPr lang="en-US" sz="1800" dirty="0">
                <a:solidFill>
                  <a:srgbClr val="008000"/>
                </a:solidFill>
                <a:latin typeface="FixedSys"/>
              </a:rPr>
              <a:t>   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while not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End_of_File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loop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      declare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        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s: String :=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Get_Line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begin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      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wl.num_words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+ 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).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str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(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..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s'Last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 := s;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   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wl.num_words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+ 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).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wlen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:= </a:t>
            </a:r>
            <a:r>
              <a:rPr lang="en-US" sz="1800" err="1">
                <a:solidFill>
                  <a:srgbClr val="000000"/>
                </a:solidFill>
                <a:latin typeface="FixedSys"/>
              </a:rPr>
              <a:t>s'Length</a:t>
            </a:r>
            <a:r>
              <a:rPr lang="en-US" sz="1800">
                <a:solidFill>
                  <a:srgbClr val="000000"/>
                </a:solidFill>
                <a:latin typeface="FixedSys"/>
              </a:rPr>
              <a:t>;</a:t>
            </a:r>
            <a:endParaRPr lang="en-US" sz="1800" dirty="0">
              <a:solidFill>
                <a:srgbClr val="000000"/>
              </a:solidFill>
              <a:latin typeface="FixedSys"/>
            </a:endParaRP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   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:= 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   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while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s /=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).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str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(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..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).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wlen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loop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         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:=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+ 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   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end loop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     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--  s = </a:t>
            </a:r>
            <a:r>
              <a:rPr lang="en-US" sz="1800" dirty="0" err="1">
                <a:solidFill>
                  <a:srgbClr val="008000"/>
                </a:solidFill>
                <a:latin typeface="FixedSys"/>
              </a:rPr>
              <a:t>wl.words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(</a:t>
            </a:r>
            <a:r>
              <a:rPr lang="en-US" sz="1800" dirty="0" err="1">
                <a:solidFill>
                  <a:srgbClr val="008000"/>
                </a:solidFill>
                <a:latin typeface="FixedSys"/>
              </a:rPr>
              <a:t>i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)</a:t>
            </a:r>
          </a:p>
          <a:p>
            <a:pPr algn="l"/>
            <a:endParaRPr lang="en-US" sz="1800" dirty="0">
              <a:solidFill>
                <a:srgbClr val="008000"/>
              </a:solidFill>
              <a:latin typeface="FixedSys"/>
            </a:endParaRPr>
          </a:p>
          <a:p>
            <a:pPr algn="l"/>
            <a:r>
              <a:rPr lang="en-US" sz="1800">
                <a:solidFill>
                  <a:srgbClr val="008000"/>
                </a:solidFill>
                <a:latin typeface="FixedSys"/>
              </a:rPr>
              <a:t>            </a:t>
            </a:r>
            <a:endParaRPr lang="en-US" sz="18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EEF6D4-A781-E046-8713-A049B9226E96}"/>
              </a:ext>
            </a:extLst>
          </p:cNvPr>
          <p:cNvSpPr/>
          <p:nvPr/>
        </p:nvSpPr>
        <p:spPr>
          <a:xfrm>
            <a:off x="4012021" y="4272677"/>
            <a:ext cx="5174807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800" dirty="0">
              <a:solidFill>
                <a:srgbClr val="008000"/>
              </a:solidFill>
              <a:latin typeface="FixedSys"/>
            </a:endParaRPr>
          </a:p>
          <a:p>
            <a:pPr algn="l"/>
            <a:r>
              <a:rPr lang="en-US" sz="1800" dirty="0">
                <a:solidFill>
                  <a:srgbClr val="008000"/>
                </a:solidFill>
                <a:latin typeface="FixedSys"/>
              </a:rPr>
              <a:t>         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if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=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wl.num_words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+ 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then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         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wl.num_words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:=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wl.num_words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+ 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   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else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         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).count :=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).count + 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   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end if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end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 </a:t>
            </a:r>
            <a:r>
              <a:rPr lang="en-US" sz="1800" dirty="0">
                <a:solidFill>
                  <a:srgbClr val="008000"/>
                </a:solidFill>
                <a:latin typeface="FixedSys"/>
              </a:rPr>
              <a:t>--  declare</a:t>
            </a:r>
          </a:p>
          <a:p>
            <a:pPr algn="l"/>
            <a:r>
              <a:rPr lang="en-US" sz="1800" dirty="0">
                <a:solidFill>
                  <a:srgbClr val="008000"/>
                </a:solidFill>
                <a:latin typeface="FixedSys"/>
              </a:rPr>
              <a:t>   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end loop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end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get_words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69165711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effectLst/>
              </a:rPr>
              <a:t>u_words_tight.adb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310569" y="1245129"/>
            <a:ext cx="544035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800" dirty="0">
              <a:solidFill>
                <a:srgbClr val="000000"/>
              </a:solidFill>
              <a:latin typeface="FixedSys"/>
            </a:endParaRP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procedure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put_words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: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Word_List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is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begin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   for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in 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..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wl.num_words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loop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     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put 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).count);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   put (</a:t>
            </a:r>
            <a:r>
              <a:rPr lang="en-US" sz="1800" dirty="0">
                <a:solidFill>
                  <a:srgbClr val="008080"/>
                </a:solidFill>
                <a:latin typeface="FixedSys"/>
              </a:rPr>
              <a:t>" "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&amp;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).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str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(</a:t>
            </a:r>
            <a:r>
              <a:rPr lang="en-US" sz="1800" dirty="0">
                <a:solidFill>
                  <a:srgbClr val="800080"/>
                </a:solidFill>
                <a:latin typeface="FixedSys"/>
              </a:rPr>
              <a:t>1 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..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wl.words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i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).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wlen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));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new_line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end loop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</a:t>
            </a:r>
            <a:r>
              <a:rPr lang="en-US" sz="1800" dirty="0">
                <a:solidFill>
                  <a:srgbClr val="0000FF"/>
                </a:solidFill>
                <a:latin typeface="FixedSys"/>
              </a:rPr>
              <a:t>end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put_words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endParaRPr lang="en-US" sz="1800" dirty="0">
              <a:solidFill>
                <a:srgbClr val="000000"/>
              </a:solidFill>
              <a:latin typeface="FixedSys"/>
            </a:endParaRP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the_words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: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Word_List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begin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get_words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the_words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);</a:t>
            </a:r>
          </a:p>
          <a:p>
            <a:pPr algn="l"/>
            <a:r>
              <a:rPr lang="en-US" sz="1800" dirty="0">
                <a:solidFill>
                  <a:srgbClr val="000000"/>
                </a:solidFill>
                <a:latin typeface="FixedSys"/>
              </a:rPr>
              <a:t>  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put_words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 (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the_words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);</a:t>
            </a:r>
          </a:p>
          <a:p>
            <a:pPr algn="l"/>
            <a:r>
              <a:rPr lang="en-US" sz="1800" dirty="0">
                <a:solidFill>
                  <a:srgbClr val="0000FF"/>
                </a:solidFill>
                <a:latin typeface="FixedSys"/>
              </a:rPr>
              <a:t>end </a:t>
            </a:r>
            <a:r>
              <a:rPr lang="en-US" sz="1800" dirty="0" err="1">
                <a:solidFill>
                  <a:srgbClr val="000000"/>
                </a:solidFill>
                <a:latin typeface="FixedSys"/>
              </a:rPr>
              <a:t>u_words_tight</a:t>
            </a:r>
            <a:r>
              <a:rPr lang="en-US" sz="1800" dirty="0">
                <a:solidFill>
                  <a:srgbClr val="000000"/>
                </a:solidFill>
                <a:latin typeface="FixedSys"/>
              </a:rPr>
              <a:t>;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20227119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52721-D3BB-CD4E-AE96-3160A79C5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Files in pla2.zip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C6B9450-7CA7-794E-99E7-A7D78624074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515"/>
          <a:stretch/>
        </p:blipFill>
        <p:spPr>
          <a:xfrm>
            <a:off x="1259251" y="1102550"/>
            <a:ext cx="7562348" cy="5214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72173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sample1.adb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58686" y="762000"/>
            <a:ext cx="838531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with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Ada.Integer_Text_IO,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Ada.Text_IO,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Ada.Text_IO.Unbounded_IO,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Ada.Strings.Unbounded,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Ada.Characters.Handling,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Ada.Text_IO.Text_Streams;</a:t>
            </a:r>
          </a:p>
          <a:p>
            <a:pPr algn="l"/>
            <a:b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use Ada.Strings.Unbounded;</a:t>
            </a:r>
          </a:p>
          <a:p>
            <a:pPr algn="l"/>
            <a:b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procedure sample1  is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type Word is record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text: Ada.Strings.Unbounded.Unbounded_String;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count: Natural := 0;  -- Total number of occurrences of this word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end record;</a:t>
            </a:r>
          </a:p>
          <a:p>
            <a:pPr algn="l"/>
            <a:b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type Word_Array is array(1 .. 1000) of Word;</a:t>
            </a:r>
          </a:p>
          <a:p>
            <a:pPr algn="l"/>
            <a:b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type Word_List is record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words: Word_Array;        --  The unique words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num_words: Natural := 0;   --  How many unique words seen so far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end record;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96090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sample1.adb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58686" y="762000"/>
            <a:ext cx="838531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function is_delim(ch: Character) return Boolean is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begin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return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(ch = ' ') or else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(ch = Character'Val(10)) or else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(ch = Character'Val(13)) or else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(ch = Character'Val(9)) or else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(ch = '.') or else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(ch = ',') or else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(ch = ':') or else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(ch = Character'Val(35)) or else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(ch = '(') or else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(ch = ')') or else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(ch = '/') or else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(ch = '?') or else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(ch = '!');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end is_delim;</a:t>
            </a:r>
          </a:p>
          <a:p>
            <a:pPr algn="l"/>
            <a:b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function is_word_char(ch: Character) return Boolean is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begin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return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Ada.Characters.Handling.Is_Letter(ch) or else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Ada.Characters.Handling.Is_Digit(ch) or else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(ch = '_') or else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(ch = '-');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end is_word_char;</a:t>
            </a:r>
          </a:p>
        </p:txBody>
      </p:sp>
    </p:spTree>
    <p:extLst>
      <p:ext uri="{BB962C8B-B14F-4D97-AF65-F5344CB8AC3E}">
        <p14:creationId xmlns:p14="http://schemas.microsoft.com/office/powerpoint/2010/main" val="3844513591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sample1.adb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58687" y="1067156"/>
            <a:ext cx="838531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is_consisting_of_all_word_char(str: Ada.Strings.Unbounded.Unbounded_string) return Boolean is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begin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for i in 1 .. Ada.Strings.Unbounded.Length(str) loop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if not is_word_char(Ada.Strings.Unbounded.Element(str, i)) then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return false;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end if;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end loop;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return true;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end is_consisting_of_all_word_char;</a:t>
            </a:r>
          </a:p>
          <a:p>
            <a:pPr algn="l"/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function</a:t>
            </a:r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is_word(str: Ada.Strings.Unbounded.Unbounded_string) return Boolean is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begin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return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(Ada.Strings.Unbounded.Length(str) &gt; 0) and then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Ada.Characters.Handling.Is_Letter(Ada.Strings.Unbounded.Element(str, 1)) and then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is_consisting_of_all_word_char(str);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end is_word;</a:t>
            </a:r>
          </a:p>
        </p:txBody>
      </p:sp>
    </p:spTree>
    <p:extLst>
      <p:ext uri="{BB962C8B-B14F-4D97-AF65-F5344CB8AC3E}">
        <p14:creationId xmlns:p14="http://schemas.microsoft.com/office/powerpoint/2010/main" val="4217643661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sample1.adb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21212" y="874426"/>
            <a:ext cx="8385313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procedure add_word(wl: in out Word_List; str: Ada.Strings.Unbounded.Unbounded_String) is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begin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for i in 1 .. wl.num_words loop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if str = wl.words(i).text then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wl.words(i).count := wl.words(i).count + 1;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return;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end if;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end loop;</a:t>
            </a:r>
          </a:p>
          <a:p>
            <a:pPr algn="l"/>
            <a:b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wl.num_words := wl.num_words + 1;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wl.words(wl.num_words).text := str;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wl.words(wl.num_words).count := 1;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end add_word;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procedure put_words(output: Ada.Text_IO.File_Type; wl: Word_List) is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begin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for i in 1 .. wl.num_words loop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Ada.Integer_Text_IO.Put(output, wl.words(i).count);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Ada.Text_IO.Unbounded_IO.Put(output, " " &amp; wl.words(i).text);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Ada.Text_IO.New_Line(output);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end loop;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end put_words;</a:t>
            </a:r>
          </a:p>
        </p:txBody>
      </p:sp>
    </p:spTree>
    <p:extLst>
      <p:ext uri="{BB962C8B-B14F-4D97-AF65-F5344CB8AC3E}">
        <p14:creationId xmlns:p14="http://schemas.microsoft.com/office/powerpoint/2010/main" val="4045112253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sample1.adb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78382" y="792872"/>
            <a:ext cx="838531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procedure get_words(input: Ada.Text_IO.File_Type; wl: in out Word_List) is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s: Ada.Strings.Unbounded.Unbounded_String;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begin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while not Ada.Text_IO.End_of_File(input) loop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declare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c: Character;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begin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if Ada.Text_IO.End_of_Line(input) then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c := Character'Val(10);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Ada.Text_IO.Skip_Line(input);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else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Ada.Text_IO.Get(input, c);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end if;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if is_delim(c) then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if is_word(s) then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add_word(wl, s);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end if;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s := Ada.Strings.Unbounded.To_Unbounded_String("");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else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s := s &amp; c;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end if;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exception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when Ada.Text_IO.End_Error =&gt;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return;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end;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end loop;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end get_words;</a:t>
            </a:r>
          </a:p>
        </p:txBody>
      </p:sp>
    </p:spTree>
    <p:extLst>
      <p:ext uri="{BB962C8B-B14F-4D97-AF65-F5344CB8AC3E}">
        <p14:creationId xmlns:p14="http://schemas.microsoft.com/office/powerpoint/2010/main" val="301505307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sample1.adb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78382" y="792872"/>
            <a:ext cx="838531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procedure sort_words(wl: in out Word_List) is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begin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for i in 1 .. wl.num_words loop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declare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smallest: Natural := i;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temp: Word;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begin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for j in i + 1 .. wl.num_words loop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if wl.words(j).text &lt; wl.words(smallest).text then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smallest := j;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end if;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end loop;</a:t>
            </a:r>
          </a:p>
          <a:p>
            <a:pPr algn="l"/>
            <a:b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if smallest /= i then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temp := wl.words(i);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wl.words(i) := wl.words(smallest);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wl.words(smallest) := temp;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end if;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end;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end loop;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end sort_words;</a:t>
            </a:r>
          </a:p>
        </p:txBody>
      </p:sp>
    </p:spTree>
    <p:extLst>
      <p:ext uri="{BB962C8B-B14F-4D97-AF65-F5344CB8AC3E}">
        <p14:creationId xmlns:p14="http://schemas.microsoft.com/office/powerpoint/2010/main" val="9667213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sample1.adb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78382" y="792872"/>
            <a:ext cx="8385313" cy="585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050"/>
          </a:p>
          <a:p>
            <a:pPr algn="l"/>
            <a:r>
              <a:rPr lang="en-US" sz="1050"/>
              <a:t> </a:t>
            </a:r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  the_words: Word_List;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input, output: Ada.Text_IO.File_Type;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begin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Ada.Text_IO.Open(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File =&gt; input,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Mode =&gt; Ada.Text_IO.In_File,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Name =&gt; "C:\Users\steve\Desktop\pla2\test1.txt"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Ada.Text_IO.Create(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File =&gt; output,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Mode =&gt; Ada.Text_IO.Out_File,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Name =&gt; "C:\Users\steve\Desktop\pla2\output.txt"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);</a:t>
            </a:r>
          </a:p>
          <a:p>
            <a:pPr algn="l"/>
            <a:b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get_words(input, the_words);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sort_words(the_words);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put_words(output, the_words);</a:t>
            </a:r>
          </a:p>
          <a:p>
            <a:pPr algn="l"/>
            <a:b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Ada.Text_IO.Close(input);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Ada.Text_IO.Close(output);</a:t>
            </a:r>
          </a:p>
          <a:p>
            <a:pPr algn="l"/>
            <a:b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return;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end sample1;</a:t>
            </a:r>
          </a:p>
        </p:txBody>
      </p:sp>
    </p:spTree>
    <p:extLst>
      <p:ext uri="{BB962C8B-B14F-4D97-AF65-F5344CB8AC3E}">
        <p14:creationId xmlns:p14="http://schemas.microsoft.com/office/powerpoint/2010/main" val="19735226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the Sample Program</a:t>
            </a:r>
          </a:p>
        </p:txBody>
      </p:sp>
      <p:sp>
        <p:nvSpPr>
          <p:cNvPr id="3" name="Rectangle 2"/>
          <p:cNvSpPr/>
          <p:nvPr/>
        </p:nvSpPr>
        <p:spPr>
          <a:xfrm>
            <a:off x="914400" y="762000"/>
            <a:ext cx="51816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dirty="0"/>
              <a:t>program </a:t>
            </a:r>
            <a:r>
              <a:rPr lang="en-US" sz="1000" dirty="0" err="1"/>
              <a:t>readwritetofiles</a:t>
            </a:r>
            <a:r>
              <a:rPr lang="en-US" sz="1000" dirty="0"/>
              <a:t>;</a:t>
            </a:r>
          </a:p>
          <a:p>
            <a:pPr algn="l"/>
            <a:r>
              <a:rPr lang="en-US" sz="1000" dirty="0" err="1"/>
              <a:t>var</a:t>
            </a:r>
            <a:endParaRPr lang="en-US" sz="1000" dirty="0"/>
          </a:p>
          <a:p>
            <a:pPr algn="l"/>
            <a:r>
              <a:rPr lang="en-US" sz="1000" dirty="0"/>
              <a:t>   </a:t>
            </a:r>
            <a:r>
              <a:rPr lang="en-US" sz="1000" dirty="0" err="1"/>
              <a:t>readfilename</a:t>
            </a:r>
            <a:r>
              <a:rPr lang="en-US" sz="1000" dirty="0"/>
              <a:t>  : string;</a:t>
            </a:r>
          </a:p>
          <a:p>
            <a:pPr algn="l"/>
            <a:r>
              <a:rPr lang="en-US" sz="1000" dirty="0"/>
              <a:t>   </a:t>
            </a:r>
            <a:r>
              <a:rPr lang="en-US" sz="1000" dirty="0" err="1"/>
              <a:t>writefilename</a:t>
            </a:r>
            <a:r>
              <a:rPr lang="en-US" sz="1000" dirty="0"/>
              <a:t> : string;</a:t>
            </a:r>
          </a:p>
          <a:p>
            <a:pPr algn="l"/>
            <a:r>
              <a:rPr lang="en-US" sz="1000" dirty="0"/>
              <a:t>   </a:t>
            </a:r>
            <a:r>
              <a:rPr lang="en-US" sz="1000" dirty="0" err="1"/>
              <a:t>myreadfile</a:t>
            </a:r>
            <a:r>
              <a:rPr lang="en-US" sz="1000" dirty="0"/>
              <a:t>    : text;</a:t>
            </a:r>
          </a:p>
          <a:p>
            <a:pPr algn="l"/>
            <a:r>
              <a:rPr lang="en-US" sz="1000" dirty="0"/>
              <a:t>   </a:t>
            </a:r>
            <a:r>
              <a:rPr lang="en-US" sz="1000" dirty="0" err="1"/>
              <a:t>mywritefile</a:t>
            </a:r>
            <a:r>
              <a:rPr lang="en-US" sz="1000" dirty="0"/>
              <a:t>   : text;</a:t>
            </a:r>
          </a:p>
          <a:p>
            <a:pPr algn="l"/>
            <a:r>
              <a:rPr lang="en-US" sz="1000" dirty="0"/>
              <a:t>   line          : packed array [1..100] of char;</a:t>
            </a:r>
          </a:p>
          <a:p>
            <a:pPr algn="l"/>
            <a:r>
              <a:rPr lang="en-US" sz="1000" dirty="0"/>
              <a:t>   </a:t>
            </a:r>
            <a:r>
              <a:rPr lang="en-US" sz="1000" dirty="0" err="1"/>
              <a:t>i</a:t>
            </a:r>
            <a:r>
              <a:rPr lang="en-US" sz="1000" dirty="0"/>
              <a:t>             : integer;</a:t>
            </a:r>
          </a:p>
          <a:p>
            <a:pPr algn="l"/>
            <a:r>
              <a:rPr lang="en-US" sz="1000" dirty="0"/>
              <a:t>   </a:t>
            </a:r>
            <a:r>
              <a:rPr lang="en-US" sz="1000" dirty="0" err="1"/>
              <a:t>num_characters</a:t>
            </a:r>
            <a:r>
              <a:rPr lang="en-US" sz="1000" dirty="0"/>
              <a:t>: integer;</a:t>
            </a:r>
          </a:p>
          <a:p>
            <a:pPr algn="l"/>
            <a:endParaRPr lang="en-US" sz="1000" dirty="0"/>
          </a:p>
          <a:p>
            <a:pPr algn="l"/>
            <a:r>
              <a:rPr lang="en-US" sz="1000" dirty="0"/>
              <a:t>begin</a:t>
            </a:r>
          </a:p>
          <a:p>
            <a:pPr algn="l"/>
            <a:r>
              <a:rPr lang="en-US" sz="1000" dirty="0"/>
              <a:t>   (* put files in c:\Dev-Pas directory *)</a:t>
            </a:r>
          </a:p>
          <a:p>
            <a:pPr algn="l"/>
            <a:r>
              <a:rPr lang="en-US" sz="1000" dirty="0"/>
              <a:t>   </a:t>
            </a:r>
            <a:r>
              <a:rPr lang="en-US" sz="1000" dirty="0" err="1"/>
              <a:t>readfilename</a:t>
            </a:r>
            <a:r>
              <a:rPr lang="en-US" sz="1000" dirty="0"/>
              <a:t>:='inputfile.txt';</a:t>
            </a:r>
          </a:p>
          <a:p>
            <a:pPr algn="l"/>
            <a:r>
              <a:rPr lang="en-US" sz="1000" dirty="0"/>
              <a:t>   </a:t>
            </a:r>
            <a:r>
              <a:rPr lang="en-US" sz="1000" dirty="0" err="1"/>
              <a:t>writefilename</a:t>
            </a:r>
            <a:r>
              <a:rPr lang="en-US" sz="1000" dirty="0"/>
              <a:t>:='outputfile.txt';</a:t>
            </a:r>
          </a:p>
          <a:p>
            <a:pPr algn="l"/>
            <a:r>
              <a:rPr lang="en-US" sz="1000" dirty="0"/>
              <a:t>   </a:t>
            </a:r>
          </a:p>
          <a:p>
            <a:pPr algn="l"/>
            <a:r>
              <a:rPr lang="en-US" sz="1000" dirty="0"/>
              <a:t>   assign(</a:t>
            </a:r>
            <a:r>
              <a:rPr lang="en-US" sz="1000" dirty="0" err="1"/>
              <a:t>myreadfile</a:t>
            </a:r>
            <a:r>
              <a:rPr lang="en-US" sz="1000" dirty="0"/>
              <a:t>, </a:t>
            </a:r>
            <a:r>
              <a:rPr lang="en-US" sz="1000" dirty="0" err="1"/>
              <a:t>readfilename</a:t>
            </a:r>
            <a:r>
              <a:rPr lang="en-US" sz="1000" dirty="0"/>
              <a:t>);</a:t>
            </a:r>
          </a:p>
          <a:p>
            <a:pPr algn="l"/>
            <a:r>
              <a:rPr lang="en-US" sz="1000" dirty="0"/>
              <a:t>   reset(</a:t>
            </a:r>
            <a:r>
              <a:rPr lang="en-US" sz="1000" dirty="0" err="1"/>
              <a:t>myreadfile</a:t>
            </a:r>
            <a:r>
              <a:rPr lang="en-US" sz="1000" dirty="0"/>
              <a:t>);</a:t>
            </a:r>
          </a:p>
          <a:p>
            <a:pPr algn="l"/>
            <a:endParaRPr lang="en-US" sz="1000" dirty="0"/>
          </a:p>
          <a:p>
            <a:pPr algn="l"/>
            <a:r>
              <a:rPr lang="en-US" sz="1000" dirty="0"/>
              <a:t>   assign(</a:t>
            </a:r>
            <a:r>
              <a:rPr lang="en-US" sz="1000" dirty="0" err="1"/>
              <a:t>mywritefile</a:t>
            </a:r>
            <a:r>
              <a:rPr lang="en-US" sz="1000" dirty="0"/>
              <a:t>, </a:t>
            </a:r>
            <a:r>
              <a:rPr lang="en-US" sz="1000" dirty="0" err="1"/>
              <a:t>writefilename</a:t>
            </a:r>
            <a:r>
              <a:rPr lang="en-US" sz="1000" dirty="0"/>
              <a:t>);</a:t>
            </a:r>
          </a:p>
          <a:p>
            <a:pPr algn="l"/>
            <a:r>
              <a:rPr lang="en-US" sz="1000" dirty="0"/>
              <a:t>   rewrite(</a:t>
            </a:r>
            <a:r>
              <a:rPr lang="en-US" sz="1000" dirty="0" err="1"/>
              <a:t>mywritefile</a:t>
            </a:r>
            <a:r>
              <a:rPr lang="en-US" sz="1000" dirty="0"/>
              <a:t>);</a:t>
            </a:r>
          </a:p>
          <a:p>
            <a:pPr algn="l"/>
            <a:endParaRPr lang="en-US" sz="1000" dirty="0"/>
          </a:p>
          <a:p>
            <a:pPr algn="l"/>
            <a:r>
              <a:rPr lang="en-US" sz="1000" dirty="0"/>
              <a:t>   while NOT EOF (</a:t>
            </a:r>
            <a:r>
              <a:rPr lang="en-US" sz="1000" dirty="0" err="1"/>
              <a:t>myreadfile</a:t>
            </a:r>
            <a:r>
              <a:rPr lang="en-US" sz="1000" dirty="0"/>
              <a:t>) do</a:t>
            </a:r>
          </a:p>
          <a:p>
            <a:pPr algn="l"/>
            <a:r>
              <a:rPr lang="en-US" sz="1000" dirty="0"/>
              <a:t>     begin</a:t>
            </a:r>
          </a:p>
          <a:p>
            <a:pPr algn="l"/>
            <a:r>
              <a:rPr lang="en-US" sz="1000" dirty="0"/>
              <a:t>      </a:t>
            </a:r>
            <a:r>
              <a:rPr lang="en-US" sz="1000" dirty="0" err="1"/>
              <a:t>readln</a:t>
            </a:r>
            <a:r>
              <a:rPr lang="en-US" sz="1000" dirty="0"/>
              <a:t>(</a:t>
            </a:r>
            <a:r>
              <a:rPr lang="en-US" sz="1000" dirty="0" err="1"/>
              <a:t>myreadfile</a:t>
            </a:r>
            <a:r>
              <a:rPr lang="en-US" sz="1000" dirty="0"/>
              <a:t>, line);</a:t>
            </a:r>
          </a:p>
          <a:p>
            <a:pPr algn="l"/>
            <a:r>
              <a:rPr lang="en-US" sz="1000" dirty="0"/>
              <a:t>      </a:t>
            </a:r>
            <a:r>
              <a:rPr lang="en-US" sz="1000" dirty="0" err="1"/>
              <a:t>num_characters</a:t>
            </a:r>
            <a:r>
              <a:rPr lang="en-US" sz="1000" dirty="0"/>
              <a:t> := 0;</a:t>
            </a:r>
          </a:p>
          <a:p>
            <a:pPr algn="l"/>
            <a:r>
              <a:rPr lang="en-US" sz="1000" dirty="0"/>
              <a:t>      for i:=1 to 100 do</a:t>
            </a:r>
          </a:p>
          <a:p>
            <a:pPr algn="l"/>
            <a:r>
              <a:rPr lang="en-US" sz="1000" dirty="0"/>
              <a:t>          if </a:t>
            </a:r>
            <a:r>
              <a:rPr lang="en-US" sz="1000" dirty="0" err="1"/>
              <a:t>ord</a:t>
            </a:r>
            <a:r>
              <a:rPr lang="en-US" sz="1000" dirty="0"/>
              <a:t>(line[</a:t>
            </a:r>
            <a:r>
              <a:rPr lang="en-US" sz="1000" dirty="0" err="1"/>
              <a:t>i</a:t>
            </a:r>
            <a:r>
              <a:rPr lang="en-US" sz="1000" dirty="0"/>
              <a:t>]) &lt;&gt; 0 then</a:t>
            </a:r>
          </a:p>
          <a:p>
            <a:pPr algn="l"/>
            <a:r>
              <a:rPr lang="en-US" sz="1000" dirty="0"/>
              <a:t>            begin</a:t>
            </a:r>
          </a:p>
          <a:p>
            <a:pPr algn="l"/>
            <a:r>
              <a:rPr lang="en-US" sz="1000" dirty="0"/>
              <a:t>              </a:t>
            </a:r>
            <a:r>
              <a:rPr lang="en-US" sz="1000" dirty="0" err="1"/>
              <a:t>num_characters</a:t>
            </a:r>
            <a:r>
              <a:rPr lang="en-US" sz="1000" dirty="0"/>
              <a:t> := </a:t>
            </a:r>
            <a:r>
              <a:rPr lang="en-US" sz="1000" dirty="0" err="1"/>
              <a:t>num_characters</a:t>
            </a:r>
            <a:r>
              <a:rPr lang="en-US" sz="1000" dirty="0"/>
              <a:t> + 1;</a:t>
            </a:r>
          </a:p>
          <a:p>
            <a:pPr algn="l"/>
            <a:r>
              <a:rPr lang="en-US" sz="1000" dirty="0"/>
              <a:t>              write(</a:t>
            </a:r>
            <a:r>
              <a:rPr lang="en-US" sz="1000" dirty="0" err="1"/>
              <a:t>mywritefile</a:t>
            </a:r>
            <a:r>
              <a:rPr lang="en-US" sz="1000" dirty="0"/>
              <a:t>, line[</a:t>
            </a:r>
            <a:r>
              <a:rPr lang="en-US" sz="1000" dirty="0" err="1"/>
              <a:t>i</a:t>
            </a:r>
            <a:r>
              <a:rPr lang="en-US" sz="1000" dirty="0"/>
              <a:t>])</a:t>
            </a:r>
          </a:p>
          <a:p>
            <a:pPr algn="l"/>
            <a:r>
              <a:rPr lang="en-US" sz="1000" dirty="0"/>
              <a:t>             end;</a:t>
            </a:r>
          </a:p>
          <a:p>
            <a:pPr algn="l"/>
            <a:r>
              <a:rPr lang="en-US" sz="1000" dirty="0"/>
              <a:t>      </a:t>
            </a:r>
            <a:r>
              <a:rPr lang="en-US" sz="1000" dirty="0" err="1"/>
              <a:t>writeln</a:t>
            </a:r>
            <a:r>
              <a:rPr lang="en-US" sz="1000" dirty="0"/>
              <a:t>(</a:t>
            </a:r>
            <a:r>
              <a:rPr lang="en-US" sz="1000" dirty="0" err="1"/>
              <a:t>mywritefile</a:t>
            </a:r>
            <a:r>
              <a:rPr lang="en-US" sz="1000" dirty="0"/>
              <a:t>, </a:t>
            </a:r>
            <a:r>
              <a:rPr lang="en-US" sz="1000" dirty="0" err="1"/>
              <a:t>num_characters</a:t>
            </a:r>
            <a:r>
              <a:rPr lang="en-US" sz="1000" dirty="0"/>
              <a:t>);</a:t>
            </a:r>
          </a:p>
          <a:p>
            <a:pPr algn="l"/>
            <a:r>
              <a:rPr lang="en-US" sz="1000" dirty="0"/>
              <a:t>     end;</a:t>
            </a:r>
          </a:p>
          <a:p>
            <a:pPr algn="l"/>
            <a:r>
              <a:rPr lang="en-US" sz="1000" dirty="0"/>
              <a:t>   </a:t>
            </a:r>
            <a:r>
              <a:rPr lang="en-US" sz="1000" dirty="0" err="1"/>
              <a:t>writeln</a:t>
            </a:r>
            <a:r>
              <a:rPr lang="en-US" sz="1000" dirty="0"/>
              <a:t>(</a:t>
            </a:r>
            <a:r>
              <a:rPr lang="en-US" sz="1000" dirty="0" err="1"/>
              <a:t>mywritefile</a:t>
            </a:r>
            <a:r>
              <a:rPr lang="en-US" sz="1000" dirty="0"/>
              <a:t>,'Completed writing'); </a:t>
            </a:r>
          </a:p>
          <a:p>
            <a:pPr algn="l"/>
            <a:r>
              <a:rPr lang="en-US" sz="1000" dirty="0"/>
              <a:t>   </a:t>
            </a:r>
          </a:p>
          <a:p>
            <a:pPr algn="l"/>
            <a:r>
              <a:rPr lang="en-US" sz="1000" dirty="0"/>
              <a:t>   close(</a:t>
            </a:r>
            <a:r>
              <a:rPr lang="en-US" sz="1000" dirty="0" err="1"/>
              <a:t>myreadfile</a:t>
            </a:r>
            <a:r>
              <a:rPr lang="en-US" sz="1000" dirty="0"/>
              <a:t>);</a:t>
            </a:r>
          </a:p>
          <a:p>
            <a:pPr algn="l"/>
            <a:r>
              <a:rPr lang="en-US" sz="1000" dirty="0"/>
              <a:t>   close(</a:t>
            </a:r>
            <a:r>
              <a:rPr lang="en-US" sz="1000" dirty="0" err="1"/>
              <a:t>mywritefile</a:t>
            </a:r>
            <a:r>
              <a:rPr lang="en-US" sz="1000" dirty="0"/>
              <a:t>);</a:t>
            </a:r>
          </a:p>
          <a:p>
            <a:pPr algn="l"/>
            <a:r>
              <a:rPr lang="en-US" sz="1000" dirty="0"/>
              <a:t>end.</a:t>
            </a:r>
          </a:p>
        </p:txBody>
      </p:sp>
    </p:spTree>
    <p:extLst>
      <p:ext uri="{BB962C8B-B14F-4D97-AF65-F5344CB8AC3E}">
        <p14:creationId xmlns:p14="http://schemas.microsoft.com/office/powerpoint/2010/main" val="1417173637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sample2.adb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78382" y="792872"/>
            <a:ext cx="8385313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-- Read one word per line and print list of unique words and their frequencies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-- Case sensitive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-- This is a minimalist version.  No bells or whistles.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with ada.integer_text_io; use ada.integer_text_io;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with ada.text_io; use ada.text_io;</a:t>
            </a:r>
          </a:p>
          <a:p>
            <a:pPr algn="l"/>
            <a:b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procedure sample2 is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type Word is record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s: String(1 .. 120);  -- The string.  Assume 120 characters or less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wlen: Natural;        -- Length of the word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count: Natural := 0;  -- Total number of occurrences of this word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end record;</a:t>
            </a:r>
          </a:p>
          <a:p>
            <a:pPr algn="l"/>
            <a:b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type Word_Array is array(1 .. 1000) of Word;</a:t>
            </a:r>
          </a:p>
          <a:p>
            <a:pPr algn="l"/>
            <a:b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type Word_List is record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words: Word_Array;        --  The unique words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num_words: Natural := 0;   --  How many unique words seen so far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end record;</a:t>
            </a:r>
          </a:p>
          <a:p>
            <a:pPr algn="l"/>
            <a:b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09752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sample2.adb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58687" y="878531"/>
            <a:ext cx="838531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procedure split_line(s : String; wl : out Word_List) is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temp : String(1..120);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inWord, found : Boolean;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ascii, word_length : Integer;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begin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word_length := 0;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for i in 1 .. s'length loop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ascii := Character'Pos(s(i));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-- Check if at a possible first character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if (ascii &gt;= 65 and ascii &lt;= 90) or (ascii &gt;= 97 and ascii &lt;= 122) then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inWord := true;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end if;</a:t>
            </a:r>
          </a:p>
          <a:p>
            <a:pPr algn="l"/>
            <a:b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-- Check if in a word and at a possible character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if inWord and ((ascii &gt;= 65 and ascii &lt;= 90) or (ascii &gt;= 97 and ascii &lt;= 122) or (ascii &gt;= 48 and ascii &lt;= 57) or ascii = 45 or ascii = 95) then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word_length := word_length + 1;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temp(word_length) := s(i);</a:t>
            </a:r>
          </a:p>
          <a:p>
            <a:pPr algn="l"/>
            <a:b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</a:t>
            </a:r>
          </a:p>
        </p:txBody>
      </p:sp>
    </p:spTree>
    <p:extLst>
      <p:ext uri="{BB962C8B-B14F-4D97-AF65-F5344CB8AC3E}">
        <p14:creationId xmlns:p14="http://schemas.microsoft.com/office/powerpoint/2010/main" val="368116217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sample2.adb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58687" y="878531"/>
            <a:ext cx="8385313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-- Clean up at the end of a word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elsif inWord and word_length &gt; 0 then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found := false;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for i in 1 .. wl.num_words loop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if temp = wl.words(i).s then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wl.words(i).count := wl.words(i).count + 1;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found := true;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end if;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exit when found;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end loop;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if not found then -- Add word to list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wl.num_words := wl.num_words + 1;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wl.words(wl.num_words).s(1 .. word_length) := temp(1 .. word_length);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wl.words(wl.num_words).wlen := word_length;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wl.words(wl.num_words).count := 1;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end if;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word_length := 0;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inWord := false;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temp := (others =&gt; Character'Val(0));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end if;</a:t>
            </a:r>
          </a:p>
          <a:p>
            <a:pPr algn="l"/>
            <a:b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end loop;</a:t>
            </a:r>
          </a:p>
          <a:p>
            <a:pPr algn="l"/>
            <a:b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</a:t>
            </a:r>
          </a:p>
        </p:txBody>
      </p:sp>
    </p:spTree>
    <p:extLst>
      <p:ext uri="{BB962C8B-B14F-4D97-AF65-F5344CB8AC3E}">
        <p14:creationId xmlns:p14="http://schemas.microsoft.com/office/powerpoint/2010/main" val="643957223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sample2.adb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58687" y="878531"/>
            <a:ext cx="8385313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-- Final check for last word in line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if inWord and word_length &gt; 0 then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found := false;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for i in 1 .. wl.num_words loop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if temp = wl.words(i).s then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wl.words(i).count := wl.words(i).count + 1;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found := true;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end if;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exit when found;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end loop;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if not found then -- Add word to list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wl.num_words := wl.num_words + 1;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wl.words(wl.num_words).s(1 .. word_length) := temp(1 .. word_length);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wl.words(wl.num_words).wlen := word_length;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wl.words(wl.num_words).count := 1;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end if;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word_length := 0;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end if;</a:t>
            </a:r>
          </a:p>
          <a:p>
            <a:pPr algn="l"/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end split_line;</a:t>
            </a:r>
          </a:p>
        </p:txBody>
      </p:sp>
    </p:spTree>
    <p:extLst>
      <p:ext uri="{BB962C8B-B14F-4D97-AF65-F5344CB8AC3E}">
        <p14:creationId xmlns:p14="http://schemas.microsoft.com/office/powerpoint/2010/main" val="226262290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sample2.adb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58687" y="878531"/>
            <a:ext cx="8385313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</a:t>
            </a:r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procedure get_words(wl: out Word_List) is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Input : File_Type;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begin</a:t>
            </a:r>
          </a:p>
          <a:p>
            <a:pPr algn="l"/>
            <a:b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-- Open the file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Open(File =&gt; Input,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Name =&gt; "C:\Users\steve\Desktop\pla2\test1.txt",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Mode =&gt; In_File);</a:t>
            </a:r>
          </a:p>
          <a:p>
            <a:pPr algn="l"/>
            <a:b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wl.num_words := 0;  -- only to get rid of a warning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while true loop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declare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s : String := Get_Line(Input);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begin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split_line(s, wl);</a:t>
            </a:r>
          </a:p>
          <a:p>
            <a:pPr algn="l"/>
            <a:b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end; --  declare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end loop;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exception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when End_Error =&gt;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Close(Input);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end get_words;</a:t>
            </a:r>
          </a:p>
        </p:txBody>
      </p:sp>
    </p:spTree>
    <p:extLst>
      <p:ext uri="{BB962C8B-B14F-4D97-AF65-F5344CB8AC3E}">
        <p14:creationId xmlns:p14="http://schemas.microsoft.com/office/powerpoint/2010/main" val="303755272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sample2.adb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58687" y="878531"/>
            <a:ext cx="8385313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</a:t>
            </a:r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-- Sorts words using selection sort for simplicity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-- This got pretty weird to stop it from giving errors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procedure sort_words(wl: out Word_List) is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temp : Word;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begin</a:t>
            </a:r>
          </a:p>
          <a:p>
            <a:pPr algn="l"/>
            <a:b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for i in 1 .. wl.num_words loop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for j in i + 1 .. wl.num_words loop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if wl.words(j).s &lt; wl.words(i).s then</a:t>
            </a:r>
          </a:p>
          <a:p>
            <a:pPr algn="l"/>
            <a:b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temp := wl.words(i);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wl.words(i) := wl.words(j);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wl.words(j) := temp;</a:t>
            </a:r>
          </a:p>
          <a:p>
            <a:pPr algn="l"/>
            <a:b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end if;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end loop;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end loop;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end sort_words;</a:t>
            </a:r>
          </a:p>
        </p:txBody>
      </p:sp>
    </p:spTree>
    <p:extLst>
      <p:ext uri="{BB962C8B-B14F-4D97-AF65-F5344CB8AC3E}">
        <p14:creationId xmlns:p14="http://schemas.microsoft.com/office/powerpoint/2010/main" val="85095066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sample2.adb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58687" y="878531"/>
            <a:ext cx="838531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procedure put_words(wl: Word_List) is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Output : File_Type;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begin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Create(File =&gt; Output, Name =&gt; "output.txt");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for i in 1 .. wl.num_words loop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Put_Line(Output,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Integer'Image(wl.words(i).count) &amp; " " &amp; wl.words(i).s(1 .. wl.words(i).wlen));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end loop;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Close(Output);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end put_words;</a:t>
            </a:r>
          </a:p>
          <a:p>
            <a:pPr algn="l"/>
            <a:b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the_words: Word_List;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begin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get_words(the_words);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sort_words(the_words);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put_words(the_words);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end sample2;</a:t>
            </a:r>
          </a:p>
          <a:p>
            <a:pPr algn="l"/>
            <a:b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56708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sample3.adb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58687" y="878531"/>
            <a:ext cx="8385313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</a:t>
            </a:r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with Ada.Strings.Unbounded; use Ada.Strings.Unbounded;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with Ada.Text_IO;           use Ada.Text_IO;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with Ada.Containers.Generic_Array_Sort;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with Ada.Integer_Text_IO; use Ada.Integer_Text_IO;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with Ada.Text_IO.Unbounded_IO;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with Ada.Long_Float_Text_IO;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procedure sample3 is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type Word is record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wlen: Natural := 45;       -- Length of each word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count: Natural := 0;  -- Total times that each word occurred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s: Unbounded_String;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value: Unbounded_String;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end record;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type IntArray is array (1 .. 10) of Natural;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type Word_Array is array (Natural range &lt;&gt;) of Word;</a:t>
            </a:r>
          </a:p>
          <a:p>
            <a:pPr algn="l"/>
            <a:b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</a:t>
            </a:r>
          </a:p>
          <a:p>
            <a:pPr algn="l"/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51363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sample3.adb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58687" y="878531"/>
            <a:ext cx="838531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--Sorting--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function "+" (S : String) return Unbounded_String renames To_Unbounded_String;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function "+" (S : Natural) return Unbounded_String renames To_Unbounded_String;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function "&lt;" (L, R : Word) return Boolean is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begin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return L.s &lt; R.s;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end "&lt;";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function "=" (L, R : Word) return Boolean is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begin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return L.s = R.s;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end "=";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procedure Sort is new Ada.Containers.Generic_Array_Sort (Natural, Word, Word_Array);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----</a:t>
            </a:r>
            <a:b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num_words : Integer;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</a:p>
        </p:txBody>
      </p:sp>
    </p:spTree>
    <p:extLst>
      <p:ext uri="{BB962C8B-B14F-4D97-AF65-F5344CB8AC3E}">
        <p14:creationId xmlns:p14="http://schemas.microsoft.com/office/powerpoint/2010/main" val="3387888241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sample3.adb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58687" y="878531"/>
            <a:ext cx="838531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procedure get_words(wl: out Word_Array) is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Input : File_Type;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begin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num_words := 0;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Open (File =&gt; Input,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Mode =&gt; In_File,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Name =&gt; "C:\Users\steve\Desktop\pla2\test1.txt");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loop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declare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s : String := Get_Line(Input);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found: Boolean := false;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word : Unbounded_String;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index : Integer := 0;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word_len:Integer := 0;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empty : Unbounded_String;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space : Unbounded_String;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begin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-- process the contents of Line below.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index := 1;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</a:t>
            </a:r>
          </a:p>
          <a:p>
            <a:pPr algn="l"/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69478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Expanding the Sample Program</a:t>
            </a:r>
          </a:p>
        </p:txBody>
      </p:sp>
      <p:sp>
        <p:nvSpPr>
          <p:cNvPr id="3" name="Rectangle 2"/>
          <p:cNvSpPr/>
          <p:nvPr/>
        </p:nvSpPr>
        <p:spPr>
          <a:xfrm>
            <a:off x="685800" y="1066800"/>
            <a:ext cx="8458200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/>
              <a:t>   line          : packed array [1..100] of char;</a:t>
            </a:r>
          </a:p>
          <a:p>
            <a:pPr algn="l"/>
            <a:r>
              <a:rPr lang="en-US" sz="2000" dirty="0"/>
              <a:t>   </a:t>
            </a:r>
            <a:r>
              <a:rPr lang="en-US" sz="2000" dirty="0" err="1"/>
              <a:t>i</a:t>
            </a:r>
            <a:r>
              <a:rPr lang="en-US" sz="2000" dirty="0"/>
              <a:t>             : integer;</a:t>
            </a:r>
          </a:p>
          <a:p>
            <a:pPr algn="l"/>
            <a:r>
              <a:rPr lang="en-US" sz="2000" dirty="0"/>
              <a:t>   </a:t>
            </a:r>
            <a:r>
              <a:rPr lang="en-US" sz="2000" dirty="0" err="1"/>
              <a:t>num_characters</a:t>
            </a:r>
            <a:r>
              <a:rPr lang="en-US" sz="2000" dirty="0"/>
              <a:t>: integer;</a:t>
            </a:r>
          </a:p>
          <a:p>
            <a:pPr algn="l"/>
            <a:endParaRPr lang="en-US" sz="2000" dirty="0"/>
          </a:p>
          <a:p>
            <a:pPr algn="l"/>
            <a:endParaRPr lang="en-US" sz="2000" dirty="0"/>
          </a:p>
          <a:p>
            <a:pPr algn="l"/>
            <a:r>
              <a:rPr lang="en-US" sz="2000" dirty="0"/>
              <a:t>   while NOT EOF (</a:t>
            </a:r>
            <a:r>
              <a:rPr lang="en-US" sz="2000" dirty="0" err="1"/>
              <a:t>myreadfile</a:t>
            </a:r>
            <a:r>
              <a:rPr lang="en-US" sz="2000" dirty="0"/>
              <a:t>) do</a:t>
            </a:r>
          </a:p>
          <a:p>
            <a:pPr algn="l"/>
            <a:r>
              <a:rPr lang="en-US" sz="2000" dirty="0"/>
              <a:t>     begin</a:t>
            </a:r>
          </a:p>
          <a:p>
            <a:pPr algn="l"/>
            <a:r>
              <a:rPr lang="en-US" sz="2000" dirty="0"/>
              <a:t>      </a:t>
            </a:r>
            <a:r>
              <a:rPr lang="en-US" sz="2000" dirty="0" err="1"/>
              <a:t>readln</a:t>
            </a:r>
            <a:r>
              <a:rPr lang="en-US" sz="2000" dirty="0"/>
              <a:t>(</a:t>
            </a:r>
            <a:r>
              <a:rPr lang="en-US" sz="2000" dirty="0" err="1"/>
              <a:t>myreadfile</a:t>
            </a:r>
            <a:r>
              <a:rPr lang="en-US" sz="2000" dirty="0"/>
              <a:t>, line);</a:t>
            </a:r>
          </a:p>
          <a:p>
            <a:pPr algn="l"/>
            <a:r>
              <a:rPr lang="en-US" sz="2000" dirty="0"/>
              <a:t>      </a:t>
            </a:r>
            <a:r>
              <a:rPr lang="en-US" sz="2000" dirty="0" err="1"/>
              <a:t>num_characters</a:t>
            </a:r>
            <a:r>
              <a:rPr lang="en-US" sz="2000" dirty="0"/>
              <a:t> := 0;</a:t>
            </a:r>
          </a:p>
          <a:p>
            <a:pPr algn="l"/>
            <a:r>
              <a:rPr lang="en-US" sz="2000" dirty="0"/>
              <a:t>      for i:=1 to 100 do</a:t>
            </a:r>
          </a:p>
          <a:p>
            <a:pPr algn="l"/>
            <a:r>
              <a:rPr lang="en-US" sz="2000" dirty="0"/>
              <a:t>          if </a:t>
            </a:r>
            <a:r>
              <a:rPr lang="en-US" sz="2000" dirty="0" err="1"/>
              <a:t>ord</a:t>
            </a:r>
            <a:r>
              <a:rPr lang="en-US" sz="2000" dirty="0"/>
              <a:t>(line[</a:t>
            </a:r>
            <a:r>
              <a:rPr lang="en-US" sz="2000" dirty="0" err="1"/>
              <a:t>i</a:t>
            </a:r>
            <a:r>
              <a:rPr lang="en-US" sz="2000" dirty="0"/>
              <a:t>]) &lt;&gt; 0 then</a:t>
            </a:r>
          </a:p>
          <a:p>
            <a:pPr algn="l"/>
            <a:r>
              <a:rPr lang="en-US" sz="2000" dirty="0"/>
              <a:t>            begin</a:t>
            </a:r>
          </a:p>
          <a:p>
            <a:pPr algn="l"/>
            <a:r>
              <a:rPr lang="en-US" sz="2000" dirty="0"/>
              <a:t>              </a:t>
            </a:r>
            <a:r>
              <a:rPr lang="en-US" sz="2000" dirty="0" err="1"/>
              <a:t>num_characters</a:t>
            </a:r>
            <a:r>
              <a:rPr lang="en-US" sz="2000" dirty="0"/>
              <a:t> := </a:t>
            </a:r>
            <a:r>
              <a:rPr lang="en-US" sz="2000" dirty="0" err="1"/>
              <a:t>num_characters</a:t>
            </a:r>
            <a:r>
              <a:rPr lang="en-US" sz="2000" dirty="0"/>
              <a:t> + 1;</a:t>
            </a:r>
          </a:p>
          <a:p>
            <a:pPr algn="l"/>
            <a:r>
              <a:rPr lang="en-US" sz="2000" dirty="0"/>
              <a:t>              write(</a:t>
            </a:r>
            <a:r>
              <a:rPr lang="en-US" sz="2000" dirty="0" err="1"/>
              <a:t>mywritefile</a:t>
            </a:r>
            <a:r>
              <a:rPr lang="en-US" sz="2000" dirty="0"/>
              <a:t>, line[</a:t>
            </a:r>
            <a:r>
              <a:rPr lang="en-US" sz="2000" dirty="0" err="1"/>
              <a:t>i</a:t>
            </a:r>
            <a:r>
              <a:rPr lang="en-US" sz="2000" dirty="0"/>
              <a:t>])</a:t>
            </a:r>
          </a:p>
          <a:p>
            <a:pPr algn="l"/>
            <a:r>
              <a:rPr lang="en-US" sz="2000" dirty="0"/>
              <a:t>             end;</a:t>
            </a:r>
          </a:p>
          <a:p>
            <a:pPr algn="l"/>
            <a:r>
              <a:rPr lang="en-US" sz="2000" dirty="0"/>
              <a:t>      </a:t>
            </a:r>
            <a:r>
              <a:rPr lang="en-US" sz="2000" dirty="0" err="1"/>
              <a:t>writeln</a:t>
            </a:r>
            <a:r>
              <a:rPr lang="en-US" sz="2000" dirty="0"/>
              <a:t>(</a:t>
            </a:r>
            <a:r>
              <a:rPr lang="en-US" sz="2000" dirty="0" err="1"/>
              <a:t>mywritefile</a:t>
            </a:r>
            <a:r>
              <a:rPr lang="en-US" sz="2000" dirty="0"/>
              <a:t>, </a:t>
            </a:r>
            <a:r>
              <a:rPr lang="en-US" sz="2000" dirty="0" err="1"/>
              <a:t>num_characters</a:t>
            </a:r>
            <a:r>
              <a:rPr lang="en-US" sz="2000" dirty="0"/>
              <a:t>);</a:t>
            </a:r>
          </a:p>
          <a:p>
            <a:pPr algn="l"/>
            <a:r>
              <a:rPr lang="en-US" sz="2000" dirty="0"/>
              <a:t>end;</a:t>
            </a:r>
          </a:p>
        </p:txBody>
      </p:sp>
    </p:spTree>
    <p:extLst>
      <p:ext uri="{BB962C8B-B14F-4D97-AF65-F5344CB8AC3E}">
        <p14:creationId xmlns:p14="http://schemas.microsoft.com/office/powerpoint/2010/main" val="213435743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sample3.adb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58687" y="878531"/>
            <a:ext cx="8385313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for I in s'Range loop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word_len := word_len + 1;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if (index = s'Length or s(I) = ' ') then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if (s(I) /= ' ') then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 word := word &amp; s(I);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end if;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space := space &amp; s(I);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found := false;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for i in 1 .. num_words loop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 if word = wl(i).s then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    wl(i).count := wl(i).count + 1;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    found := true;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 end if;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 exit when found;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end loop;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if not found and word /= empty then -- Add word to list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 num_words := num_words + 1;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 wl(num_words).s := word;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 wl(num_words).wlen := word_len;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 wl(num_words).count := 1;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end if;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word := empty;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word_len := 0;</a:t>
            </a:r>
          </a:p>
        </p:txBody>
      </p:sp>
    </p:spTree>
    <p:extLst>
      <p:ext uri="{BB962C8B-B14F-4D97-AF65-F5344CB8AC3E}">
        <p14:creationId xmlns:p14="http://schemas.microsoft.com/office/powerpoint/2010/main" val="2427639501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sample3.adb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56180" y="808935"/>
            <a:ext cx="728900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             else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word := word &amp; s(I);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end if;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index := index + 1;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end loop;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end;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end loop;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exception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when End_Error =&gt;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if Is_Open(Input) then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Close (Input);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end if;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    end Get_Words;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40F4153-0DE1-BF49-99B3-688C441342B9}"/>
              </a:ext>
            </a:extLst>
          </p:cNvPr>
          <p:cNvSpPr/>
          <p:nvPr/>
        </p:nvSpPr>
        <p:spPr>
          <a:xfrm>
            <a:off x="3277390" y="2776734"/>
            <a:ext cx="5609635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             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Data : Word_Array(1 .. 1000);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Output : File_Type;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begin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get_words(Data);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Sort (Data);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--Create(F, Ada.Text_IO.Out_File, "output.txt");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Create (File =&gt; Output,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Mode =&gt; Out_File,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  Name =&gt; "output.txt");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for I in Data'Range loop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if Data(I).wlen /= 45 then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 Put_Line(Output, To_String(Data(I).s &amp; Integer'Image(Data(I).count)));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end if;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end loop;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close(Output);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end sample3;</a:t>
            </a:r>
          </a:p>
        </p:txBody>
      </p:sp>
    </p:spTree>
    <p:extLst>
      <p:ext uri="{BB962C8B-B14F-4D97-AF65-F5344CB8AC3E}">
        <p14:creationId xmlns:p14="http://schemas.microsoft.com/office/powerpoint/2010/main" val="2465697950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Prolog and Helpful Links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762001"/>
            <a:ext cx="8382000" cy="5867399"/>
          </a:xfrm>
        </p:spPr>
        <p:txBody>
          <a:bodyPr/>
          <a:lstStyle/>
          <a:p>
            <a:r>
              <a:rPr lang="en-US" b="1" dirty="0">
                <a:effectLst/>
              </a:rPr>
              <a:t>SWI Prolog</a:t>
            </a:r>
          </a:p>
          <a:p>
            <a:pPr lvl="1"/>
            <a:r>
              <a:rPr lang="en-US" dirty="0">
                <a:hlinkClick r:id="rId2"/>
              </a:rPr>
              <a:t>http://www.swi-prolog.org/</a:t>
            </a:r>
            <a:endParaRPr lang="en-US" dirty="0"/>
          </a:p>
          <a:p>
            <a:pPr lvl="1"/>
            <a:r>
              <a:rPr lang="en-US" dirty="0"/>
              <a:t>Download: </a:t>
            </a:r>
          </a:p>
          <a:p>
            <a:pPr lvl="2"/>
            <a:r>
              <a:rPr lang="en-US" dirty="0">
                <a:hlinkClick r:id="rId3"/>
              </a:rPr>
              <a:t>http://www.swi-prolog.org/download/stable</a:t>
            </a:r>
            <a:endParaRPr lang="en-US" dirty="0"/>
          </a:p>
          <a:p>
            <a:r>
              <a:rPr lang="en-US" dirty="0"/>
              <a:t>Helpful Links</a:t>
            </a:r>
          </a:p>
          <a:p>
            <a:pPr lvl="1"/>
            <a:r>
              <a:rPr lang="en-US" sz="2400" dirty="0"/>
              <a:t>Lots of Examples/Presentations</a:t>
            </a:r>
          </a:p>
          <a:p>
            <a:pPr lvl="2"/>
            <a:r>
              <a:rPr lang="en-US" sz="2000" dirty="0"/>
              <a:t>http://www.cs.toronto.edu/~ajuma/326f08/#lectures</a:t>
            </a:r>
          </a:p>
          <a:p>
            <a:pPr lvl="1"/>
            <a:r>
              <a:rPr lang="en-US" sz="2400" dirty="0"/>
              <a:t>Learn Prolog Now</a:t>
            </a:r>
            <a:endParaRPr lang="en-US" sz="2400" dirty="0">
              <a:hlinkClick r:id="rId4"/>
            </a:endParaRPr>
          </a:p>
          <a:p>
            <a:pPr lvl="2"/>
            <a:r>
              <a:rPr lang="en-US" sz="1800" dirty="0">
                <a:hlinkClick r:id="rId4"/>
              </a:rPr>
              <a:t>http://lpn.swi-prolog.org/lpnpage.php?pageid=online</a:t>
            </a:r>
          </a:p>
          <a:p>
            <a:pPr lvl="1"/>
            <a:r>
              <a:rPr lang="en-US" sz="2400" dirty="0"/>
              <a:t>Documentation at SWI</a:t>
            </a:r>
            <a:endParaRPr lang="en-US" sz="2400" dirty="0">
              <a:hlinkClick r:id="rId4"/>
            </a:endParaRPr>
          </a:p>
          <a:p>
            <a:pPr lvl="2"/>
            <a:r>
              <a:rPr lang="en-US" sz="1800" dirty="0">
                <a:hlinkClick r:id="rId4"/>
              </a:rPr>
              <a:t>http://www.swi-prolog.org/pldoc/man?section=quickstart</a:t>
            </a:r>
          </a:p>
          <a:p>
            <a:pPr lvl="1"/>
            <a:r>
              <a:rPr lang="en-US" sz="2400" dirty="0"/>
              <a:t>On your Computer After Install</a:t>
            </a:r>
            <a:endParaRPr lang="en-US" sz="2400" dirty="0">
              <a:hlinkClick r:id="rId4"/>
            </a:endParaRPr>
          </a:p>
          <a:p>
            <a:pPr lvl="2"/>
            <a:r>
              <a:rPr lang="en-US" sz="1800" dirty="0">
                <a:hlinkClick r:id="rId4"/>
              </a:rPr>
              <a:t>file:///C:/Program%20Files%20(x86)/swipl/doc/windows.html</a:t>
            </a:r>
          </a:p>
          <a:p>
            <a:r>
              <a:rPr lang="en-US" dirty="0"/>
              <a:t>Prolog Naming</a:t>
            </a:r>
          </a:p>
          <a:p>
            <a:pPr lvl="1"/>
            <a:r>
              <a:rPr lang="en-US" sz="2000" dirty="0"/>
              <a:t>Variables – capital letters</a:t>
            </a:r>
          </a:p>
          <a:p>
            <a:pPr lvl="1"/>
            <a:r>
              <a:rPr lang="en-US" sz="2000" dirty="0"/>
              <a:t>Constants – start with letter or number</a:t>
            </a:r>
          </a:p>
          <a:p>
            <a:pPr marL="638175" lvl="1" indent="0">
              <a:buNone/>
            </a:pPr>
            <a:endParaRPr lang="en-US" alt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242708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Strongly Suggest you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hlinkClick r:id="rId2"/>
              </a:rPr>
              <a:t>http://www.cs.toronto.edu/~ajuma/326f08/16Prolog.pdf</a:t>
            </a:r>
            <a:endParaRPr lang="en-US" sz="2400" dirty="0"/>
          </a:p>
          <a:p>
            <a:r>
              <a:rPr lang="en-US" sz="2400" dirty="0">
                <a:hlinkClick r:id="rId3"/>
              </a:rPr>
              <a:t>http://www.cs.toronto.edu/~ajuma/326f08/17Prolog2.pdf</a:t>
            </a:r>
          </a:p>
          <a:p>
            <a:r>
              <a:rPr lang="en-US" sz="2400">
                <a:hlinkClick r:id="rId4"/>
              </a:rPr>
              <a:t>http</a:t>
            </a:r>
            <a:r>
              <a:rPr lang="en-US" sz="2400" dirty="0">
                <a:hlinkClick r:id="rId4"/>
              </a:rPr>
              <a:t>://www.cs.toronto.edu/~ajuma/326f08/20Prolog5.pdf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9313642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Supp</a:t>
            </a:r>
            <a:r>
              <a:rPr lang="en-US" dirty="0"/>
              <a:t>/Part/</a:t>
            </a:r>
            <a:r>
              <a:rPr lang="en-US" dirty="0" err="1"/>
              <a:t>Proj</a:t>
            </a:r>
            <a:r>
              <a:rPr lang="en-US" dirty="0"/>
              <a:t> DB Facts/Rules </a:t>
            </a:r>
            <a:r>
              <a:rPr lang="en-US"/>
              <a:t>– pla6.</a:t>
            </a:r>
            <a:r>
              <a:rPr lang="en-US" dirty="0"/>
              <a:t>pl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8382000" cy="6400799"/>
          </a:xfrm>
        </p:spPr>
        <p:txBody>
          <a:bodyPr/>
          <a:lstStyle/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(s1,smith,20,london).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(s2,jones,10,paris).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(s3,blake,30,paris).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(s4,clark,20,london).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(s5,adams,30,athens).</a:t>
            </a:r>
          </a:p>
          <a:p>
            <a:pPr marL="0" indent="0">
              <a:buNone/>
            </a:pP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part(p1, nut,   red,   12,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london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</a:p>
          <a:p>
            <a:pPr marL="0" indent="0">
              <a:buNone/>
            </a:pP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part(p2, bolt,  green, 17,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paris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</a:p>
          <a:p>
            <a:pPr marL="0" indent="0">
              <a:buNone/>
            </a:pP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part(p3, screw, blue,  17,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oslo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</a:p>
          <a:p>
            <a:pPr marL="0" indent="0">
              <a:buNone/>
            </a:pP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part(p4, screw, red,   14,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london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</a:p>
          <a:p>
            <a:pPr marL="0" indent="0">
              <a:buNone/>
            </a:pP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part(p5, cam,   blue,  12,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paris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</a:p>
          <a:p>
            <a:pPr marL="0" indent="0">
              <a:buNone/>
            </a:pP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part(p6, cog,   red,   19,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london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(j1, sorter,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paris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(j2, display,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rome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(j3,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ocr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,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athens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(j4, console,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athens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(j5, raid,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london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(j6,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eds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, 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oslo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(j7, tape,    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london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(s1, p1, j1, 200).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(s1, p1, j4, 700).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(s2, p2, j1, 400).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(s2, p2, j2, 200).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(s2, p2, j3, 200).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(s2, p2, j4, 500).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(s2, p2, j5, 600).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(s2, p2, j6, 400).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(s2, p2, j7, 800).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(s2, p5, j2, 100).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(s3, p2, j1, 200).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(s3, p4, j2, 500).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(s4, p6, j3, 300).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(s4, p6, j7, 300).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(s5, p2, j2, 200).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(s5, p2, j4, 100).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(s5, p5, j5, 500).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(s5, p5, j7, 100).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(s5, p6, j2, 200).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(s5, p1, j4, 100).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(s5, p2, j4, 200).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(s5, p4, j4, 800).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(s5, p5, j4, 400).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(s5, p6, j4, 500).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suppliesparts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(S,P,N,T,C,J,A):-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(S,N,T,C),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(S,P,J,A).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usedbyproject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(P,N,C,A,L,S,J,D):-part(P,N,C,A,L),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(S,P,J,D).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usesparts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(J,A,B,P,N,S,J,X,G,H):-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(J,A,B),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(S,P,J,X),part(P,N,G,H).</a:t>
            </a:r>
          </a:p>
          <a:p>
            <a:pPr marL="0" indent="0">
              <a:buNone/>
            </a:pP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notinlocation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(S,N,T,C,J,A,B):-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supp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(S,N,T,C),</a:t>
            </a:r>
            <a:r>
              <a:rPr lang="en-US" sz="8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proj</a:t>
            </a:r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(J,A,B), not(C=B).</a:t>
            </a:r>
          </a:p>
        </p:txBody>
      </p:sp>
    </p:spTree>
    <p:extLst>
      <p:ext uri="{BB962C8B-B14F-4D97-AF65-F5344CB8AC3E}">
        <p14:creationId xmlns:p14="http://schemas.microsoft.com/office/powerpoint/2010/main" val="23526007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062912" cy="700916"/>
          </a:xfrm>
        </p:spPr>
        <p:txBody>
          <a:bodyPr/>
          <a:lstStyle/>
          <a:p>
            <a:r>
              <a:rPr lang="en-US" dirty="0"/>
              <a:t>Closer Look at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(s#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sname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status   city)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part(</a:t>
            </a:r>
            <a:r>
              <a:rPr lang="en-US" sz="16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p#  </a:t>
            </a:r>
            <a:r>
              <a:rPr lang="en-US" sz="1600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pname</a:t>
            </a:r>
            <a:r>
              <a:rPr lang="en-US" sz="16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color  weight   city)</a:t>
            </a:r>
          </a:p>
          <a:p>
            <a:pPr marL="0" indent="0">
              <a:buNone/>
            </a:pPr>
            <a:r>
              <a:rPr lang="en-US" sz="1600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proj</a:t>
            </a:r>
            <a:r>
              <a:rPr lang="en-US" sz="16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j#</a:t>
            </a:r>
            <a:r>
              <a:rPr lang="en-US" sz="16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jname</a:t>
            </a:r>
            <a:r>
              <a:rPr lang="en-US" sz="16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city)</a:t>
            </a:r>
          </a:p>
          <a:p>
            <a:pPr marL="0" indent="0">
              <a:buNone/>
            </a:pPr>
            <a:r>
              <a:rPr lang="en-US" sz="1600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16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(s#  p#  </a:t>
            </a:r>
            <a:r>
              <a:rPr lang="en-US" sz="1600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j#</a:t>
            </a:r>
            <a:r>
              <a:rPr lang="en-US" sz="16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qty</a:t>
            </a:r>
            <a:r>
              <a:rPr lang="en-US" sz="16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suppliesparts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(S,P,N,T,C,J,A):-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(S,N,T,C),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(S,P,J,A).</a:t>
            </a: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usedbyproject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(P,N,C,A,L,S,J,D):-part(P,N,C,A,L),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(S,P,J,D).</a:t>
            </a: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usesparts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(J,A,B,P,N,S,J,X,G,H):-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proj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(J,A,B),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(S,P,J,X), 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				part(P,N,G,H).</a:t>
            </a: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notinlocation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(S,N,T,C,J,A,B):-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(S,N,T,C),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proj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(J,A,B), not(C=B).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5324810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 in SWI Prolog - Consult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466"/>
          <a:stretch/>
        </p:blipFill>
        <p:spPr bwMode="auto">
          <a:xfrm>
            <a:off x="1219200" y="1295400"/>
            <a:ext cx="6345913" cy="1443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26498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Run Queries –all tuples per table – use space bar –CR to exit early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981" y="762000"/>
            <a:ext cx="6468539" cy="625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0932287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Example Links on A (supplier ID)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888" y="909638"/>
            <a:ext cx="7134225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869483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 parts for s2 for all projects it supplies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14400"/>
            <a:ext cx="5106220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2287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</a:t>
            </a:r>
          </a:p>
        </p:txBody>
      </p:sp>
      <p:sp>
        <p:nvSpPr>
          <p:cNvPr id="4" name="Rectangle 3"/>
          <p:cNvSpPr/>
          <p:nvPr/>
        </p:nvSpPr>
        <p:spPr>
          <a:xfrm>
            <a:off x="228600" y="2286000"/>
            <a:ext cx="8915400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Please also read the platform specific README and file, if it exists.</a:t>
            </a:r>
          </a:p>
          <a:p>
            <a:pPr algn="l"/>
            <a:r>
              <a:rPr lang="en-US" sz="1400" dirty="0"/>
              <a:t>News and changes related to this release if are described.</a:t>
            </a:r>
          </a:p>
          <a:p>
            <a:pPr algn="l"/>
            <a:r>
              <a:rPr lang="en-US" sz="1400" dirty="0"/>
              <a:t>Be sure to uninstall any previous version of Dev-Pascal before installing.</a:t>
            </a:r>
          </a:p>
          <a:p>
            <a:pPr algn="l"/>
            <a:r>
              <a:rPr lang="en-US" sz="1400" dirty="0"/>
              <a:t>Please also read the platform specific README and file, if it exists.</a:t>
            </a:r>
          </a:p>
          <a:p>
            <a:pPr algn="l"/>
            <a:r>
              <a:rPr lang="en-US" sz="1400" dirty="0"/>
              <a:t>News and changes related to this release if are described.</a:t>
            </a:r>
          </a:p>
          <a:p>
            <a:pPr algn="l"/>
            <a:r>
              <a:rPr lang="en-US" sz="1400" dirty="0"/>
              <a:t>Be sure to uninstall any previous version of Dev-Pascal before installing.</a:t>
            </a:r>
          </a:p>
          <a:p>
            <a:pPr algn="l"/>
            <a:r>
              <a:rPr lang="en-US" sz="1400" dirty="0"/>
              <a:t>News and changes related to this release if are described.</a:t>
            </a:r>
          </a:p>
          <a:p>
            <a:pPr algn="l"/>
            <a:r>
              <a:rPr lang="en-US" sz="1400" dirty="0"/>
              <a:t>Please also read the platform specific README and file, if it exists.</a:t>
            </a:r>
          </a:p>
          <a:p>
            <a:pPr algn="l"/>
            <a:r>
              <a:rPr lang="en-US" sz="1400" dirty="0"/>
              <a:t>News and changes related to this release if are described.</a:t>
            </a:r>
          </a:p>
          <a:p>
            <a:pPr algn="l"/>
            <a:r>
              <a:rPr lang="en-US" sz="1400" dirty="0"/>
              <a:t>News and changes related to this release if are described.</a:t>
            </a:r>
          </a:p>
        </p:txBody>
      </p:sp>
    </p:spTree>
    <p:extLst>
      <p:ext uri="{BB962C8B-B14F-4D97-AF65-F5344CB8AC3E}">
        <p14:creationId xmlns:p14="http://schemas.microsoft.com/office/powerpoint/2010/main" val="3570548249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findall</a:t>
            </a:r>
            <a:r>
              <a:rPr lang="en-US" dirty="0"/>
              <a:t> (Object, Goal, List)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1"/>
            <a:ext cx="8382000" cy="1904999"/>
          </a:xfrm>
        </p:spPr>
        <p:txBody>
          <a:bodyPr/>
          <a:lstStyle/>
          <a:p>
            <a:r>
              <a:rPr lang="en-US" dirty="0"/>
              <a:t>Find all suppliers in London</a:t>
            </a:r>
          </a:p>
          <a:p>
            <a:r>
              <a:rPr lang="en-US" dirty="0"/>
              <a:t>Final all Supplier Names in London</a:t>
            </a:r>
          </a:p>
          <a:p>
            <a:r>
              <a:rPr lang="en-US" dirty="0"/>
              <a:t>Find all Status in London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44" r="14157"/>
          <a:stretch/>
        </p:blipFill>
        <p:spPr bwMode="auto">
          <a:xfrm>
            <a:off x="990600" y="4038600"/>
            <a:ext cx="7854855" cy="2356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145170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bagof</a:t>
            </a:r>
            <a:r>
              <a:rPr lang="en-US" dirty="0"/>
              <a:t> (Object, Goal, List)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Returns sets of all values (not just W)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7067550" cy="485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6960481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 (Object, Goal, List)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Returns collection of all values (no duplicates)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86"/>
          <a:stretch/>
        </p:blipFill>
        <p:spPr bwMode="auto">
          <a:xfrm>
            <a:off x="1266092" y="1447800"/>
            <a:ext cx="7067550" cy="4466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066502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Multiple clauses in a </a:t>
            </a:r>
            <a:r>
              <a:rPr lang="en-US" dirty="0" err="1"/>
              <a:t>setof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61"/>
          <a:stretch/>
        </p:blipFill>
        <p:spPr bwMode="auto">
          <a:xfrm>
            <a:off x="1061671" y="1453661"/>
            <a:ext cx="7067550" cy="5404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452381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Examples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323" y="447985"/>
            <a:ext cx="4505325" cy="6410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829519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8062912" cy="700916"/>
          </a:xfrm>
        </p:spPr>
        <p:txBody>
          <a:bodyPr/>
          <a:lstStyle/>
          <a:p>
            <a:r>
              <a:rPr lang="en-US" dirty="0"/>
              <a:t>Closer Look at Rules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(s# 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sname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status   city)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part(</a:t>
            </a:r>
            <a:r>
              <a:rPr lang="en-US" sz="16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p#  </a:t>
            </a:r>
            <a:r>
              <a:rPr lang="en-US" sz="1600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pname</a:t>
            </a:r>
            <a:r>
              <a:rPr lang="en-US" sz="16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color  weight   city)</a:t>
            </a:r>
          </a:p>
          <a:p>
            <a:pPr marL="0" indent="0">
              <a:buNone/>
            </a:pPr>
            <a:r>
              <a:rPr lang="en-US" sz="1600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proj</a:t>
            </a:r>
            <a:r>
              <a:rPr lang="en-US" sz="16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600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j#</a:t>
            </a:r>
            <a:r>
              <a:rPr lang="en-US" sz="16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jname</a:t>
            </a:r>
            <a:r>
              <a:rPr lang="en-US" sz="16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  city)</a:t>
            </a:r>
          </a:p>
          <a:p>
            <a:pPr marL="0" indent="0">
              <a:buNone/>
            </a:pPr>
            <a:r>
              <a:rPr lang="en-US" sz="1600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16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(s#  p#  </a:t>
            </a:r>
            <a:r>
              <a:rPr lang="en-US" sz="1600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j#</a:t>
            </a:r>
            <a:r>
              <a:rPr lang="en-US" sz="16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600" dirty="0" err="1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qty</a:t>
            </a:r>
            <a:r>
              <a:rPr lang="en-US" sz="1600" dirty="0"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suppliesparts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(S,P,N,T,C,J,A):-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(S,N,T,C),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(S,P,J,A).</a:t>
            </a: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usedbyproject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(P,N,C,A,L,S,J,D):-part(P,N,C,A,L),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(S,P,J,D).</a:t>
            </a: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usesparts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(J,A,B,P,N,S,J,X,G,H):-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proj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(J,A,B), 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sppj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(S,P,J,X), </a:t>
            </a:r>
          </a:p>
          <a:p>
            <a:pPr marL="0" indent="0">
              <a:buNone/>
            </a:pP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    				part(P,N,G,H).</a:t>
            </a:r>
          </a:p>
          <a:p>
            <a:pPr marL="0" indent="0">
              <a:buNone/>
            </a:pP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notinlocation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(S,N,T,C,J,A,B):-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supp</a:t>
            </a:r>
            <a:r>
              <a:rPr lang="en-US" sz="1600" dirty="0">
                <a:latin typeface="Courier New" panose="02070309020205020404" pitchFamily="49" charset="0"/>
                <a:cs typeface="Courier New" panose="02070309020205020404" pitchFamily="49" charset="0"/>
              </a:rPr>
              <a:t>(S,N,T,C),</a:t>
            </a:r>
            <a:r>
              <a:rPr lang="en-US" sz="16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proj</a:t>
            </a:r>
            <a:r>
              <a:rPr lang="en-US" sz="1600">
                <a:latin typeface="Courier New" panose="02070309020205020404" pitchFamily="49" charset="0"/>
                <a:cs typeface="Courier New" panose="02070309020205020404" pitchFamily="49" charset="0"/>
              </a:rPr>
              <a:t>(J,A,B), not(C=B).</a:t>
            </a:r>
            <a:endParaRPr lang="en-US" sz="1600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419918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Rules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257" y="762000"/>
            <a:ext cx="6617486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961318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Negation – supplies not in </a:t>
            </a:r>
            <a:r>
              <a:rPr lang="en-US" dirty="0" err="1"/>
              <a:t>london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889" y="762000"/>
            <a:ext cx="4866221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075194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Go and Helpful Links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762001"/>
            <a:ext cx="8382000" cy="5867399"/>
          </a:xfrm>
        </p:spPr>
        <p:txBody>
          <a:bodyPr/>
          <a:lstStyle/>
          <a:p>
            <a:r>
              <a:rPr lang="en-US" b="1" dirty="0">
                <a:effectLst/>
              </a:rPr>
              <a:t>Main Option</a:t>
            </a:r>
          </a:p>
          <a:p>
            <a:pPr lvl="1"/>
            <a:r>
              <a:rPr lang="en-US" b="1" dirty="0"/>
              <a:t>Suggest: </a:t>
            </a:r>
            <a:r>
              <a:rPr lang="en-US" sz="2400" b="1" dirty="0"/>
              <a:t>https://www.tutorialspoint.com/codingground.htm</a:t>
            </a:r>
            <a:endParaRPr lang="en-US" sz="2400" b="1" dirty="0">
              <a:effectLst/>
            </a:endParaRPr>
          </a:p>
          <a:p>
            <a:r>
              <a:rPr lang="en-US" b="1" dirty="0">
                <a:effectLst/>
              </a:rPr>
              <a:t>Three Options for setting up </a:t>
            </a:r>
            <a:r>
              <a:rPr lang="en-US" b="1" dirty="0" err="1">
                <a:effectLst/>
              </a:rPr>
              <a:t>Golang</a:t>
            </a:r>
            <a:endParaRPr lang="en-US" b="1" dirty="0">
              <a:effectLst/>
            </a:endParaRPr>
          </a:p>
          <a:p>
            <a:r>
              <a:rPr lang="en-US" b="1" dirty="0">
                <a:effectLst/>
              </a:rPr>
              <a:t>Windows - See</a:t>
            </a:r>
          </a:p>
          <a:p>
            <a:pPr lvl="1"/>
            <a:r>
              <a:rPr lang="en-US" b="1" dirty="0">
                <a:hlinkClick r:id="rId2"/>
              </a:rPr>
              <a:t>http://www.wadewegner.com/2014/12/easy-go-programming-setup-for-windows/</a:t>
            </a:r>
            <a:endParaRPr lang="en-US" b="1" dirty="0"/>
          </a:p>
          <a:p>
            <a:r>
              <a:rPr lang="en-US" b="1" dirty="0">
                <a:effectLst/>
              </a:rPr>
              <a:t>Mac OS X – See</a:t>
            </a:r>
          </a:p>
          <a:p>
            <a:pPr lvl="1"/>
            <a:r>
              <a:rPr lang="en-US" b="1" dirty="0">
                <a:hlinkClick r:id="rId3"/>
              </a:rPr>
              <a:t>https://www.goinggo.net/2013/06/installing-go-gocode-gdb-and-liteide.html</a:t>
            </a:r>
            <a:r>
              <a:rPr lang="en-US" b="1" dirty="0"/>
              <a:t> </a:t>
            </a:r>
          </a:p>
          <a:p>
            <a:r>
              <a:rPr lang="en-US" b="1" dirty="0">
                <a:effectLst/>
              </a:rPr>
              <a:t>Linux  - see</a:t>
            </a:r>
          </a:p>
          <a:p>
            <a:pPr lvl="1"/>
            <a:r>
              <a:rPr lang="en-US" b="1" dirty="0">
                <a:hlinkClick r:id="rId4"/>
              </a:rPr>
              <a:t>https://golang.org/doc/install</a:t>
            </a:r>
            <a:r>
              <a:rPr lang="en-US" b="1" dirty="0"/>
              <a:t> </a:t>
            </a:r>
          </a:p>
          <a:p>
            <a:pPr lvl="1"/>
            <a:r>
              <a:rPr lang="en-US" b="1" dirty="0">
                <a:hlinkClick r:id="rId5"/>
              </a:rPr>
              <a:t>http://www.tecmint.com/install-go-in-linux</a:t>
            </a:r>
            <a:r>
              <a:rPr lang="en-US" b="1">
                <a:hlinkClick r:id="rId5"/>
              </a:rPr>
              <a:t>/</a:t>
            </a:r>
            <a:r>
              <a:rPr lang="en-US" b="1"/>
              <a:t> </a:t>
            </a:r>
            <a:endParaRPr lang="en-US" altLang="en-US" dirty="0"/>
          </a:p>
          <a:p>
            <a:pPr lvl="1"/>
            <a:r>
              <a:rPr lang="en-US"/>
              <a:t>https://www.digitalocean.com/community/tutorials/how-to-install-go-1-6-on-ubuntu-14-04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92383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Go and Helpful Links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762001"/>
            <a:ext cx="8382000" cy="5867399"/>
          </a:xfrm>
        </p:spPr>
        <p:txBody>
          <a:bodyPr/>
          <a:lstStyle/>
          <a:p>
            <a:r>
              <a:rPr lang="en-US" dirty="0"/>
              <a:t>Helpful Links</a:t>
            </a:r>
          </a:p>
          <a:p>
            <a:pPr lvl="1"/>
            <a:r>
              <a:rPr lang="en-US" u="sng" dirty="0">
                <a:effectLst/>
                <a:hlinkClick r:id="rId2"/>
              </a:rPr>
              <a:t>https://gobyexample.com/</a:t>
            </a:r>
            <a:r>
              <a:rPr lang="en-US" dirty="0">
                <a:effectLst/>
              </a:rPr>
              <a:t> </a:t>
            </a:r>
          </a:p>
          <a:p>
            <a:pPr lvl="1"/>
            <a:r>
              <a:rPr lang="en-US" u="sng" dirty="0">
                <a:effectLst/>
                <a:hlinkClick r:id="rId3"/>
              </a:rPr>
              <a:t>https://blog.golang.org/examples</a:t>
            </a:r>
            <a:r>
              <a:rPr lang="en-US" dirty="0">
                <a:effectLst/>
              </a:rPr>
              <a:t> </a:t>
            </a:r>
          </a:p>
          <a:p>
            <a:pPr lvl="1"/>
            <a:r>
              <a:rPr lang="en-US" u="sng" dirty="0">
                <a:effectLst/>
                <a:hlinkClick r:id="rId4"/>
              </a:rPr>
              <a:t>http://dlintw.github.io/gobyexample/public/index.html</a:t>
            </a:r>
            <a:r>
              <a:rPr lang="en-US" dirty="0">
                <a:effectLst/>
              </a:rPr>
              <a:t> 	</a:t>
            </a:r>
          </a:p>
          <a:p>
            <a:endParaRPr lang="en-US" dirty="0">
              <a:effectLst/>
            </a:endParaRPr>
          </a:p>
          <a:p>
            <a:pPr marL="638175" lvl="1" indent="0">
              <a:buNone/>
            </a:pPr>
            <a:endParaRPr lang="en-US" alt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5800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</a:t>
            </a:r>
          </a:p>
        </p:txBody>
      </p:sp>
      <p:sp>
        <p:nvSpPr>
          <p:cNvPr id="3" name="Rectangle 2"/>
          <p:cNvSpPr/>
          <p:nvPr/>
        </p:nvSpPr>
        <p:spPr>
          <a:xfrm>
            <a:off x="533400" y="2203938"/>
            <a:ext cx="8534400" cy="24622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Please also read the platform specific README and file, if it exists.69</a:t>
            </a:r>
          </a:p>
          <a:p>
            <a:pPr algn="l"/>
            <a:r>
              <a:rPr lang="en-US" sz="1400" dirty="0"/>
              <a:t>News and changes related to this release if are described.it exists.68</a:t>
            </a:r>
          </a:p>
          <a:p>
            <a:pPr algn="l"/>
            <a:r>
              <a:rPr lang="en-US" sz="1400" dirty="0"/>
              <a:t>Be sure to uninstall any previous version of Dev-Pascal before installing.74</a:t>
            </a:r>
          </a:p>
          <a:p>
            <a:pPr algn="l"/>
            <a:r>
              <a:rPr lang="en-US" sz="1400" dirty="0"/>
              <a:t>Please also read the platform specific README and file, if it exists.ing.73</a:t>
            </a:r>
          </a:p>
          <a:p>
            <a:pPr algn="l"/>
            <a:r>
              <a:rPr lang="en-US" sz="1400" dirty="0"/>
              <a:t>News and changes related to this release if are described.it exists.ing.72</a:t>
            </a:r>
          </a:p>
          <a:p>
            <a:pPr algn="l"/>
            <a:r>
              <a:rPr lang="en-US" sz="1400" dirty="0"/>
              <a:t>Be sure to uninstall any previous version of Dev-Pascal before installing.74</a:t>
            </a:r>
          </a:p>
          <a:p>
            <a:pPr algn="l"/>
            <a:r>
              <a:rPr lang="en-US" sz="1400" dirty="0"/>
              <a:t>News and changes related to this release if are </a:t>
            </a:r>
            <a:r>
              <a:rPr lang="en-US" sz="1400" dirty="0" err="1"/>
              <a:t>described.ore</a:t>
            </a:r>
            <a:r>
              <a:rPr lang="en-US" sz="1400" dirty="0"/>
              <a:t> installing.73</a:t>
            </a:r>
          </a:p>
          <a:p>
            <a:pPr algn="l"/>
            <a:r>
              <a:rPr lang="en-US" sz="1400" dirty="0"/>
              <a:t>Please also read the platform specific README and file, if it exists.ing.73</a:t>
            </a:r>
          </a:p>
          <a:p>
            <a:pPr algn="l"/>
            <a:r>
              <a:rPr lang="en-US" sz="1400" dirty="0"/>
              <a:t>News and changes related to this release if are described.it exists.ing.72</a:t>
            </a:r>
          </a:p>
          <a:p>
            <a:pPr algn="l"/>
            <a:r>
              <a:rPr lang="en-US" sz="1400" dirty="0"/>
              <a:t>News and changes related to this release if are described.it exists.ing.72</a:t>
            </a:r>
          </a:p>
          <a:p>
            <a:pPr algn="l"/>
            <a:r>
              <a:rPr lang="en-US" sz="1400" dirty="0"/>
              <a:t>Completed writing</a:t>
            </a:r>
          </a:p>
        </p:txBody>
      </p:sp>
    </p:spTree>
    <p:extLst>
      <p:ext uri="{BB962C8B-B14F-4D97-AF65-F5344CB8AC3E}">
        <p14:creationId xmlns:p14="http://schemas.microsoft.com/office/powerpoint/2010/main" val="2406783699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Rosetta code - strings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https://rosettacode.org/wiki/String_append#Go</a:t>
            </a:r>
          </a:p>
          <a:p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https://rosettacode.org/wiki/String_case#Go</a:t>
            </a:r>
          </a:p>
          <a:p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https://rosettacode.org/wiki/String_comparison#Go</a:t>
            </a:r>
          </a:p>
          <a:p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https://rosettacode.org/wiki/String_concatenation#Go</a:t>
            </a:r>
          </a:p>
          <a:p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https://rosettacode.org/wiki/String_length#Character_Length_30</a:t>
            </a:r>
          </a:p>
          <a:p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https://rosettacode.org/wiki/String_matching#Go</a:t>
            </a:r>
          </a:p>
          <a:p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https://rosettacode.org/wiki/String_prepend#Go</a:t>
            </a:r>
          </a:p>
          <a:p>
            <a:r>
              <a:rPr lang="en-US" sz="2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https://rosettacode.org/wiki/Strip_a_set_of_characters_from_a_string#Go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491632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87" y="-15116"/>
            <a:ext cx="8062912" cy="396116"/>
          </a:xfrm>
        </p:spPr>
        <p:txBody>
          <a:bodyPr/>
          <a:lstStyle/>
          <a:p>
            <a:r>
              <a:rPr lang="en-US" sz="2800" dirty="0"/>
              <a:t>Sample Go from Rosetta</a:t>
            </a:r>
          </a:p>
        </p:txBody>
      </p:sp>
      <p:sp>
        <p:nvSpPr>
          <p:cNvPr id="5" name="Rectangle 4"/>
          <p:cNvSpPr/>
          <p:nvPr/>
        </p:nvSpPr>
        <p:spPr>
          <a:xfrm>
            <a:off x="781665" y="1223665"/>
            <a:ext cx="8001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/>
              <a:t>s := "foo"</a:t>
            </a:r>
            <a:br>
              <a:rPr lang="en-US" sz="1200" dirty="0"/>
            </a:br>
            <a:r>
              <a:rPr lang="en-US" sz="1200" dirty="0"/>
              <a:t>s += "bar"</a:t>
            </a:r>
            <a:endParaRPr lang="en-US" sz="12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1665" y="728955"/>
            <a:ext cx="77527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  <a:latin typeface="Arial" panose="020B0604020202020204" pitchFamily="34" charset="0"/>
              </a:rPr>
              <a:t>https://rosettacode.org/wiki/String_append#Go</a:t>
            </a:r>
          </a:p>
        </p:txBody>
      </p:sp>
      <p:sp>
        <p:nvSpPr>
          <p:cNvPr id="4" name="Rectangle 3"/>
          <p:cNvSpPr/>
          <p:nvPr/>
        </p:nvSpPr>
        <p:spPr>
          <a:xfrm>
            <a:off x="1447799" y="1752600"/>
            <a:ext cx="73348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</a:rPr>
              <a:t>https://rosettacode.org/wiki/String_concatenation#Go</a:t>
            </a:r>
          </a:p>
        </p:txBody>
      </p:sp>
      <p:sp>
        <p:nvSpPr>
          <p:cNvPr id="7" name="Rectangle 6"/>
          <p:cNvSpPr/>
          <p:nvPr/>
        </p:nvSpPr>
        <p:spPr>
          <a:xfrm>
            <a:off x="793388" y="2209800"/>
            <a:ext cx="8001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/>
              <a:t>package main</a:t>
            </a:r>
          </a:p>
          <a:p>
            <a:pPr algn="l"/>
            <a:r>
              <a:rPr lang="en-US" sz="1200" dirty="0"/>
              <a:t> </a:t>
            </a:r>
          </a:p>
          <a:p>
            <a:pPr algn="l"/>
            <a:r>
              <a:rPr lang="en-US" sz="1200" dirty="0"/>
              <a:t>import "</a:t>
            </a:r>
            <a:r>
              <a:rPr lang="en-US" sz="1200" dirty="0" err="1"/>
              <a:t>fmt</a:t>
            </a:r>
            <a:r>
              <a:rPr lang="en-US" sz="1200" dirty="0"/>
              <a:t>"</a:t>
            </a:r>
          </a:p>
          <a:p>
            <a:pPr algn="l"/>
            <a:r>
              <a:rPr lang="en-US" sz="1200" dirty="0"/>
              <a:t> </a:t>
            </a:r>
          </a:p>
          <a:p>
            <a:pPr algn="l"/>
            <a:r>
              <a:rPr lang="en-US" sz="1200" dirty="0" err="1"/>
              <a:t>func</a:t>
            </a:r>
            <a:r>
              <a:rPr lang="en-US" sz="1200" dirty="0"/>
              <a:t> main() {</a:t>
            </a:r>
          </a:p>
          <a:p>
            <a:pPr algn="l"/>
            <a:r>
              <a:rPr lang="en-US" sz="1200" dirty="0"/>
              <a:t>    // text assigned to a string variable</a:t>
            </a:r>
          </a:p>
          <a:p>
            <a:pPr algn="l"/>
            <a:r>
              <a:rPr lang="en-US" sz="1200" dirty="0"/>
              <a:t>    s := "hello"</a:t>
            </a:r>
          </a:p>
          <a:p>
            <a:pPr algn="l"/>
            <a:r>
              <a:rPr lang="en-US" sz="1200" dirty="0"/>
              <a:t> </a:t>
            </a:r>
          </a:p>
          <a:p>
            <a:pPr algn="l"/>
            <a:r>
              <a:rPr lang="en-US" sz="1200" dirty="0"/>
              <a:t>    // output string variable</a:t>
            </a:r>
          </a:p>
          <a:p>
            <a:pPr algn="l"/>
            <a:r>
              <a:rPr lang="en-US" sz="1200" dirty="0"/>
              <a:t>    </a:t>
            </a:r>
            <a:r>
              <a:rPr lang="en-US" sz="1200" dirty="0" err="1"/>
              <a:t>fmt.Println</a:t>
            </a:r>
            <a:r>
              <a:rPr lang="en-US" sz="1200" dirty="0"/>
              <a:t>(s)</a:t>
            </a:r>
          </a:p>
          <a:p>
            <a:pPr algn="l"/>
            <a:r>
              <a:rPr lang="en-US" sz="1200" dirty="0"/>
              <a:t> </a:t>
            </a:r>
          </a:p>
          <a:p>
            <a:pPr algn="l"/>
            <a:r>
              <a:rPr lang="en-US" sz="1200" dirty="0"/>
              <a:t>    // this output requested by original task </a:t>
            </a:r>
            <a:r>
              <a:rPr lang="en-US" sz="1200" dirty="0" err="1"/>
              <a:t>descrption</a:t>
            </a:r>
            <a:r>
              <a:rPr lang="en-US" sz="1200" dirty="0"/>
              <a:t>, although</a:t>
            </a:r>
          </a:p>
          <a:p>
            <a:pPr algn="l"/>
            <a:r>
              <a:rPr lang="en-US" sz="1200" dirty="0"/>
              <a:t>    // not really required by current wording of task description.</a:t>
            </a:r>
          </a:p>
          <a:p>
            <a:pPr algn="l"/>
            <a:r>
              <a:rPr lang="en-US" sz="1200" dirty="0"/>
              <a:t>    </a:t>
            </a:r>
            <a:r>
              <a:rPr lang="en-US" sz="1200" dirty="0" err="1"/>
              <a:t>fmt.Println</a:t>
            </a:r>
            <a:r>
              <a:rPr lang="en-US" sz="1200" dirty="0"/>
              <a:t>(s + " literal")</a:t>
            </a:r>
          </a:p>
          <a:p>
            <a:pPr algn="l"/>
            <a:r>
              <a:rPr lang="en-US" sz="1200" dirty="0"/>
              <a:t> </a:t>
            </a:r>
          </a:p>
          <a:p>
            <a:pPr algn="l"/>
            <a:r>
              <a:rPr lang="en-US" sz="1200" dirty="0"/>
              <a:t>    // concatenate variable and literal, assign result to another string variable</a:t>
            </a:r>
          </a:p>
          <a:p>
            <a:pPr algn="l"/>
            <a:r>
              <a:rPr lang="en-US" sz="1200" dirty="0"/>
              <a:t>    s2 := s + " literal"</a:t>
            </a:r>
          </a:p>
          <a:p>
            <a:pPr algn="l"/>
            <a:r>
              <a:rPr lang="en-US" sz="1200" dirty="0"/>
              <a:t> </a:t>
            </a:r>
          </a:p>
          <a:p>
            <a:pPr algn="l"/>
            <a:r>
              <a:rPr lang="en-US" sz="1200" dirty="0"/>
              <a:t>    // output second string variable</a:t>
            </a:r>
          </a:p>
          <a:p>
            <a:pPr algn="l"/>
            <a:r>
              <a:rPr lang="en-US" sz="1200" dirty="0"/>
              <a:t>    </a:t>
            </a:r>
            <a:r>
              <a:rPr lang="en-US" sz="1200" dirty="0" err="1"/>
              <a:t>fmt.Println</a:t>
            </a:r>
            <a:r>
              <a:rPr lang="en-US" sz="1200" dirty="0"/>
              <a:t>(s2)</a:t>
            </a:r>
          </a:p>
          <a:p>
            <a:pPr algn="l"/>
            <a:r>
              <a:rPr lang="en-US" sz="1200" dirty="0"/>
              <a:t>}</a:t>
            </a:r>
            <a:endParaRPr lang="en-US" sz="12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239947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87" y="-15116"/>
            <a:ext cx="8062912" cy="396116"/>
          </a:xfrm>
        </p:spPr>
        <p:txBody>
          <a:bodyPr/>
          <a:lstStyle/>
          <a:p>
            <a:r>
              <a:rPr lang="en-US" sz="2800" dirty="0"/>
              <a:t>Sample Go from Rosetta</a:t>
            </a:r>
          </a:p>
        </p:txBody>
      </p:sp>
      <p:sp>
        <p:nvSpPr>
          <p:cNvPr id="5" name="Rectangle 4"/>
          <p:cNvSpPr/>
          <p:nvPr/>
        </p:nvSpPr>
        <p:spPr>
          <a:xfrm>
            <a:off x="781665" y="1223665"/>
            <a:ext cx="8001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/>
              <a:t>package main</a:t>
            </a:r>
          </a:p>
          <a:p>
            <a:pPr algn="l"/>
            <a:r>
              <a:rPr lang="en-US" sz="1200" dirty="0"/>
              <a:t> </a:t>
            </a:r>
          </a:p>
          <a:p>
            <a:pPr algn="l"/>
            <a:r>
              <a:rPr lang="en-US" sz="1200" dirty="0"/>
              <a:t>import (</a:t>
            </a:r>
          </a:p>
          <a:p>
            <a:pPr algn="l"/>
            <a:r>
              <a:rPr lang="en-US" sz="1200" dirty="0"/>
              <a:t>    "</a:t>
            </a:r>
            <a:r>
              <a:rPr lang="en-US" sz="1200" dirty="0" err="1"/>
              <a:t>fmt</a:t>
            </a:r>
            <a:r>
              <a:rPr lang="en-US" sz="1200" dirty="0"/>
              <a:t>"</a:t>
            </a:r>
          </a:p>
          <a:p>
            <a:pPr algn="l"/>
            <a:r>
              <a:rPr lang="en-US" sz="1200" dirty="0"/>
              <a:t>    "strings"</a:t>
            </a:r>
          </a:p>
          <a:p>
            <a:pPr algn="l"/>
            <a:r>
              <a:rPr lang="en-US" sz="1200" dirty="0"/>
              <a:t>    "</a:t>
            </a:r>
            <a:r>
              <a:rPr lang="en-US" sz="1200" dirty="0" err="1"/>
              <a:t>unicode</a:t>
            </a:r>
            <a:r>
              <a:rPr lang="en-US" sz="1200" dirty="0"/>
              <a:t>"</a:t>
            </a:r>
          </a:p>
          <a:p>
            <a:pPr algn="l"/>
            <a:r>
              <a:rPr lang="en-US" sz="1200" dirty="0"/>
              <a:t>    "</a:t>
            </a:r>
            <a:r>
              <a:rPr lang="en-US" sz="1200" dirty="0" err="1"/>
              <a:t>unicode</a:t>
            </a:r>
            <a:r>
              <a:rPr lang="en-US" sz="1200" dirty="0"/>
              <a:t>/utf8"</a:t>
            </a:r>
          </a:p>
          <a:p>
            <a:pPr algn="l"/>
            <a:r>
              <a:rPr lang="en-US" sz="1200" dirty="0"/>
              <a:t>)</a:t>
            </a:r>
          </a:p>
          <a:p>
            <a:pPr algn="l"/>
            <a:r>
              <a:rPr lang="en-US" sz="1200" dirty="0"/>
              <a:t> </a:t>
            </a:r>
          </a:p>
          <a:p>
            <a:pPr algn="l"/>
            <a:r>
              <a:rPr lang="en-US" sz="1200" dirty="0" err="1"/>
              <a:t>func</a:t>
            </a:r>
            <a:r>
              <a:rPr lang="en-US" sz="1200" dirty="0"/>
              <a:t> main() {</a:t>
            </a:r>
          </a:p>
          <a:p>
            <a:pPr algn="l"/>
            <a:r>
              <a:rPr lang="en-US" sz="1200" dirty="0"/>
              <a:t>    show("</a:t>
            </a:r>
            <a:r>
              <a:rPr lang="en-US" sz="1200" dirty="0" err="1"/>
              <a:t>alphaBETA</a:t>
            </a:r>
            <a:r>
              <a:rPr lang="en-US" sz="1200" dirty="0"/>
              <a:t>")</a:t>
            </a:r>
          </a:p>
          <a:p>
            <a:pPr algn="l"/>
            <a:r>
              <a:rPr lang="en-US" sz="1200" dirty="0"/>
              <a:t>    show("alpha BETA")</a:t>
            </a:r>
          </a:p>
          <a:p>
            <a:pPr algn="l"/>
            <a:r>
              <a:rPr lang="en-US" sz="1200" dirty="0"/>
              <a:t>    // Three digraphs that should render similar to DZ, </a:t>
            </a:r>
            <a:r>
              <a:rPr lang="en-US" sz="1200" dirty="0" err="1"/>
              <a:t>Lj</a:t>
            </a:r>
            <a:r>
              <a:rPr lang="en-US" sz="1200" dirty="0"/>
              <a:t>, and </a:t>
            </a:r>
            <a:r>
              <a:rPr lang="en-US" sz="1200" dirty="0" err="1"/>
              <a:t>nj</a:t>
            </a:r>
            <a:r>
              <a:rPr lang="en-US" sz="1200" dirty="0"/>
              <a:t>.</a:t>
            </a:r>
          </a:p>
          <a:p>
            <a:pPr algn="l"/>
            <a:r>
              <a:rPr lang="en-US" sz="1200" dirty="0"/>
              <a:t>    show("</a:t>
            </a:r>
            <a:r>
              <a:rPr lang="en-US" sz="1200" dirty="0" err="1"/>
              <a:t>Ǆǈǌ</a:t>
            </a:r>
            <a:r>
              <a:rPr lang="en-US" sz="1200" dirty="0"/>
              <a:t>")</a:t>
            </a:r>
          </a:p>
          <a:p>
            <a:pPr algn="l"/>
            <a:r>
              <a:rPr lang="en-US" sz="1200" dirty="0"/>
              <a:t>    // Unicode apostrophe in third word.</a:t>
            </a:r>
          </a:p>
          <a:p>
            <a:pPr algn="l"/>
            <a:r>
              <a:rPr lang="en-US" sz="1200" dirty="0"/>
              <a:t>    show("</a:t>
            </a:r>
            <a:r>
              <a:rPr lang="en-US" sz="1200" dirty="0" err="1"/>
              <a:t>o'hare</a:t>
            </a:r>
            <a:r>
              <a:rPr lang="en-US" sz="1200" dirty="0"/>
              <a:t> O'HARE </a:t>
            </a:r>
            <a:r>
              <a:rPr lang="en-US" sz="1200" dirty="0" err="1"/>
              <a:t>o’hare</a:t>
            </a:r>
            <a:r>
              <a:rPr lang="en-US" sz="1200" dirty="0"/>
              <a:t> don't")</a:t>
            </a:r>
          </a:p>
          <a:p>
            <a:pPr algn="l"/>
            <a:r>
              <a:rPr lang="en-US" sz="1200" dirty="0"/>
              <a:t>}</a:t>
            </a:r>
          </a:p>
          <a:p>
            <a:pPr algn="l"/>
            <a:r>
              <a:rPr lang="en-US" sz="1200" dirty="0"/>
              <a:t> </a:t>
            </a:r>
          </a:p>
          <a:p>
            <a:pPr algn="l"/>
            <a:r>
              <a:rPr lang="en-US" sz="1200" dirty="0" err="1"/>
              <a:t>func</a:t>
            </a:r>
            <a:r>
              <a:rPr lang="en-US" sz="1200" dirty="0"/>
              <a:t> show(s string) {</a:t>
            </a:r>
          </a:p>
          <a:p>
            <a:pPr algn="l"/>
            <a:r>
              <a:rPr lang="en-US" sz="1200" dirty="0"/>
              <a:t>    </a:t>
            </a:r>
            <a:r>
              <a:rPr lang="en-US" sz="1200" dirty="0" err="1"/>
              <a:t>fmt.Println</a:t>
            </a:r>
            <a:r>
              <a:rPr lang="en-US" sz="1200" dirty="0"/>
              <a:t>("\</a:t>
            </a:r>
            <a:r>
              <a:rPr lang="en-US" sz="1200" dirty="0" err="1"/>
              <a:t>nstring</a:t>
            </a:r>
            <a:r>
              <a:rPr lang="en-US" sz="1200" dirty="0"/>
              <a:t>:         ",</a:t>
            </a:r>
          </a:p>
          <a:p>
            <a:pPr algn="l"/>
            <a:r>
              <a:rPr lang="en-US" sz="1200" dirty="0"/>
              <a:t>        s, " </a:t>
            </a:r>
            <a:r>
              <a:rPr lang="en-US" sz="1200" dirty="0" err="1"/>
              <a:t>len</a:t>
            </a:r>
            <a:r>
              <a:rPr lang="en-US" sz="1200" dirty="0"/>
              <a:t>:", utf8.RuneCountInString(s), "runes") // </a:t>
            </a:r>
            <a:r>
              <a:rPr lang="en-US" sz="1200" dirty="0" err="1"/>
              <a:t>DZLjnj</a:t>
            </a:r>
            <a:endParaRPr lang="en-US" sz="1200" dirty="0"/>
          </a:p>
          <a:p>
            <a:pPr algn="l"/>
            <a:r>
              <a:rPr lang="en-US" sz="1200" dirty="0"/>
              <a:t>    </a:t>
            </a:r>
            <a:r>
              <a:rPr lang="en-US" sz="1200" dirty="0" err="1"/>
              <a:t>fmt.Println</a:t>
            </a:r>
            <a:r>
              <a:rPr lang="en-US" sz="1200" dirty="0"/>
              <a:t>("All upper case: ", </a:t>
            </a:r>
            <a:r>
              <a:rPr lang="en-US" sz="1200" dirty="0" err="1"/>
              <a:t>strings.ToUpper</a:t>
            </a:r>
            <a:r>
              <a:rPr lang="en-US" sz="1200" dirty="0"/>
              <a:t>(s)) // DZLJNJ</a:t>
            </a:r>
          </a:p>
          <a:p>
            <a:pPr algn="l"/>
            <a:r>
              <a:rPr lang="en-US" sz="1200" dirty="0"/>
              <a:t>    </a:t>
            </a:r>
            <a:r>
              <a:rPr lang="en-US" sz="1200" dirty="0" err="1"/>
              <a:t>fmt.Println</a:t>
            </a:r>
            <a:r>
              <a:rPr lang="en-US" sz="1200" dirty="0"/>
              <a:t>("All lower case: ", </a:t>
            </a:r>
            <a:r>
              <a:rPr lang="en-US" sz="1200" dirty="0" err="1"/>
              <a:t>strings.ToLower</a:t>
            </a:r>
            <a:r>
              <a:rPr lang="en-US" sz="1200" dirty="0"/>
              <a:t>(s)) // </a:t>
            </a:r>
            <a:r>
              <a:rPr lang="en-US" sz="1200" dirty="0" err="1"/>
              <a:t>dzljnj</a:t>
            </a:r>
            <a:endParaRPr lang="en-US" sz="1200" dirty="0"/>
          </a:p>
          <a:p>
            <a:pPr algn="l"/>
            <a:r>
              <a:rPr lang="en-US" sz="1200" dirty="0"/>
              <a:t>    </a:t>
            </a:r>
            <a:r>
              <a:rPr lang="en-US" sz="1200" dirty="0" err="1"/>
              <a:t>fmt.Println</a:t>
            </a:r>
            <a:r>
              <a:rPr lang="en-US" sz="1200" dirty="0"/>
              <a:t>("All title case: ", </a:t>
            </a:r>
            <a:r>
              <a:rPr lang="en-US" sz="1200" dirty="0" err="1"/>
              <a:t>strings.ToTitle</a:t>
            </a:r>
            <a:r>
              <a:rPr lang="en-US" sz="1200" dirty="0"/>
              <a:t>(s)) // </a:t>
            </a:r>
            <a:r>
              <a:rPr lang="en-US" sz="1200" dirty="0" err="1"/>
              <a:t>DzLjNj</a:t>
            </a:r>
            <a:endParaRPr lang="en-US" sz="1200" dirty="0"/>
          </a:p>
          <a:p>
            <a:pPr algn="l"/>
            <a:r>
              <a:rPr lang="en-US" sz="1200" dirty="0"/>
              <a:t>    </a:t>
            </a:r>
            <a:r>
              <a:rPr lang="en-US" sz="1200" dirty="0" err="1"/>
              <a:t>fmt.Println</a:t>
            </a:r>
            <a:r>
              <a:rPr lang="en-US" sz="1200" dirty="0"/>
              <a:t>("Title words:    ", </a:t>
            </a:r>
            <a:r>
              <a:rPr lang="en-US" sz="1200" dirty="0" err="1"/>
              <a:t>strings.Title</a:t>
            </a:r>
            <a:r>
              <a:rPr lang="en-US" sz="1200" dirty="0"/>
              <a:t>(s))   // </a:t>
            </a:r>
            <a:r>
              <a:rPr lang="en-US" sz="1200" dirty="0" err="1"/>
              <a:t>Dzljnj</a:t>
            </a:r>
            <a:endParaRPr lang="en-US" sz="1200" dirty="0"/>
          </a:p>
          <a:p>
            <a:pPr algn="l"/>
            <a:r>
              <a:rPr lang="en-US" sz="1200" dirty="0"/>
              <a:t>    </a:t>
            </a:r>
            <a:r>
              <a:rPr lang="en-US" sz="1200" dirty="0" err="1"/>
              <a:t>fmt.Println</a:t>
            </a:r>
            <a:r>
              <a:rPr lang="en-US" sz="1200" dirty="0"/>
              <a:t>("Swapping case:  ",                     // </a:t>
            </a:r>
            <a:r>
              <a:rPr lang="en-US" sz="1200" dirty="0" err="1"/>
              <a:t>DzLjNJ</a:t>
            </a:r>
            <a:endParaRPr lang="en-US" sz="1200" dirty="0"/>
          </a:p>
          <a:p>
            <a:pPr algn="l"/>
            <a:r>
              <a:rPr lang="en-US" sz="1200" dirty="0"/>
              <a:t>        </a:t>
            </a:r>
            <a:r>
              <a:rPr lang="en-US" sz="1200" dirty="0" err="1"/>
              <a:t>strings.Map</a:t>
            </a:r>
            <a:r>
              <a:rPr lang="en-US" sz="1200" dirty="0"/>
              <a:t>(</a:t>
            </a:r>
            <a:r>
              <a:rPr lang="en-US" sz="1200" dirty="0" err="1"/>
              <a:t>unicode.SimpleFold</a:t>
            </a:r>
            <a:r>
              <a:rPr lang="en-US" sz="1200" dirty="0"/>
              <a:t>, s))</a:t>
            </a:r>
          </a:p>
          <a:p>
            <a:pPr algn="l"/>
            <a:r>
              <a:rPr lang="en-US" sz="1200" dirty="0"/>
              <a:t>}</a:t>
            </a:r>
            <a:endParaRPr lang="en-US" sz="12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1664" y="728955"/>
            <a:ext cx="77527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  <a:latin typeface="Arial" panose="020B0604020202020204" pitchFamily="34" charset="0"/>
              </a:rPr>
              <a:t>https://rosettacode.org/wiki/String_case#Go</a:t>
            </a:r>
          </a:p>
        </p:txBody>
      </p:sp>
    </p:spTree>
    <p:extLst>
      <p:ext uri="{BB962C8B-B14F-4D97-AF65-F5344CB8AC3E}">
        <p14:creationId xmlns:p14="http://schemas.microsoft.com/office/powerpoint/2010/main" val="1885813868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87" y="-15116"/>
            <a:ext cx="8062912" cy="396116"/>
          </a:xfrm>
        </p:spPr>
        <p:txBody>
          <a:bodyPr/>
          <a:lstStyle/>
          <a:p>
            <a:r>
              <a:rPr lang="en-US" sz="2800" dirty="0"/>
              <a:t>Sample Go from Rosetta</a:t>
            </a:r>
          </a:p>
        </p:txBody>
      </p:sp>
      <p:sp>
        <p:nvSpPr>
          <p:cNvPr id="5" name="Rectangle 4"/>
          <p:cNvSpPr/>
          <p:nvPr/>
        </p:nvSpPr>
        <p:spPr>
          <a:xfrm>
            <a:off x="793388" y="768589"/>
            <a:ext cx="8001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100" dirty="0"/>
              <a:t>package main</a:t>
            </a:r>
          </a:p>
          <a:p>
            <a:pPr algn="l"/>
            <a:r>
              <a:rPr lang="en-US" sz="1100" dirty="0"/>
              <a:t> </a:t>
            </a:r>
          </a:p>
          <a:p>
            <a:pPr algn="l"/>
            <a:r>
              <a:rPr lang="en-US" sz="1100" dirty="0"/>
              <a:t>import (</a:t>
            </a:r>
          </a:p>
          <a:p>
            <a:pPr algn="l"/>
            <a:r>
              <a:rPr lang="en-US" sz="1100" dirty="0"/>
              <a:t>    "</a:t>
            </a:r>
            <a:r>
              <a:rPr lang="en-US" sz="1100" dirty="0" err="1"/>
              <a:t>fmt</a:t>
            </a:r>
            <a:r>
              <a:rPr lang="en-US" sz="1100" dirty="0"/>
              <a:t>"</a:t>
            </a:r>
          </a:p>
          <a:p>
            <a:pPr algn="l"/>
            <a:r>
              <a:rPr lang="en-US" sz="1100" dirty="0"/>
              <a:t>    "strings"</a:t>
            </a:r>
          </a:p>
          <a:p>
            <a:pPr algn="l"/>
            <a:r>
              <a:rPr lang="en-US" sz="1100" dirty="0"/>
              <a:t>)</a:t>
            </a:r>
          </a:p>
          <a:p>
            <a:pPr algn="l"/>
            <a:r>
              <a:rPr lang="en-US" sz="1100" dirty="0"/>
              <a:t> </a:t>
            </a:r>
          </a:p>
          <a:p>
            <a:pPr algn="l"/>
            <a:r>
              <a:rPr lang="en-US" sz="1100" dirty="0" err="1"/>
              <a:t>func</a:t>
            </a:r>
            <a:r>
              <a:rPr lang="en-US" sz="1100" dirty="0"/>
              <a:t> main() {</a:t>
            </a:r>
          </a:p>
          <a:p>
            <a:pPr algn="l"/>
            <a:r>
              <a:rPr lang="en-US" sz="1100" dirty="0"/>
              <a:t>    // Go language string comparison operators:</a:t>
            </a:r>
          </a:p>
          <a:p>
            <a:pPr algn="l"/>
            <a:r>
              <a:rPr lang="en-US" sz="1100" dirty="0"/>
              <a:t>    c := "cat"</a:t>
            </a:r>
          </a:p>
          <a:p>
            <a:pPr algn="l"/>
            <a:r>
              <a:rPr lang="en-US" sz="1100" dirty="0"/>
              <a:t>    d := "dog"</a:t>
            </a:r>
          </a:p>
          <a:p>
            <a:pPr algn="l"/>
            <a:r>
              <a:rPr lang="en-US" sz="1100" dirty="0"/>
              <a:t>    if c == d {</a:t>
            </a:r>
          </a:p>
          <a:p>
            <a:pPr algn="l"/>
            <a:r>
              <a:rPr lang="en-US" sz="1100" dirty="0"/>
              <a:t>        </a:t>
            </a:r>
            <a:r>
              <a:rPr lang="en-US" sz="1100" dirty="0" err="1"/>
              <a:t>fmt.Println</a:t>
            </a:r>
            <a:r>
              <a:rPr lang="en-US" sz="1100" dirty="0"/>
              <a:t>(c, "is </a:t>
            </a:r>
            <a:r>
              <a:rPr lang="en-US" sz="1100" dirty="0" err="1"/>
              <a:t>bytewise</a:t>
            </a:r>
            <a:r>
              <a:rPr lang="en-US" sz="1100" dirty="0"/>
              <a:t> identical to", d)</a:t>
            </a:r>
          </a:p>
          <a:p>
            <a:pPr algn="l"/>
            <a:r>
              <a:rPr lang="en-US" sz="1100" dirty="0"/>
              <a:t>    }</a:t>
            </a:r>
          </a:p>
          <a:p>
            <a:pPr algn="l"/>
            <a:r>
              <a:rPr lang="en-US" sz="1100" dirty="0"/>
              <a:t>    if c != d {</a:t>
            </a:r>
          </a:p>
          <a:p>
            <a:pPr algn="l"/>
            <a:r>
              <a:rPr lang="en-US" sz="1100" dirty="0"/>
              <a:t>        </a:t>
            </a:r>
            <a:r>
              <a:rPr lang="en-US" sz="1100" dirty="0" err="1"/>
              <a:t>fmt.Println</a:t>
            </a:r>
            <a:r>
              <a:rPr lang="en-US" sz="1100" dirty="0"/>
              <a:t>(c, "is </a:t>
            </a:r>
            <a:r>
              <a:rPr lang="en-US" sz="1100" dirty="0" err="1"/>
              <a:t>bytewise</a:t>
            </a:r>
            <a:r>
              <a:rPr lang="en-US" sz="1100" dirty="0"/>
              <a:t> different from", d)</a:t>
            </a:r>
          </a:p>
          <a:p>
            <a:pPr algn="l"/>
            <a:r>
              <a:rPr lang="en-US" sz="1100" dirty="0"/>
              <a:t>    }</a:t>
            </a:r>
          </a:p>
          <a:p>
            <a:pPr algn="l"/>
            <a:r>
              <a:rPr lang="en-US" sz="1100" dirty="0"/>
              <a:t>    if c &gt; d {</a:t>
            </a:r>
          </a:p>
          <a:p>
            <a:pPr algn="l"/>
            <a:r>
              <a:rPr lang="en-US" sz="1100" dirty="0"/>
              <a:t>        </a:t>
            </a:r>
            <a:r>
              <a:rPr lang="en-US" sz="1100" dirty="0" err="1"/>
              <a:t>fmt.Println</a:t>
            </a:r>
            <a:r>
              <a:rPr lang="en-US" sz="1100" dirty="0"/>
              <a:t>(c, "is lexically </a:t>
            </a:r>
            <a:r>
              <a:rPr lang="en-US" sz="1100" dirty="0" err="1"/>
              <a:t>bytewise</a:t>
            </a:r>
            <a:r>
              <a:rPr lang="en-US" sz="1100" dirty="0"/>
              <a:t> greater than", d)</a:t>
            </a:r>
          </a:p>
          <a:p>
            <a:pPr algn="l"/>
            <a:r>
              <a:rPr lang="en-US" sz="1100" dirty="0"/>
              <a:t>    }</a:t>
            </a:r>
          </a:p>
          <a:p>
            <a:pPr algn="l"/>
            <a:r>
              <a:rPr lang="en-US" sz="1100" dirty="0"/>
              <a:t>    if c &lt; d {</a:t>
            </a:r>
          </a:p>
          <a:p>
            <a:pPr algn="l"/>
            <a:r>
              <a:rPr lang="en-US" sz="1100" dirty="0"/>
              <a:t>        </a:t>
            </a:r>
            <a:r>
              <a:rPr lang="en-US" sz="1100" dirty="0" err="1"/>
              <a:t>fmt.Println</a:t>
            </a:r>
            <a:r>
              <a:rPr lang="en-US" sz="1100" dirty="0"/>
              <a:t>(c, "is lexically </a:t>
            </a:r>
            <a:r>
              <a:rPr lang="en-US" sz="1100" dirty="0" err="1"/>
              <a:t>bytewise</a:t>
            </a:r>
            <a:r>
              <a:rPr lang="en-US" sz="1100" dirty="0"/>
              <a:t> less than", d)</a:t>
            </a:r>
          </a:p>
          <a:p>
            <a:pPr algn="l"/>
            <a:r>
              <a:rPr lang="en-US" sz="1100" dirty="0"/>
              <a:t>    }</a:t>
            </a:r>
          </a:p>
          <a:p>
            <a:pPr algn="l"/>
            <a:r>
              <a:rPr lang="en-US" sz="1100" dirty="0"/>
              <a:t>    if c &gt;= d {</a:t>
            </a:r>
          </a:p>
          <a:p>
            <a:pPr algn="l"/>
            <a:r>
              <a:rPr lang="en-US" sz="1100" dirty="0"/>
              <a:t>        </a:t>
            </a:r>
            <a:r>
              <a:rPr lang="en-US" sz="1100" dirty="0" err="1"/>
              <a:t>fmt.Println</a:t>
            </a:r>
            <a:r>
              <a:rPr lang="en-US" sz="1100" dirty="0"/>
              <a:t>(c, "is lexically </a:t>
            </a:r>
            <a:r>
              <a:rPr lang="en-US" sz="1100" dirty="0" err="1"/>
              <a:t>bytewise</a:t>
            </a:r>
            <a:r>
              <a:rPr lang="en-US" sz="1100" dirty="0"/>
              <a:t> greater than or equal to", d)</a:t>
            </a:r>
          </a:p>
          <a:p>
            <a:pPr algn="l"/>
            <a:r>
              <a:rPr lang="en-US" sz="1100" dirty="0"/>
              <a:t>    }</a:t>
            </a:r>
          </a:p>
          <a:p>
            <a:pPr algn="l"/>
            <a:r>
              <a:rPr lang="en-US" sz="1100" dirty="0"/>
              <a:t>    if c &lt;= d {</a:t>
            </a:r>
          </a:p>
          <a:p>
            <a:pPr algn="l"/>
            <a:r>
              <a:rPr lang="en-US" sz="1100" dirty="0"/>
              <a:t>        </a:t>
            </a:r>
            <a:r>
              <a:rPr lang="en-US" sz="1100" dirty="0" err="1"/>
              <a:t>fmt.Println</a:t>
            </a:r>
            <a:r>
              <a:rPr lang="en-US" sz="1100" dirty="0"/>
              <a:t>(c, "is lexically </a:t>
            </a:r>
            <a:r>
              <a:rPr lang="en-US" sz="1100" dirty="0" err="1"/>
              <a:t>bytewise</a:t>
            </a:r>
            <a:r>
              <a:rPr lang="en-US" sz="1100" dirty="0"/>
              <a:t> less than or equal to", d)</a:t>
            </a:r>
          </a:p>
          <a:p>
            <a:pPr algn="l"/>
            <a:r>
              <a:rPr lang="en-US" sz="1100" dirty="0"/>
              <a:t>    }</a:t>
            </a:r>
          </a:p>
          <a:p>
            <a:pPr algn="l"/>
            <a:r>
              <a:rPr lang="en-US" sz="1100" dirty="0" err="1"/>
              <a:t>eqf</a:t>
            </a:r>
            <a:r>
              <a:rPr lang="en-US" sz="1100" dirty="0"/>
              <a:t> := `when interpreted as UTF-8 and compared under Unicode</a:t>
            </a:r>
          </a:p>
          <a:p>
            <a:pPr algn="l"/>
            <a:r>
              <a:rPr lang="en-US" sz="1100" dirty="0"/>
              <a:t>simple case folding rules.`</a:t>
            </a:r>
          </a:p>
          <a:p>
            <a:pPr algn="l"/>
            <a:r>
              <a:rPr lang="en-US" sz="1100" dirty="0"/>
              <a:t>    if </a:t>
            </a:r>
            <a:r>
              <a:rPr lang="en-US" sz="1100" dirty="0" err="1"/>
              <a:t>strings.EqualFold</a:t>
            </a:r>
            <a:r>
              <a:rPr lang="en-US" sz="1100" dirty="0"/>
              <a:t>(c, d) {</a:t>
            </a:r>
          </a:p>
          <a:p>
            <a:pPr algn="l"/>
            <a:r>
              <a:rPr lang="en-US" sz="1100" dirty="0"/>
              <a:t>        </a:t>
            </a:r>
            <a:r>
              <a:rPr lang="en-US" sz="1100" dirty="0" err="1"/>
              <a:t>fmt.Println</a:t>
            </a:r>
            <a:r>
              <a:rPr lang="en-US" sz="1100" dirty="0"/>
              <a:t>(c, "equal to", d, </a:t>
            </a:r>
            <a:r>
              <a:rPr lang="en-US" sz="1100" dirty="0" err="1"/>
              <a:t>eqf</a:t>
            </a:r>
            <a:r>
              <a:rPr lang="en-US" sz="1100" dirty="0"/>
              <a:t>)</a:t>
            </a:r>
          </a:p>
          <a:p>
            <a:pPr algn="l"/>
            <a:r>
              <a:rPr lang="en-US" sz="1100" dirty="0"/>
              <a:t>    } else {</a:t>
            </a:r>
          </a:p>
          <a:p>
            <a:pPr algn="l"/>
            <a:r>
              <a:rPr lang="en-US" sz="1100" dirty="0"/>
              <a:t>        </a:t>
            </a:r>
            <a:r>
              <a:rPr lang="en-US" sz="1100" dirty="0" err="1"/>
              <a:t>fmt.Println</a:t>
            </a:r>
            <a:r>
              <a:rPr lang="en-US" sz="1100" dirty="0"/>
              <a:t>(c, "not equal to", d, </a:t>
            </a:r>
            <a:r>
              <a:rPr lang="en-US" sz="1100" dirty="0" err="1"/>
              <a:t>eqf</a:t>
            </a:r>
            <a:r>
              <a:rPr lang="en-US" sz="1100" dirty="0"/>
              <a:t>)</a:t>
            </a:r>
          </a:p>
          <a:p>
            <a:pPr algn="l"/>
            <a:r>
              <a:rPr lang="en-US" sz="1100" dirty="0"/>
              <a:t>    }</a:t>
            </a:r>
            <a:endParaRPr lang="en-US" sz="11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1665" y="271755"/>
            <a:ext cx="77527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  <a:latin typeface="Arial" panose="020B0604020202020204" pitchFamily="34" charset="0"/>
              </a:rPr>
              <a:t>https://rosettacode.org/wiki/String_comparison#Go</a:t>
            </a:r>
          </a:p>
        </p:txBody>
      </p:sp>
    </p:spTree>
    <p:extLst>
      <p:ext uri="{BB962C8B-B14F-4D97-AF65-F5344CB8AC3E}">
        <p14:creationId xmlns:p14="http://schemas.microsoft.com/office/powerpoint/2010/main" val="2879796900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87" y="-15116"/>
            <a:ext cx="8062912" cy="396116"/>
          </a:xfrm>
        </p:spPr>
        <p:txBody>
          <a:bodyPr/>
          <a:lstStyle/>
          <a:p>
            <a:r>
              <a:rPr lang="en-US" sz="2800" dirty="0"/>
              <a:t>Sample Go from Rosetta</a:t>
            </a:r>
          </a:p>
        </p:txBody>
      </p:sp>
      <p:sp>
        <p:nvSpPr>
          <p:cNvPr id="5" name="Rectangle 4"/>
          <p:cNvSpPr/>
          <p:nvPr/>
        </p:nvSpPr>
        <p:spPr>
          <a:xfrm>
            <a:off x="793388" y="1330910"/>
            <a:ext cx="8001000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100" dirty="0"/>
              <a:t>package main</a:t>
            </a:r>
          </a:p>
          <a:p>
            <a:pPr algn="l"/>
            <a:r>
              <a:rPr lang="en-US" sz="1100" dirty="0"/>
              <a:t> </a:t>
            </a:r>
          </a:p>
          <a:p>
            <a:pPr algn="l"/>
            <a:r>
              <a:rPr lang="en-US" sz="1100" dirty="0"/>
              <a:t>import (</a:t>
            </a:r>
          </a:p>
          <a:p>
            <a:pPr algn="l"/>
            <a:r>
              <a:rPr lang="en-US" sz="1100" dirty="0"/>
              <a:t>    "</a:t>
            </a:r>
            <a:r>
              <a:rPr lang="en-US" sz="1100" dirty="0" err="1"/>
              <a:t>fmt</a:t>
            </a:r>
            <a:r>
              <a:rPr lang="en-US" sz="1100" dirty="0"/>
              <a:t>"</a:t>
            </a:r>
          </a:p>
          <a:p>
            <a:pPr algn="l"/>
            <a:r>
              <a:rPr lang="en-US" sz="1100" dirty="0"/>
              <a:t>    "</a:t>
            </a:r>
            <a:r>
              <a:rPr lang="en-US" sz="1100" dirty="0" err="1"/>
              <a:t>unicode</a:t>
            </a:r>
            <a:r>
              <a:rPr lang="en-US" sz="1100" dirty="0"/>
              <a:t>/utf8"</a:t>
            </a:r>
          </a:p>
          <a:p>
            <a:pPr algn="l"/>
            <a:r>
              <a:rPr lang="en-US" sz="1100" dirty="0"/>
              <a:t>)</a:t>
            </a:r>
          </a:p>
          <a:p>
            <a:pPr algn="l"/>
            <a:r>
              <a:rPr lang="en-US" sz="1100" dirty="0"/>
              <a:t> </a:t>
            </a:r>
          </a:p>
          <a:p>
            <a:pPr algn="l"/>
            <a:r>
              <a:rPr lang="en-US" sz="1100" dirty="0" err="1"/>
              <a:t>func</a:t>
            </a:r>
            <a:r>
              <a:rPr lang="en-US" sz="1100" dirty="0"/>
              <a:t> main() {</a:t>
            </a:r>
          </a:p>
          <a:p>
            <a:pPr algn="l"/>
            <a:r>
              <a:rPr lang="en-US" sz="1100" dirty="0"/>
              <a:t>    m := "</a:t>
            </a:r>
            <a:r>
              <a:rPr lang="en-US" sz="1100" dirty="0" err="1"/>
              <a:t>møøse</a:t>
            </a:r>
            <a:r>
              <a:rPr lang="en-US" sz="1100" dirty="0"/>
              <a:t>"</a:t>
            </a:r>
          </a:p>
          <a:p>
            <a:pPr algn="l"/>
            <a:r>
              <a:rPr lang="en-US" sz="1100" dirty="0"/>
              <a:t>    u := "𝔘𝔫𝔦𝔠𝔬𝔡𝔢"</a:t>
            </a:r>
          </a:p>
          <a:p>
            <a:pPr algn="l"/>
            <a:r>
              <a:rPr lang="en-US" sz="1100" dirty="0"/>
              <a:t>    j := "</a:t>
            </a:r>
            <a:r>
              <a:rPr lang="en-US" sz="1100" dirty="0" err="1"/>
              <a:t>J̲o̲s̲é</a:t>
            </a:r>
            <a:r>
              <a:rPr lang="en-US" sz="1100" dirty="0"/>
              <a:t>̲"</a:t>
            </a:r>
          </a:p>
          <a:p>
            <a:pPr algn="l"/>
            <a:r>
              <a:rPr lang="en-US" sz="1100" dirty="0"/>
              <a:t>    </a:t>
            </a:r>
            <a:r>
              <a:rPr lang="en-US" sz="1100" dirty="0" err="1"/>
              <a:t>fmt.Printf</a:t>
            </a:r>
            <a:r>
              <a:rPr lang="en-US" sz="1100" dirty="0"/>
              <a:t>("%d %s %x\n", utf8.RuneCountInString(m), m, []rune(m))</a:t>
            </a:r>
          </a:p>
          <a:p>
            <a:pPr algn="l"/>
            <a:r>
              <a:rPr lang="en-US" sz="1100" dirty="0"/>
              <a:t>    </a:t>
            </a:r>
            <a:r>
              <a:rPr lang="en-US" sz="1100" dirty="0" err="1"/>
              <a:t>fmt.Printf</a:t>
            </a:r>
            <a:r>
              <a:rPr lang="en-US" sz="1100" dirty="0"/>
              <a:t>("%d %s %x\n", utf8.RuneCountInString(u), u, []rune(u))</a:t>
            </a:r>
          </a:p>
          <a:p>
            <a:pPr algn="l"/>
            <a:r>
              <a:rPr lang="en-US" sz="1100" dirty="0"/>
              <a:t>    </a:t>
            </a:r>
            <a:r>
              <a:rPr lang="en-US" sz="1100" dirty="0" err="1"/>
              <a:t>fmt.Printf</a:t>
            </a:r>
            <a:r>
              <a:rPr lang="en-US" sz="1100" dirty="0"/>
              <a:t>("%d %s %x\n", utf8.RuneCountInString(j), j, []rune(j))</a:t>
            </a:r>
          </a:p>
          <a:p>
            <a:pPr algn="l"/>
            <a:r>
              <a:rPr lang="en-US" sz="1100" dirty="0"/>
              <a:t>}</a:t>
            </a:r>
            <a:endParaRPr lang="en-US" sz="11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1665" y="834076"/>
            <a:ext cx="77527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00"/>
                </a:solidFill>
                <a:latin typeface="Arial" panose="020B0604020202020204" pitchFamily="34" charset="0"/>
              </a:rPr>
              <a:t>https://rosettacode.org/wiki/String_length#Character_Length_30</a:t>
            </a:r>
          </a:p>
        </p:txBody>
      </p:sp>
      <p:sp>
        <p:nvSpPr>
          <p:cNvPr id="6" name="Rectangle 5"/>
          <p:cNvSpPr/>
          <p:nvPr/>
        </p:nvSpPr>
        <p:spPr>
          <a:xfrm>
            <a:off x="916480" y="4724400"/>
            <a:ext cx="800100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100" dirty="0"/>
              <a:t>s := "world!"</a:t>
            </a:r>
            <a:br>
              <a:rPr lang="en-US" sz="1100" dirty="0"/>
            </a:br>
            <a:r>
              <a:rPr lang="en-US" sz="1100" dirty="0"/>
              <a:t>s = "Hello, " + s</a:t>
            </a:r>
            <a:endParaRPr lang="en-US" sz="11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04757" y="4227566"/>
            <a:ext cx="77527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0" dirty="0">
                <a:solidFill>
                  <a:srgbClr val="000000"/>
                </a:solidFill>
                <a:latin typeface="Arial" panose="020B0604020202020204" pitchFamily="34" charset="0"/>
              </a:rPr>
              <a:t>https://rosettacode.org/wiki/String_prepend#Go</a:t>
            </a:r>
          </a:p>
        </p:txBody>
      </p:sp>
    </p:spTree>
    <p:extLst>
      <p:ext uri="{BB962C8B-B14F-4D97-AF65-F5344CB8AC3E}">
        <p14:creationId xmlns:p14="http://schemas.microsoft.com/office/powerpoint/2010/main" val="711875080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87" y="-15116"/>
            <a:ext cx="8062912" cy="396116"/>
          </a:xfrm>
        </p:spPr>
        <p:txBody>
          <a:bodyPr/>
          <a:lstStyle/>
          <a:p>
            <a:r>
              <a:rPr lang="en-US" sz="2800" dirty="0"/>
              <a:t>Sample Go from Rosetta</a:t>
            </a:r>
          </a:p>
        </p:txBody>
      </p:sp>
      <p:sp>
        <p:nvSpPr>
          <p:cNvPr id="5" name="Rectangle 4"/>
          <p:cNvSpPr/>
          <p:nvPr/>
        </p:nvSpPr>
        <p:spPr>
          <a:xfrm>
            <a:off x="793388" y="768589"/>
            <a:ext cx="80010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/>
              <a:t>package main</a:t>
            </a:r>
          </a:p>
          <a:p>
            <a:pPr algn="l"/>
            <a:r>
              <a:rPr lang="en-US" sz="1200" dirty="0"/>
              <a:t> </a:t>
            </a:r>
          </a:p>
          <a:p>
            <a:pPr algn="l"/>
            <a:r>
              <a:rPr lang="en-US" sz="1200" dirty="0"/>
              <a:t>import (</a:t>
            </a:r>
          </a:p>
          <a:p>
            <a:pPr algn="l"/>
            <a:r>
              <a:rPr lang="en-US" sz="1200" dirty="0"/>
              <a:t>    "</a:t>
            </a:r>
            <a:r>
              <a:rPr lang="en-US" sz="1200" dirty="0" err="1"/>
              <a:t>fmt</a:t>
            </a:r>
            <a:r>
              <a:rPr lang="en-US" sz="1200" dirty="0"/>
              <a:t>"</a:t>
            </a:r>
          </a:p>
          <a:p>
            <a:pPr algn="l"/>
            <a:r>
              <a:rPr lang="en-US" sz="1200" dirty="0"/>
              <a:t>    "strings"</a:t>
            </a:r>
          </a:p>
          <a:p>
            <a:pPr algn="l"/>
            <a:r>
              <a:rPr lang="en-US" sz="1200" dirty="0"/>
              <a:t>)</a:t>
            </a:r>
          </a:p>
          <a:p>
            <a:pPr algn="l"/>
            <a:r>
              <a:rPr lang="en-US" sz="1200" dirty="0"/>
              <a:t> </a:t>
            </a:r>
          </a:p>
          <a:p>
            <a:pPr algn="l"/>
            <a:r>
              <a:rPr lang="en-US" sz="1200" dirty="0" err="1"/>
              <a:t>func</a:t>
            </a:r>
            <a:r>
              <a:rPr lang="en-US" sz="1200" dirty="0"/>
              <a:t> match(first, second string) {</a:t>
            </a:r>
          </a:p>
          <a:p>
            <a:pPr algn="l"/>
            <a:r>
              <a:rPr lang="en-US" sz="1200" dirty="0"/>
              <a:t>    </a:t>
            </a:r>
            <a:r>
              <a:rPr lang="en-US" sz="1200" dirty="0" err="1"/>
              <a:t>fmt.Printf</a:t>
            </a:r>
            <a:r>
              <a:rPr lang="en-US" sz="1200" dirty="0"/>
              <a:t>("1. %s starts with %s: %t\n",</a:t>
            </a:r>
          </a:p>
          <a:p>
            <a:pPr algn="l"/>
            <a:r>
              <a:rPr lang="en-US" sz="1200" dirty="0"/>
              <a:t>        first, second, </a:t>
            </a:r>
            <a:r>
              <a:rPr lang="en-US" sz="1200" dirty="0" err="1"/>
              <a:t>strings.HasPrefix</a:t>
            </a:r>
            <a:r>
              <a:rPr lang="en-US" sz="1200" dirty="0"/>
              <a:t>(first, second))</a:t>
            </a:r>
          </a:p>
          <a:p>
            <a:pPr algn="l"/>
            <a:r>
              <a:rPr lang="en-US" sz="1200" dirty="0"/>
              <a:t>    </a:t>
            </a:r>
            <a:r>
              <a:rPr lang="en-US" sz="1200" dirty="0" err="1"/>
              <a:t>i</a:t>
            </a:r>
            <a:r>
              <a:rPr lang="en-US" sz="1200" dirty="0"/>
              <a:t> := </a:t>
            </a:r>
            <a:r>
              <a:rPr lang="en-US" sz="1200" dirty="0" err="1"/>
              <a:t>strings.Index</a:t>
            </a:r>
            <a:r>
              <a:rPr lang="en-US" sz="1200" dirty="0"/>
              <a:t>(first, second)</a:t>
            </a:r>
          </a:p>
          <a:p>
            <a:pPr algn="l"/>
            <a:r>
              <a:rPr lang="en-US" sz="1200" dirty="0"/>
              <a:t>    </a:t>
            </a:r>
            <a:r>
              <a:rPr lang="en-US" sz="1200" dirty="0" err="1"/>
              <a:t>fmt.Printf</a:t>
            </a:r>
            <a:r>
              <a:rPr lang="en-US" sz="1200" dirty="0"/>
              <a:t>("2. %s contains %s: %t,\n", first, second, </a:t>
            </a:r>
            <a:r>
              <a:rPr lang="en-US" sz="1200" dirty="0" err="1"/>
              <a:t>i</a:t>
            </a:r>
            <a:r>
              <a:rPr lang="en-US" sz="1200" dirty="0"/>
              <a:t> &gt;= 0)</a:t>
            </a:r>
          </a:p>
          <a:p>
            <a:pPr algn="l"/>
            <a:r>
              <a:rPr lang="en-US" sz="1200" dirty="0"/>
              <a:t>    if </a:t>
            </a:r>
            <a:r>
              <a:rPr lang="en-US" sz="1200" dirty="0" err="1"/>
              <a:t>i</a:t>
            </a:r>
            <a:r>
              <a:rPr lang="en-US" sz="1200" dirty="0"/>
              <a:t> &gt;= 0 {</a:t>
            </a:r>
          </a:p>
          <a:p>
            <a:pPr algn="l"/>
            <a:r>
              <a:rPr lang="en-US" sz="1200" dirty="0"/>
              <a:t>        </a:t>
            </a:r>
            <a:r>
              <a:rPr lang="en-US" sz="1200" dirty="0" err="1"/>
              <a:t>fmt.Printf</a:t>
            </a:r>
            <a:r>
              <a:rPr lang="en-US" sz="1200" dirty="0"/>
              <a:t>("2.1. at location %d,\n", </a:t>
            </a:r>
            <a:r>
              <a:rPr lang="en-US" sz="1200" dirty="0" err="1"/>
              <a:t>i</a:t>
            </a:r>
            <a:r>
              <a:rPr lang="en-US" sz="1200" dirty="0"/>
              <a:t>)</a:t>
            </a:r>
          </a:p>
          <a:p>
            <a:pPr algn="l"/>
            <a:r>
              <a:rPr lang="en-US" sz="1200" dirty="0"/>
              <a:t>        for start := i+1;; {</a:t>
            </a:r>
          </a:p>
          <a:p>
            <a:pPr algn="l"/>
            <a:r>
              <a:rPr lang="en-US" sz="1200" dirty="0"/>
              <a:t>            if </a:t>
            </a:r>
            <a:r>
              <a:rPr lang="en-US" sz="1200" dirty="0" err="1"/>
              <a:t>i</a:t>
            </a:r>
            <a:r>
              <a:rPr lang="en-US" sz="1200" dirty="0"/>
              <a:t> = </a:t>
            </a:r>
            <a:r>
              <a:rPr lang="en-US" sz="1200" dirty="0" err="1"/>
              <a:t>strings.Index</a:t>
            </a:r>
            <a:r>
              <a:rPr lang="en-US" sz="1200" dirty="0"/>
              <a:t>(first[start:], second); </a:t>
            </a:r>
            <a:r>
              <a:rPr lang="en-US" sz="1200" dirty="0" err="1"/>
              <a:t>i</a:t>
            </a:r>
            <a:r>
              <a:rPr lang="en-US" sz="1200" dirty="0"/>
              <a:t> &lt; 0 {</a:t>
            </a:r>
          </a:p>
          <a:p>
            <a:pPr algn="l"/>
            <a:r>
              <a:rPr lang="en-US" sz="1200" dirty="0"/>
              <a:t>                break</a:t>
            </a:r>
          </a:p>
          <a:p>
            <a:pPr algn="l"/>
            <a:r>
              <a:rPr lang="en-US" sz="1200" dirty="0"/>
              <a:t>            }</a:t>
            </a:r>
          </a:p>
          <a:p>
            <a:pPr algn="l"/>
            <a:r>
              <a:rPr lang="en-US" sz="1200" dirty="0"/>
              <a:t>            </a:t>
            </a:r>
            <a:r>
              <a:rPr lang="en-US" sz="1200" dirty="0" err="1"/>
              <a:t>fmt.Printf</a:t>
            </a:r>
            <a:r>
              <a:rPr lang="en-US" sz="1200" dirty="0"/>
              <a:t>("2.2. at location %d,\n", </a:t>
            </a:r>
            <a:r>
              <a:rPr lang="en-US" sz="1200" dirty="0" err="1"/>
              <a:t>start+i</a:t>
            </a:r>
            <a:r>
              <a:rPr lang="en-US" sz="1200" dirty="0"/>
              <a:t>)</a:t>
            </a:r>
          </a:p>
          <a:p>
            <a:pPr algn="l"/>
            <a:r>
              <a:rPr lang="en-US" sz="1200" dirty="0"/>
              <a:t>            start += i+1</a:t>
            </a:r>
          </a:p>
          <a:p>
            <a:pPr algn="l"/>
            <a:r>
              <a:rPr lang="en-US" sz="1200" dirty="0"/>
              <a:t>        }</a:t>
            </a:r>
          </a:p>
          <a:p>
            <a:pPr algn="l"/>
            <a:r>
              <a:rPr lang="en-US" sz="1200" dirty="0"/>
              <a:t>        </a:t>
            </a:r>
            <a:r>
              <a:rPr lang="en-US" sz="1200" dirty="0" err="1"/>
              <a:t>fmt.Println</a:t>
            </a:r>
            <a:r>
              <a:rPr lang="en-US" sz="1200" dirty="0"/>
              <a:t>("2.2. and that's all")</a:t>
            </a:r>
          </a:p>
          <a:p>
            <a:pPr algn="l"/>
            <a:r>
              <a:rPr lang="en-US" sz="1200" dirty="0"/>
              <a:t>    }</a:t>
            </a:r>
          </a:p>
          <a:p>
            <a:pPr algn="l"/>
            <a:r>
              <a:rPr lang="en-US" sz="1200" dirty="0"/>
              <a:t>    </a:t>
            </a:r>
            <a:r>
              <a:rPr lang="en-US" sz="1200" dirty="0" err="1"/>
              <a:t>fmt.Printf</a:t>
            </a:r>
            <a:r>
              <a:rPr lang="en-US" sz="1200" dirty="0"/>
              <a:t>("3. %s ends with %s: %t\n",</a:t>
            </a:r>
          </a:p>
          <a:p>
            <a:pPr algn="l"/>
            <a:r>
              <a:rPr lang="en-US" sz="1200" dirty="0"/>
              <a:t>        first, second, </a:t>
            </a:r>
            <a:r>
              <a:rPr lang="en-US" sz="1200" dirty="0" err="1"/>
              <a:t>strings.HasSuffix</a:t>
            </a:r>
            <a:r>
              <a:rPr lang="en-US" sz="1200" dirty="0"/>
              <a:t>(first, second))</a:t>
            </a:r>
          </a:p>
          <a:p>
            <a:pPr algn="l"/>
            <a:r>
              <a:rPr lang="en-US" sz="1200" dirty="0"/>
              <a:t>}</a:t>
            </a:r>
          </a:p>
          <a:p>
            <a:pPr algn="l"/>
            <a:r>
              <a:rPr lang="en-US" sz="1200" dirty="0"/>
              <a:t> </a:t>
            </a:r>
          </a:p>
          <a:p>
            <a:pPr algn="l"/>
            <a:r>
              <a:rPr lang="en-US" sz="1200" dirty="0" err="1"/>
              <a:t>func</a:t>
            </a:r>
            <a:r>
              <a:rPr lang="en-US" sz="1200" dirty="0"/>
              <a:t> main() {</a:t>
            </a:r>
          </a:p>
          <a:p>
            <a:pPr algn="l"/>
            <a:r>
              <a:rPr lang="en-US" sz="1200" dirty="0"/>
              <a:t>    match("abracadabra", "</a:t>
            </a:r>
            <a:r>
              <a:rPr lang="en-US" sz="1200" dirty="0" err="1"/>
              <a:t>abr</a:t>
            </a:r>
            <a:r>
              <a:rPr lang="en-US" sz="1200" dirty="0"/>
              <a:t>")</a:t>
            </a:r>
          </a:p>
          <a:p>
            <a:pPr algn="l"/>
            <a:r>
              <a:rPr lang="en-US" sz="1200" dirty="0"/>
              <a:t>}</a:t>
            </a:r>
            <a:endParaRPr lang="en-US" sz="12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1665" y="271755"/>
            <a:ext cx="77527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0" dirty="0">
                <a:solidFill>
                  <a:srgbClr val="000000"/>
                </a:solidFill>
                <a:latin typeface="Arial" panose="020B0604020202020204" pitchFamily="34" charset="0"/>
              </a:rPr>
              <a:t>https://rosettacode.org/wiki/String_matching#Go</a:t>
            </a:r>
          </a:p>
        </p:txBody>
      </p:sp>
    </p:spTree>
    <p:extLst>
      <p:ext uri="{BB962C8B-B14F-4D97-AF65-F5344CB8AC3E}">
        <p14:creationId xmlns:p14="http://schemas.microsoft.com/office/powerpoint/2010/main" val="2632328892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87" y="-15116"/>
            <a:ext cx="8062912" cy="396116"/>
          </a:xfrm>
        </p:spPr>
        <p:txBody>
          <a:bodyPr/>
          <a:lstStyle/>
          <a:p>
            <a:r>
              <a:rPr lang="en-US" sz="2800" dirty="0"/>
              <a:t>Sample Go from Rosetta</a:t>
            </a:r>
          </a:p>
        </p:txBody>
      </p:sp>
      <p:sp>
        <p:nvSpPr>
          <p:cNvPr id="5" name="Rectangle 4"/>
          <p:cNvSpPr/>
          <p:nvPr/>
        </p:nvSpPr>
        <p:spPr>
          <a:xfrm>
            <a:off x="793388" y="768589"/>
            <a:ext cx="8001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/>
              <a:t>package main</a:t>
            </a:r>
          </a:p>
          <a:p>
            <a:pPr algn="l"/>
            <a:r>
              <a:rPr lang="en-US" sz="1200" dirty="0"/>
              <a:t> </a:t>
            </a:r>
          </a:p>
          <a:p>
            <a:pPr algn="l"/>
            <a:r>
              <a:rPr lang="en-US" sz="1200" dirty="0"/>
              <a:t>import (</a:t>
            </a:r>
          </a:p>
          <a:p>
            <a:pPr algn="l"/>
            <a:r>
              <a:rPr lang="en-US" sz="1200" dirty="0"/>
              <a:t>    "</a:t>
            </a:r>
            <a:r>
              <a:rPr lang="en-US" sz="1200" dirty="0" err="1"/>
              <a:t>fmt</a:t>
            </a:r>
            <a:r>
              <a:rPr lang="en-US" sz="1200" dirty="0"/>
              <a:t>"</a:t>
            </a:r>
          </a:p>
          <a:p>
            <a:pPr algn="l"/>
            <a:r>
              <a:rPr lang="en-US" sz="1200" dirty="0"/>
              <a:t>    "strings"</a:t>
            </a:r>
          </a:p>
          <a:p>
            <a:pPr algn="l"/>
            <a:r>
              <a:rPr lang="en-US" sz="1200" dirty="0"/>
              <a:t>)</a:t>
            </a:r>
          </a:p>
          <a:p>
            <a:pPr algn="l"/>
            <a:r>
              <a:rPr lang="en-US" sz="1200" dirty="0"/>
              <a:t> </a:t>
            </a:r>
          </a:p>
          <a:p>
            <a:pPr algn="l"/>
            <a:r>
              <a:rPr lang="en-US" sz="1200" dirty="0" err="1"/>
              <a:t>func</a:t>
            </a:r>
            <a:r>
              <a:rPr lang="en-US" sz="1200" dirty="0"/>
              <a:t> </a:t>
            </a:r>
            <a:r>
              <a:rPr lang="en-US" sz="1200" dirty="0" err="1"/>
              <a:t>stripchars</a:t>
            </a:r>
            <a:r>
              <a:rPr lang="en-US" sz="1200" dirty="0"/>
              <a:t>(</a:t>
            </a:r>
            <a:r>
              <a:rPr lang="en-US" sz="1200" dirty="0" err="1"/>
              <a:t>str</a:t>
            </a:r>
            <a:r>
              <a:rPr lang="en-US" sz="1200" dirty="0"/>
              <a:t>, </a:t>
            </a:r>
            <a:r>
              <a:rPr lang="en-US" sz="1200" dirty="0" err="1"/>
              <a:t>chr</a:t>
            </a:r>
            <a:r>
              <a:rPr lang="en-US" sz="1200" dirty="0"/>
              <a:t> string) string {</a:t>
            </a:r>
          </a:p>
          <a:p>
            <a:pPr algn="l"/>
            <a:r>
              <a:rPr lang="en-US" sz="1200" dirty="0"/>
              <a:t>    return </a:t>
            </a:r>
            <a:r>
              <a:rPr lang="en-US" sz="1200" dirty="0" err="1"/>
              <a:t>strings.Map</a:t>
            </a:r>
            <a:r>
              <a:rPr lang="en-US" sz="1200" dirty="0"/>
              <a:t>(</a:t>
            </a:r>
            <a:r>
              <a:rPr lang="en-US" sz="1200" dirty="0" err="1"/>
              <a:t>func</a:t>
            </a:r>
            <a:r>
              <a:rPr lang="en-US" sz="1200" dirty="0"/>
              <a:t>(r rune) rune {</a:t>
            </a:r>
          </a:p>
          <a:p>
            <a:pPr algn="l"/>
            <a:r>
              <a:rPr lang="en-US" sz="1200" dirty="0"/>
              <a:t>        if </a:t>
            </a:r>
            <a:r>
              <a:rPr lang="en-US" sz="1200" dirty="0" err="1"/>
              <a:t>strings.IndexRune</a:t>
            </a:r>
            <a:r>
              <a:rPr lang="en-US" sz="1200" dirty="0"/>
              <a:t>(</a:t>
            </a:r>
            <a:r>
              <a:rPr lang="en-US" sz="1200" dirty="0" err="1"/>
              <a:t>chr</a:t>
            </a:r>
            <a:r>
              <a:rPr lang="en-US" sz="1200" dirty="0"/>
              <a:t>, r) &lt; 0 {</a:t>
            </a:r>
          </a:p>
          <a:p>
            <a:pPr algn="l"/>
            <a:r>
              <a:rPr lang="en-US" sz="1200" dirty="0"/>
              <a:t>            return r</a:t>
            </a:r>
          </a:p>
          <a:p>
            <a:pPr algn="l"/>
            <a:r>
              <a:rPr lang="en-US" sz="1200" dirty="0"/>
              <a:t>        }</a:t>
            </a:r>
          </a:p>
          <a:p>
            <a:pPr algn="l"/>
            <a:r>
              <a:rPr lang="en-US" sz="1200" dirty="0"/>
              <a:t>        return -1</a:t>
            </a:r>
          </a:p>
          <a:p>
            <a:pPr algn="l"/>
            <a:r>
              <a:rPr lang="en-US" sz="1200" dirty="0"/>
              <a:t>    }, </a:t>
            </a:r>
            <a:r>
              <a:rPr lang="en-US" sz="1200" dirty="0" err="1"/>
              <a:t>str</a:t>
            </a:r>
            <a:r>
              <a:rPr lang="en-US" sz="1200" dirty="0"/>
              <a:t>)</a:t>
            </a:r>
          </a:p>
          <a:p>
            <a:pPr algn="l"/>
            <a:r>
              <a:rPr lang="en-US" sz="1200" dirty="0"/>
              <a:t>}</a:t>
            </a:r>
          </a:p>
          <a:p>
            <a:pPr algn="l"/>
            <a:r>
              <a:rPr lang="en-US" sz="1200" dirty="0"/>
              <a:t> </a:t>
            </a:r>
          </a:p>
          <a:p>
            <a:pPr algn="l"/>
            <a:r>
              <a:rPr lang="en-US" sz="1200" dirty="0" err="1"/>
              <a:t>func</a:t>
            </a:r>
            <a:r>
              <a:rPr lang="en-US" sz="1200" dirty="0"/>
              <a:t> main() {</a:t>
            </a:r>
          </a:p>
          <a:p>
            <a:pPr algn="l"/>
            <a:r>
              <a:rPr lang="en-US" sz="1200" dirty="0"/>
              <a:t>    </a:t>
            </a:r>
            <a:r>
              <a:rPr lang="en-US" sz="1200" dirty="0" err="1"/>
              <a:t>fmt.Println</a:t>
            </a:r>
            <a:r>
              <a:rPr lang="en-US" sz="1200" dirty="0"/>
              <a:t>(</a:t>
            </a:r>
            <a:r>
              <a:rPr lang="en-US" sz="1200" dirty="0" err="1"/>
              <a:t>stripchars</a:t>
            </a:r>
            <a:r>
              <a:rPr lang="en-US" sz="1200" dirty="0"/>
              <a:t>("She was a soul stripper. She took my heart!",</a:t>
            </a:r>
          </a:p>
          <a:p>
            <a:pPr algn="l"/>
            <a:r>
              <a:rPr lang="en-US" sz="1200" dirty="0"/>
              <a:t>        "</a:t>
            </a:r>
            <a:r>
              <a:rPr lang="en-US" sz="1200" dirty="0" err="1"/>
              <a:t>aei</a:t>
            </a:r>
            <a:r>
              <a:rPr lang="en-US" sz="1200" dirty="0"/>
              <a:t>"))</a:t>
            </a:r>
          </a:p>
          <a:p>
            <a:pPr algn="l"/>
            <a:r>
              <a:rPr lang="en-US" sz="1200" dirty="0"/>
              <a:t>}</a:t>
            </a:r>
            <a:endParaRPr lang="en-US" sz="12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81665" y="271755"/>
            <a:ext cx="775273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0" dirty="0">
                <a:solidFill>
                  <a:srgbClr val="000000"/>
                </a:solidFill>
                <a:latin typeface="Arial" panose="020B0604020202020204" pitchFamily="34" charset="0"/>
              </a:rPr>
              <a:t>https://rosettacode.org/wiki/Strip_a_set_of_characters_from_a_string#Go</a:t>
            </a:r>
          </a:p>
        </p:txBody>
      </p:sp>
    </p:spTree>
    <p:extLst>
      <p:ext uri="{BB962C8B-B14F-4D97-AF65-F5344CB8AC3E}">
        <p14:creationId xmlns:p14="http://schemas.microsoft.com/office/powerpoint/2010/main" val="107816048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07646-D308-AF44-AB32-33A0C0907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b="1">
                <a:latin typeface="Courier New" panose="02070309020205020404" pitchFamily="49" charset="0"/>
                <a:cs typeface="Courier New" panose="02070309020205020404" pitchFamily="49" charset="0"/>
              </a:rPr>
              <a:t>https://github.com/ae6rt/golang-examples/blob/master/goeg/src/wordfrequency/wordfrequency.go</a:t>
            </a:r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496E5-06F5-4940-B27D-8D9E440AAB5F}"/>
              </a:ext>
            </a:extLst>
          </p:cNvPr>
          <p:cNvSpPr txBox="1"/>
          <p:nvPr/>
        </p:nvSpPr>
        <p:spPr>
          <a:xfrm>
            <a:off x="758686" y="760215"/>
            <a:ext cx="8267534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//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// Copyright © 2011-12 Qtrac Ltd.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// 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// This program or package and any associated files are licensed under the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// Apache License, Version 2.0 (the "License"); you may not use these files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// except in compliance with the License. You can get a copy of the License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// at: http://www.apache.org/licenses/LICENSE-2.0.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// 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// Unless required by applicable law or agreed to in writing, software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// distributed under the License is distributed on an "AS IS" BASIS,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// WITHOUT WARRANTIES OR CONDITIONS OF ANY KIND, either express or implied.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// See the License for the specific language governing permissions and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// limitations under the License.</a:t>
            </a:r>
          </a:p>
          <a:p>
            <a:pPr algn="l"/>
            <a:b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2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package main</a:t>
            </a:r>
          </a:p>
          <a:p>
            <a:pPr algn="l"/>
            <a:b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2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import (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"bufio"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"fmt"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"io"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"log"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"os"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"path/filepath"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"runtime"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"sort"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"strings"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"unicode"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"unicode/utf8"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32576446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07646-D308-AF44-AB32-33A0C0907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b="1">
                <a:latin typeface="Courier New" panose="02070309020205020404" pitchFamily="49" charset="0"/>
                <a:cs typeface="Courier New" panose="02070309020205020404" pitchFamily="49" charset="0"/>
              </a:rPr>
              <a:t>https://github.com/ae6rt/golang-examples/blob/master/goeg/src/wordfrequency/wordfrequency.go</a:t>
            </a:r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496E5-06F5-4940-B27D-8D9E440AAB5F}"/>
              </a:ext>
            </a:extLst>
          </p:cNvPr>
          <p:cNvSpPr txBox="1"/>
          <p:nvPr/>
        </p:nvSpPr>
        <p:spPr>
          <a:xfrm>
            <a:off x="758687" y="604960"/>
            <a:ext cx="8267534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2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func main()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if len(os.Args) == 1 || os.Args[1] == "-h" || os.Args[1] == "--help"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fmt.Printf("usage: %s &lt;file1&gt; [&lt;file2&gt; [... &lt;fileN&gt;]]\n",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filepath.Base(os.Args[0]))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os.Exit(1)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</a:p>
          <a:p>
            <a:pPr algn="l"/>
            <a:b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2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frequencyForWord := map[string]int{} // Same as: make(map[string]int)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for _, filename := range commandLineFiles(os.Args[1:])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updateFrequencies(filename, frequencyForWord)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reportByWords(frequencyForWord)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wordsForFrequency := invertStringIntMap(frequencyForWord)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reportByFrequency(wordsForFrequency)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b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2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func commandLineFiles(files []string) []string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if runtime.GOOS == "windows"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args := make([]string, 0, len(files))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for _, name := range files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if matches, err := filepath.Glob(name); err != nil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args = append(args, name) // Invalid pattern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} else if matches != nil { // At least one match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args = append(args, matches...)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}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}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return args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return files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368113678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07646-D308-AF44-AB32-33A0C0907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b="1">
                <a:latin typeface="Courier New" panose="02070309020205020404" pitchFamily="49" charset="0"/>
                <a:cs typeface="Courier New" panose="02070309020205020404" pitchFamily="49" charset="0"/>
              </a:rPr>
              <a:t>https://github.com/ae6rt/golang-examples/blob/master/goeg/src/wordfrequency/wordfrequency.go</a:t>
            </a:r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496E5-06F5-4940-B27D-8D9E440AAB5F}"/>
              </a:ext>
            </a:extLst>
          </p:cNvPr>
          <p:cNvSpPr txBox="1"/>
          <p:nvPr/>
        </p:nvSpPr>
        <p:spPr>
          <a:xfrm>
            <a:off x="758687" y="604960"/>
            <a:ext cx="8267534" cy="581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2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func updateFrequencies(filename string, frequencyForWord map[string]int)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var file *os.File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var err error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if file, err = os.Open(filename); err != nil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log.Println("failed to open the file: ", err)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return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defer file.Close()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readAndUpdateFrequencies(bufio.NewReader(file), frequencyForWord)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b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2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func readAndUpdateFrequencies(reader *bufio.Reader,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frequencyForWord map[string]int)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for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line, err := reader.ReadString('\n')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for _, word := range SplitOnNonLetters(strings.TrimSpace(line))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if len(word) &gt; utf8.UTFMax ||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utf8.RuneCountInString(word) &gt; 1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frequencyForWord[strings.ToLower(word)] += 1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}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}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if err != nil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if err != io.EOF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log.Println("failed to finish reading the file: ", err)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}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break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}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6744106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2E1BE-31E2-0B47-B47F-4F33AD65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readwritetofilesNEW.pas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4400" y="762000"/>
            <a:ext cx="5181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program </a:t>
            </a:r>
            <a:r>
              <a:rPr lang="en-US" sz="1400" dirty="0" err="1"/>
              <a:t>readwritetofiles</a:t>
            </a:r>
            <a:r>
              <a:rPr lang="en-US" sz="1400" dirty="0"/>
              <a:t>;</a:t>
            </a:r>
          </a:p>
          <a:p>
            <a:pPr algn="l"/>
            <a:r>
              <a:rPr lang="en-US" sz="1400" dirty="0" err="1"/>
              <a:t>var</a:t>
            </a:r>
            <a:endParaRPr lang="en-US" sz="1400" dirty="0"/>
          </a:p>
          <a:p>
            <a:pPr algn="l"/>
            <a:r>
              <a:rPr lang="en-US" sz="1400" dirty="0"/>
              <a:t>   </a:t>
            </a:r>
            <a:r>
              <a:rPr lang="en-US" sz="1400" dirty="0" err="1"/>
              <a:t>readfilename</a:t>
            </a:r>
            <a:r>
              <a:rPr lang="en-US" sz="1400" dirty="0"/>
              <a:t>  : string;</a:t>
            </a:r>
          </a:p>
          <a:p>
            <a:pPr algn="l"/>
            <a:r>
              <a:rPr lang="en-US" sz="1400" dirty="0"/>
              <a:t>   </a:t>
            </a:r>
            <a:r>
              <a:rPr lang="en-US" sz="1400" dirty="0" err="1"/>
              <a:t>writefilename</a:t>
            </a:r>
            <a:r>
              <a:rPr lang="en-US" sz="1400" dirty="0"/>
              <a:t> : string;</a:t>
            </a:r>
          </a:p>
          <a:p>
            <a:pPr algn="l"/>
            <a:r>
              <a:rPr lang="en-US" sz="1400" dirty="0"/>
              <a:t>   </a:t>
            </a:r>
            <a:r>
              <a:rPr lang="en-US" sz="1400" dirty="0" err="1"/>
              <a:t>myreadfile</a:t>
            </a:r>
            <a:r>
              <a:rPr lang="en-US" sz="1400" dirty="0"/>
              <a:t>    : text;</a:t>
            </a:r>
          </a:p>
          <a:p>
            <a:pPr algn="l"/>
            <a:r>
              <a:rPr lang="en-US" sz="1400" dirty="0"/>
              <a:t>   </a:t>
            </a:r>
            <a:r>
              <a:rPr lang="en-US" sz="1400" dirty="0" err="1"/>
              <a:t>mywritefile</a:t>
            </a:r>
            <a:r>
              <a:rPr lang="en-US" sz="1400" dirty="0"/>
              <a:t>   : text;</a:t>
            </a:r>
          </a:p>
          <a:p>
            <a:pPr algn="l"/>
            <a:r>
              <a:rPr lang="en-US" sz="1400" dirty="0"/>
              <a:t>   line          : packed array [1..120] of char;</a:t>
            </a:r>
          </a:p>
          <a:p>
            <a:pPr algn="l"/>
            <a:r>
              <a:rPr lang="en-US" sz="1400" dirty="0"/>
              <a:t>   </a:t>
            </a:r>
            <a:r>
              <a:rPr lang="en-US" sz="1400" dirty="0" err="1"/>
              <a:t>i</a:t>
            </a:r>
            <a:r>
              <a:rPr lang="en-US" sz="1400" dirty="0"/>
              <a:t>, j: integer;</a:t>
            </a:r>
          </a:p>
          <a:p>
            <a:pPr algn="l"/>
            <a:r>
              <a:rPr lang="en-US" sz="1400" dirty="0"/>
              <a:t>   </a:t>
            </a:r>
            <a:r>
              <a:rPr lang="en-US" sz="1400" dirty="0" err="1"/>
              <a:t>num_characters</a:t>
            </a:r>
            <a:r>
              <a:rPr lang="en-US" sz="1400" dirty="0"/>
              <a:t>: integer;</a:t>
            </a:r>
          </a:p>
          <a:p>
            <a:pPr algn="l"/>
            <a:r>
              <a:rPr lang="en-US" sz="1400" dirty="0"/>
              <a:t>   </a:t>
            </a:r>
            <a:r>
              <a:rPr lang="en-US" sz="1400" dirty="0" err="1"/>
              <a:t>total_chars</a:t>
            </a:r>
            <a:r>
              <a:rPr lang="en-US" sz="1400" dirty="0"/>
              <a:t>   : integer;</a:t>
            </a:r>
          </a:p>
          <a:p>
            <a:pPr algn="l"/>
            <a:endParaRPr lang="en-US" sz="1400" dirty="0"/>
          </a:p>
          <a:p>
            <a:pPr algn="l"/>
            <a:r>
              <a:rPr lang="en-US" sz="1400" dirty="0"/>
              <a:t>begin</a:t>
            </a:r>
          </a:p>
          <a:p>
            <a:pPr algn="l"/>
            <a:r>
              <a:rPr lang="en-US" sz="1400" dirty="0"/>
              <a:t>   (* put files in c:\Dev-Pas directory *)</a:t>
            </a:r>
          </a:p>
          <a:p>
            <a:pPr algn="l"/>
            <a:r>
              <a:rPr lang="en-US" sz="1400" dirty="0"/>
              <a:t>   </a:t>
            </a:r>
            <a:r>
              <a:rPr lang="en-US" sz="1400" dirty="0" err="1"/>
              <a:t>readfilename</a:t>
            </a:r>
            <a:r>
              <a:rPr lang="en-US" sz="1400" dirty="0"/>
              <a:t>:='inputfile.txt';</a:t>
            </a:r>
          </a:p>
          <a:p>
            <a:pPr algn="l"/>
            <a:r>
              <a:rPr lang="en-US" sz="1400" dirty="0"/>
              <a:t>   </a:t>
            </a:r>
            <a:r>
              <a:rPr lang="en-US" sz="1400" dirty="0" err="1"/>
              <a:t>writefilename</a:t>
            </a:r>
            <a:r>
              <a:rPr lang="en-US" sz="1400" dirty="0"/>
              <a:t>:='outputfile.txt';</a:t>
            </a:r>
          </a:p>
          <a:p>
            <a:pPr algn="l"/>
            <a:r>
              <a:rPr lang="en-US" sz="1400" dirty="0"/>
              <a:t>   </a:t>
            </a:r>
          </a:p>
          <a:p>
            <a:pPr algn="l"/>
            <a:r>
              <a:rPr lang="en-US" sz="1400" dirty="0"/>
              <a:t>   assign(</a:t>
            </a:r>
            <a:r>
              <a:rPr lang="en-US" sz="1400" dirty="0" err="1"/>
              <a:t>myreadfile</a:t>
            </a:r>
            <a:r>
              <a:rPr lang="en-US" sz="1400" dirty="0"/>
              <a:t>, </a:t>
            </a:r>
            <a:r>
              <a:rPr lang="en-US" sz="1400" dirty="0" err="1"/>
              <a:t>readfilename</a:t>
            </a:r>
            <a:r>
              <a:rPr lang="en-US" sz="1400" dirty="0"/>
              <a:t>);</a:t>
            </a:r>
          </a:p>
          <a:p>
            <a:pPr algn="l"/>
            <a:r>
              <a:rPr lang="en-US" sz="1400" dirty="0"/>
              <a:t>   reset(</a:t>
            </a:r>
            <a:r>
              <a:rPr lang="en-US" sz="1400" dirty="0" err="1"/>
              <a:t>myreadfile</a:t>
            </a:r>
            <a:r>
              <a:rPr lang="en-US" sz="1400" dirty="0"/>
              <a:t>);</a:t>
            </a:r>
          </a:p>
          <a:p>
            <a:pPr algn="l"/>
            <a:endParaRPr lang="en-US" sz="1400" dirty="0"/>
          </a:p>
          <a:p>
            <a:pPr algn="l"/>
            <a:r>
              <a:rPr lang="en-US" sz="1400" dirty="0"/>
              <a:t>   assign(</a:t>
            </a:r>
            <a:r>
              <a:rPr lang="en-US" sz="1400" dirty="0" err="1"/>
              <a:t>mywritefile</a:t>
            </a:r>
            <a:r>
              <a:rPr lang="en-US" sz="1400" dirty="0"/>
              <a:t>, </a:t>
            </a:r>
            <a:r>
              <a:rPr lang="en-US" sz="1400" dirty="0" err="1"/>
              <a:t>writefilename</a:t>
            </a:r>
            <a:r>
              <a:rPr lang="en-US" sz="1400" dirty="0"/>
              <a:t>);</a:t>
            </a:r>
          </a:p>
          <a:p>
            <a:pPr algn="l"/>
            <a:r>
              <a:rPr lang="en-US" sz="1400" dirty="0"/>
              <a:t>   rewrite(</a:t>
            </a:r>
            <a:r>
              <a:rPr lang="en-US" sz="1400" dirty="0" err="1"/>
              <a:t>mywritefile</a:t>
            </a:r>
            <a:r>
              <a:rPr lang="en-US" sz="1400" dirty="0"/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997187455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07646-D308-AF44-AB32-33A0C0907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b="1">
                <a:latin typeface="Courier New" panose="02070309020205020404" pitchFamily="49" charset="0"/>
                <a:cs typeface="Courier New" panose="02070309020205020404" pitchFamily="49" charset="0"/>
              </a:rPr>
              <a:t>https://github.com/ae6rt/golang-examples/blob/master/goeg/src/wordfrequency/wordfrequency.go</a:t>
            </a:r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496E5-06F5-4940-B27D-8D9E440AAB5F}"/>
              </a:ext>
            </a:extLst>
          </p:cNvPr>
          <p:cNvSpPr txBox="1"/>
          <p:nvPr/>
        </p:nvSpPr>
        <p:spPr>
          <a:xfrm>
            <a:off x="758687" y="604960"/>
            <a:ext cx="8267534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b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func SplitOnNonLetters(s string) []string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notALetter := func(char rune) bool { return !unicode.IsLetter(char) }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return strings.FieldsFunc(s, notALetter)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func invertStringIntMap(intForString map[string]int) map[int][]string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stringsForInt := make(map[int][]string, len(intForString))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for key, value := range intForString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stringsForInt[value] = append(stringsForInt[value], key)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return stringsForInt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func reportByWords(frequencyForWord map[string]int)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words := make([]string, 0, len(frequencyForWord))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wordWidth, frequencyWidth := 0, 0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for word, frequency := range frequencyForWord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words = append(words, word)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if width := utf8.RuneCountInString(word); width &gt; wordWidth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wordWidth = width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}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if width := len(fmt.Sprint(frequency)); width &gt; frequencyWidth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frequencyWidth = width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}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sort.Strings(words)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gap := wordWidth + frequencyWidth - len("Word") - len("Frequency")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fmt.Printf("Word %*s%s\n", gap, " ", "Frequency")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for _, word := range words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fmt.Printf("%-*s %*d\n", wordWidth, word, frequencyWidth,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    frequencyForWord[word])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b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2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688980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07646-D308-AF44-AB32-33A0C0907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b="1">
                <a:latin typeface="Courier New" panose="02070309020205020404" pitchFamily="49" charset="0"/>
                <a:cs typeface="Courier New" panose="02070309020205020404" pitchFamily="49" charset="0"/>
              </a:rPr>
              <a:t>https://github.com/ae6rt/golang-examples/blob/master/goeg/src/wordfrequency/wordfrequency.go</a:t>
            </a:r>
            <a:endParaRPr lang="en-US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F2496E5-06F5-4940-B27D-8D9E440AAB5F}"/>
              </a:ext>
            </a:extLst>
          </p:cNvPr>
          <p:cNvSpPr txBox="1"/>
          <p:nvPr/>
        </p:nvSpPr>
        <p:spPr>
          <a:xfrm>
            <a:off x="758687" y="604960"/>
            <a:ext cx="8267534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2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// We only want to count words of 2 or more letters. The cheapest way is to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// see if the word has enough bytes to represent at least one UTF-8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// character that uses the most possible bytes (i.e., 4); but if it is less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// than 4 bytes it could still be a 2, 3, or 4 letter word if they're 7-bit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// ASCII so for this case we actually count the runes (which will be cheap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// because there are at most 4 to count)</a:t>
            </a:r>
          </a:p>
          <a:p>
            <a:pPr algn="l"/>
            <a:b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2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func reportByFrequency(wordsForFrequency map[int][]string)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frequencies := make([]int, 0, len(wordsForFrequency))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for frequency := range wordsForFrequency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frequencies = append(frequencies, frequency)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sort.Ints(frequencies)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width := len(fmt.Sprint(frequencies[len(frequencies)-1]))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fmt.Println("Frequency → Words")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for _, frequency := range frequencies {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words := wordsForFrequency[frequency]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sort.Strings(words)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    fmt.Printf("%*d %s\n", width, frequency, strings.Join(words, ", "))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</a:p>
          <a:p>
            <a:pPr algn="l"/>
            <a: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br>
              <a:rPr lang="en-US" sz="12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2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063772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6DECC-B04F-3D46-8D78-825343CA8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b="1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https://github.com/BluntSporks/word-counter/blob/master/word-counter.go</a:t>
            </a:r>
            <a:endParaRPr lang="en-US" sz="14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68BDC-3BC5-4E4D-AD64-E034EEEEE977}"/>
              </a:ext>
            </a:extLst>
          </p:cNvPr>
          <p:cNvSpPr txBox="1"/>
          <p:nvPr/>
        </p:nvSpPr>
        <p:spPr>
          <a:xfrm>
            <a:off x="758687" y="819103"/>
            <a:ext cx="7929262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word-counter counts the words in a text file.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package main</a:t>
            </a:r>
          </a:p>
          <a:p>
            <a:pPr algn="l"/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import (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"bufio"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"flag"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"fmt"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"github.com/BluntSporks/mapsort"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"log"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"os"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"regexp"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"strconv"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"strings"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b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var wordRegExp = regexp.MustCompile(`\pL+('\pL+)*`)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var wordCnts = make(map[string]int)</a:t>
            </a:r>
          </a:p>
          <a:p>
            <a:pPr algn="l"/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func main() {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lookup := flag.String("lookup", "", "Existing word count file to use for lookup")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flag.Parse()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if len(flag.Args()) &lt; 1 {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log.Fatal("Missing filename argument")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file := flag.Arg(0)</a:t>
            </a:r>
          </a:p>
        </p:txBody>
      </p:sp>
    </p:spTree>
    <p:extLst>
      <p:ext uri="{BB962C8B-B14F-4D97-AF65-F5344CB8AC3E}">
        <p14:creationId xmlns:p14="http://schemas.microsoft.com/office/powerpoint/2010/main" val="993688674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6DECC-B04F-3D46-8D78-825343CA8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b="1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https://github.com/BluntSporks/word-counter/blob/master/word-counter.go</a:t>
            </a:r>
            <a:endParaRPr lang="en-US" sz="14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68BDC-3BC5-4E4D-AD64-E034EEEEE977}"/>
              </a:ext>
            </a:extLst>
          </p:cNvPr>
          <p:cNvSpPr txBox="1"/>
          <p:nvPr/>
        </p:nvSpPr>
        <p:spPr>
          <a:xfrm>
            <a:off x="825512" y="883347"/>
            <a:ext cx="7929262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Choose program function.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if *lookup != "" {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lookUpCnts(file, *lookup)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 else {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cntWords(file)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Print the word counts.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pairs := mapsort.ByVal(wordCnts, false)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for _, pair := range pairs {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fmt.Printf("%s,%d\n", pair.Key, pair.Val)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b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cntWords counts the words in a file.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func cntWords(file string) {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hdl, err := os.Open(file)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if err != nil {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log.Fatal(err)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defer hdl.Close()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scanner := bufio.NewScanner(hdl)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for scanner.Scan() {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if err := scanner.Err(); err != nil {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log.Fatal(err)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176990157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6DECC-B04F-3D46-8D78-825343CA8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b="1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https://github.com/BluntSporks/word-counter/blob/master/word-counter.go</a:t>
            </a:r>
            <a:endParaRPr lang="en-US" sz="14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68BDC-3BC5-4E4D-AD64-E034EEEEE977}"/>
              </a:ext>
            </a:extLst>
          </p:cNvPr>
          <p:cNvSpPr txBox="1"/>
          <p:nvPr/>
        </p:nvSpPr>
        <p:spPr>
          <a:xfrm>
            <a:off x="758687" y="733246"/>
            <a:ext cx="7929262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line := strings.ToLower(scanner.Text())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words := wordRegExp.FindAllString(line, -1)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for _, word := range words {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wordCnts[word]++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b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// lookUpCnts looks up the word counts for a file in an existing word count file.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func lookUpCnts(file string, lookup string) {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hdl, err := os.Open(file)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if err != nil {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log.Fatal(err)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defer hdl.Close()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scanner := bufio.NewScanner(hdl)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wordsToLookUp := make(map[string]bool)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for scanner.Scan() {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if err := scanner.Err(); err != nil {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log.Fatal(err)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line := strings.ToLower(scanner.Text())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words := wordRegExp.FindAllString(line, -1)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for _, word := range words {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wordsToLookUp[word] = true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339651237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6DECC-B04F-3D46-8D78-825343CA8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b="1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https://github.com/BluntSporks/word-counter/blob/master/word-counter.go</a:t>
            </a:r>
            <a:endParaRPr lang="en-US" sz="14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68BDC-3BC5-4E4D-AD64-E034EEEEE977}"/>
              </a:ext>
            </a:extLst>
          </p:cNvPr>
          <p:cNvSpPr txBox="1"/>
          <p:nvPr/>
        </p:nvSpPr>
        <p:spPr>
          <a:xfrm>
            <a:off x="825512" y="883347"/>
            <a:ext cx="7929262" cy="59093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lookupHdl, err := os.Open(lookup)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if err != nil {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log.Fatal(err)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defer lookupHdl.Close()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scanner = bufio.NewScanner(lookupHdl)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for scanner.Scan() {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if err := scanner.Err(); err != nil {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log.Fatal(err)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line := strings.ToLower(scanner.Text())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fields := strings.Split(line, ",")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if len(fields) != 2 {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continue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word := fields[0]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if wordsToLookUp[word] {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cnt, err := strconv.Atoi(fields[1])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if err == nil {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wordCnts[word] = cnt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6362084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6DECC-B04F-3D46-8D78-825343CA8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b="1">
                <a:latin typeface="Courier New" panose="02070309020205020404" pitchFamily="49" charset="0"/>
                <a:cs typeface="Courier New" panose="02070309020205020404" pitchFamily="49" charset="0"/>
              </a:rPr>
              <a:t>https://github.com/habib-rangoonwala/golang/blob/master/WordCountSequential/WordCountSequential.go</a:t>
            </a:r>
            <a:endParaRPr lang="en-US" sz="14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68BDC-3BC5-4E4D-AD64-E034EEEEE977}"/>
              </a:ext>
            </a:extLst>
          </p:cNvPr>
          <p:cNvSpPr txBox="1"/>
          <p:nvPr/>
        </p:nvSpPr>
        <p:spPr>
          <a:xfrm>
            <a:off x="758687" y="819103"/>
            <a:ext cx="7929262" cy="56938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// Author: Habib Rangoonwala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// Created: 03-May-2016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// Updated: 01-July-2016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package main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import (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"bufio"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"fmt"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"path/filepath"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"regexp"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"log"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"os"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"strings"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"strconv"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"time"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var fileList []string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func main() {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if len(os.Args) == 1 || os.Args[1] == "-h" || os.Args[1] == "--help" {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fmt.Printf("Usage: %s &lt;file/directory 1&gt; [file/directory 2/3/4 . . .] \n", filepath.Base(os.Args[0]))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os.Exit(1)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</a:p>
        </p:txBody>
      </p:sp>
    </p:spTree>
    <p:extLst>
      <p:ext uri="{BB962C8B-B14F-4D97-AF65-F5344CB8AC3E}">
        <p14:creationId xmlns:p14="http://schemas.microsoft.com/office/powerpoint/2010/main" val="2888476604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6DECC-B04F-3D46-8D78-825343CA8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b="1">
                <a:latin typeface="Courier New" panose="02070309020205020404" pitchFamily="49" charset="0"/>
                <a:cs typeface="Courier New" panose="02070309020205020404" pitchFamily="49" charset="0"/>
              </a:rPr>
              <a:t>https://github.com/habib-rangoonwala/golang/blob/master/WordCountSequential/WordCountSequential.go</a:t>
            </a:r>
            <a:endParaRPr lang="en-US" sz="14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68BDC-3BC5-4E4D-AD64-E034EEEEE977}"/>
              </a:ext>
            </a:extLst>
          </p:cNvPr>
          <p:cNvSpPr txBox="1"/>
          <p:nvPr/>
        </p:nvSpPr>
        <p:spPr>
          <a:xfrm>
            <a:off x="758687" y="819103"/>
            <a:ext cx="7929262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starttime := time.Now()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fmt.Println("Processing . . .")</a:t>
            </a:r>
          </a:p>
          <a:p>
            <a:pPr algn="l"/>
            <a:b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vWordArr := map[string]int{}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//fileList := []string{}</a:t>
            </a:r>
          </a:p>
          <a:p>
            <a:pPr algn="l"/>
            <a:b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//identify all the files and/or files from directory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for _, filename := range os.Args[1:]{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myListFiles(filename)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</a:p>
          <a:p>
            <a:pPr algn="l"/>
            <a:b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// process all the files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for _, file := range fileList {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myReadFile(file, vWordArr)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//fmt.Println(file)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}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myPrintORWrite(vWordArr,os.Args[1])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elapsedtime := time.Since(starttime)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fmt.Println("Complete!!")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fmt.Println("Time taken:",elapsedtime)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105768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6DECC-B04F-3D46-8D78-825343CA8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b="1">
                <a:latin typeface="Courier New" panose="02070309020205020404" pitchFamily="49" charset="0"/>
                <a:cs typeface="Courier New" panose="02070309020205020404" pitchFamily="49" charset="0"/>
              </a:rPr>
              <a:t>https://github.com/habib-rangoonwala/golang/blob/master/WordCountSequential/WordCountSequential.go</a:t>
            </a:r>
            <a:endParaRPr lang="en-US" sz="14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68BDC-3BC5-4E4D-AD64-E034EEEEE977}"/>
              </a:ext>
            </a:extLst>
          </p:cNvPr>
          <p:cNvSpPr txBox="1"/>
          <p:nvPr/>
        </p:nvSpPr>
        <p:spPr>
          <a:xfrm>
            <a:off x="758687" y="819103"/>
            <a:ext cx="7929262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func myListFiles( searchDir string) {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filepath.Walk(searchDir, func(path string, f os.FileInfo, err error) error {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if !f.IsDir() {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fileList = append(fileList, path)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return nil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})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  <a:b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func myReadFile(filename string, vWordArr map[string]int) {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file, err := os.Open(filename)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if  err != nil  {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log.Println("Error: ", err)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return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}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fmt.Println(". . . " + filename)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scanner := bufio.NewScanner(file)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//regex to remove all special characters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reg, err := regexp.Compile("[^A-Za-z0-9]+")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if err != nil {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log.Fatal(err)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1318620017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D6DECC-B04F-3D46-8D78-825343CA8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400" b="1">
                <a:latin typeface="Courier New" panose="02070309020205020404" pitchFamily="49" charset="0"/>
                <a:cs typeface="Courier New" panose="02070309020205020404" pitchFamily="49" charset="0"/>
              </a:rPr>
              <a:t>https://github.com/habib-rangoonwala/golang/blob/master/WordCountSequential/WordCountSequential.go</a:t>
            </a:r>
            <a:endParaRPr lang="en-US" sz="1400" b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968BDC-3BC5-4E4D-AD64-E034EEEEE977}"/>
              </a:ext>
            </a:extLst>
          </p:cNvPr>
          <p:cNvSpPr txBox="1"/>
          <p:nvPr/>
        </p:nvSpPr>
        <p:spPr>
          <a:xfrm>
            <a:off x="758687" y="819103"/>
            <a:ext cx="7929262" cy="6124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// Setting Split method to ScanWords.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scanner.Split(bufio.ScanWords)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// Scan all words from the file.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for scanner.Scan()  {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//remove all spaces and special chars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word := strings.TrimSpace(reg.ReplaceAllString(scanner.Text(),""))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if len(word) &gt; 0 {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vWordArr[strings.ToLower(word)] += 1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}}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file.Close()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func myPrintORWrite(vWordArr map[string]int, filename string) {</a:t>
            </a:r>
          </a:p>
          <a:p>
            <a:pPr algn="l"/>
            <a:endParaRPr lang="en-US" sz="140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filehandle, err := os.Create(filepath.Dir(filename)+"/processed.csv")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if  err != nil  {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log.Println("Error writing to file: ", err)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return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fmt.Println("Writing to file:" , filehandle.Name())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writer := bufio.NewWriter(filehandle)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for word, frequency := range vWordArr {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//fmt.Printf("%s %d\n",word,frequency)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   fmt.Fprintln(writer, word+","+strconv.Itoa(frequency))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 }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writer.Flush()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    filehandle.Close()</a:t>
            </a:r>
          </a:p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2060032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2E1BE-31E2-0B47-B47F-4F33AD65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readwritetofilesNEW.pas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14400" y="762000"/>
            <a:ext cx="792480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 </a:t>
            </a:r>
            <a:r>
              <a:rPr lang="en-US" sz="1400" dirty="0" err="1"/>
              <a:t>total_chars</a:t>
            </a:r>
            <a:r>
              <a:rPr lang="en-US" sz="1400" dirty="0"/>
              <a:t> :=0;</a:t>
            </a:r>
          </a:p>
          <a:p>
            <a:pPr algn="l"/>
            <a:r>
              <a:rPr lang="en-US" sz="1400" dirty="0"/>
              <a:t>   while NOT EOF (</a:t>
            </a:r>
            <a:r>
              <a:rPr lang="en-US" sz="1400" dirty="0" err="1"/>
              <a:t>myreadfile</a:t>
            </a:r>
            <a:r>
              <a:rPr lang="en-US" sz="1400" dirty="0"/>
              <a:t>) do</a:t>
            </a:r>
          </a:p>
          <a:p>
            <a:pPr algn="l"/>
            <a:r>
              <a:rPr lang="en-US" sz="1400" dirty="0"/>
              <a:t>     begin</a:t>
            </a:r>
          </a:p>
          <a:p>
            <a:pPr algn="l"/>
            <a:r>
              <a:rPr lang="en-US" sz="1400" dirty="0"/>
              <a:t>      </a:t>
            </a:r>
            <a:r>
              <a:rPr lang="en-US" sz="1400" dirty="0" err="1"/>
              <a:t>readln</a:t>
            </a:r>
            <a:r>
              <a:rPr lang="en-US" sz="1400" dirty="0"/>
              <a:t>(</a:t>
            </a:r>
            <a:r>
              <a:rPr lang="en-US" sz="1400" dirty="0" err="1"/>
              <a:t>myreadfile</a:t>
            </a:r>
            <a:r>
              <a:rPr lang="en-US" sz="1400" dirty="0"/>
              <a:t>, line);</a:t>
            </a:r>
          </a:p>
          <a:p>
            <a:pPr algn="l"/>
            <a:r>
              <a:rPr lang="en-US" sz="1400" dirty="0"/>
              <a:t>      </a:t>
            </a:r>
            <a:r>
              <a:rPr lang="en-US" sz="1400" dirty="0" err="1"/>
              <a:t>num_characters</a:t>
            </a:r>
            <a:r>
              <a:rPr lang="en-US" sz="1400" dirty="0"/>
              <a:t> := 0; (* only chars - no blanks*)</a:t>
            </a:r>
          </a:p>
          <a:p>
            <a:pPr algn="l"/>
            <a:r>
              <a:rPr lang="en-US" sz="1400" dirty="0"/>
              <a:t>      i:=1; (* </a:t>
            </a:r>
            <a:r>
              <a:rPr lang="en-US" sz="1400" dirty="0" err="1"/>
              <a:t>i</a:t>
            </a:r>
            <a:r>
              <a:rPr lang="en-US" sz="1400" dirty="0"/>
              <a:t> will be total </a:t>
            </a:r>
            <a:r>
              <a:rPr lang="en-US" sz="1400" dirty="0" err="1"/>
              <a:t>chars+blanks</a:t>
            </a:r>
            <a:r>
              <a:rPr lang="en-US" sz="1400" dirty="0"/>
              <a:t> per line*)</a:t>
            </a:r>
          </a:p>
          <a:p>
            <a:pPr algn="l"/>
            <a:r>
              <a:rPr lang="en-US" sz="1400" dirty="0"/>
              <a:t>      while (</a:t>
            </a:r>
            <a:r>
              <a:rPr lang="en-US" sz="1400" dirty="0" err="1"/>
              <a:t>ord</a:t>
            </a:r>
            <a:r>
              <a:rPr lang="en-US" sz="1400" dirty="0"/>
              <a:t>(line[</a:t>
            </a:r>
            <a:r>
              <a:rPr lang="en-US" sz="1400" dirty="0" err="1"/>
              <a:t>i</a:t>
            </a:r>
            <a:r>
              <a:rPr lang="en-US" sz="1400" dirty="0"/>
              <a:t>]) &lt;&gt; 0) do i:=i+1;</a:t>
            </a:r>
          </a:p>
          <a:p>
            <a:pPr algn="l"/>
            <a:r>
              <a:rPr lang="en-US" sz="1400" dirty="0"/>
              <a:t>      </a:t>
            </a:r>
            <a:r>
              <a:rPr lang="en-US" sz="1400" dirty="0" err="1"/>
              <a:t>writeln</a:t>
            </a:r>
            <a:r>
              <a:rPr lang="en-US" sz="1400" dirty="0"/>
              <a:t>(</a:t>
            </a:r>
            <a:r>
              <a:rPr lang="en-US" sz="1400" dirty="0" err="1"/>
              <a:t>mywritefile</a:t>
            </a:r>
            <a:r>
              <a:rPr lang="en-US" sz="1400" dirty="0"/>
              <a:t>, </a:t>
            </a:r>
            <a:r>
              <a:rPr lang="en-US" sz="1400" dirty="0" err="1"/>
              <a:t>i</a:t>
            </a:r>
            <a:r>
              <a:rPr lang="en-US" sz="1400" dirty="0"/>
              <a:t>);</a:t>
            </a:r>
          </a:p>
          <a:p>
            <a:pPr algn="l"/>
            <a:r>
              <a:rPr lang="en-US" sz="1400" dirty="0"/>
              <a:t>      for j:=1 to </a:t>
            </a:r>
            <a:r>
              <a:rPr lang="en-US" sz="1400" dirty="0" err="1"/>
              <a:t>i</a:t>
            </a:r>
            <a:r>
              <a:rPr lang="en-US" sz="1400" dirty="0"/>
              <a:t> do</a:t>
            </a:r>
          </a:p>
          <a:p>
            <a:pPr algn="l"/>
            <a:r>
              <a:rPr lang="en-US" sz="1400" dirty="0"/>
              <a:t>          if ((line[j] &lt;&gt; ' ') and (</a:t>
            </a:r>
            <a:r>
              <a:rPr lang="en-US" sz="1400" dirty="0" err="1"/>
              <a:t>ord</a:t>
            </a:r>
            <a:r>
              <a:rPr lang="en-US" sz="1400" dirty="0"/>
              <a:t>(line[j]) &lt;&gt; 0)) then</a:t>
            </a:r>
          </a:p>
          <a:p>
            <a:pPr algn="l"/>
            <a:r>
              <a:rPr lang="en-US" sz="1400" dirty="0"/>
              <a:t>            begin</a:t>
            </a:r>
          </a:p>
          <a:p>
            <a:pPr algn="l"/>
            <a:r>
              <a:rPr lang="en-US" sz="1400" dirty="0"/>
              <a:t>              </a:t>
            </a:r>
            <a:r>
              <a:rPr lang="en-US" sz="1400" dirty="0" err="1"/>
              <a:t>num_characters</a:t>
            </a:r>
            <a:r>
              <a:rPr lang="en-US" sz="1400" dirty="0"/>
              <a:t> := </a:t>
            </a:r>
            <a:r>
              <a:rPr lang="en-US" sz="1400" dirty="0" err="1"/>
              <a:t>num_characters</a:t>
            </a:r>
            <a:r>
              <a:rPr lang="en-US" sz="1400" dirty="0"/>
              <a:t> + 1;</a:t>
            </a:r>
          </a:p>
          <a:p>
            <a:pPr algn="l"/>
            <a:r>
              <a:rPr lang="en-US" sz="1400" dirty="0"/>
              <a:t>              write(</a:t>
            </a:r>
            <a:r>
              <a:rPr lang="en-US" sz="1400" dirty="0" err="1"/>
              <a:t>mywritefile</a:t>
            </a:r>
            <a:r>
              <a:rPr lang="en-US" sz="1400" dirty="0"/>
              <a:t>, line[j])</a:t>
            </a:r>
          </a:p>
          <a:p>
            <a:pPr algn="l"/>
            <a:r>
              <a:rPr lang="en-US" sz="1400" dirty="0"/>
              <a:t>             end;</a:t>
            </a:r>
          </a:p>
          <a:p>
            <a:pPr algn="l"/>
            <a:r>
              <a:rPr lang="en-US" sz="1400" dirty="0"/>
              <a:t>      </a:t>
            </a:r>
            <a:r>
              <a:rPr lang="en-US" sz="1400" dirty="0" err="1"/>
              <a:t>total_chars</a:t>
            </a:r>
            <a:r>
              <a:rPr lang="en-US" sz="1400" dirty="0"/>
              <a:t> :=</a:t>
            </a:r>
            <a:r>
              <a:rPr lang="en-US" sz="1400" dirty="0" err="1"/>
              <a:t>total_chars+num_characters</a:t>
            </a:r>
            <a:r>
              <a:rPr lang="en-US" sz="1400" dirty="0"/>
              <a:t>;</a:t>
            </a:r>
          </a:p>
          <a:p>
            <a:pPr algn="l"/>
            <a:r>
              <a:rPr lang="en-US" sz="1400" dirty="0"/>
              <a:t>      </a:t>
            </a:r>
            <a:r>
              <a:rPr lang="en-US" sz="1400" dirty="0" err="1"/>
              <a:t>writeln</a:t>
            </a:r>
            <a:r>
              <a:rPr lang="en-US" sz="1400" dirty="0"/>
              <a:t>(</a:t>
            </a:r>
            <a:r>
              <a:rPr lang="en-US" sz="1400" dirty="0" err="1"/>
              <a:t>mywritefile</a:t>
            </a:r>
            <a:r>
              <a:rPr lang="en-US" sz="1400" dirty="0"/>
              <a:t>, </a:t>
            </a:r>
            <a:r>
              <a:rPr lang="en-US" sz="1400" dirty="0" err="1"/>
              <a:t>num_characters</a:t>
            </a:r>
            <a:r>
              <a:rPr lang="en-US" sz="1400" dirty="0"/>
              <a:t>);</a:t>
            </a:r>
          </a:p>
          <a:p>
            <a:pPr algn="l"/>
            <a:r>
              <a:rPr lang="en-US" sz="1400" dirty="0"/>
              <a:t>     end;</a:t>
            </a:r>
          </a:p>
          <a:p>
            <a:pPr algn="l"/>
            <a:r>
              <a:rPr lang="en-US" sz="1400" dirty="0"/>
              <a:t>   </a:t>
            </a:r>
            <a:r>
              <a:rPr lang="en-US" sz="1400" dirty="0" err="1"/>
              <a:t>writeln</a:t>
            </a:r>
            <a:r>
              <a:rPr lang="en-US" sz="1400" dirty="0"/>
              <a:t>(</a:t>
            </a:r>
            <a:r>
              <a:rPr lang="en-US" sz="1400" dirty="0" err="1"/>
              <a:t>mywritefile</a:t>
            </a:r>
            <a:r>
              <a:rPr lang="en-US" sz="1400" dirty="0"/>
              <a:t>, </a:t>
            </a:r>
            <a:r>
              <a:rPr lang="en-US" sz="1400" dirty="0" err="1"/>
              <a:t>total_chars</a:t>
            </a:r>
            <a:r>
              <a:rPr lang="en-US" sz="1400" dirty="0"/>
              <a:t>);</a:t>
            </a:r>
          </a:p>
          <a:p>
            <a:pPr algn="l"/>
            <a:r>
              <a:rPr lang="en-US" sz="1400" dirty="0"/>
              <a:t>   </a:t>
            </a:r>
            <a:r>
              <a:rPr lang="en-US" sz="1400" dirty="0" err="1"/>
              <a:t>writeln</a:t>
            </a:r>
            <a:r>
              <a:rPr lang="en-US" sz="1400" dirty="0"/>
              <a:t>(</a:t>
            </a:r>
            <a:r>
              <a:rPr lang="en-US" sz="1400" dirty="0" err="1"/>
              <a:t>mywritefile</a:t>
            </a:r>
            <a:r>
              <a:rPr lang="en-US" sz="1400" dirty="0"/>
              <a:t>,'Completed writing'); </a:t>
            </a:r>
          </a:p>
          <a:p>
            <a:pPr algn="l"/>
            <a:r>
              <a:rPr lang="en-US" sz="1400" dirty="0"/>
              <a:t>   </a:t>
            </a:r>
          </a:p>
          <a:p>
            <a:pPr algn="l"/>
            <a:r>
              <a:rPr lang="en-US" sz="1400" dirty="0"/>
              <a:t>   close(</a:t>
            </a:r>
            <a:r>
              <a:rPr lang="en-US" sz="1400" dirty="0" err="1"/>
              <a:t>myreadfile</a:t>
            </a:r>
            <a:r>
              <a:rPr lang="en-US" sz="1400" dirty="0"/>
              <a:t>);</a:t>
            </a:r>
          </a:p>
          <a:p>
            <a:pPr algn="l"/>
            <a:r>
              <a:rPr lang="en-US" sz="1400" dirty="0"/>
              <a:t>   close(</a:t>
            </a:r>
            <a:r>
              <a:rPr lang="en-US" sz="1400" dirty="0" err="1"/>
              <a:t>mywritefile</a:t>
            </a:r>
            <a:r>
              <a:rPr lang="en-US" sz="1400" dirty="0"/>
              <a:t>);</a:t>
            </a:r>
          </a:p>
          <a:p>
            <a:pPr algn="l"/>
            <a:r>
              <a:rPr lang="en-US" sz="1400" dirty="0"/>
              <a:t>end.</a:t>
            </a:r>
          </a:p>
        </p:txBody>
      </p:sp>
    </p:spTree>
    <p:extLst>
      <p:ext uri="{BB962C8B-B14F-4D97-AF65-F5344CB8AC3E}">
        <p14:creationId xmlns:p14="http://schemas.microsoft.com/office/powerpoint/2010/main" val="1508233742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effectLst/>
              </a:rPr>
              <a:t>Rosetta </a:t>
            </a:r>
            <a:r>
              <a:rPr lang="en-US">
                <a:effectLst/>
              </a:rPr>
              <a:t>Code Links – I/O</a:t>
            </a:r>
            <a:endParaRPr lang="en-US" dirty="0">
              <a:effectLst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685800"/>
            <a:ext cx="8382000" cy="5867399"/>
          </a:xfrm>
        </p:spPr>
        <p:txBody>
          <a:bodyPr/>
          <a:lstStyle/>
          <a:p>
            <a:r>
              <a:rPr lang="en-US" dirty="0"/>
              <a:t>https://rosettacode.org/wiki/File_input/output#Go</a:t>
            </a:r>
          </a:p>
          <a:p>
            <a:r>
              <a:rPr lang="en-US" dirty="0"/>
              <a:t>https://rosettacode.org/wiki/Input/Output_for_Lines_of_Text#Go</a:t>
            </a:r>
          </a:p>
          <a:p>
            <a:r>
              <a:rPr lang="en-US" dirty="0"/>
              <a:t>https://rosettacode.org/wiki/Strip_a_set_of_characters_from_a_string#Gok</a:t>
            </a:r>
          </a:p>
          <a:p>
            <a:r>
              <a:rPr lang="en-US" dirty="0"/>
              <a:t>https://rosettacode.org/wiki/Text_processing/1#Go</a:t>
            </a:r>
          </a:p>
          <a:p>
            <a:r>
              <a:rPr lang="en-US" dirty="0"/>
              <a:t>https://rosettacode.org/wiki/Text_processing/2#Go</a:t>
            </a:r>
          </a:p>
          <a:p>
            <a:r>
              <a:rPr lang="en-US" dirty="0"/>
              <a:t>https://rosettacode.org/wiki/User_input/Text#Go</a:t>
            </a:r>
          </a:p>
          <a:p>
            <a:r>
              <a:rPr lang="en-US" dirty="0"/>
              <a:t>https://rosettacode.org/wiki/Read_entire_file#Go</a:t>
            </a:r>
          </a:p>
          <a:p>
            <a:r>
              <a:rPr lang="en-US" dirty="0"/>
              <a:t>https://rosettacode.org/wiki/Write_entire_file#Go</a:t>
            </a:r>
          </a:p>
          <a:p>
            <a:r>
              <a:rPr lang="en-US" dirty="0"/>
              <a:t>https://rosettacode.org/wiki/Read_a_file_line_by_line#Go</a:t>
            </a:r>
            <a:br>
              <a:rPr lang="en-US" dirty="0"/>
            </a:b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7577690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87" y="-15116"/>
            <a:ext cx="8062912" cy="396116"/>
          </a:xfrm>
        </p:spPr>
        <p:txBody>
          <a:bodyPr/>
          <a:lstStyle/>
          <a:p>
            <a:r>
              <a:rPr lang="en-US" sz="2800" dirty="0"/>
              <a:t>Sample Go from Rosetta</a:t>
            </a:r>
          </a:p>
        </p:txBody>
      </p:sp>
      <p:sp>
        <p:nvSpPr>
          <p:cNvPr id="5" name="Rectangle 4"/>
          <p:cNvSpPr/>
          <p:nvPr/>
        </p:nvSpPr>
        <p:spPr>
          <a:xfrm>
            <a:off x="781665" y="762000"/>
            <a:ext cx="80010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solidFill>
                  <a:srgbClr val="0000FF"/>
                </a:solidFill>
              </a:rPr>
              <a:t>package main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import (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"</a:t>
            </a:r>
            <a:r>
              <a:rPr lang="en-US" sz="1200" dirty="0" err="1">
                <a:solidFill>
                  <a:srgbClr val="0000FF"/>
                </a:solidFill>
              </a:rPr>
              <a:t>fmt</a:t>
            </a:r>
            <a:r>
              <a:rPr lang="en-US" sz="1200" dirty="0">
                <a:solidFill>
                  <a:srgbClr val="0000FF"/>
                </a:solidFill>
              </a:rPr>
              <a:t>"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"</a:t>
            </a:r>
            <a:r>
              <a:rPr lang="en-US" sz="1200" dirty="0" err="1">
                <a:solidFill>
                  <a:srgbClr val="0000FF"/>
                </a:solidFill>
              </a:rPr>
              <a:t>io</a:t>
            </a:r>
            <a:r>
              <a:rPr lang="en-US" sz="1200" dirty="0">
                <a:solidFill>
                  <a:srgbClr val="0000FF"/>
                </a:solidFill>
              </a:rPr>
              <a:t>/</a:t>
            </a:r>
            <a:r>
              <a:rPr lang="en-US" sz="1200" dirty="0" err="1">
                <a:solidFill>
                  <a:srgbClr val="0000FF"/>
                </a:solidFill>
              </a:rPr>
              <a:t>ioutil</a:t>
            </a:r>
            <a:r>
              <a:rPr lang="en-US" sz="1200" dirty="0">
                <a:solidFill>
                  <a:srgbClr val="0000FF"/>
                </a:solidFill>
              </a:rPr>
              <a:t>"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)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</a:t>
            </a:r>
          </a:p>
          <a:p>
            <a:pPr algn="l"/>
            <a:r>
              <a:rPr lang="en-US" sz="1200" dirty="0" err="1">
                <a:solidFill>
                  <a:srgbClr val="0000FF"/>
                </a:solidFill>
              </a:rPr>
              <a:t>func</a:t>
            </a:r>
            <a:r>
              <a:rPr lang="en-US" sz="1200" dirty="0">
                <a:solidFill>
                  <a:srgbClr val="0000FF"/>
                </a:solidFill>
              </a:rPr>
              <a:t> main() {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b, err := </a:t>
            </a:r>
            <a:r>
              <a:rPr lang="en-US" sz="1200" dirty="0" err="1">
                <a:solidFill>
                  <a:srgbClr val="0000FF"/>
                </a:solidFill>
              </a:rPr>
              <a:t>ioutil.ReadFile</a:t>
            </a:r>
            <a:r>
              <a:rPr lang="en-US" sz="1200" dirty="0">
                <a:solidFill>
                  <a:srgbClr val="0000FF"/>
                </a:solidFill>
              </a:rPr>
              <a:t>("input.txt")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if err != nil {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    </a:t>
            </a:r>
            <a:r>
              <a:rPr lang="en-US" sz="1200" dirty="0" err="1">
                <a:solidFill>
                  <a:srgbClr val="0000FF"/>
                </a:solidFill>
              </a:rPr>
              <a:t>fmt.Println</a:t>
            </a:r>
            <a:r>
              <a:rPr lang="en-US" sz="1200" dirty="0">
                <a:solidFill>
                  <a:srgbClr val="0000FF"/>
                </a:solidFill>
              </a:rPr>
              <a:t>(err)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    return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}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if err = </a:t>
            </a:r>
            <a:r>
              <a:rPr lang="en-US" sz="1200" dirty="0" err="1">
                <a:solidFill>
                  <a:srgbClr val="0000FF"/>
                </a:solidFill>
              </a:rPr>
              <a:t>ioutil.WriteFile</a:t>
            </a:r>
            <a:r>
              <a:rPr lang="en-US" sz="1200" dirty="0">
                <a:solidFill>
                  <a:srgbClr val="0000FF"/>
                </a:solidFill>
              </a:rPr>
              <a:t>("output.txt", b, 0666); err != nil {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    </a:t>
            </a:r>
            <a:r>
              <a:rPr lang="en-US" sz="1200" dirty="0" err="1">
                <a:solidFill>
                  <a:srgbClr val="0000FF"/>
                </a:solidFill>
              </a:rPr>
              <a:t>fmt.Println</a:t>
            </a:r>
            <a:r>
              <a:rPr lang="en-US" sz="1200" dirty="0">
                <a:solidFill>
                  <a:srgbClr val="0000FF"/>
                </a:solidFill>
              </a:rPr>
              <a:t>(err)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}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}</a:t>
            </a:r>
            <a:endParaRPr lang="en-US" sz="12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0" y="392723"/>
            <a:ext cx="6934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https://rosettacode.org/wiki/File_input/output#Go</a:t>
            </a:r>
          </a:p>
        </p:txBody>
      </p:sp>
    </p:spTree>
    <p:extLst>
      <p:ext uri="{BB962C8B-B14F-4D97-AF65-F5344CB8AC3E}">
        <p14:creationId xmlns:p14="http://schemas.microsoft.com/office/powerpoint/2010/main" val="2975490633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Go from Rosetta</a:t>
            </a:r>
          </a:p>
        </p:txBody>
      </p:sp>
      <p:sp>
        <p:nvSpPr>
          <p:cNvPr id="5" name="Rectangle 4"/>
          <p:cNvSpPr/>
          <p:nvPr/>
        </p:nvSpPr>
        <p:spPr>
          <a:xfrm>
            <a:off x="781665" y="762000"/>
            <a:ext cx="8001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solidFill>
                  <a:srgbClr val="0000FF"/>
                </a:solidFill>
              </a:rPr>
              <a:t>package main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import (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"</a:t>
            </a:r>
            <a:r>
              <a:rPr lang="en-US" sz="1200" dirty="0" err="1">
                <a:solidFill>
                  <a:srgbClr val="0000FF"/>
                </a:solidFill>
              </a:rPr>
              <a:t>io</a:t>
            </a:r>
            <a:r>
              <a:rPr lang="en-US" sz="1200" dirty="0">
                <a:solidFill>
                  <a:srgbClr val="0000FF"/>
                </a:solidFill>
              </a:rPr>
              <a:t>"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"log"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"</a:t>
            </a:r>
            <a:r>
              <a:rPr lang="en-US" sz="1200" dirty="0" err="1">
                <a:solidFill>
                  <a:srgbClr val="0000FF"/>
                </a:solidFill>
              </a:rPr>
              <a:t>os</a:t>
            </a:r>
            <a:r>
              <a:rPr lang="en-US" sz="1200" dirty="0">
                <a:solidFill>
                  <a:srgbClr val="0000FF"/>
                </a:solidFill>
              </a:rPr>
              <a:t>"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)</a:t>
            </a:r>
          </a:p>
          <a:p>
            <a:pPr algn="l"/>
            <a:r>
              <a:rPr lang="en-US" sz="1200" dirty="0" err="1">
                <a:solidFill>
                  <a:srgbClr val="0000FF"/>
                </a:solidFill>
              </a:rPr>
              <a:t>func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CopyFile</a:t>
            </a:r>
            <a:r>
              <a:rPr lang="en-US" sz="1200" dirty="0">
                <a:solidFill>
                  <a:srgbClr val="0000FF"/>
                </a:solidFill>
              </a:rPr>
              <a:t>(out, in string) (err error) {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var</a:t>
            </a:r>
            <a:r>
              <a:rPr lang="en-US" sz="1200" dirty="0">
                <a:solidFill>
                  <a:srgbClr val="0000FF"/>
                </a:solidFill>
              </a:rPr>
              <a:t> </a:t>
            </a:r>
            <a:r>
              <a:rPr lang="en-US" sz="1200" dirty="0" err="1">
                <a:solidFill>
                  <a:srgbClr val="0000FF"/>
                </a:solidFill>
              </a:rPr>
              <a:t>inf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outf</a:t>
            </a:r>
            <a:r>
              <a:rPr lang="en-US" sz="1200" dirty="0">
                <a:solidFill>
                  <a:srgbClr val="0000FF"/>
                </a:solidFill>
              </a:rPr>
              <a:t> *</a:t>
            </a:r>
            <a:r>
              <a:rPr lang="en-US" sz="1200" dirty="0" err="1">
                <a:solidFill>
                  <a:srgbClr val="0000FF"/>
                </a:solidFill>
              </a:rPr>
              <a:t>os.File</a:t>
            </a:r>
            <a:endParaRPr lang="en-US" sz="1200" dirty="0">
              <a:solidFill>
                <a:srgbClr val="0000FF"/>
              </a:solidFill>
            </a:endParaRP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inf</a:t>
            </a:r>
            <a:r>
              <a:rPr lang="en-US" sz="1200" dirty="0">
                <a:solidFill>
                  <a:srgbClr val="0000FF"/>
                </a:solidFill>
              </a:rPr>
              <a:t>, err = </a:t>
            </a:r>
            <a:r>
              <a:rPr lang="en-US" sz="1200" dirty="0" err="1">
                <a:solidFill>
                  <a:srgbClr val="0000FF"/>
                </a:solidFill>
              </a:rPr>
              <a:t>os.Open</a:t>
            </a:r>
            <a:r>
              <a:rPr lang="en-US" sz="1200" dirty="0">
                <a:solidFill>
                  <a:srgbClr val="0000FF"/>
                </a:solidFill>
              </a:rPr>
              <a:t>(in)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if err != nil {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    return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}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defer </a:t>
            </a:r>
            <a:r>
              <a:rPr lang="en-US" sz="1200" dirty="0" err="1">
                <a:solidFill>
                  <a:srgbClr val="0000FF"/>
                </a:solidFill>
              </a:rPr>
              <a:t>func</a:t>
            </a:r>
            <a:r>
              <a:rPr lang="en-US" sz="1200" dirty="0">
                <a:solidFill>
                  <a:srgbClr val="0000FF"/>
                </a:solidFill>
              </a:rPr>
              <a:t>() {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    </a:t>
            </a:r>
            <a:r>
              <a:rPr lang="en-US" sz="1200" dirty="0" err="1">
                <a:solidFill>
                  <a:srgbClr val="0000FF"/>
                </a:solidFill>
              </a:rPr>
              <a:t>cErr</a:t>
            </a:r>
            <a:r>
              <a:rPr lang="en-US" sz="1200" dirty="0">
                <a:solidFill>
                  <a:srgbClr val="0000FF"/>
                </a:solidFill>
              </a:rPr>
              <a:t> := </a:t>
            </a:r>
            <a:r>
              <a:rPr lang="en-US" sz="1200" dirty="0" err="1">
                <a:solidFill>
                  <a:srgbClr val="0000FF"/>
                </a:solidFill>
              </a:rPr>
              <a:t>inf.Close</a:t>
            </a:r>
            <a:r>
              <a:rPr lang="en-US" sz="1200" dirty="0">
                <a:solidFill>
                  <a:srgbClr val="0000FF"/>
                </a:solidFill>
              </a:rPr>
              <a:t>()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    if err == nil {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        err = </a:t>
            </a:r>
            <a:r>
              <a:rPr lang="en-US" sz="1200" dirty="0" err="1">
                <a:solidFill>
                  <a:srgbClr val="0000FF"/>
                </a:solidFill>
              </a:rPr>
              <a:t>cErr</a:t>
            </a:r>
            <a:endParaRPr lang="en-US" sz="1200" dirty="0">
              <a:solidFill>
                <a:srgbClr val="0000FF"/>
              </a:solidFill>
            </a:endParaRP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    }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}()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outf</a:t>
            </a:r>
            <a:r>
              <a:rPr lang="en-US" sz="1200" dirty="0">
                <a:solidFill>
                  <a:srgbClr val="0000FF"/>
                </a:solidFill>
              </a:rPr>
              <a:t>, err = </a:t>
            </a:r>
            <a:r>
              <a:rPr lang="en-US" sz="1200" dirty="0" err="1">
                <a:solidFill>
                  <a:srgbClr val="0000FF"/>
                </a:solidFill>
              </a:rPr>
              <a:t>os.Create</a:t>
            </a:r>
            <a:r>
              <a:rPr lang="en-US" sz="1200" dirty="0">
                <a:solidFill>
                  <a:srgbClr val="0000FF"/>
                </a:solidFill>
              </a:rPr>
              <a:t>(out)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if err != nil {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    return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}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_, err = </a:t>
            </a:r>
            <a:r>
              <a:rPr lang="en-US" sz="1200" dirty="0" err="1">
                <a:solidFill>
                  <a:srgbClr val="0000FF"/>
                </a:solidFill>
              </a:rPr>
              <a:t>io.Copy</a:t>
            </a:r>
            <a:r>
              <a:rPr lang="en-US" sz="1200" dirty="0">
                <a:solidFill>
                  <a:srgbClr val="0000FF"/>
                </a:solidFill>
              </a:rPr>
              <a:t>(</a:t>
            </a:r>
            <a:r>
              <a:rPr lang="en-US" sz="1200" dirty="0" err="1">
                <a:solidFill>
                  <a:srgbClr val="0000FF"/>
                </a:solidFill>
              </a:rPr>
              <a:t>outf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r>
              <a:rPr lang="en-US" sz="1200" dirty="0" err="1">
                <a:solidFill>
                  <a:srgbClr val="0000FF"/>
                </a:solidFill>
              </a:rPr>
              <a:t>inf</a:t>
            </a:r>
            <a:r>
              <a:rPr lang="en-US" sz="1200" dirty="0">
                <a:solidFill>
                  <a:srgbClr val="0000FF"/>
                </a:solidFill>
              </a:rPr>
              <a:t>)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</a:t>
            </a:r>
            <a:r>
              <a:rPr lang="en-US" sz="1200" dirty="0" err="1">
                <a:solidFill>
                  <a:srgbClr val="0000FF"/>
                </a:solidFill>
              </a:rPr>
              <a:t>cErr</a:t>
            </a:r>
            <a:r>
              <a:rPr lang="en-US" sz="1200" dirty="0">
                <a:solidFill>
                  <a:srgbClr val="0000FF"/>
                </a:solidFill>
              </a:rPr>
              <a:t> := </a:t>
            </a:r>
            <a:r>
              <a:rPr lang="en-US" sz="1200" dirty="0" err="1">
                <a:solidFill>
                  <a:srgbClr val="0000FF"/>
                </a:solidFill>
              </a:rPr>
              <a:t>outf.Close</a:t>
            </a:r>
            <a:r>
              <a:rPr lang="en-US" sz="1200" dirty="0">
                <a:solidFill>
                  <a:srgbClr val="0000FF"/>
                </a:solidFill>
              </a:rPr>
              <a:t>()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if err == nil {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    err = </a:t>
            </a:r>
            <a:r>
              <a:rPr lang="en-US" sz="1200" dirty="0" err="1">
                <a:solidFill>
                  <a:srgbClr val="0000FF"/>
                </a:solidFill>
              </a:rPr>
              <a:t>cErr</a:t>
            </a:r>
            <a:endParaRPr lang="en-US" sz="1200" dirty="0">
              <a:solidFill>
                <a:srgbClr val="0000FF"/>
              </a:solidFill>
            </a:endParaRP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}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return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}</a:t>
            </a:r>
          </a:p>
          <a:p>
            <a:pPr algn="l"/>
            <a:r>
              <a:rPr lang="en-US" sz="1200" dirty="0" err="1">
                <a:solidFill>
                  <a:srgbClr val="0000FF"/>
                </a:solidFill>
              </a:rPr>
              <a:t>func</a:t>
            </a:r>
            <a:r>
              <a:rPr lang="en-US" sz="1200" dirty="0">
                <a:solidFill>
                  <a:srgbClr val="0000FF"/>
                </a:solidFill>
              </a:rPr>
              <a:t> main() {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if err := </a:t>
            </a:r>
            <a:r>
              <a:rPr lang="en-US" sz="1200" dirty="0" err="1">
                <a:solidFill>
                  <a:srgbClr val="0000FF"/>
                </a:solidFill>
              </a:rPr>
              <a:t>CopyFile</a:t>
            </a:r>
            <a:r>
              <a:rPr lang="en-US" sz="1200" dirty="0">
                <a:solidFill>
                  <a:srgbClr val="0000FF"/>
                </a:solidFill>
              </a:rPr>
              <a:t>("output.txt", "input.txt"); err != nil {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    </a:t>
            </a:r>
            <a:r>
              <a:rPr lang="en-US" sz="1200" dirty="0" err="1">
                <a:solidFill>
                  <a:srgbClr val="0000FF"/>
                </a:solidFill>
              </a:rPr>
              <a:t>log.Fatal</a:t>
            </a:r>
            <a:r>
              <a:rPr lang="en-US" sz="1200" dirty="0">
                <a:solidFill>
                  <a:srgbClr val="0000FF"/>
                </a:solidFill>
              </a:rPr>
              <a:t>(err)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    }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</a:rPr>
              <a:t>}</a:t>
            </a:r>
            <a:endParaRPr lang="en-US" sz="12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204508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87" y="-15116"/>
            <a:ext cx="8062912" cy="396116"/>
          </a:xfrm>
        </p:spPr>
        <p:txBody>
          <a:bodyPr/>
          <a:lstStyle/>
          <a:p>
            <a:r>
              <a:rPr lang="en-US" sz="2800" dirty="0"/>
              <a:t>Sample Go from Rosetta</a:t>
            </a:r>
          </a:p>
        </p:txBody>
      </p:sp>
      <p:sp>
        <p:nvSpPr>
          <p:cNvPr id="5" name="Rectangle 4"/>
          <p:cNvSpPr/>
          <p:nvPr/>
        </p:nvSpPr>
        <p:spPr>
          <a:xfrm>
            <a:off x="781665" y="762000"/>
            <a:ext cx="8001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700" dirty="0">
                <a:solidFill>
                  <a:srgbClr val="0000FF"/>
                </a:solidFill>
              </a:rPr>
              <a:t>package main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 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import (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"</a:t>
            </a:r>
            <a:r>
              <a:rPr lang="en-US" sz="700" dirty="0" err="1">
                <a:solidFill>
                  <a:srgbClr val="0000FF"/>
                </a:solidFill>
              </a:rPr>
              <a:t>bufio</a:t>
            </a:r>
            <a:r>
              <a:rPr lang="en-US" sz="700" dirty="0">
                <a:solidFill>
                  <a:srgbClr val="0000FF"/>
                </a:solidFill>
              </a:rPr>
              <a:t>"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"</a:t>
            </a:r>
            <a:r>
              <a:rPr lang="en-US" sz="700" dirty="0" err="1">
                <a:solidFill>
                  <a:srgbClr val="0000FF"/>
                </a:solidFill>
              </a:rPr>
              <a:t>fmt</a:t>
            </a:r>
            <a:r>
              <a:rPr lang="en-US" sz="700" dirty="0">
                <a:solidFill>
                  <a:srgbClr val="0000FF"/>
                </a:solidFill>
              </a:rPr>
              <a:t>"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"</a:t>
            </a:r>
            <a:r>
              <a:rPr lang="en-US" sz="700" dirty="0" err="1">
                <a:solidFill>
                  <a:srgbClr val="0000FF"/>
                </a:solidFill>
              </a:rPr>
              <a:t>io</a:t>
            </a:r>
            <a:r>
              <a:rPr lang="en-US" sz="700" dirty="0">
                <a:solidFill>
                  <a:srgbClr val="0000FF"/>
                </a:solidFill>
              </a:rPr>
              <a:t>"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"log"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"</a:t>
            </a:r>
            <a:r>
              <a:rPr lang="en-US" sz="700" dirty="0" err="1">
                <a:solidFill>
                  <a:srgbClr val="0000FF"/>
                </a:solidFill>
              </a:rPr>
              <a:t>os</a:t>
            </a:r>
            <a:r>
              <a:rPr lang="en-US" sz="700" dirty="0">
                <a:solidFill>
                  <a:srgbClr val="0000FF"/>
                </a:solidFill>
              </a:rPr>
              <a:t>"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)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 </a:t>
            </a:r>
          </a:p>
          <a:p>
            <a:pPr algn="l"/>
            <a:r>
              <a:rPr lang="en-US" sz="700" dirty="0" err="1">
                <a:solidFill>
                  <a:srgbClr val="0000FF"/>
                </a:solidFill>
              </a:rPr>
              <a:t>func</a:t>
            </a:r>
            <a:r>
              <a:rPr lang="en-US" sz="700" dirty="0">
                <a:solidFill>
                  <a:srgbClr val="0000FF"/>
                </a:solidFill>
              </a:rPr>
              <a:t> main() {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// Often we'd already have wrapped </a:t>
            </a:r>
            <a:r>
              <a:rPr lang="en-US" sz="700" dirty="0" err="1">
                <a:solidFill>
                  <a:srgbClr val="0000FF"/>
                </a:solidFill>
              </a:rPr>
              <a:t>os.Stdin</a:t>
            </a:r>
            <a:r>
              <a:rPr lang="en-US" sz="700" dirty="0">
                <a:solidFill>
                  <a:srgbClr val="0000FF"/>
                </a:solidFill>
              </a:rPr>
              <a:t> (or some other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// </a:t>
            </a:r>
            <a:r>
              <a:rPr lang="en-US" sz="700" dirty="0" err="1">
                <a:solidFill>
                  <a:srgbClr val="0000FF"/>
                </a:solidFill>
              </a:rPr>
              <a:t>io.Reader</a:t>
            </a:r>
            <a:r>
              <a:rPr lang="en-US" sz="700" dirty="0">
                <a:solidFill>
                  <a:srgbClr val="0000FF"/>
                </a:solidFill>
              </a:rPr>
              <a:t>, like an *</a:t>
            </a:r>
            <a:r>
              <a:rPr lang="en-US" sz="700" dirty="0" err="1">
                <a:solidFill>
                  <a:srgbClr val="0000FF"/>
                </a:solidFill>
              </a:rPr>
              <a:t>os.File</a:t>
            </a:r>
            <a:r>
              <a:rPr lang="en-US" sz="700" dirty="0">
                <a:solidFill>
                  <a:srgbClr val="0000FF"/>
                </a:solidFill>
              </a:rPr>
              <a:t>) in a </a:t>
            </a:r>
            <a:r>
              <a:rPr lang="en-US" sz="700" dirty="0" err="1">
                <a:solidFill>
                  <a:srgbClr val="0000FF"/>
                </a:solidFill>
              </a:rPr>
              <a:t>bufio.Reader</a:t>
            </a:r>
            <a:r>
              <a:rPr lang="en-US" sz="700" dirty="0">
                <a:solidFill>
                  <a:srgbClr val="0000FF"/>
                </a:solidFill>
              </a:rPr>
              <a:t> by this point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// and we'd use </a:t>
            </a:r>
            <a:r>
              <a:rPr lang="en-US" sz="700" dirty="0" err="1">
                <a:solidFill>
                  <a:srgbClr val="0000FF"/>
                </a:solidFill>
              </a:rPr>
              <a:t>fmt.Fscanln</a:t>
            </a:r>
            <a:r>
              <a:rPr lang="en-US" sz="700" dirty="0">
                <a:solidFill>
                  <a:srgbClr val="0000FF"/>
                </a:solidFill>
              </a:rPr>
              <a:t>() on that reader instead.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</a:t>
            </a:r>
            <a:r>
              <a:rPr lang="en-US" sz="700" dirty="0" err="1">
                <a:solidFill>
                  <a:srgbClr val="0000FF"/>
                </a:solidFill>
              </a:rPr>
              <a:t>var</a:t>
            </a:r>
            <a:r>
              <a:rPr lang="en-US" sz="700" dirty="0">
                <a:solidFill>
                  <a:srgbClr val="0000FF"/>
                </a:solidFill>
              </a:rPr>
              <a:t> lines </a:t>
            </a:r>
            <a:r>
              <a:rPr lang="en-US" sz="700" dirty="0" err="1">
                <a:solidFill>
                  <a:srgbClr val="0000FF"/>
                </a:solidFill>
              </a:rPr>
              <a:t>int</a:t>
            </a:r>
            <a:endParaRPr lang="en-US" sz="700" dirty="0">
              <a:solidFill>
                <a:srgbClr val="0000FF"/>
              </a:solidFill>
            </a:endParaRP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n, err := </a:t>
            </a:r>
            <a:r>
              <a:rPr lang="en-US" sz="700" dirty="0" err="1">
                <a:solidFill>
                  <a:srgbClr val="0000FF"/>
                </a:solidFill>
              </a:rPr>
              <a:t>fmt.Scanln</a:t>
            </a:r>
            <a:r>
              <a:rPr lang="en-US" sz="700" dirty="0">
                <a:solidFill>
                  <a:srgbClr val="0000FF"/>
                </a:solidFill>
              </a:rPr>
              <a:t>(&amp;lines)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if n != 1 || err != nil {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	</a:t>
            </a:r>
            <a:r>
              <a:rPr lang="en-US" sz="700" dirty="0" err="1">
                <a:solidFill>
                  <a:srgbClr val="0000FF"/>
                </a:solidFill>
              </a:rPr>
              <a:t>log.Fatal</a:t>
            </a:r>
            <a:r>
              <a:rPr lang="en-US" sz="700" dirty="0">
                <a:solidFill>
                  <a:srgbClr val="0000FF"/>
                </a:solidFill>
              </a:rPr>
              <a:t>(err)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}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 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// Use a </a:t>
            </a:r>
            <a:r>
              <a:rPr lang="en-US" sz="700" dirty="0" err="1">
                <a:solidFill>
                  <a:srgbClr val="0000FF"/>
                </a:solidFill>
              </a:rPr>
              <a:t>bufio.Scanner</a:t>
            </a:r>
            <a:r>
              <a:rPr lang="en-US" sz="700" dirty="0">
                <a:solidFill>
                  <a:srgbClr val="0000FF"/>
                </a:solidFill>
              </a:rPr>
              <a:t>. This uses a </a:t>
            </a:r>
            <a:r>
              <a:rPr lang="en-US" sz="700" dirty="0" err="1">
                <a:solidFill>
                  <a:srgbClr val="0000FF"/>
                </a:solidFill>
              </a:rPr>
              <a:t>SplitFunc</a:t>
            </a:r>
            <a:r>
              <a:rPr lang="en-US" sz="700" dirty="0">
                <a:solidFill>
                  <a:srgbClr val="0000FF"/>
                </a:solidFill>
              </a:rPr>
              <a:t> which we can choose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// or provide our own that splits or otherwise pre-processes the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// input into tokens however we like.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//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// Could also just use </a:t>
            </a:r>
            <a:r>
              <a:rPr lang="en-US" sz="700" dirty="0" err="1">
                <a:solidFill>
                  <a:srgbClr val="0000FF"/>
                </a:solidFill>
              </a:rPr>
              <a:t>bufio.ReadString</a:t>
            </a:r>
            <a:r>
              <a:rPr lang="en-US" sz="700" dirty="0">
                <a:solidFill>
                  <a:srgbClr val="0000FF"/>
                </a:solidFill>
              </a:rPr>
              <a:t>('\n') but a Scanner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// with </a:t>
            </a:r>
            <a:r>
              <a:rPr lang="en-US" sz="700" dirty="0" err="1">
                <a:solidFill>
                  <a:srgbClr val="0000FF"/>
                </a:solidFill>
              </a:rPr>
              <a:t>ScanLines</a:t>
            </a:r>
            <a:r>
              <a:rPr lang="en-US" sz="700" dirty="0">
                <a:solidFill>
                  <a:srgbClr val="0000FF"/>
                </a:solidFill>
              </a:rPr>
              <a:t> matches (and removes) `\r?\n$` and is more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// general purpose.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//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// Normally the loop would be just: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//	for </a:t>
            </a:r>
            <a:r>
              <a:rPr lang="en-US" sz="700" dirty="0" err="1">
                <a:solidFill>
                  <a:srgbClr val="0000FF"/>
                </a:solidFill>
              </a:rPr>
              <a:t>scanner.Scan</a:t>
            </a:r>
            <a:r>
              <a:rPr lang="en-US" sz="700" dirty="0">
                <a:solidFill>
                  <a:srgbClr val="0000FF"/>
                </a:solidFill>
              </a:rPr>
              <a:t>() {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//		// use </a:t>
            </a:r>
            <a:r>
              <a:rPr lang="en-US" sz="700" dirty="0" err="1">
                <a:solidFill>
                  <a:srgbClr val="0000FF"/>
                </a:solidFill>
              </a:rPr>
              <a:t>scanner.Text</a:t>
            </a:r>
            <a:r>
              <a:rPr lang="en-US" sz="700" dirty="0">
                <a:solidFill>
                  <a:srgbClr val="0000FF"/>
                </a:solidFill>
              </a:rPr>
              <a:t>() or </a:t>
            </a:r>
            <a:r>
              <a:rPr lang="en-US" sz="700" dirty="0" err="1">
                <a:solidFill>
                  <a:srgbClr val="0000FF"/>
                </a:solidFill>
              </a:rPr>
              <a:t>scanner.Bytes</a:t>
            </a:r>
            <a:r>
              <a:rPr lang="en-US" sz="700" dirty="0">
                <a:solidFill>
                  <a:srgbClr val="0000FF"/>
                </a:solidFill>
              </a:rPr>
              <a:t>()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//	}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// and we'd loop until the scan indicated EOF. But for this task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// we've got an </a:t>
            </a:r>
            <a:r>
              <a:rPr lang="en-US" sz="700" dirty="0" err="1">
                <a:solidFill>
                  <a:srgbClr val="0000FF"/>
                </a:solidFill>
              </a:rPr>
              <a:t>explictly</a:t>
            </a:r>
            <a:r>
              <a:rPr lang="en-US" sz="700" dirty="0">
                <a:solidFill>
                  <a:srgbClr val="0000FF"/>
                </a:solidFill>
              </a:rPr>
              <a:t> specified number of lines to read.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 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scanner := </a:t>
            </a:r>
            <a:r>
              <a:rPr lang="en-US" sz="700" dirty="0" err="1">
                <a:solidFill>
                  <a:srgbClr val="0000FF"/>
                </a:solidFill>
              </a:rPr>
              <a:t>bufio.NewScanner</a:t>
            </a:r>
            <a:r>
              <a:rPr lang="en-US" sz="700" dirty="0">
                <a:solidFill>
                  <a:srgbClr val="0000FF"/>
                </a:solidFill>
              </a:rPr>
              <a:t>(</a:t>
            </a:r>
            <a:r>
              <a:rPr lang="en-US" sz="700" dirty="0" err="1">
                <a:solidFill>
                  <a:srgbClr val="0000FF"/>
                </a:solidFill>
              </a:rPr>
              <a:t>os.Stdin</a:t>
            </a:r>
            <a:r>
              <a:rPr lang="en-US" sz="700" dirty="0">
                <a:solidFill>
                  <a:srgbClr val="0000FF"/>
                </a:solidFill>
              </a:rPr>
              <a:t>)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</a:t>
            </a:r>
            <a:r>
              <a:rPr lang="en-US" sz="700" dirty="0" err="1">
                <a:solidFill>
                  <a:srgbClr val="0000FF"/>
                </a:solidFill>
              </a:rPr>
              <a:t>scanner.Split</a:t>
            </a:r>
            <a:r>
              <a:rPr lang="en-US" sz="700" dirty="0">
                <a:solidFill>
                  <a:srgbClr val="0000FF"/>
                </a:solidFill>
              </a:rPr>
              <a:t>(</a:t>
            </a:r>
            <a:r>
              <a:rPr lang="en-US" sz="700" dirty="0" err="1">
                <a:solidFill>
                  <a:srgbClr val="0000FF"/>
                </a:solidFill>
              </a:rPr>
              <a:t>bufio.ScanLines</a:t>
            </a:r>
            <a:r>
              <a:rPr lang="en-US" sz="700" dirty="0">
                <a:solidFill>
                  <a:srgbClr val="0000FF"/>
                </a:solidFill>
              </a:rPr>
              <a:t>) // not needed, this is the default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for ; </a:t>
            </a:r>
            <a:r>
              <a:rPr lang="en-US" sz="700" dirty="0" err="1">
                <a:solidFill>
                  <a:srgbClr val="0000FF"/>
                </a:solidFill>
              </a:rPr>
              <a:t>scanner.Scan</a:t>
            </a:r>
            <a:r>
              <a:rPr lang="en-US" sz="700" dirty="0">
                <a:solidFill>
                  <a:srgbClr val="0000FF"/>
                </a:solidFill>
              </a:rPr>
              <a:t>() &amp;&amp; lines &gt; 0; lines-- {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	</a:t>
            </a:r>
            <a:r>
              <a:rPr lang="en-US" sz="700" dirty="0" err="1">
                <a:solidFill>
                  <a:srgbClr val="0000FF"/>
                </a:solidFill>
              </a:rPr>
              <a:t>doStuff</a:t>
            </a:r>
            <a:r>
              <a:rPr lang="en-US" sz="700" dirty="0">
                <a:solidFill>
                  <a:srgbClr val="0000FF"/>
                </a:solidFill>
              </a:rPr>
              <a:t>(</a:t>
            </a:r>
            <a:r>
              <a:rPr lang="en-US" sz="700" dirty="0" err="1">
                <a:solidFill>
                  <a:srgbClr val="0000FF"/>
                </a:solidFill>
              </a:rPr>
              <a:t>scanner.Text</a:t>
            </a:r>
            <a:r>
              <a:rPr lang="en-US" sz="700" dirty="0">
                <a:solidFill>
                  <a:srgbClr val="0000FF"/>
                </a:solidFill>
              </a:rPr>
              <a:t>())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}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if err := </a:t>
            </a:r>
            <a:r>
              <a:rPr lang="en-US" sz="700" dirty="0" err="1">
                <a:solidFill>
                  <a:srgbClr val="0000FF"/>
                </a:solidFill>
              </a:rPr>
              <a:t>scanner.Err</a:t>
            </a:r>
            <a:r>
              <a:rPr lang="en-US" sz="700" dirty="0">
                <a:solidFill>
                  <a:srgbClr val="0000FF"/>
                </a:solidFill>
              </a:rPr>
              <a:t>(); err != nil {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	</a:t>
            </a:r>
            <a:r>
              <a:rPr lang="en-US" sz="700" dirty="0" err="1">
                <a:solidFill>
                  <a:srgbClr val="0000FF"/>
                </a:solidFill>
              </a:rPr>
              <a:t>log.Fatal</a:t>
            </a:r>
            <a:r>
              <a:rPr lang="en-US" sz="700" dirty="0">
                <a:solidFill>
                  <a:srgbClr val="0000FF"/>
                </a:solidFill>
              </a:rPr>
              <a:t>(err)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}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// Check for too few lines, normally not needed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if lines &gt; 0 {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	</a:t>
            </a:r>
            <a:r>
              <a:rPr lang="en-US" sz="700" dirty="0" err="1">
                <a:solidFill>
                  <a:srgbClr val="0000FF"/>
                </a:solidFill>
              </a:rPr>
              <a:t>log.Fatalln</a:t>
            </a:r>
            <a:r>
              <a:rPr lang="en-US" sz="700" dirty="0">
                <a:solidFill>
                  <a:srgbClr val="0000FF"/>
                </a:solidFill>
              </a:rPr>
              <a:t>("early", </a:t>
            </a:r>
            <a:r>
              <a:rPr lang="en-US" sz="700" dirty="0" err="1">
                <a:solidFill>
                  <a:srgbClr val="0000FF"/>
                </a:solidFill>
              </a:rPr>
              <a:t>io.EOF</a:t>
            </a:r>
            <a:r>
              <a:rPr lang="en-US" sz="700" dirty="0">
                <a:solidFill>
                  <a:srgbClr val="0000FF"/>
                </a:solidFill>
              </a:rPr>
              <a:t>)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}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}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 </a:t>
            </a:r>
          </a:p>
          <a:p>
            <a:pPr algn="l"/>
            <a:r>
              <a:rPr lang="en-US" sz="700" dirty="0" err="1">
                <a:solidFill>
                  <a:srgbClr val="0000FF"/>
                </a:solidFill>
              </a:rPr>
              <a:t>func</a:t>
            </a:r>
            <a:r>
              <a:rPr lang="en-US" sz="700" dirty="0">
                <a:solidFill>
                  <a:srgbClr val="0000FF"/>
                </a:solidFill>
              </a:rPr>
              <a:t> </a:t>
            </a:r>
            <a:r>
              <a:rPr lang="en-US" sz="700" dirty="0" err="1">
                <a:solidFill>
                  <a:srgbClr val="0000FF"/>
                </a:solidFill>
              </a:rPr>
              <a:t>doStuff</a:t>
            </a:r>
            <a:r>
              <a:rPr lang="en-US" sz="700" dirty="0">
                <a:solidFill>
                  <a:srgbClr val="0000FF"/>
                </a:solidFill>
              </a:rPr>
              <a:t>(line string) {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	</a:t>
            </a:r>
            <a:r>
              <a:rPr lang="en-US" sz="700" dirty="0" err="1">
                <a:solidFill>
                  <a:srgbClr val="0000FF"/>
                </a:solidFill>
              </a:rPr>
              <a:t>fmt.Println</a:t>
            </a:r>
            <a:r>
              <a:rPr lang="en-US" sz="700" dirty="0">
                <a:solidFill>
                  <a:srgbClr val="0000FF"/>
                </a:solidFill>
              </a:rPr>
              <a:t>(line)</a:t>
            </a:r>
          </a:p>
          <a:p>
            <a:pPr algn="l"/>
            <a:r>
              <a:rPr lang="en-US" sz="700" dirty="0">
                <a:solidFill>
                  <a:srgbClr val="0000FF"/>
                </a:solidFill>
              </a:rPr>
              <a:t>}</a:t>
            </a:r>
            <a:endParaRPr lang="en-US" sz="7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1665" y="392723"/>
            <a:ext cx="836233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https://rosettacode.org/wiki/Input/Output_for_Lines_of_Text#Go</a:t>
            </a:r>
          </a:p>
        </p:txBody>
      </p:sp>
    </p:spTree>
    <p:extLst>
      <p:ext uri="{BB962C8B-B14F-4D97-AF65-F5344CB8AC3E}">
        <p14:creationId xmlns:p14="http://schemas.microsoft.com/office/powerpoint/2010/main" val="1413849732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87" y="-15116"/>
            <a:ext cx="8062912" cy="396116"/>
          </a:xfrm>
        </p:spPr>
        <p:txBody>
          <a:bodyPr/>
          <a:lstStyle/>
          <a:p>
            <a:r>
              <a:rPr lang="en-US" sz="2800" dirty="0"/>
              <a:t>Sample Go from Rosetta</a:t>
            </a:r>
          </a:p>
        </p:txBody>
      </p:sp>
      <p:sp>
        <p:nvSpPr>
          <p:cNvPr id="5" name="Rectangle 4"/>
          <p:cNvSpPr/>
          <p:nvPr/>
        </p:nvSpPr>
        <p:spPr>
          <a:xfrm>
            <a:off x="810973" y="1295400"/>
            <a:ext cx="80010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/>
              <a:t>package main</a:t>
            </a:r>
          </a:p>
          <a:p>
            <a:pPr algn="l"/>
            <a:r>
              <a:rPr lang="en-US" sz="1600" dirty="0"/>
              <a:t> </a:t>
            </a:r>
          </a:p>
          <a:p>
            <a:pPr algn="l"/>
            <a:r>
              <a:rPr lang="en-US" sz="1600" dirty="0"/>
              <a:t>import (</a:t>
            </a:r>
          </a:p>
          <a:p>
            <a:pPr algn="l"/>
            <a:r>
              <a:rPr lang="en-US" sz="1600" dirty="0"/>
              <a:t>    "</a:t>
            </a:r>
            <a:r>
              <a:rPr lang="en-US" sz="1600" dirty="0" err="1"/>
              <a:t>fmt</a:t>
            </a:r>
            <a:r>
              <a:rPr lang="en-US" sz="1600" dirty="0"/>
              <a:t>"</a:t>
            </a:r>
          </a:p>
          <a:p>
            <a:pPr algn="l"/>
            <a:r>
              <a:rPr lang="en-US" sz="1600" dirty="0"/>
              <a:t>    "strings"</a:t>
            </a:r>
          </a:p>
          <a:p>
            <a:pPr algn="l"/>
            <a:r>
              <a:rPr lang="en-US" sz="1600" dirty="0"/>
              <a:t>)</a:t>
            </a:r>
          </a:p>
          <a:p>
            <a:pPr algn="l"/>
            <a:r>
              <a:rPr lang="en-US" sz="1600" dirty="0"/>
              <a:t> </a:t>
            </a:r>
          </a:p>
          <a:p>
            <a:pPr algn="l"/>
            <a:r>
              <a:rPr lang="en-US" sz="1600" dirty="0" err="1"/>
              <a:t>func</a:t>
            </a:r>
            <a:r>
              <a:rPr lang="en-US" sz="1600" dirty="0"/>
              <a:t> </a:t>
            </a:r>
            <a:r>
              <a:rPr lang="en-US" sz="1600" dirty="0" err="1"/>
              <a:t>stripchars</a:t>
            </a:r>
            <a:r>
              <a:rPr lang="en-US" sz="1600" dirty="0"/>
              <a:t>(</a:t>
            </a:r>
            <a:r>
              <a:rPr lang="en-US" sz="1600" dirty="0" err="1"/>
              <a:t>str</a:t>
            </a:r>
            <a:r>
              <a:rPr lang="en-US" sz="1600" dirty="0"/>
              <a:t>, </a:t>
            </a:r>
            <a:r>
              <a:rPr lang="en-US" sz="1600" dirty="0" err="1"/>
              <a:t>chr</a:t>
            </a:r>
            <a:r>
              <a:rPr lang="en-US" sz="1600" dirty="0"/>
              <a:t> string) string {</a:t>
            </a:r>
          </a:p>
          <a:p>
            <a:pPr algn="l"/>
            <a:r>
              <a:rPr lang="en-US" sz="1600" dirty="0"/>
              <a:t>    return </a:t>
            </a:r>
            <a:r>
              <a:rPr lang="en-US" sz="1600" dirty="0" err="1"/>
              <a:t>strings.Map</a:t>
            </a:r>
            <a:r>
              <a:rPr lang="en-US" sz="1600" dirty="0"/>
              <a:t>(</a:t>
            </a:r>
            <a:r>
              <a:rPr lang="en-US" sz="1600" dirty="0" err="1"/>
              <a:t>func</a:t>
            </a:r>
            <a:r>
              <a:rPr lang="en-US" sz="1600" dirty="0"/>
              <a:t>(r rune) rune {</a:t>
            </a:r>
          </a:p>
          <a:p>
            <a:pPr algn="l"/>
            <a:r>
              <a:rPr lang="en-US" sz="1600" dirty="0"/>
              <a:t>        if </a:t>
            </a:r>
            <a:r>
              <a:rPr lang="en-US" sz="1600" dirty="0" err="1"/>
              <a:t>strings.IndexRune</a:t>
            </a:r>
            <a:r>
              <a:rPr lang="en-US" sz="1600" dirty="0"/>
              <a:t>(</a:t>
            </a:r>
            <a:r>
              <a:rPr lang="en-US" sz="1600" dirty="0" err="1"/>
              <a:t>chr</a:t>
            </a:r>
            <a:r>
              <a:rPr lang="en-US" sz="1600" dirty="0"/>
              <a:t>, r) &lt; 0 {</a:t>
            </a:r>
          </a:p>
          <a:p>
            <a:pPr algn="l"/>
            <a:r>
              <a:rPr lang="en-US" sz="1600" dirty="0"/>
              <a:t>            return r</a:t>
            </a:r>
          </a:p>
          <a:p>
            <a:pPr algn="l"/>
            <a:r>
              <a:rPr lang="en-US" sz="1600" dirty="0"/>
              <a:t>        }</a:t>
            </a:r>
          </a:p>
          <a:p>
            <a:pPr algn="l"/>
            <a:r>
              <a:rPr lang="en-US" sz="1600" dirty="0"/>
              <a:t>        return -1</a:t>
            </a:r>
          </a:p>
          <a:p>
            <a:pPr algn="l"/>
            <a:r>
              <a:rPr lang="en-US" sz="1600" dirty="0"/>
              <a:t>    }, </a:t>
            </a:r>
            <a:r>
              <a:rPr lang="en-US" sz="1600" dirty="0" err="1"/>
              <a:t>str</a:t>
            </a:r>
            <a:r>
              <a:rPr lang="en-US" sz="1600" dirty="0"/>
              <a:t>)</a:t>
            </a:r>
          </a:p>
          <a:p>
            <a:pPr algn="l"/>
            <a:r>
              <a:rPr lang="en-US" sz="1600" dirty="0"/>
              <a:t>}</a:t>
            </a:r>
          </a:p>
          <a:p>
            <a:pPr algn="l"/>
            <a:r>
              <a:rPr lang="en-US" sz="1600" dirty="0"/>
              <a:t> </a:t>
            </a:r>
          </a:p>
          <a:p>
            <a:pPr algn="l"/>
            <a:r>
              <a:rPr lang="en-US" sz="1600" dirty="0" err="1"/>
              <a:t>func</a:t>
            </a:r>
            <a:r>
              <a:rPr lang="en-US" sz="1600" dirty="0"/>
              <a:t> main() {</a:t>
            </a:r>
          </a:p>
          <a:p>
            <a:pPr algn="l"/>
            <a:r>
              <a:rPr lang="en-US" sz="1600" dirty="0"/>
              <a:t>    </a:t>
            </a:r>
            <a:r>
              <a:rPr lang="en-US" sz="1600" dirty="0" err="1"/>
              <a:t>fmt.Println</a:t>
            </a:r>
            <a:r>
              <a:rPr lang="en-US" sz="1600" dirty="0"/>
              <a:t>(</a:t>
            </a:r>
            <a:r>
              <a:rPr lang="en-US" sz="1600" dirty="0" err="1"/>
              <a:t>stripchars</a:t>
            </a:r>
            <a:r>
              <a:rPr lang="en-US" sz="1600" dirty="0"/>
              <a:t>("She was a soul stripper. She took my heart!",</a:t>
            </a:r>
          </a:p>
          <a:p>
            <a:pPr algn="l"/>
            <a:r>
              <a:rPr lang="en-US" sz="1600" dirty="0"/>
              <a:t>        "</a:t>
            </a:r>
            <a:r>
              <a:rPr lang="en-US" sz="1600" dirty="0" err="1"/>
              <a:t>aei</a:t>
            </a:r>
            <a:r>
              <a:rPr lang="en-US" sz="1600" dirty="0"/>
              <a:t>"))</a:t>
            </a:r>
          </a:p>
          <a:p>
            <a:pPr algn="l"/>
            <a:r>
              <a:rPr lang="en-US" sz="1600" dirty="0"/>
              <a:t>}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1665" y="392723"/>
            <a:ext cx="8362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https://rosettacode.org/wiki/Strip_a_set_of_characters_from_a_string#Go</a:t>
            </a:r>
          </a:p>
        </p:txBody>
      </p:sp>
    </p:spTree>
    <p:extLst>
      <p:ext uri="{BB962C8B-B14F-4D97-AF65-F5344CB8AC3E}">
        <p14:creationId xmlns:p14="http://schemas.microsoft.com/office/powerpoint/2010/main" val="369265150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87" y="-15116"/>
            <a:ext cx="8062912" cy="396116"/>
          </a:xfrm>
        </p:spPr>
        <p:txBody>
          <a:bodyPr/>
          <a:lstStyle/>
          <a:p>
            <a:r>
              <a:rPr lang="en-US" sz="2800" dirty="0"/>
              <a:t>Sample Go from Rosetta</a:t>
            </a:r>
          </a:p>
        </p:txBody>
      </p:sp>
      <p:sp>
        <p:nvSpPr>
          <p:cNvPr id="5" name="Rectangle 4"/>
          <p:cNvSpPr/>
          <p:nvPr/>
        </p:nvSpPr>
        <p:spPr>
          <a:xfrm>
            <a:off x="781665" y="838200"/>
            <a:ext cx="80010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400" dirty="0"/>
              <a:t>package main</a:t>
            </a:r>
          </a:p>
          <a:p>
            <a:pPr algn="l"/>
            <a:r>
              <a:rPr lang="en-US" sz="400" dirty="0"/>
              <a:t> </a:t>
            </a:r>
          </a:p>
          <a:p>
            <a:pPr algn="l"/>
            <a:r>
              <a:rPr lang="en-US" sz="400" dirty="0"/>
              <a:t>import (</a:t>
            </a:r>
          </a:p>
          <a:p>
            <a:pPr algn="l"/>
            <a:r>
              <a:rPr lang="en-US" sz="400" dirty="0"/>
              <a:t>	"</a:t>
            </a:r>
            <a:r>
              <a:rPr lang="en-US" sz="400" dirty="0" err="1"/>
              <a:t>bufio</a:t>
            </a:r>
            <a:r>
              <a:rPr lang="en-US" sz="400" dirty="0"/>
              <a:t>"</a:t>
            </a:r>
          </a:p>
          <a:p>
            <a:pPr algn="l"/>
            <a:r>
              <a:rPr lang="en-US" sz="400" dirty="0"/>
              <a:t>	"</a:t>
            </a:r>
            <a:r>
              <a:rPr lang="en-US" sz="400" dirty="0" err="1"/>
              <a:t>fmt</a:t>
            </a:r>
            <a:r>
              <a:rPr lang="en-US" sz="400" dirty="0"/>
              <a:t>"</a:t>
            </a:r>
          </a:p>
          <a:p>
            <a:pPr algn="l"/>
            <a:r>
              <a:rPr lang="en-US" sz="400" dirty="0"/>
              <a:t>	"log"</a:t>
            </a:r>
          </a:p>
          <a:p>
            <a:pPr algn="l"/>
            <a:r>
              <a:rPr lang="en-US" sz="400" dirty="0"/>
              <a:t>	"</a:t>
            </a:r>
            <a:r>
              <a:rPr lang="en-US" sz="400" dirty="0" err="1"/>
              <a:t>os</a:t>
            </a:r>
            <a:r>
              <a:rPr lang="en-US" sz="400" dirty="0"/>
              <a:t>"</a:t>
            </a:r>
          </a:p>
          <a:p>
            <a:pPr algn="l"/>
            <a:r>
              <a:rPr lang="en-US" sz="400" dirty="0"/>
              <a:t>	"</a:t>
            </a:r>
            <a:r>
              <a:rPr lang="en-US" sz="400" dirty="0" err="1"/>
              <a:t>strconv</a:t>
            </a:r>
            <a:r>
              <a:rPr lang="en-US" sz="400" dirty="0"/>
              <a:t>"</a:t>
            </a:r>
          </a:p>
          <a:p>
            <a:pPr algn="l"/>
            <a:r>
              <a:rPr lang="en-US" sz="400" dirty="0"/>
              <a:t>	"strings"</a:t>
            </a:r>
          </a:p>
          <a:p>
            <a:pPr algn="l"/>
            <a:r>
              <a:rPr lang="en-US" sz="400" dirty="0"/>
              <a:t>)</a:t>
            </a:r>
          </a:p>
          <a:p>
            <a:pPr algn="l"/>
            <a:r>
              <a:rPr lang="en-US" sz="400" dirty="0"/>
              <a:t> </a:t>
            </a:r>
          </a:p>
          <a:p>
            <a:pPr algn="l"/>
            <a:r>
              <a:rPr lang="en-US" sz="400" dirty="0" err="1"/>
              <a:t>const</a:t>
            </a:r>
            <a:r>
              <a:rPr lang="en-US" sz="400" dirty="0"/>
              <a:t> (</a:t>
            </a:r>
          </a:p>
          <a:p>
            <a:pPr algn="l"/>
            <a:r>
              <a:rPr lang="en-US" sz="400" dirty="0"/>
              <a:t>	filename = "readings.txt"</a:t>
            </a:r>
          </a:p>
          <a:p>
            <a:pPr algn="l"/>
            <a:r>
              <a:rPr lang="en-US" sz="400" dirty="0"/>
              <a:t>	readings = 24             // per line</a:t>
            </a:r>
          </a:p>
          <a:p>
            <a:pPr algn="l"/>
            <a:r>
              <a:rPr lang="en-US" sz="400" dirty="0"/>
              <a:t>	fields   = readings*2 + 1 // per line</a:t>
            </a:r>
          </a:p>
          <a:p>
            <a:pPr algn="l"/>
            <a:r>
              <a:rPr lang="en-US" sz="400" dirty="0"/>
              <a:t>)</a:t>
            </a:r>
          </a:p>
          <a:p>
            <a:pPr algn="l"/>
            <a:r>
              <a:rPr lang="en-US" sz="400" dirty="0"/>
              <a:t> </a:t>
            </a:r>
          </a:p>
          <a:p>
            <a:pPr algn="l"/>
            <a:r>
              <a:rPr lang="en-US" sz="400" dirty="0" err="1"/>
              <a:t>func</a:t>
            </a:r>
            <a:r>
              <a:rPr lang="en-US" sz="400" dirty="0"/>
              <a:t> main() {</a:t>
            </a:r>
          </a:p>
          <a:p>
            <a:pPr algn="l"/>
            <a:r>
              <a:rPr lang="en-US" sz="400" dirty="0"/>
              <a:t>	file, err := </a:t>
            </a:r>
            <a:r>
              <a:rPr lang="en-US" sz="400" dirty="0" err="1"/>
              <a:t>os.Open</a:t>
            </a:r>
            <a:r>
              <a:rPr lang="en-US" sz="400" dirty="0"/>
              <a:t>(filename)</a:t>
            </a:r>
          </a:p>
          <a:p>
            <a:pPr algn="l"/>
            <a:r>
              <a:rPr lang="en-US" sz="400" dirty="0"/>
              <a:t>	if err != nil {</a:t>
            </a:r>
          </a:p>
          <a:p>
            <a:pPr algn="l"/>
            <a:r>
              <a:rPr lang="en-US" sz="400" dirty="0"/>
              <a:t>		</a:t>
            </a:r>
            <a:r>
              <a:rPr lang="en-US" sz="400" dirty="0" err="1"/>
              <a:t>log.Fatal</a:t>
            </a:r>
            <a:r>
              <a:rPr lang="en-US" sz="400" dirty="0"/>
              <a:t>(err)</a:t>
            </a:r>
          </a:p>
          <a:p>
            <a:pPr algn="l"/>
            <a:r>
              <a:rPr lang="en-US" sz="400" dirty="0"/>
              <a:t>	}</a:t>
            </a:r>
          </a:p>
          <a:p>
            <a:pPr algn="l"/>
            <a:r>
              <a:rPr lang="en-US" sz="400" dirty="0"/>
              <a:t>	defer </a:t>
            </a:r>
            <a:r>
              <a:rPr lang="en-US" sz="400" dirty="0" err="1"/>
              <a:t>file.Close</a:t>
            </a:r>
            <a:r>
              <a:rPr lang="en-US" sz="400" dirty="0"/>
              <a:t>()</a:t>
            </a:r>
          </a:p>
          <a:p>
            <a:pPr algn="l"/>
            <a:r>
              <a:rPr lang="en-US" sz="400" dirty="0"/>
              <a:t>	</a:t>
            </a:r>
            <a:r>
              <a:rPr lang="en-US" sz="400" dirty="0" err="1"/>
              <a:t>var</a:t>
            </a:r>
            <a:r>
              <a:rPr lang="en-US" sz="400" dirty="0"/>
              <a:t> (</a:t>
            </a:r>
          </a:p>
          <a:p>
            <a:pPr algn="l"/>
            <a:r>
              <a:rPr lang="en-US" sz="400" dirty="0"/>
              <a:t>		</a:t>
            </a:r>
            <a:r>
              <a:rPr lang="en-US" sz="400" dirty="0" err="1"/>
              <a:t>badRun</a:t>
            </a:r>
            <a:r>
              <a:rPr lang="en-US" sz="400" dirty="0"/>
              <a:t>, </a:t>
            </a:r>
            <a:r>
              <a:rPr lang="en-US" sz="400" dirty="0" err="1"/>
              <a:t>maxRun</a:t>
            </a:r>
            <a:r>
              <a:rPr lang="en-US" sz="400" dirty="0"/>
              <a:t>   </a:t>
            </a:r>
            <a:r>
              <a:rPr lang="en-US" sz="400" dirty="0" err="1"/>
              <a:t>int</a:t>
            </a:r>
            <a:endParaRPr lang="en-US" sz="400" dirty="0"/>
          </a:p>
          <a:p>
            <a:pPr algn="l"/>
            <a:r>
              <a:rPr lang="en-US" sz="400" dirty="0"/>
              <a:t>		</a:t>
            </a:r>
            <a:r>
              <a:rPr lang="en-US" sz="400" dirty="0" err="1"/>
              <a:t>badDate</a:t>
            </a:r>
            <a:r>
              <a:rPr lang="en-US" sz="400" dirty="0"/>
              <a:t>, </a:t>
            </a:r>
            <a:r>
              <a:rPr lang="en-US" sz="400" dirty="0" err="1"/>
              <a:t>maxDate</a:t>
            </a:r>
            <a:r>
              <a:rPr lang="en-US" sz="400" dirty="0"/>
              <a:t> string</a:t>
            </a:r>
          </a:p>
          <a:p>
            <a:pPr algn="l"/>
            <a:r>
              <a:rPr lang="en-US" sz="400" dirty="0"/>
              <a:t>		</a:t>
            </a:r>
            <a:r>
              <a:rPr lang="en-US" sz="400" dirty="0" err="1"/>
              <a:t>fileSum</a:t>
            </a:r>
            <a:r>
              <a:rPr lang="en-US" sz="400" dirty="0"/>
              <a:t>          float64</a:t>
            </a:r>
          </a:p>
          <a:p>
            <a:pPr algn="l"/>
            <a:r>
              <a:rPr lang="en-US" sz="400" dirty="0"/>
              <a:t>		</a:t>
            </a:r>
            <a:r>
              <a:rPr lang="en-US" sz="400" dirty="0" err="1"/>
              <a:t>fileAccept</a:t>
            </a:r>
            <a:r>
              <a:rPr lang="en-US" sz="400" dirty="0"/>
              <a:t>       </a:t>
            </a:r>
            <a:r>
              <a:rPr lang="en-US" sz="400" dirty="0" err="1"/>
              <a:t>int</a:t>
            </a:r>
            <a:endParaRPr lang="en-US" sz="400" dirty="0"/>
          </a:p>
          <a:p>
            <a:pPr algn="l"/>
            <a:r>
              <a:rPr lang="en-US" sz="400" dirty="0"/>
              <a:t>	)</a:t>
            </a:r>
          </a:p>
          <a:p>
            <a:pPr algn="l"/>
            <a:r>
              <a:rPr lang="en-US" sz="400" dirty="0"/>
              <a:t>	</a:t>
            </a:r>
            <a:r>
              <a:rPr lang="en-US" sz="400" dirty="0" err="1"/>
              <a:t>endBadRun</a:t>
            </a:r>
            <a:r>
              <a:rPr lang="en-US" sz="400" dirty="0"/>
              <a:t> := </a:t>
            </a:r>
            <a:r>
              <a:rPr lang="en-US" sz="400" dirty="0" err="1"/>
              <a:t>func</a:t>
            </a:r>
            <a:r>
              <a:rPr lang="en-US" sz="400" dirty="0"/>
              <a:t>() {</a:t>
            </a:r>
          </a:p>
          <a:p>
            <a:pPr algn="l"/>
            <a:r>
              <a:rPr lang="en-US" sz="400" dirty="0"/>
              <a:t>		if </a:t>
            </a:r>
            <a:r>
              <a:rPr lang="en-US" sz="400" dirty="0" err="1"/>
              <a:t>badRun</a:t>
            </a:r>
            <a:r>
              <a:rPr lang="en-US" sz="400" dirty="0"/>
              <a:t> &gt; </a:t>
            </a:r>
            <a:r>
              <a:rPr lang="en-US" sz="400" dirty="0" err="1"/>
              <a:t>maxRun</a:t>
            </a:r>
            <a:r>
              <a:rPr lang="en-US" sz="400" dirty="0"/>
              <a:t> {</a:t>
            </a:r>
          </a:p>
          <a:p>
            <a:pPr algn="l"/>
            <a:r>
              <a:rPr lang="en-US" sz="400" dirty="0"/>
              <a:t>			</a:t>
            </a:r>
            <a:r>
              <a:rPr lang="en-US" sz="400" dirty="0" err="1"/>
              <a:t>maxRun</a:t>
            </a:r>
            <a:r>
              <a:rPr lang="en-US" sz="400" dirty="0"/>
              <a:t> = </a:t>
            </a:r>
            <a:r>
              <a:rPr lang="en-US" sz="400" dirty="0" err="1"/>
              <a:t>badRun</a:t>
            </a:r>
            <a:endParaRPr lang="en-US" sz="400" dirty="0"/>
          </a:p>
          <a:p>
            <a:pPr algn="l"/>
            <a:r>
              <a:rPr lang="en-US" sz="400" dirty="0"/>
              <a:t>			</a:t>
            </a:r>
            <a:r>
              <a:rPr lang="en-US" sz="400" dirty="0" err="1"/>
              <a:t>maxDate</a:t>
            </a:r>
            <a:r>
              <a:rPr lang="en-US" sz="400" dirty="0"/>
              <a:t> = </a:t>
            </a:r>
            <a:r>
              <a:rPr lang="en-US" sz="400" dirty="0" err="1"/>
              <a:t>badDate</a:t>
            </a:r>
            <a:endParaRPr lang="en-US" sz="400" dirty="0"/>
          </a:p>
          <a:p>
            <a:pPr algn="l"/>
            <a:r>
              <a:rPr lang="en-US" sz="400" dirty="0"/>
              <a:t>		}</a:t>
            </a:r>
          </a:p>
          <a:p>
            <a:pPr algn="l"/>
            <a:r>
              <a:rPr lang="en-US" sz="400" dirty="0"/>
              <a:t>		</a:t>
            </a:r>
            <a:r>
              <a:rPr lang="en-US" sz="400" dirty="0" err="1"/>
              <a:t>badRun</a:t>
            </a:r>
            <a:r>
              <a:rPr lang="en-US" sz="400" dirty="0"/>
              <a:t> = 0</a:t>
            </a:r>
          </a:p>
          <a:p>
            <a:pPr algn="l"/>
            <a:r>
              <a:rPr lang="en-US" sz="400" dirty="0"/>
              <a:t>	}</a:t>
            </a:r>
          </a:p>
          <a:p>
            <a:pPr algn="l"/>
            <a:r>
              <a:rPr lang="en-US" sz="400" dirty="0"/>
              <a:t>	s := </a:t>
            </a:r>
            <a:r>
              <a:rPr lang="en-US" sz="400" dirty="0" err="1"/>
              <a:t>bufio.NewScanner</a:t>
            </a:r>
            <a:r>
              <a:rPr lang="en-US" sz="400" dirty="0"/>
              <a:t>(file)</a:t>
            </a:r>
          </a:p>
          <a:p>
            <a:pPr algn="l"/>
            <a:r>
              <a:rPr lang="en-US" sz="400" dirty="0"/>
              <a:t>	for </a:t>
            </a:r>
            <a:r>
              <a:rPr lang="en-US" sz="400" dirty="0" err="1"/>
              <a:t>s.Scan</a:t>
            </a:r>
            <a:r>
              <a:rPr lang="en-US" sz="400" dirty="0"/>
              <a:t>() {</a:t>
            </a:r>
          </a:p>
          <a:p>
            <a:pPr algn="l"/>
            <a:r>
              <a:rPr lang="en-US" sz="400" dirty="0"/>
              <a:t>		f := </a:t>
            </a:r>
            <a:r>
              <a:rPr lang="en-US" sz="400" dirty="0" err="1"/>
              <a:t>strings.Fields</a:t>
            </a:r>
            <a:r>
              <a:rPr lang="en-US" sz="400" dirty="0"/>
              <a:t>(</a:t>
            </a:r>
            <a:r>
              <a:rPr lang="en-US" sz="400" dirty="0" err="1"/>
              <a:t>s.Text</a:t>
            </a:r>
            <a:r>
              <a:rPr lang="en-US" sz="400" dirty="0"/>
              <a:t>())</a:t>
            </a:r>
          </a:p>
          <a:p>
            <a:pPr algn="l"/>
            <a:r>
              <a:rPr lang="en-US" sz="400" dirty="0"/>
              <a:t>		if </a:t>
            </a:r>
            <a:r>
              <a:rPr lang="en-US" sz="400" dirty="0" err="1"/>
              <a:t>len</a:t>
            </a:r>
            <a:r>
              <a:rPr lang="en-US" sz="400" dirty="0"/>
              <a:t>(f) != fields {</a:t>
            </a:r>
          </a:p>
          <a:p>
            <a:pPr algn="l"/>
            <a:r>
              <a:rPr lang="en-US" sz="400" dirty="0"/>
              <a:t>			</a:t>
            </a:r>
            <a:r>
              <a:rPr lang="en-US" sz="400" dirty="0" err="1"/>
              <a:t>log.Fatal</a:t>
            </a:r>
            <a:r>
              <a:rPr lang="en-US" sz="400" dirty="0"/>
              <a:t>("unexpected format,", </a:t>
            </a:r>
            <a:r>
              <a:rPr lang="en-US" sz="400" dirty="0" err="1"/>
              <a:t>len</a:t>
            </a:r>
            <a:r>
              <a:rPr lang="en-US" sz="400" dirty="0"/>
              <a:t>(f), "fields.")</a:t>
            </a:r>
          </a:p>
          <a:p>
            <a:pPr algn="l"/>
            <a:r>
              <a:rPr lang="en-US" sz="400" dirty="0"/>
              <a:t>		}</a:t>
            </a:r>
          </a:p>
          <a:p>
            <a:pPr algn="l"/>
            <a:r>
              <a:rPr lang="en-US" sz="400" dirty="0"/>
              <a:t>		</a:t>
            </a:r>
            <a:r>
              <a:rPr lang="en-US" sz="400" dirty="0" err="1"/>
              <a:t>var</a:t>
            </a:r>
            <a:r>
              <a:rPr lang="en-US" sz="400" dirty="0"/>
              <a:t> accept </a:t>
            </a:r>
            <a:r>
              <a:rPr lang="en-US" sz="400" dirty="0" err="1"/>
              <a:t>int</a:t>
            </a:r>
            <a:endParaRPr lang="en-US" sz="400" dirty="0"/>
          </a:p>
          <a:p>
            <a:pPr algn="l"/>
            <a:r>
              <a:rPr lang="en-US" sz="400" dirty="0"/>
              <a:t>		</a:t>
            </a:r>
            <a:r>
              <a:rPr lang="en-US" sz="400" dirty="0" err="1"/>
              <a:t>var</a:t>
            </a:r>
            <a:r>
              <a:rPr lang="en-US" sz="400" dirty="0"/>
              <a:t> sum float64</a:t>
            </a:r>
          </a:p>
          <a:p>
            <a:pPr algn="l"/>
            <a:r>
              <a:rPr lang="en-US" sz="400" dirty="0"/>
              <a:t>		for </a:t>
            </a:r>
            <a:r>
              <a:rPr lang="en-US" sz="400" dirty="0" err="1"/>
              <a:t>i</a:t>
            </a:r>
            <a:r>
              <a:rPr lang="en-US" sz="400" dirty="0"/>
              <a:t> := 1; </a:t>
            </a:r>
            <a:r>
              <a:rPr lang="en-US" sz="400" dirty="0" err="1"/>
              <a:t>i</a:t>
            </a:r>
            <a:r>
              <a:rPr lang="en-US" sz="400" dirty="0"/>
              <a:t> &lt; fields; </a:t>
            </a:r>
            <a:r>
              <a:rPr lang="en-US" sz="400" dirty="0" err="1"/>
              <a:t>i</a:t>
            </a:r>
            <a:r>
              <a:rPr lang="en-US" sz="400" dirty="0"/>
              <a:t> += 2 {</a:t>
            </a:r>
          </a:p>
          <a:p>
            <a:pPr algn="l"/>
            <a:r>
              <a:rPr lang="en-US" sz="400" dirty="0"/>
              <a:t>			flag, err := </a:t>
            </a:r>
            <a:r>
              <a:rPr lang="en-US" sz="400" dirty="0" err="1"/>
              <a:t>strconv.Atoi</a:t>
            </a:r>
            <a:r>
              <a:rPr lang="en-US" sz="400" dirty="0"/>
              <a:t>(f[i+1])</a:t>
            </a:r>
          </a:p>
          <a:p>
            <a:pPr algn="l"/>
            <a:r>
              <a:rPr lang="en-US" sz="400" dirty="0"/>
              <a:t>			if err != nil {</a:t>
            </a:r>
          </a:p>
          <a:p>
            <a:pPr algn="l"/>
            <a:r>
              <a:rPr lang="en-US" sz="400" dirty="0"/>
              <a:t>				</a:t>
            </a:r>
            <a:r>
              <a:rPr lang="en-US" sz="400" dirty="0" err="1"/>
              <a:t>log.Fatal</a:t>
            </a:r>
            <a:r>
              <a:rPr lang="en-US" sz="400" dirty="0"/>
              <a:t>(err)</a:t>
            </a:r>
          </a:p>
          <a:p>
            <a:pPr algn="l"/>
            <a:r>
              <a:rPr lang="en-US" sz="400" dirty="0"/>
              <a:t>			}</a:t>
            </a:r>
          </a:p>
          <a:p>
            <a:pPr algn="l"/>
            <a:r>
              <a:rPr lang="en-US" sz="400" dirty="0"/>
              <a:t>			if flag &lt;= 0 { // value is bad</a:t>
            </a:r>
          </a:p>
          <a:p>
            <a:pPr algn="l"/>
            <a:r>
              <a:rPr lang="en-US" sz="400" dirty="0"/>
              <a:t>				if </a:t>
            </a:r>
            <a:r>
              <a:rPr lang="en-US" sz="400" dirty="0" err="1"/>
              <a:t>badRun</a:t>
            </a:r>
            <a:r>
              <a:rPr lang="en-US" sz="400" dirty="0"/>
              <a:t>++; </a:t>
            </a:r>
            <a:r>
              <a:rPr lang="en-US" sz="400" dirty="0" err="1"/>
              <a:t>badRun</a:t>
            </a:r>
            <a:r>
              <a:rPr lang="en-US" sz="400" dirty="0"/>
              <a:t> == 1 {</a:t>
            </a:r>
          </a:p>
          <a:p>
            <a:pPr algn="l"/>
            <a:r>
              <a:rPr lang="en-US" sz="400" dirty="0"/>
              <a:t>					</a:t>
            </a:r>
            <a:r>
              <a:rPr lang="en-US" sz="400" dirty="0" err="1"/>
              <a:t>badDate</a:t>
            </a:r>
            <a:r>
              <a:rPr lang="en-US" sz="400" dirty="0"/>
              <a:t> = f[0]</a:t>
            </a:r>
          </a:p>
          <a:p>
            <a:pPr algn="l"/>
            <a:r>
              <a:rPr lang="en-US" sz="400" dirty="0"/>
              <a:t>				}</a:t>
            </a:r>
          </a:p>
          <a:p>
            <a:pPr algn="l"/>
            <a:r>
              <a:rPr lang="en-US" sz="400" dirty="0"/>
              <a:t>			} else { // value is good</a:t>
            </a:r>
          </a:p>
          <a:p>
            <a:pPr algn="l"/>
            <a:r>
              <a:rPr lang="en-US" sz="400" dirty="0"/>
              <a:t>				</a:t>
            </a:r>
            <a:r>
              <a:rPr lang="en-US" sz="400" dirty="0" err="1"/>
              <a:t>endBadRun</a:t>
            </a:r>
            <a:r>
              <a:rPr lang="en-US" sz="400" dirty="0"/>
              <a:t>()</a:t>
            </a:r>
          </a:p>
          <a:p>
            <a:pPr algn="l"/>
            <a:r>
              <a:rPr lang="en-US" sz="400" dirty="0"/>
              <a:t>				value, err := </a:t>
            </a:r>
            <a:r>
              <a:rPr lang="en-US" sz="400" dirty="0" err="1"/>
              <a:t>strconv.ParseFloat</a:t>
            </a:r>
            <a:r>
              <a:rPr lang="en-US" sz="400" dirty="0"/>
              <a:t>(f[</a:t>
            </a:r>
            <a:r>
              <a:rPr lang="en-US" sz="400" dirty="0" err="1"/>
              <a:t>i</a:t>
            </a:r>
            <a:r>
              <a:rPr lang="en-US" sz="400" dirty="0"/>
              <a:t>], 64)</a:t>
            </a:r>
          </a:p>
          <a:p>
            <a:pPr algn="l"/>
            <a:r>
              <a:rPr lang="en-US" sz="400" dirty="0"/>
              <a:t>				if err != nil {</a:t>
            </a:r>
          </a:p>
          <a:p>
            <a:pPr algn="l"/>
            <a:r>
              <a:rPr lang="en-US" sz="400" dirty="0"/>
              <a:t>					</a:t>
            </a:r>
            <a:r>
              <a:rPr lang="en-US" sz="400" dirty="0" err="1"/>
              <a:t>log.Fatal</a:t>
            </a:r>
            <a:r>
              <a:rPr lang="en-US" sz="400" dirty="0"/>
              <a:t>(err)</a:t>
            </a:r>
          </a:p>
          <a:p>
            <a:pPr algn="l"/>
            <a:r>
              <a:rPr lang="en-US" sz="400" dirty="0"/>
              <a:t>				}</a:t>
            </a:r>
          </a:p>
          <a:p>
            <a:pPr algn="l"/>
            <a:r>
              <a:rPr lang="en-US" sz="400" dirty="0"/>
              <a:t>				sum += value</a:t>
            </a:r>
          </a:p>
          <a:p>
            <a:pPr algn="l"/>
            <a:r>
              <a:rPr lang="en-US" sz="400" dirty="0"/>
              <a:t>				accept++</a:t>
            </a:r>
          </a:p>
          <a:p>
            <a:pPr algn="l"/>
            <a:r>
              <a:rPr lang="en-US" sz="400" dirty="0"/>
              <a:t>			}</a:t>
            </a:r>
          </a:p>
          <a:p>
            <a:pPr algn="l"/>
            <a:r>
              <a:rPr lang="en-US" sz="400" dirty="0"/>
              <a:t>		}</a:t>
            </a:r>
          </a:p>
          <a:p>
            <a:pPr algn="l"/>
            <a:r>
              <a:rPr lang="en-US" sz="400" dirty="0"/>
              <a:t>		</a:t>
            </a:r>
            <a:r>
              <a:rPr lang="en-US" sz="400" dirty="0" err="1"/>
              <a:t>fmt.Printf</a:t>
            </a:r>
            <a:r>
              <a:rPr lang="en-US" sz="400" dirty="0"/>
              <a:t>("Line: %s  Reject %2d  Accept: %2d  </a:t>
            </a:r>
            <a:r>
              <a:rPr lang="en-US" sz="400" dirty="0" err="1"/>
              <a:t>Line_tot</a:t>
            </a:r>
            <a:r>
              <a:rPr lang="en-US" sz="400" dirty="0"/>
              <a:t>:%9.3f",</a:t>
            </a:r>
          </a:p>
          <a:p>
            <a:pPr algn="l"/>
            <a:r>
              <a:rPr lang="en-US" sz="400" dirty="0"/>
              <a:t>			f[0], readings-accept, accept, sum)</a:t>
            </a:r>
          </a:p>
          <a:p>
            <a:pPr algn="l"/>
            <a:r>
              <a:rPr lang="en-US" sz="400" dirty="0"/>
              <a:t>		if accept &gt; 0 {</a:t>
            </a:r>
          </a:p>
          <a:p>
            <a:pPr algn="l"/>
            <a:r>
              <a:rPr lang="en-US" sz="400" dirty="0"/>
              <a:t>			</a:t>
            </a:r>
            <a:r>
              <a:rPr lang="en-US" sz="400" dirty="0" err="1"/>
              <a:t>fmt.Printf</a:t>
            </a:r>
            <a:r>
              <a:rPr lang="en-US" sz="400" dirty="0"/>
              <a:t>("  </a:t>
            </a:r>
            <a:r>
              <a:rPr lang="en-US" sz="400" dirty="0" err="1"/>
              <a:t>Line_avg</a:t>
            </a:r>
            <a:r>
              <a:rPr lang="en-US" sz="400" dirty="0"/>
              <a:t>:%8.3f\n", sum/float64(accept))</a:t>
            </a:r>
          </a:p>
          <a:p>
            <a:pPr algn="l"/>
            <a:r>
              <a:rPr lang="en-US" sz="400" dirty="0"/>
              <a:t>		} else {</a:t>
            </a:r>
          </a:p>
          <a:p>
            <a:pPr algn="l"/>
            <a:r>
              <a:rPr lang="en-US" sz="400" dirty="0"/>
              <a:t>			</a:t>
            </a:r>
            <a:r>
              <a:rPr lang="en-US" sz="400" dirty="0" err="1"/>
              <a:t>fmt.Println</a:t>
            </a:r>
            <a:r>
              <a:rPr lang="en-US" sz="400" dirty="0"/>
              <a:t>()</a:t>
            </a:r>
          </a:p>
          <a:p>
            <a:pPr algn="l"/>
            <a:r>
              <a:rPr lang="en-US" sz="400" dirty="0"/>
              <a:t>		}</a:t>
            </a:r>
          </a:p>
          <a:p>
            <a:pPr algn="l"/>
            <a:r>
              <a:rPr lang="en-US" sz="400" dirty="0"/>
              <a:t>		</a:t>
            </a:r>
            <a:r>
              <a:rPr lang="en-US" sz="400" dirty="0" err="1"/>
              <a:t>fileSum</a:t>
            </a:r>
            <a:r>
              <a:rPr lang="en-US" sz="400" dirty="0"/>
              <a:t> += sum</a:t>
            </a:r>
          </a:p>
          <a:p>
            <a:pPr algn="l"/>
            <a:r>
              <a:rPr lang="en-US" sz="400" dirty="0"/>
              <a:t>		</a:t>
            </a:r>
            <a:r>
              <a:rPr lang="en-US" sz="400" dirty="0" err="1"/>
              <a:t>fileAccept</a:t>
            </a:r>
            <a:r>
              <a:rPr lang="en-US" sz="400" dirty="0"/>
              <a:t> += accept</a:t>
            </a:r>
          </a:p>
          <a:p>
            <a:pPr algn="l"/>
            <a:r>
              <a:rPr lang="en-US" sz="400" dirty="0"/>
              <a:t>	}</a:t>
            </a:r>
          </a:p>
          <a:p>
            <a:pPr algn="l"/>
            <a:r>
              <a:rPr lang="en-US" sz="400" dirty="0"/>
              <a:t>	if err := </a:t>
            </a:r>
            <a:r>
              <a:rPr lang="en-US" sz="400" dirty="0" err="1"/>
              <a:t>s.Err</a:t>
            </a:r>
            <a:r>
              <a:rPr lang="en-US" sz="400" dirty="0"/>
              <a:t>(); err != nil {</a:t>
            </a:r>
          </a:p>
          <a:p>
            <a:pPr algn="l"/>
            <a:r>
              <a:rPr lang="en-US" sz="400" dirty="0"/>
              <a:t>		</a:t>
            </a:r>
            <a:r>
              <a:rPr lang="en-US" sz="400" dirty="0" err="1"/>
              <a:t>log.Fatal</a:t>
            </a:r>
            <a:r>
              <a:rPr lang="en-US" sz="400" dirty="0"/>
              <a:t>(err)</a:t>
            </a:r>
          </a:p>
          <a:p>
            <a:pPr algn="l"/>
            <a:r>
              <a:rPr lang="en-US" sz="400" dirty="0"/>
              <a:t>	}</a:t>
            </a:r>
          </a:p>
          <a:p>
            <a:pPr algn="l"/>
            <a:r>
              <a:rPr lang="en-US" sz="400" dirty="0"/>
              <a:t>	</a:t>
            </a:r>
            <a:r>
              <a:rPr lang="en-US" sz="400" dirty="0" err="1"/>
              <a:t>endBadRun</a:t>
            </a:r>
            <a:r>
              <a:rPr lang="en-US" sz="400" dirty="0"/>
              <a:t>()</a:t>
            </a:r>
          </a:p>
          <a:p>
            <a:pPr algn="l"/>
            <a:r>
              <a:rPr lang="en-US" sz="400" dirty="0"/>
              <a:t> </a:t>
            </a:r>
          </a:p>
          <a:p>
            <a:pPr algn="l"/>
            <a:r>
              <a:rPr lang="en-US" sz="400" dirty="0"/>
              <a:t>	</a:t>
            </a:r>
            <a:r>
              <a:rPr lang="en-US" sz="400" dirty="0" err="1"/>
              <a:t>fmt.Println</a:t>
            </a:r>
            <a:r>
              <a:rPr lang="en-US" sz="400" dirty="0"/>
              <a:t>("\</a:t>
            </a:r>
            <a:r>
              <a:rPr lang="en-US" sz="400" dirty="0" err="1"/>
              <a:t>nFile</a:t>
            </a:r>
            <a:r>
              <a:rPr lang="en-US" sz="400" dirty="0"/>
              <a:t>     =", filename)</a:t>
            </a:r>
          </a:p>
          <a:p>
            <a:pPr algn="l"/>
            <a:r>
              <a:rPr lang="en-US" sz="400" dirty="0"/>
              <a:t>	</a:t>
            </a:r>
            <a:r>
              <a:rPr lang="en-US" sz="400" dirty="0" err="1"/>
              <a:t>fmt.Printf</a:t>
            </a:r>
            <a:r>
              <a:rPr lang="en-US" sz="400" dirty="0"/>
              <a:t>("Total    = %.3f\n", </a:t>
            </a:r>
            <a:r>
              <a:rPr lang="en-US" sz="400" dirty="0" err="1"/>
              <a:t>fileSum</a:t>
            </a:r>
            <a:r>
              <a:rPr lang="en-US" sz="400" dirty="0"/>
              <a:t>)</a:t>
            </a:r>
          </a:p>
          <a:p>
            <a:pPr algn="l"/>
            <a:r>
              <a:rPr lang="en-US" sz="400" dirty="0"/>
              <a:t>	</a:t>
            </a:r>
            <a:r>
              <a:rPr lang="en-US" sz="400" dirty="0" err="1"/>
              <a:t>fmt.Println</a:t>
            </a:r>
            <a:r>
              <a:rPr lang="en-US" sz="400" dirty="0"/>
              <a:t>("Readings = ", </a:t>
            </a:r>
            <a:r>
              <a:rPr lang="en-US" sz="400" dirty="0" err="1"/>
              <a:t>fileAccept</a:t>
            </a:r>
            <a:r>
              <a:rPr lang="en-US" sz="400" dirty="0"/>
              <a:t>)</a:t>
            </a:r>
          </a:p>
          <a:p>
            <a:pPr algn="l"/>
            <a:r>
              <a:rPr lang="en-US" sz="400" dirty="0"/>
              <a:t>	if </a:t>
            </a:r>
            <a:r>
              <a:rPr lang="en-US" sz="400" dirty="0" err="1"/>
              <a:t>fileAccept</a:t>
            </a:r>
            <a:r>
              <a:rPr lang="en-US" sz="400" dirty="0"/>
              <a:t> &gt; 0 {</a:t>
            </a:r>
          </a:p>
          <a:p>
            <a:pPr algn="l"/>
            <a:r>
              <a:rPr lang="en-US" sz="400" dirty="0"/>
              <a:t>		</a:t>
            </a:r>
            <a:r>
              <a:rPr lang="en-US" sz="400" dirty="0" err="1"/>
              <a:t>fmt.Printf</a:t>
            </a:r>
            <a:r>
              <a:rPr lang="en-US" sz="400" dirty="0"/>
              <a:t>("Average  =  %.3f\n", </a:t>
            </a:r>
            <a:r>
              <a:rPr lang="en-US" sz="400" dirty="0" err="1"/>
              <a:t>fileSum</a:t>
            </a:r>
            <a:r>
              <a:rPr lang="en-US" sz="400" dirty="0"/>
              <a:t>/float64(</a:t>
            </a:r>
            <a:r>
              <a:rPr lang="en-US" sz="400" dirty="0" err="1"/>
              <a:t>fileAccept</a:t>
            </a:r>
            <a:r>
              <a:rPr lang="en-US" sz="400" dirty="0"/>
              <a:t>))</a:t>
            </a:r>
          </a:p>
          <a:p>
            <a:pPr algn="l"/>
            <a:r>
              <a:rPr lang="en-US" sz="400" dirty="0"/>
              <a:t>	}</a:t>
            </a:r>
          </a:p>
          <a:p>
            <a:pPr algn="l"/>
            <a:r>
              <a:rPr lang="en-US" sz="400" dirty="0"/>
              <a:t>	if </a:t>
            </a:r>
            <a:r>
              <a:rPr lang="en-US" sz="400" dirty="0" err="1"/>
              <a:t>maxRun</a:t>
            </a:r>
            <a:r>
              <a:rPr lang="en-US" sz="400" dirty="0"/>
              <a:t> == 0 {</a:t>
            </a:r>
          </a:p>
          <a:p>
            <a:pPr algn="l"/>
            <a:r>
              <a:rPr lang="en-US" sz="400" dirty="0"/>
              <a:t>		</a:t>
            </a:r>
            <a:r>
              <a:rPr lang="en-US" sz="400" dirty="0" err="1"/>
              <a:t>fmt.Println</a:t>
            </a:r>
            <a:r>
              <a:rPr lang="en-US" sz="400" dirty="0"/>
              <a:t>("\</a:t>
            </a:r>
            <a:r>
              <a:rPr lang="en-US" sz="400" dirty="0" err="1"/>
              <a:t>nAll</a:t>
            </a:r>
            <a:r>
              <a:rPr lang="en-US" sz="400" dirty="0"/>
              <a:t> data valid.")</a:t>
            </a:r>
          </a:p>
          <a:p>
            <a:pPr algn="l"/>
            <a:r>
              <a:rPr lang="en-US" sz="400" dirty="0"/>
              <a:t>	} else {</a:t>
            </a:r>
          </a:p>
          <a:p>
            <a:pPr algn="l"/>
            <a:r>
              <a:rPr lang="en-US" sz="400" dirty="0"/>
              <a:t>		</a:t>
            </a:r>
            <a:r>
              <a:rPr lang="en-US" sz="400" dirty="0" err="1"/>
              <a:t>fmt.Printf</a:t>
            </a:r>
            <a:r>
              <a:rPr lang="en-US" sz="400" dirty="0"/>
              <a:t>("\</a:t>
            </a:r>
            <a:r>
              <a:rPr lang="en-US" sz="400" dirty="0" err="1"/>
              <a:t>nMax</a:t>
            </a:r>
            <a:r>
              <a:rPr lang="en-US" sz="400" dirty="0"/>
              <a:t> data gap = %d, beginning on line %s.\n",</a:t>
            </a:r>
          </a:p>
          <a:p>
            <a:pPr algn="l"/>
            <a:r>
              <a:rPr lang="en-US" sz="400" dirty="0"/>
              <a:t>			</a:t>
            </a:r>
            <a:r>
              <a:rPr lang="en-US" sz="400" dirty="0" err="1"/>
              <a:t>maxRun</a:t>
            </a:r>
            <a:r>
              <a:rPr lang="en-US" sz="400" dirty="0"/>
              <a:t>, </a:t>
            </a:r>
            <a:r>
              <a:rPr lang="en-US" sz="400" dirty="0" err="1"/>
              <a:t>maxDate</a:t>
            </a:r>
            <a:r>
              <a:rPr lang="en-US" sz="400" dirty="0"/>
              <a:t>)</a:t>
            </a:r>
          </a:p>
          <a:p>
            <a:pPr algn="l"/>
            <a:r>
              <a:rPr lang="en-US" sz="400" dirty="0"/>
              <a:t>	}</a:t>
            </a:r>
          </a:p>
          <a:p>
            <a:pPr algn="l"/>
            <a:r>
              <a:rPr lang="en-US" sz="400" dirty="0"/>
              <a:t>}</a:t>
            </a:r>
            <a:endParaRPr lang="en-US" sz="3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1665" y="392723"/>
            <a:ext cx="8362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https://rosettacode.org/wiki/Text_processing/1#Go</a:t>
            </a:r>
          </a:p>
        </p:txBody>
      </p:sp>
    </p:spTree>
    <p:extLst>
      <p:ext uri="{BB962C8B-B14F-4D97-AF65-F5344CB8AC3E}">
        <p14:creationId xmlns:p14="http://schemas.microsoft.com/office/powerpoint/2010/main" val="490265468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87" y="-15116"/>
            <a:ext cx="8062912" cy="396116"/>
          </a:xfrm>
        </p:spPr>
        <p:txBody>
          <a:bodyPr/>
          <a:lstStyle/>
          <a:p>
            <a:r>
              <a:rPr lang="en-US" sz="2800" dirty="0"/>
              <a:t>Sample Go from Rosetta</a:t>
            </a:r>
          </a:p>
        </p:txBody>
      </p:sp>
      <p:sp>
        <p:nvSpPr>
          <p:cNvPr id="5" name="Rectangle 4"/>
          <p:cNvSpPr/>
          <p:nvPr/>
        </p:nvSpPr>
        <p:spPr>
          <a:xfrm>
            <a:off x="781665" y="838200"/>
            <a:ext cx="8001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/>
              <a:t>package main</a:t>
            </a:r>
          </a:p>
          <a:p>
            <a:pPr algn="l"/>
            <a:r>
              <a:rPr lang="en-US" sz="1800" dirty="0"/>
              <a:t> </a:t>
            </a:r>
          </a:p>
          <a:p>
            <a:pPr algn="l"/>
            <a:r>
              <a:rPr lang="en-US" sz="1800" dirty="0"/>
              <a:t>import "</a:t>
            </a:r>
            <a:r>
              <a:rPr lang="en-US" sz="1800" dirty="0" err="1"/>
              <a:t>fmt</a:t>
            </a:r>
            <a:r>
              <a:rPr lang="en-US" sz="1800" dirty="0"/>
              <a:t>"</a:t>
            </a:r>
          </a:p>
          <a:p>
            <a:pPr algn="l"/>
            <a:r>
              <a:rPr lang="en-US" sz="1800" dirty="0"/>
              <a:t> </a:t>
            </a:r>
          </a:p>
          <a:p>
            <a:pPr algn="l"/>
            <a:r>
              <a:rPr lang="en-US" sz="1800" dirty="0" err="1"/>
              <a:t>func</a:t>
            </a:r>
            <a:r>
              <a:rPr lang="en-US" sz="1800" dirty="0"/>
              <a:t> main() {</a:t>
            </a:r>
          </a:p>
          <a:p>
            <a:pPr algn="l"/>
            <a:r>
              <a:rPr lang="en-US" sz="1800" dirty="0"/>
              <a:t>    </a:t>
            </a:r>
            <a:r>
              <a:rPr lang="en-US" sz="1800" dirty="0" err="1"/>
              <a:t>var</a:t>
            </a:r>
            <a:r>
              <a:rPr lang="en-US" sz="1800" dirty="0"/>
              <a:t> s string</a:t>
            </a:r>
          </a:p>
          <a:p>
            <a:pPr algn="l"/>
            <a:r>
              <a:rPr lang="en-US" sz="1800" dirty="0"/>
              <a:t>    </a:t>
            </a:r>
            <a:r>
              <a:rPr lang="en-US" sz="1800" dirty="0" err="1"/>
              <a:t>var</a:t>
            </a:r>
            <a:r>
              <a:rPr lang="en-US" sz="1800" dirty="0"/>
              <a:t> </a:t>
            </a:r>
            <a:r>
              <a:rPr lang="en-US" sz="1800" dirty="0" err="1"/>
              <a:t>i</a:t>
            </a:r>
            <a:r>
              <a:rPr lang="en-US" sz="1800" dirty="0"/>
              <a:t> </a:t>
            </a:r>
            <a:r>
              <a:rPr lang="en-US" sz="1800" dirty="0" err="1"/>
              <a:t>int</a:t>
            </a:r>
            <a:endParaRPr lang="en-US" sz="1800" dirty="0"/>
          </a:p>
          <a:p>
            <a:pPr algn="l"/>
            <a:r>
              <a:rPr lang="en-US" sz="1800" dirty="0"/>
              <a:t>    if _, err := </a:t>
            </a:r>
            <a:r>
              <a:rPr lang="en-US" sz="1800" dirty="0" err="1"/>
              <a:t>fmt.Scan</a:t>
            </a:r>
            <a:r>
              <a:rPr lang="en-US" sz="1800" dirty="0"/>
              <a:t>(&amp;s, &amp;</a:t>
            </a:r>
            <a:r>
              <a:rPr lang="en-US" sz="1800" dirty="0" err="1"/>
              <a:t>i</a:t>
            </a:r>
            <a:r>
              <a:rPr lang="en-US" sz="1800" dirty="0"/>
              <a:t>); err == nil &amp;&amp; </a:t>
            </a:r>
            <a:r>
              <a:rPr lang="en-US" sz="1800" dirty="0" err="1"/>
              <a:t>i</a:t>
            </a:r>
            <a:r>
              <a:rPr lang="en-US" sz="1800" dirty="0"/>
              <a:t> == 75000 {</a:t>
            </a:r>
          </a:p>
          <a:p>
            <a:pPr algn="l"/>
            <a:r>
              <a:rPr lang="en-US" sz="1800" dirty="0"/>
              <a:t>        </a:t>
            </a:r>
            <a:r>
              <a:rPr lang="en-US" sz="1800" dirty="0" err="1"/>
              <a:t>fmt.Println</a:t>
            </a:r>
            <a:r>
              <a:rPr lang="en-US" sz="1800" dirty="0"/>
              <a:t>("good")</a:t>
            </a:r>
          </a:p>
          <a:p>
            <a:pPr algn="l"/>
            <a:r>
              <a:rPr lang="en-US" sz="1800" dirty="0"/>
              <a:t>    } else {</a:t>
            </a:r>
          </a:p>
          <a:p>
            <a:pPr algn="l"/>
            <a:r>
              <a:rPr lang="en-US" sz="1800" dirty="0"/>
              <a:t>        </a:t>
            </a:r>
            <a:r>
              <a:rPr lang="en-US" sz="1800" dirty="0" err="1"/>
              <a:t>fmt.Println</a:t>
            </a:r>
            <a:r>
              <a:rPr lang="en-US" sz="1800" dirty="0"/>
              <a:t>("wrong")</a:t>
            </a:r>
          </a:p>
          <a:p>
            <a:pPr algn="l"/>
            <a:r>
              <a:rPr lang="en-US" sz="1800" dirty="0"/>
              <a:t>    }</a:t>
            </a:r>
          </a:p>
          <a:p>
            <a:pPr algn="l"/>
            <a:r>
              <a:rPr lang="en-US" sz="1800" dirty="0"/>
              <a:t>}</a:t>
            </a:r>
            <a:endParaRPr lang="en-US" sz="16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1665" y="392723"/>
            <a:ext cx="8362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https://rosettacode.org/wiki/User_input/Text#Go</a:t>
            </a:r>
          </a:p>
        </p:txBody>
      </p:sp>
    </p:spTree>
    <p:extLst>
      <p:ext uri="{BB962C8B-B14F-4D97-AF65-F5344CB8AC3E}">
        <p14:creationId xmlns:p14="http://schemas.microsoft.com/office/powerpoint/2010/main" val="2211783945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87" y="-15116"/>
            <a:ext cx="8062912" cy="396116"/>
          </a:xfrm>
        </p:spPr>
        <p:txBody>
          <a:bodyPr/>
          <a:lstStyle/>
          <a:p>
            <a:r>
              <a:rPr lang="en-US" sz="2800" dirty="0"/>
              <a:t>Sample Go from Rosetta</a:t>
            </a:r>
          </a:p>
        </p:txBody>
      </p:sp>
      <p:sp>
        <p:nvSpPr>
          <p:cNvPr id="5" name="Rectangle 4"/>
          <p:cNvSpPr/>
          <p:nvPr/>
        </p:nvSpPr>
        <p:spPr>
          <a:xfrm>
            <a:off x="781665" y="838200"/>
            <a:ext cx="8001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50" dirty="0"/>
              <a:t>package main</a:t>
            </a:r>
          </a:p>
          <a:p>
            <a:pPr algn="l"/>
            <a:r>
              <a:rPr lang="en-US" sz="1050" dirty="0"/>
              <a:t>import (</a:t>
            </a:r>
          </a:p>
          <a:p>
            <a:pPr algn="l"/>
            <a:r>
              <a:rPr lang="en-US" sz="1050" dirty="0"/>
              <a:t>    "</a:t>
            </a:r>
            <a:r>
              <a:rPr lang="en-US" sz="1050" dirty="0" err="1"/>
              <a:t>bufio</a:t>
            </a:r>
            <a:r>
              <a:rPr lang="en-US" sz="1050" dirty="0"/>
              <a:t>"</a:t>
            </a:r>
          </a:p>
          <a:p>
            <a:pPr algn="l"/>
            <a:r>
              <a:rPr lang="en-US" sz="1050" dirty="0"/>
              <a:t>    "</a:t>
            </a:r>
            <a:r>
              <a:rPr lang="en-US" sz="1050" dirty="0" err="1"/>
              <a:t>fmt</a:t>
            </a:r>
            <a:r>
              <a:rPr lang="en-US" sz="1050" dirty="0"/>
              <a:t>"</a:t>
            </a:r>
          </a:p>
          <a:p>
            <a:pPr algn="l"/>
            <a:r>
              <a:rPr lang="en-US" sz="1050" dirty="0"/>
              <a:t>    "</a:t>
            </a:r>
            <a:r>
              <a:rPr lang="en-US" sz="1050" dirty="0" err="1"/>
              <a:t>os</a:t>
            </a:r>
            <a:r>
              <a:rPr lang="en-US" sz="1050" dirty="0"/>
              <a:t>"</a:t>
            </a:r>
          </a:p>
          <a:p>
            <a:pPr algn="l"/>
            <a:r>
              <a:rPr lang="en-US" sz="1050" dirty="0"/>
              <a:t>    "</a:t>
            </a:r>
            <a:r>
              <a:rPr lang="en-US" sz="1050" dirty="0" err="1"/>
              <a:t>strconv</a:t>
            </a:r>
            <a:r>
              <a:rPr lang="en-US" sz="1050" dirty="0"/>
              <a:t>"</a:t>
            </a:r>
          </a:p>
          <a:p>
            <a:pPr algn="l"/>
            <a:r>
              <a:rPr lang="en-US" sz="1050" dirty="0"/>
              <a:t>    "strings"</a:t>
            </a:r>
          </a:p>
          <a:p>
            <a:pPr algn="l"/>
            <a:r>
              <a:rPr lang="en-US" sz="1050" dirty="0"/>
              <a:t>)</a:t>
            </a:r>
          </a:p>
          <a:p>
            <a:pPr algn="l"/>
            <a:r>
              <a:rPr lang="en-US" sz="1050" dirty="0" err="1"/>
              <a:t>func</a:t>
            </a:r>
            <a:r>
              <a:rPr lang="en-US" sz="1050" dirty="0"/>
              <a:t> main() {</a:t>
            </a:r>
          </a:p>
          <a:p>
            <a:pPr algn="l"/>
            <a:r>
              <a:rPr lang="en-US" sz="1050" dirty="0"/>
              <a:t>    in := </a:t>
            </a:r>
            <a:r>
              <a:rPr lang="en-US" sz="1050" dirty="0" err="1"/>
              <a:t>bufio.NewReader</a:t>
            </a:r>
            <a:r>
              <a:rPr lang="en-US" sz="1050" dirty="0"/>
              <a:t>(</a:t>
            </a:r>
            <a:r>
              <a:rPr lang="en-US" sz="1050" dirty="0" err="1"/>
              <a:t>os.Stdin</a:t>
            </a:r>
            <a:r>
              <a:rPr lang="en-US" sz="1050" dirty="0"/>
              <a:t>)</a:t>
            </a:r>
          </a:p>
          <a:p>
            <a:pPr algn="l"/>
            <a:r>
              <a:rPr lang="en-US" sz="1050" dirty="0"/>
              <a:t> </a:t>
            </a:r>
          </a:p>
          <a:p>
            <a:pPr algn="l"/>
            <a:r>
              <a:rPr lang="en-US" sz="1050" dirty="0"/>
              <a:t>    </a:t>
            </a:r>
            <a:r>
              <a:rPr lang="en-US" sz="1050" dirty="0" err="1"/>
              <a:t>fmt.Print</a:t>
            </a:r>
            <a:r>
              <a:rPr lang="en-US" sz="1050" dirty="0"/>
              <a:t>("Enter string: ")</a:t>
            </a:r>
          </a:p>
          <a:p>
            <a:pPr algn="l"/>
            <a:r>
              <a:rPr lang="en-US" sz="1050" dirty="0"/>
              <a:t>    s, err := </a:t>
            </a:r>
            <a:r>
              <a:rPr lang="en-US" sz="1050" dirty="0" err="1"/>
              <a:t>in.ReadString</a:t>
            </a:r>
            <a:r>
              <a:rPr lang="en-US" sz="1050" dirty="0"/>
              <a:t>('\n')</a:t>
            </a:r>
          </a:p>
          <a:p>
            <a:pPr algn="l"/>
            <a:r>
              <a:rPr lang="en-US" sz="1050" dirty="0"/>
              <a:t>    if err != nil {</a:t>
            </a:r>
          </a:p>
          <a:p>
            <a:pPr algn="l"/>
            <a:r>
              <a:rPr lang="en-US" sz="1050" dirty="0"/>
              <a:t>        </a:t>
            </a:r>
            <a:r>
              <a:rPr lang="en-US" sz="1050" dirty="0" err="1"/>
              <a:t>fmt.Println</a:t>
            </a:r>
            <a:r>
              <a:rPr lang="en-US" sz="1050" dirty="0"/>
              <a:t>(err)</a:t>
            </a:r>
          </a:p>
          <a:p>
            <a:pPr algn="l"/>
            <a:r>
              <a:rPr lang="en-US" sz="1050" dirty="0"/>
              <a:t>        return</a:t>
            </a:r>
          </a:p>
          <a:p>
            <a:pPr algn="l"/>
            <a:r>
              <a:rPr lang="en-US" sz="1050" dirty="0"/>
              <a:t>    }</a:t>
            </a:r>
          </a:p>
          <a:p>
            <a:pPr algn="l"/>
            <a:r>
              <a:rPr lang="en-US" sz="1050" dirty="0"/>
              <a:t>    s = </a:t>
            </a:r>
            <a:r>
              <a:rPr lang="en-US" sz="1050" dirty="0" err="1"/>
              <a:t>strings.TrimSpace</a:t>
            </a:r>
            <a:r>
              <a:rPr lang="en-US" sz="1050" dirty="0"/>
              <a:t>(s)</a:t>
            </a:r>
          </a:p>
          <a:p>
            <a:pPr algn="l"/>
            <a:r>
              <a:rPr lang="en-US" sz="1050" dirty="0"/>
              <a:t> </a:t>
            </a:r>
          </a:p>
          <a:p>
            <a:pPr algn="l"/>
            <a:r>
              <a:rPr lang="en-US" sz="1050" dirty="0"/>
              <a:t>    </a:t>
            </a:r>
            <a:r>
              <a:rPr lang="en-US" sz="1050" dirty="0" err="1"/>
              <a:t>fmt.Print</a:t>
            </a:r>
            <a:r>
              <a:rPr lang="en-US" sz="1050" dirty="0"/>
              <a:t>("Enter 75000: ")</a:t>
            </a:r>
          </a:p>
          <a:p>
            <a:pPr algn="l"/>
            <a:r>
              <a:rPr lang="en-US" sz="1050" dirty="0"/>
              <a:t>    s, err = </a:t>
            </a:r>
            <a:r>
              <a:rPr lang="en-US" sz="1050" dirty="0" err="1"/>
              <a:t>in.ReadString</a:t>
            </a:r>
            <a:r>
              <a:rPr lang="en-US" sz="1050" dirty="0"/>
              <a:t>('\n')</a:t>
            </a:r>
          </a:p>
          <a:p>
            <a:pPr algn="l"/>
            <a:r>
              <a:rPr lang="en-US" sz="1050" dirty="0"/>
              <a:t>    if err != nil {</a:t>
            </a:r>
          </a:p>
          <a:p>
            <a:pPr algn="l"/>
            <a:r>
              <a:rPr lang="en-US" sz="1050" dirty="0"/>
              <a:t>        </a:t>
            </a:r>
            <a:r>
              <a:rPr lang="en-US" sz="1050" dirty="0" err="1"/>
              <a:t>fmt.Println</a:t>
            </a:r>
            <a:r>
              <a:rPr lang="en-US" sz="1050" dirty="0"/>
              <a:t>(err)</a:t>
            </a:r>
          </a:p>
          <a:p>
            <a:pPr algn="l"/>
            <a:r>
              <a:rPr lang="en-US" sz="1050" dirty="0"/>
              <a:t>        return</a:t>
            </a:r>
          </a:p>
          <a:p>
            <a:pPr algn="l"/>
            <a:r>
              <a:rPr lang="en-US" sz="1050" dirty="0"/>
              <a:t>    }</a:t>
            </a:r>
          </a:p>
          <a:p>
            <a:pPr algn="l"/>
            <a:r>
              <a:rPr lang="en-US" sz="1050" dirty="0"/>
              <a:t>    n, err := </a:t>
            </a:r>
            <a:r>
              <a:rPr lang="en-US" sz="1050" dirty="0" err="1"/>
              <a:t>strconv.Atoi</a:t>
            </a:r>
            <a:r>
              <a:rPr lang="en-US" sz="1050" dirty="0"/>
              <a:t>(</a:t>
            </a:r>
            <a:r>
              <a:rPr lang="en-US" sz="1050" dirty="0" err="1"/>
              <a:t>strings.TrimSpace</a:t>
            </a:r>
            <a:r>
              <a:rPr lang="en-US" sz="1050" dirty="0"/>
              <a:t>(s))</a:t>
            </a:r>
          </a:p>
          <a:p>
            <a:pPr algn="l"/>
            <a:r>
              <a:rPr lang="en-US" sz="1050" dirty="0"/>
              <a:t>    if err != nil {</a:t>
            </a:r>
          </a:p>
          <a:p>
            <a:pPr algn="l"/>
            <a:r>
              <a:rPr lang="en-US" sz="1050" dirty="0"/>
              <a:t>        </a:t>
            </a:r>
            <a:r>
              <a:rPr lang="en-US" sz="1050" dirty="0" err="1"/>
              <a:t>fmt.Println</a:t>
            </a:r>
            <a:r>
              <a:rPr lang="en-US" sz="1050" dirty="0"/>
              <a:t>(err)</a:t>
            </a:r>
          </a:p>
          <a:p>
            <a:pPr algn="l"/>
            <a:r>
              <a:rPr lang="en-US" sz="1050" dirty="0"/>
              <a:t>        return</a:t>
            </a:r>
          </a:p>
          <a:p>
            <a:pPr algn="l"/>
            <a:r>
              <a:rPr lang="en-US" sz="1050" dirty="0"/>
              <a:t>    }</a:t>
            </a:r>
          </a:p>
          <a:p>
            <a:pPr algn="l"/>
            <a:r>
              <a:rPr lang="en-US" sz="1050" dirty="0"/>
              <a:t>    if n != 75000 {</a:t>
            </a:r>
          </a:p>
          <a:p>
            <a:pPr algn="l"/>
            <a:r>
              <a:rPr lang="en-US" sz="1050" dirty="0"/>
              <a:t>        </a:t>
            </a:r>
            <a:r>
              <a:rPr lang="en-US" sz="1050" dirty="0" err="1"/>
              <a:t>fmt.Println</a:t>
            </a:r>
            <a:r>
              <a:rPr lang="en-US" sz="1050" dirty="0"/>
              <a:t>("fail:  not 75000")</a:t>
            </a:r>
          </a:p>
          <a:p>
            <a:pPr algn="l"/>
            <a:r>
              <a:rPr lang="en-US" sz="1050" dirty="0"/>
              <a:t>        return</a:t>
            </a:r>
          </a:p>
          <a:p>
            <a:pPr algn="l"/>
            <a:r>
              <a:rPr lang="en-US" sz="1050" dirty="0"/>
              <a:t>    }</a:t>
            </a:r>
          </a:p>
          <a:p>
            <a:pPr algn="l"/>
            <a:r>
              <a:rPr lang="en-US" sz="1050" dirty="0"/>
              <a:t>    </a:t>
            </a:r>
            <a:r>
              <a:rPr lang="en-US" sz="1050" dirty="0" err="1"/>
              <a:t>fmt.Println</a:t>
            </a:r>
            <a:r>
              <a:rPr lang="en-US" sz="1050" dirty="0"/>
              <a:t>("Good")</a:t>
            </a:r>
          </a:p>
          <a:p>
            <a:pPr algn="l"/>
            <a:r>
              <a:rPr lang="en-US" sz="1050" dirty="0"/>
              <a:t>}</a:t>
            </a:r>
            <a:endParaRPr lang="en-US" sz="10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1665" y="392723"/>
            <a:ext cx="8362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https://rosettacode.org/wiki/User_input/Text#Go</a:t>
            </a:r>
          </a:p>
        </p:txBody>
      </p:sp>
    </p:spTree>
    <p:extLst>
      <p:ext uri="{BB962C8B-B14F-4D97-AF65-F5344CB8AC3E}">
        <p14:creationId xmlns:p14="http://schemas.microsoft.com/office/powerpoint/2010/main" val="3755978829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87" y="-15116"/>
            <a:ext cx="8062912" cy="396116"/>
          </a:xfrm>
        </p:spPr>
        <p:txBody>
          <a:bodyPr/>
          <a:lstStyle/>
          <a:p>
            <a:r>
              <a:rPr lang="en-US" sz="2800" dirty="0"/>
              <a:t>Sample Go from Rosetta</a:t>
            </a:r>
          </a:p>
        </p:txBody>
      </p:sp>
      <p:sp>
        <p:nvSpPr>
          <p:cNvPr id="5" name="Rectangle 4"/>
          <p:cNvSpPr/>
          <p:nvPr/>
        </p:nvSpPr>
        <p:spPr>
          <a:xfrm>
            <a:off x="781665" y="838200"/>
            <a:ext cx="80010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// +build !windows,!plan9,!nacl // These lack </a:t>
            </a:r>
            <a:r>
              <a:rPr lang="en-US" sz="1400" dirty="0" err="1"/>
              <a:t>syscall.Mmap</a:t>
            </a:r>
            <a:endParaRPr lang="en-US" sz="1400" dirty="0"/>
          </a:p>
          <a:p>
            <a:pPr algn="l"/>
            <a:r>
              <a:rPr lang="en-US" sz="1400" dirty="0"/>
              <a:t> </a:t>
            </a:r>
          </a:p>
          <a:p>
            <a:pPr algn="l"/>
            <a:r>
              <a:rPr lang="en-US" sz="1400" dirty="0"/>
              <a:t>package main</a:t>
            </a:r>
          </a:p>
          <a:p>
            <a:pPr algn="l"/>
            <a:r>
              <a:rPr lang="en-US" sz="1400" dirty="0"/>
              <a:t> </a:t>
            </a:r>
          </a:p>
          <a:p>
            <a:pPr algn="l"/>
            <a:r>
              <a:rPr lang="en-US" sz="1400" dirty="0"/>
              <a:t>import (</a:t>
            </a:r>
          </a:p>
          <a:p>
            <a:pPr algn="l"/>
            <a:r>
              <a:rPr lang="en-US" sz="1400" dirty="0"/>
              <a:t>    "</a:t>
            </a:r>
            <a:r>
              <a:rPr lang="en-US" sz="1400" dirty="0" err="1"/>
              <a:t>fmt</a:t>
            </a:r>
            <a:r>
              <a:rPr lang="en-US" sz="1400" dirty="0"/>
              <a:t>"</a:t>
            </a:r>
          </a:p>
          <a:p>
            <a:pPr algn="l"/>
            <a:r>
              <a:rPr lang="en-US" sz="1400" dirty="0"/>
              <a:t>    "log"</a:t>
            </a:r>
          </a:p>
          <a:p>
            <a:pPr algn="l"/>
            <a:r>
              <a:rPr lang="en-US" sz="1400" dirty="0"/>
              <a:t>    "</a:t>
            </a:r>
            <a:r>
              <a:rPr lang="en-US" sz="1400" dirty="0" err="1"/>
              <a:t>os</a:t>
            </a:r>
            <a:r>
              <a:rPr lang="en-US" sz="1400" dirty="0"/>
              <a:t>"</a:t>
            </a:r>
          </a:p>
          <a:p>
            <a:pPr algn="l"/>
            <a:r>
              <a:rPr lang="en-US" sz="1400" dirty="0"/>
              <a:t>    "</a:t>
            </a:r>
            <a:r>
              <a:rPr lang="en-US" sz="1400" dirty="0" err="1"/>
              <a:t>syscall</a:t>
            </a:r>
            <a:r>
              <a:rPr lang="en-US" sz="1400" dirty="0"/>
              <a:t>"</a:t>
            </a:r>
          </a:p>
          <a:p>
            <a:pPr algn="l"/>
            <a:r>
              <a:rPr lang="en-US" sz="1400" dirty="0"/>
              <a:t>)</a:t>
            </a:r>
          </a:p>
          <a:p>
            <a:pPr algn="l"/>
            <a:r>
              <a:rPr lang="en-US" sz="1400" dirty="0"/>
              <a:t> </a:t>
            </a:r>
          </a:p>
          <a:p>
            <a:pPr algn="l"/>
            <a:r>
              <a:rPr lang="en-US" sz="1400" dirty="0" err="1"/>
              <a:t>func</a:t>
            </a:r>
            <a:r>
              <a:rPr lang="en-US" sz="1400" dirty="0"/>
              <a:t> main() {</a:t>
            </a:r>
          </a:p>
          <a:p>
            <a:pPr algn="l"/>
            <a:r>
              <a:rPr lang="en-US" sz="1400" dirty="0"/>
              <a:t>    f, err := </a:t>
            </a:r>
            <a:r>
              <a:rPr lang="en-US" sz="1400" dirty="0" err="1"/>
              <a:t>os.Open</a:t>
            </a:r>
            <a:r>
              <a:rPr lang="en-US" sz="1400" dirty="0"/>
              <a:t>("file")</a:t>
            </a:r>
          </a:p>
          <a:p>
            <a:pPr algn="l"/>
            <a:r>
              <a:rPr lang="en-US" sz="1400" dirty="0"/>
              <a:t>    if err != nil {</a:t>
            </a:r>
          </a:p>
          <a:p>
            <a:pPr algn="l"/>
            <a:r>
              <a:rPr lang="en-US" sz="1400" dirty="0"/>
              <a:t>        </a:t>
            </a:r>
            <a:r>
              <a:rPr lang="en-US" sz="1400" dirty="0" err="1"/>
              <a:t>log.Fatal</a:t>
            </a:r>
            <a:r>
              <a:rPr lang="en-US" sz="1400" dirty="0"/>
              <a:t>(err)</a:t>
            </a:r>
          </a:p>
          <a:p>
            <a:pPr algn="l"/>
            <a:r>
              <a:rPr lang="en-US" sz="1400" dirty="0"/>
              <a:t>    }</a:t>
            </a:r>
          </a:p>
          <a:p>
            <a:pPr algn="l"/>
            <a:r>
              <a:rPr lang="en-US" sz="1400" dirty="0"/>
              <a:t>    fi, err := </a:t>
            </a:r>
            <a:r>
              <a:rPr lang="en-US" sz="1400" dirty="0" err="1"/>
              <a:t>f.Stat</a:t>
            </a:r>
            <a:r>
              <a:rPr lang="en-US" sz="1400" dirty="0"/>
              <a:t>()</a:t>
            </a:r>
          </a:p>
          <a:p>
            <a:pPr algn="l"/>
            <a:r>
              <a:rPr lang="en-US" sz="1400" dirty="0"/>
              <a:t>    if err != nil {</a:t>
            </a:r>
          </a:p>
          <a:p>
            <a:pPr algn="l"/>
            <a:r>
              <a:rPr lang="en-US" sz="1400" dirty="0"/>
              <a:t>        </a:t>
            </a:r>
            <a:r>
              <a:rPr lang="en-US" sz="1400" dirty="0" err="1"/>
              <a:t>log.Fatal</a:t>
            </a:r>
            <a:r>
              <a:rPr lang="en-US" sz="1400" dirty="0"/>
              <a:t>(err)</a:t>
            </a:r>
          </a:p>
          <a:p>
            <a:pPr algn="l"/>
            <a:r>
              <a:rPr lang="en-US" sz="1400" dirty="0"/>
              <a:t>    }</a:t>
            </a:r>
          </a:p>
          <a:p>
            <a:pPr algn="l"/>
            <a:r>
              <a:rPr lang="en-US" sz="1400" dirty="0"/>
              <a:t>    data, err := </a:t>
            </a:r>
            <a:r>
              <a:rPr lang="en-US" sz="1400" dirty="0" err="1"/>
              <a:t>syscall.Mmap</a:t>
            </a:r>
            <a:r>
              <a:rPr lang="en-US" sz="1400" dirty="0"/>
              <a:t>(</a:t>
            </a:r>
            <a:r>
              <a:rPr lang="en-US" sz="1400" dirty="0" err="1"/>
              <a:t>int</a:t>
            </a:r>
            <a:r>
              <a:rPr lang="en-US" sz="1400" dirty="0"/>
              <a:t>(</a:t>
            </a:r>
            <a:r>
              <a:rPr lang="en-US" sz="1400" dirty="0" err="1"/>
              <a:t>f.Fd</a:t>
            </a:r>
            <a:r>
              <a:rPr lang="en-US" sz="1400" dirty="0"/>
              <a:t>()), 0, </a:t>
            </a:r>
            <a:r>
              <a:rPr lang="en-US" sz="1400" dirty="0" err="1"/>
              <a:t>int</a:t>
            </a:r>
            <a:r>
              <a:rPr lang="en-US" sz="1400" dirty="0"/>
              <a:t>(</a:t>
            </a:r>
            <a:r>
              <a:rPr lang="en-US" sz="1400" dirty="0" err="1"/>
              <a:t>fi.Size</a:t>
            </a:r>
            <a:r>
              <a:rPr lang="en-US" sz="1400" dirty="0"/>
              <a:t>()),</a:t>
            </a:r>
          </a:p>
          <a:p>
            <a:pPr algn="l"/>
            <a:r>
              <a:rPr lang="en-US" sz="1400" dirty="0"/>
              <a:t>        </a:t>
            </a:r>
            <a:r>
              <a:rPr lang="en-US" sz="1400" dirty="0" err="1"/>
              <a:t>syscall.PROT_READ</a:t>
            </a:r>
            <a:r>
              <a:rPr lang="en-US" sz="1400" dirty="0"/>
              <a:t>, </a:t>
            </a:r>
            <a:r>
              <a:rPr lang="en-US" sz="1400" dirty="0" err="1"/>
              <a:t>syscall.MAP_PRIVATE</a:t>
            </a:r>
            <a:r>
              <a:rPr lang="en-US" sz="1400" dirty="0"/>
              <a:t>)</a:t>
            </a:r>
          </a:p>
          <a:p>
            <a:pPr algn="l"/>
            <a:r>
              <a:rPr lang="en-US" sz="1400" dirty="0"/>
              <a:t>    if err != nil {</a:t>
            </a:r>
          </a:p>
          <a:p>
            <a:pPr algn="l"/>
            <a:r>
              <a:rPr lang="en-US" sz="1400" dirty="0"/>
              <a:t>        </a:t>
            </a:r>
            <a:r>
              <a:rPr lang="en-US" sz="1400" dirty="0" err="1"/>
              <a:t>log.Fatal</a:t>
            </a:r>
            <a:r>
              <a:rPr lang="en-US" sz="1400" dirty="0"/>
              <a:t>(err)</a:t>
            </a:r>
          </a:p>
          <a:p>
            <a:pPr algn="l"/>
            <a:r>
              <a:rPr lang="en-US" sz="1400" dirty="0"/>
              <a:t>    }</a:t>
            </a:r>
          </a:p>
          <a:p>
            <a:pPr algn="l"/>
            <a:r>
              <a:rPr lang="en-US" sz="1400" dirty="0"/>
              <a:t>    </a:t>
            </a:r>
            <a:r>
              <a:rPr lang="en-US" sz="1400" dirty="0" err="1"/>
              <a:t>fmt.Println</a:t>
            </a:r>
            <a:r>
              <a:rPr lang="en-US" sz="1400" dirty="0"/>
              <a:t>(string(data))</a:t>
            </a:r>
          </a:p>
          <a:p>
            <a:pPr algn="l"/>
            <a:r>
              <a:rPr lang="en-US" sz="1400" dirty="0"/>
              <a:t>}</a:t>
            </a:r>
            <a:endParaRPr lang="en-US" sz="12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1665" y="392723"/>
            <a:ext cx="8362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https://rosettacode.org/wiki/Read_entire_file#Go</a:t>
            </a:r>
          </a:p>
        </p:txBody>
      </p:sp>
    </p:spTree>
    <p:extLst>
      <p:ext uri="{BB962C8B-B14F-4D97-AF65-F5344CB8AC3E}">
        <p14:creationId xmlns:p14="http://schemas.microsoft.com/office/powerpoint/2010/main" val="2998928154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87" y="-15116"/>
            <a:ext cx="8062912" cy="396116"/>
          </a:xfrm>
        </p:spPr>
        <p:txBody>
          <a:bodyPr/>
          <a:lstStyle/>
          <a:p>
            <a:r>
              <a:rPr lang="en-US" sz="2800" dirty="0"/>
              <a:t>Sample Go from Rosetta</a:t>
            </a:r>
          </a:p>
        </p:txBody>
      </p:sp>
      <p:sp>
        <p:nvSpPr>
          <p:cNvPr id="5" name="Rectangle 4"/>
          <p:cNvSpPr/>
          <p:nvPr/>
        </p:nvSpPr>
        <p:spPr>
          <a:xfrm>
            <a:off x="781665" y="838200"/>
            <a:ext cx="80010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import "</a:t>
            </a:r>
            <a:r>
              <a:rPr lang="en-US" sz="1400" dirty="0" err="1"/>
              <a:t>io</a:t>
            </a:r>
            <a:r>
              <a:rPr lang="en-US" sz="1400" dirty="0"/>
              <a:t>/</a:t>
            </a:r>
            <a:r>
              <a:rPr lang="en-US" sz="1400" dirty="0" err="1"/>
              <a:t>ioutil</a:t>
            </a:r>
            <a:r>
              <a:rPr lang="en-US" sz="1400" dirty="0"/>
              <a:t>"</a:t>
            </a:r>
          </a:p>
          <a:p>
            <a:pPr algn="l"/>
            <a:r>
              <a:rPr lang="en-US" sz="1400" dirty="0"/>
              <a:t> </a:t>
            </a:r>
          </a:p>
          <a:p>
            <a:pPr algn="l"/>
            <a:r>
              <a:rPr lang="en-US" sz="1400" dirty="0" err="1"/>
              <a:t>func</a:t>
            </a:r>
            <a:r>
              <a:rPr lang="en-US" sz="1400" dirty="0"/>
              <a:t> main() {</a:t>
            </a:r>
          </a:p>
          <a:p>
            <a:pPr algn="l"/>
            <a:r>
              <a:rPr lang="en-US" sz="1400" dirty="0"/>
              <a:t>    </a:t>
            </a:r>
            <a:r>
              <a:rPr lang="en-US" sz="1400" dirty="0" err="1"/>
              <a:t>ioutil.WriteFile</a:t>
            </a:r>
            <a:r>
              <a:rPr lang="en-US" sz="1400" dirty="0"/>
              <a:t>("path/to/</a:t>
            </a:r>
            <a:r>
              <a:rPr lang="en-US" sz="1400" dirty="0" err="1"/>
              <a:t>your.file</a:t>
            </a:r>
            <a:r>
              <a:rPr lang="en-US" sz="1400" dirty="0"/>
              <a:t>", []byte("data"), 0644)</a:t>
            </a:r>
          </a:p>
          <a:p>
            <a:pPr algn="l"/>
            <a:r>
              <a:rPr lang="en-US" sz="1400" dirty="0"/>
              <a:t>}</a:t>
            </a:r>
            <a:endParaRPr lang="en-US" sz="12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1665" y="392723"/>
            <a:ext cx="8362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https://rosettacode.org/wiki/Write_entire_file#Go</a:t>
            </a:r>
          </a:p>
        </p:txBody>
      </p:sp>
    </p:spTree>
    <p:extLst>
      <p:ext uri="{BB962C8B-B14F-4D97-AF65-F5344CB8AC3E}">
        <p14:creationId xmlns:p14="http://schemas.microsoft.com/office/powerpoint/2010/main" val="1387996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02E1BE-31E2-0B47-B47F-4F33AD65F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readwritetofilesNEW.pas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80105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732452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87" y="-15116"/>
            <a:ext cx="8062912" cy="396116"/>
          </a:xfrm>
        </p:spPr>
        <p:txBody>
          <a:bodyPr/>
          <a:lstStyle/>
          <a:p>
            <a:r>
              <a:rPr lang="en-US" sz="2800" dirty="0"/>
              <a:t>Sample Go from Rosetta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700500"/>
            <a:ext cx="80010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dirty="0"/>
              <a:t>package main</a:t>
            </a:r>
          </a:p>
          <a:p>
            <a:pPr algn="l"/>
            <a:r>
              <a:rPr lang="en-US" sz="1000" dirty="0"/>
              <a:t> </a:t>
            </a:r>
          </a:p>
          <a:p>
            <a:pPr algn="l"/>
            <a:r>
              <a:rPr lang="en-US" sz="1000" dirty="0"/>
              <a:t>import (</a:t>
            </a:r>
          </a:p>
          <a:p>
            <a:pPr algn="l"/>
            <a:r>
              <a:rPr lang="en-US" sz="1000" dirty="0"/>
              <a:t>	"</a:t>
            </a:r>
            <a:r>
              <a:rPr lang="en-US" sz="1000" dirty="0" err="1"/>
              <a:t>bufio</a:t>
            </a:r>
            <a:r>
              <a:rPr lang="en-US" sz="1000" dirty="0"/>
              <a:t>"</a:t>
            </a:r>
          </a:p>
          <a:p>
            <a:pPr algn="l"/>
            <a:r>
              <a:rPr lang="en-US" sz="1000" dirty="0"/>
              <a:t>	"</a:t>
            </a:r>
            <a:r>
              <a:rPr lang="en-US" sz="1000" dirty="0" err="1"/>
              <a:t>fmt</a:t>
            </a:r>
            <a:r>
              <a:rPr lang="en-US" sz="1000" dirty="0"/>
              <a:t>"</a:t>
            </a:r>
          </a:p>
          <a:p>
            <a:pPr algn="l"/>
            <a:r>
              <a:rPr lang="en-US" sz="1000" dirty="0"/>
              <a:t>	"log"</a:t>
            </a:r>
          </a:p>
          <a:p>
            <a:pPr algn="l"/>
            <a:r>
              <a:rPr lang="en-US" sz="1000" dirty="0"/>
              <a:t>	"</a:t>
            </a:r>
            <a:r>
              <a:rPr lang="en-US" sz="1000" dirty="0" err="1"/>
              <a:t>os</a:t>
            </a:r>
            <a:r>
              <a:rPr lang="en-US" sz="1000" dirty="0"/>
              <a:t>"</a:t>
            </a:r>
          </a:p>
          <a:p>
            <a:pPr algn="l"/>
            <a:r>
              <a:rPr lang="en-US" sz="1000" dirty="0"/>
              <a:t>)</a:t>
            </a:r>
          </a:p>
          <a:p>
            <a:pPr algn="l"/>
            <a:r>
              <a:rPr lang="en-US" sz="1000" dirty="0"/>
              <a:t> </a:t>
            </a:r>
          </a:p>
          <a:p>
            <a:pPr algn="l"/>
            <a:r>
              <a:rPr lang="en-US" sz="1000" dirty="0" err="1"/>
              <a:t>func</a:t>
            </a:r>
            <a:r>
              <a:rPr lang="en-US" sz="1000" dirty="0"/>
              <a:t> </a:t>
            </a:r>
            <a:r>
              <a:rPr lang="en-US" sz="1000" dirty="0" err="1"/>
              <a:t>init</a:t>
            </a:r>
            <a:r>
              <a:rPr lang="en-US" sz="1000" dirty="0"/>
              <a:t>() {</a:t>
            </a:r>
          </a:p>
          <a:p>
            <a:pPr algn="l"/>
            <a:r>
              <a:rPr lang="en-US" sz="1000" dirty="0"/>
              <a:t>	</a:t>
            </a:r>
            <a:r>
              <a:rPr lang="en-US" sz="1000" dirty="0" err="1"/>
              <a:t>log.SetFlags</a:t>
            </a:r>
            <a:r>
              <a:rPr lang="en-US" sz="1000" dirty="0"/>
              <a:t>(</a:t>
            </a:r>
            <a:r>
              <a:rPr lang="en-US" sz="1000" dirty="0" err="1"/>
              <a:t>log.Lshortfile</a:t>
            </a:r>
            <a:r>
              <a:rPr lang="en-US" sz="1000" dirty="0"/>
              <a:t>)</a:t>
            </a:r>
          </a:p>
          <a:p>
            <a:pPr algn="l"/>
            <a:r>
              <a:rPr lang="en-US" sz="1000" dirty="0"/>
              <a:t>}</a:t>
            </a:r>
          </a:p>
          <a:p>
            <a:pPr algn="l"/>
            <a:r>
              <a:rPr lang="en-US" sz="1000" dirty="0"/>
              <a:t> </a:t>
            </a:r>
          </a:p>
          <a:p>
            <a:pPr algn="l"/>
            <a:r>
              <a:rPr lang="en-US" sz="1000" dirty="0" err="1"/>
              <a:t>func</a:t>
            </a:r>
            <a:r>
              <a:rPr lang="en-US" sz="1000" dirty="0"/>
              <a:t> main() {</a:t>
            </a:r>
          </a:p>
          <a:p>
            <a:pPr algn="l"/>
            <a:r>
              <a:rPr lang="en-US" sz="1000" dirty="0"/>
              <a:t>	// Open an input file, exit on error.</a:t>
            </a:r>
          </a:p>
          <a:p>
            <a:pPr algn="l"/>
            <a:r>
              <a:rPr lang="en-US" sz="1000" dirty="0"/>
              <a:t>	</a:t>
            </a:r>
            <a:r>
              <a:rPr lang="en-US" sz="1000" dirty="0" err="1"/>
              <a:t>inputFile</a:t>
            </a:r>
            <a:r>
              <a:rPr lang="en-US" sz="1000" dirty="0"/>
              <a:t>, err := </a:t>
            </a:r>
            <a:r>
              <a:rPr lang="en-US" sz="1000" dirty="0" err="1"/>
              <a:t>os.Open</a:t>
            </a:r>
            <a:r>
              <a:rPr lang="en-US" sz="1000" dirty="0"/>
              <a:t>("</a:t>
            </a:r>
            <a:r>
              <a:rPr lang="en-US" sz="1000" dirty="0" err="1"/>
              <a:t>byline.go</a:t>
            </a:r>
            <a:r>
              <a:rPr lang="en-US" sz="1000" dirty="0"/>
              <a:t>")</a:t>
            </a:r>
          </a:p>
          <a:p>
            <a:pPr algn="l"/>
            <a:r>
              <a:rPr lang="en-US" sz="1000" dirty="0"/>
              <a:t>	if err != nil {</a:t>
            </a:r>
          </a:p>
          <a:p>
            <a:pPr algn="l"/>
            <a:r>
              <a:rPr lang="en-US" sz="1000" dirty="0"/>
              <a:t>		</a:t>
            </a:r>
            <a:r>
              <a:rPr lang="en-US" sz="1000" dirty="0" err="1"/>
              <a:t>log.Fatal</a:t>
            </a:r>
            <a:r>
              <a:rPr lang="en-US" sz="1000" dirty="0"/>
              <a:t>("Error opening input file:", err)</a:t>
            </a:r>
          </a:p>
          <a:p>
            <a:pPr algn="l"/>
            <a:r>
              <a:rPr lang="en-US" sz="1000" dirty="0"/>
              <a:t>	}</a:t>
            </a:r>
          </a:p>
          <a:p>
            <a:pPr algn="l"/>
            <a:r>
              <a:rPr lang="en-US" sz="1000" dirty="0"/>
              <a:t> </a:t>
            </a:r>
          </a:p>
          <a:p>
            <a:pPr algn="l"/>
            <a:r>
              <a:rPr lang="en-US" sz="1000" dirty="0"/>
              <a:t>	// Closes the file when we leave the scope of the current function,</a:t>
            </a:r>
          </a:p>
          <a:p>
            <a:pPr algn="l"/>
            <a:r>
              <a:rPr lang="en-US" sz="1000" dirty="0"/>
              <a:t>	// this makes sure we never forget to close the file if the</a:t>
            </a:r>
          </a:p>
          <a:p>
            <a:pPr algn="l"/>
            <a:r>
              <a:rPr lang="en-US" sz="1000" dirty="0"/>
              <a:t>	// function can exit in multiple places.</a:t>
            </a:r>
          </a:p>
          <a:p>
            <a:pPr algn="l"/>
            <a:r>
              <a:rPr lang="en-US" sz="1000" dirty="0"/>
              <a:t>	defer </a:t>
            </a:r>
            <a:r>
              <a:rPr lang="en-US" sz="1000" dirty="0" err="1"/>
              <a:t>inputFile.Close</a:t>
            </a:r>
            <a:r>
              <a:rPr lang="en-US" sz="1000" dirty="0"/>
              <a:t>()</a:t>
            </a:r>
          </a:p>
          <a:p>
            <a:pPr algn="l"/>
            <a:r>
              <a:rPr lang="en-US" sz="1000" dirty="0"/>
              <a:t> </a:t>
            </a:r>
          </a:p>
          <a:p>
            <a:pPr algn="l"/>
            <a:r>
              <a:rPr lang="en-US" sz="1000" dirty="0"/>
              <a:t>	scanner := </a:t>
            </a:r>
            <a:r>
              <a:rPr lang="en-US" sz="1000" dirty="0" err="1"/>
              <a:t>bufio.NewScanner</a:t>
            </a:r>
            <a:r>
              <a:rPr lang="en-US" sz="1000" dirty="0"/>
              <a:t>(</a:t>
            </a:r>
            <a:r>
              <a:rPr lang="en-US" sz="1000" dirty="0" err="1"/>
              <a:t>inputFile</a:t>
            </a:r>
            <a:r>
              <a:rPr lang="en-US" sz="1000" dirty="0"/>
              <a:t>)</a:t>
            </a:r>
          </a:p>
          <a:p>
            <a:pPr algn="l"/>
            <a:r>
              <a:rPr lang="en-US" sz="1000" dirty="0"/>
              <a:t> </a:t>
            </a:r>
          </a:p>
          <a:p>
            <a:pPr algn="l"/>
            <a:r>
              <a:rPr lang="en-US" sz="1000" dirty="0"/>
              <a:t>	// </a:t>
            </a:r>
            <a:r>
              <a:rPr lang="en-US" sz="1000" dirty="0" err="1"/>
              <a:t>scanner.Scan</a:t>
            </a:r>
            <a:r>
              <a:rPr lang="en-US" sz="1000" dirty="0"/>
              <a:t>() advances to the next token returning false if an error was encountered</a:t>
            </a:r>
          </a:p>
          <a:p>
            <a:pPr algn="l"/>
            <a:r>
              <a:rPr lang="en-US" sz="1000" dirty="0"/>
              <a:t>	for </a:t>
            </a:r>
            <a:r>
              <a:rPr lang="en-US" sz="1000" dirty="0" err="1"/>
              <a:t>scanner.Scan</a:t>
            </a:r>
            <a:r>
              <a:rPr lang="en-US" sz="1000" dirty="0"/>
              <a:t>() {</a:t>
            </a:r>
          </a:p>
          <a:p>
            <a:pPr algn="l"/>
            <a:r>
              <a:rPr lang="en-US" sz="1000" dirty="0"/>
              <a:t>		</a:t>
            </a:r>
            <a:r>
              <a:rPr lang="en-US" sz="1000" dirty="0" err="1"/>
              <a:t>fmt.Println</a:t>
            </a:r>
            <a:r>
              <a:rPr lang="en-US" sz="1000" dirty="0"/>
              <a:t>(</a:t>
            </a:r>
            <a:r>
              <a:rPr lang="en-US" sz="1000" dirty="0" err="1"/>
              <a:t>scanner.Text</a:t>
            </a:r>
            <a:r>
              <a:rPr lang="en-US" sz="1000" dirty="0"/>
              <a:t>())</a:t>
            </a:r>
          </a:p>
          <a:p>
            <a:pPr algn="l"/>
            <a:r>
              <a:rPr lang="en-US" sz="1000" dirty="0"/>
              <a:t>	}</a:t>
            </a:r>
          </a:p>
          <a:p>
            <a:pPr algn="l"/>
            <a:r>
              <a:rPr lang="en-US" sz="1000" dirty="0"/>
              <a:t> </a:t>
            </a:r>
          </a:p>
          <a:p>
            <a:pPr algn="l"/>
            <a:r>
              <a:rPr lang="en-US" sz="1000" dirty="0"/>
              <a:t>	// When finished scanning if any error other than </a:t>
            </a:r>
            <a:r>
              <a:rPr lang="en-US" sz="1000" dirty="0" err="1"/>
              <a:t>io.EOF</a:t>
            </a:r>
            <a:r>
              <a:rPr lang="en-US" sz="1000" dirty="0"/>
              <a:t> </a:t>
            </a:r>
            <a:r>
              <a:rPr lang="en-US" sz="1000" dirty="0" err="1"/>
              <a:t>occured</a:t>
            </a:r>
            <a:endParaRPr lang="en-US" sz="1000" dirty="0"/>
          </a:p>
          <a:p>
            <a:pPr algn="l"/>
            <a:r>
              <a:rPr lang="en-US" sz="1000" dirty="0"/>
              <a:t>	// it will be returned by </a:t>
            </a:r>
            <a:r>
              <a:rPr lang="en-US" sz="1000" dirty="0" err="1"/>
              <a:t>scanner.Err</a:t>
            </a:r>
            <a:r>
              <a:rPr lang="en-US" sz="1000" dirty="0"/>
              <a:t>().</a:t>
            </a:r>
          </a:p>
          <a:p>
            <a:pPr algn="l"/>
            <a:r>
              <a:rPr lang="en-US" sz="1000" dirty="0"/>
              <a:t>	if err := </a:t>
            </a:r>
            <a:r>
              <a:rPr lang="en-US" sz="1000" dirty="0" err="1"/>
              <a:t>scanner.Err</a:t>
            </a:r>
            <a:r>
              <a:rPr lang="en-US" sz="1000" dirty="0"/>
              <a:t>(); err != nil {</a:t>
            </a:r>
          </a:p>
          <a:p>
            <a:pPr algn="l"/>
            <a:r>
              <a:rPr lang="en-US" sz="1000" dirty="0"/>
              <a:t>		</a:t>
            </a:r>
            <a:r>
              <a:rPr lang="en-US" sz="1000" dirty="0" err="1"/>
              <a:t>log.Fatal</a:t>
            </a:r>
            <a:r>
              <a:rPr lang="en-US" sz="1000" dirty="0"/>
              <a:t>(</a:t>
            </a:r>
            <a:r>
              <a:rPr lang="en-US" sz="1000" dirty="0" err="1"/>
              <a:t>scanner.Err</a:t>
            </a:r>
            <a:r>
              <a:rPr lang="en-US" sz="1000" dirty="0"/>
              <a:t>())</a:t>
            </a:r>
          </a:p>
          <a:p>
            <a:pPr algn="l"/>
            <a:r>
              <a:rPr lang="en-US" sz="1000" dirty="0"/>
              <a:t>	}</a:t>
            </a:r>
          </a:p>
          <a:p>
            <a:pPr algn="l"/>
            <a:r>
              <a:rPr lang="en-US" sz="1000" dirty="0"/>
              <a:t>}</a:t>
            </a:r>
          </a:p>
          <a:p>
            <a:pPr algn="l"/>
            <a:r>
              <a:rPr lang="en-US" sz="1000" dirty="0"/>
              <a:t> </a:t>
            </a:r>
            <a:endParaRPr lang="en-US" sz="9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1665" y="392723"/>
            <a:ext cx="8362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https://rosettacode.org/wiki/Read_a_file_line_by_line#Go</a:t>
            </a:r>
          </a:p>
        </p:txBody>
      </p:sp>
    </p:spTree>
    <p:extLst>
      <p:ext uri="{BB962C8B-B14F-4D97-AF65-F5344CB8AC3E}">
        <p14:creationId xmlns:p14="http://schemas.microsoft.com/office/powerpoint/2010/main" val="2340977199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87" y="-15116"/>
            <a:ext cx="8062912" cy="396116"/>
          </a:xfrm>
        </p:spPr>
        <p:txBody>
          <a:bodyPr/>
          <a:lstStyle/>
          <a:p>
            <a:r>
              <a:rPr lang="en-US" sz="2800" dirty="0"/>
              <a:t>Sample Go from Rosetta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838200"/>
            <a:ext cx="80010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dirty="0"/>
              <a:t>package main</a:t>
            </a:r>
          </a:p>
          <a:p>
            <a:pPr algn="l"/>
            <a:r>
              <a:rPr lang="en-US" sz="1000" dirty="0"/>
              <a:t> </a:t>
            </a:r>
          </a:p>
          <a:p>
            <a:pPr algn="l"/>
            <a:r>
              <a:rPr lang="en-US" sz="1000" dirty="0"/>
              <a:t>import (</a:t>
            </a:r>
          </a:p>
          <a:p>
            <a:pPr algn="l"/>
            <a:r>
              <a:rPr lang="en-US" sz="1000" dirty="0"/>
              <a:t>    "</a:t>
            </a:r>
            <a:r>
              <a:rPr lang="en-US" sz="1000" dirty="0" err="1"/>
              <a:t>bufio</a:t>
            </a:r>
            <a:r>
              <a:rPr lang="en-US" sz="1000" dirty="0"/>
              <a:t>"</a:t>
            </a:r>
          </a:p>
          <a:p>
            <a:pPr algn="l"/>
            <a:r>
              <a:rPr lang="en-US" sz="1000" dirty="0"/>
              <a:t>    "</a:t>
            </a:r>
            <a:r>
              <a:rPr lang="en-US" sz="1000" dirty="0" err="1"/>
              <a:t>fmt</a:t>
            </a:r>
            <a:r>
              <a:rPr lang="en-US" sz="1000" dirty="0"/>
              <a:t>"</a:t>
            </a:r>
          </a:p>
          <a:p>
            <a:pPr algn="l"/>
            <a:r>
              <a:rPr lang="en-US" sz="1000" dirty="0"/>
              <a:t>    "</a:t>
            </a:r>
            <a:r>
              <a:rPr lang="en-US" sz="1000" dirty="0" err="1"/>
              <a:t>io</a:t>
            </a:r>
            <a:r>
              <a:rPr lang="en-US" sz="1000" dirty="0"/>
              <a:t>"</a:t>
            </a:r>
          </a:p>
          <a:p>
            <a:pPr algn="l"/>
            <a:r>
              <a:rPr lang="en-US" sz="1000" dirty="0"/>
              <a:t>    "log"</a:t>
            </a:r>
          </a:p>
          <a:p>
            <a:pPr algn="l"/>
            <a:r>
              <a:rPr lang="en-US" sz="1000" dirty="0"/>
              <a:t>    "</a:t>
            </a:r>
            <a:r>
              <a:rPr lang="en-US" sz="1000" dirty="0" err="1"/>
              <a:t>os</a:t>
            </a:r>
            <a:r>
              <a:rPr lang="en-US" sz="1000" dirty="0"/>
              <a:t>"</a:t>
            </a:r>
          </a:p>
          <a:p>
            <a:pPr algn="l"/>
            <a:r>
              <a:rPr lang="en-US" sz="1000" dirty="0"/>
              <a:t>)</a:t>
            </a:r>
          </a:p>
          <a:p>
            <a:pPr algn="l"/>
            <a:r>
              <a:rPr lang="en-US" sz="1000" dirty="0"/>
              <a:t> </a:t>
            </a:r>
          </a:p>
          <a:p>
            <a:pPr algn="l"/>
            <a:r>
              <a:rPr lang="en-US" sz="1000" dirty="0" err="1"/>
              <a:t>func</a:t>
            </a:r>
            <a:r>
              <a:rPr lang="en-US" sz="1000" dirty="0"/>
              <a:t> main() {</a:t>
            </a:r>
          </a:p>
          <a:p>
            <a:pPr algn="l"/>
            <a:r>
              <a:rPr lang="en-US" sz="1000" dirty="0"/>
              <a:t>    f, err := </a:t>
            </a:r>
            <a:r>
              <a:rPr lang="en-US" sz="1000" dirty="0" err="1"/>
              <a:t>os.Open</a:t>
            </a:r>
            <a:r>
              <a:rPr lang="en-US" sz="1000" dirty="0"/>
              <a:t>("file")</a:t>
            </a:r>
          </a:p>
          <a:p>
            <a:pPr algn="l"/>
            <a:r>
              <a:rPr lang="en-US" sz="1000" dirty="0"/>
              <a:t>    if err != nil {</a:t>
            </a:r>
          </a:p>
          <a:p>
            <a:pPr algn="l"/>
            <a:r>
              <a:rPr lang="en-US" sz="1000" dirty="0"/>
              <a:t>        </a:t>
            </a:r>
            <a:r>
              <a:rPr lang="en-US" sz="1000" dirty="0" err="1"/>
              <a:t>log.Fatal</a:t>
            </a:r>
            <a:r>
              <a:rPr lang="en-US" sz="1000" dirty="0"/>
              <a:t>(err)</a:t>
            </a:r>
          </a:p>
          <a:p>
            <a:pPr algn="l"/>
            <a:r>
              <a:rPr lang="en-US" sz="1000" dirty="0"/>
              <a:t>    }</a:t>
            </a:r>
          </a:p>
          <a:p>
            <a:pPr algn="l"/>
            <a:r>
              <a:rPr lang="en-US" sz="1000" dirty="0"/>
              <a:t>    bf := </a:t>
            </a:r>
            <a:r>
              <a:rPr lang="en-US" sz="1000" dirty="0" err="1"/>
              <a:t>bufio.NewReader</a:t>
            </a:r>
            <a:r>
              <a:rPr lang="en-US" sz="1000" dirty="0"/>
              <a:t>(f)</a:t>
            </a:r>
          </a:p>
          <a:p>
            <a:pPr algn="l"/>
            <a:r>
              <a:rPr lang="en-US" sz="1000" dirty="0"/>
              <a:t>    for {</a:t>
            </a:r>
          </a:p>
          <a:p>
            <a:pPr algn="l"/>
            <a:r>
              <a:rPr lang="en-US" sz="1000" dirty="0"/>
              <a:t>        switch line, err := </a:t>
            </a:r>
            <a:r>
              <a:rPr lang="en-US" sz="1000" dirty="0" err="1"/>
              <a:t>bf.ReadString</a:t>
            </a:r>
            <a:r>
              <a:rPr lang="en-US" sz="1000" dirty="0"/>
              <a:t>('\n'); err {</a:t>
            </a:r>
          </a:p>
          <a:p>
            <a:pPr algn="l"/>
            <a:r>
              <a:rPr lang="en-US" sz="1000" dirty="0"/>
              <a:t>        case nil:</a:t>
            </a:r>
          </a:p>
          <a:p>
            <a:pPr algn="l"/>
            <a:r>
              <a:rPr lang="en-US" sz="1000" dirty="0"/>
              <a:t>            // valid line, echo it.  note that line contains trailing \n.</a:t>
            </a:r>
          </a:p>
          <a:p>
            <a:pPr algn="l"/>
            <a:r>
              <a:rPr lang="en-US" sz="1000" dirty="0"/>
              <a:t>            </a:t>
            </a:r>
            <a:r>
              <a:rPr lang="en-US" sz="1000" dirty="0" err="1"/>
              <a:t>fmt.Print</a:t>
            </a:r>
            <a:r>
              <a:rPr lang="en-US" sz="1000" dirty="0"/>
              <a:t>(line)</a:t>
            </a:r>
          </a:p>
          <a:p>
            <a:pPr algn="l"/>
            <a:r>
              <a:rPr lang="en-US" sz="1000" dirty="0"/>
              <a:t>        case </a:t>
            </a:r>
            <a:r>
              <a:rPr lang="en-US" sz="1000" dirty="0" err="1"/>
              <a:t>io.EOF</a:t>
            </a:r>
            <a:r>
              <a:rPr lang="en-US" sz="1000" dirty="0"/>
              <a:t>:</a:t>
            </a:r>
          </a:p>
          <a:p>
            <a:pPr algn="l"/>
            <a:r>
              <a:rPr lang="en-US" sz="1000" dirty="0"/>
              <a:t>            if line &gt; "" {</a:t>
            </a:r>
          </a:p>
          <a:p>
            <a:pPr algn="l"/>
            <a:r>
              <a:rPr lang="en-US" sz="1000" dirty="0"/>
              <a:t>                // last line of file missing \n, but still valid</a:t>
            </a:r>
          </a:p>
          <a:p>
            <a:pPr algn="l"/>
            <a:r>
              <a:rPr lang="en-US" sz="1000" dirty="0"/>
              <a:t>                </a:t>
            </a:r>
            <a:r>
              <a:rPr lang="en-US" sz="1000" dirty="0" err="1"/>
              <a:t>fmt.Println</a:t>
            </a:r>
            <a:r>
              <a:rPr lang="en-US" sz="1000" dirty="0"/>
              <a:t>(line)</a:t>
            </a:r>
          </a:p>
          <a:p>
            <a:pPr algn="l"/>
            <a:r>
              <a:rPr lang="en-US" sz="1000" dirty="0"/>
              <a:t>            }</a:t>
            </a:r>
          </a:p>
          <a:p>
            <a:pPr algn="l"/>
            <a:r>
              <a:rPr lang="en-US" sz="1000" dirty="0"/>
              <a:t>            return</a:t>
            </a:r>
          </a:p>
          <a:p>
            <a:pPr algn="l"/>
            <a:r>
              <a:rPr lang="en-US" sz="1000" dirty="0"/>
              <a:t>        default:</a:t>
            </a:r>
          </a:p>
          <a:p>
            <a:pPr algn="l"/>
            <a:r>
              <a:rPr lang="en-US" sz="1000" dirty="0"/>
              <a:t>            </a:t>
            </a:r>
            <a:r>
              <a:rPr lang="en-US" sz="1000" dirty="0" err="1"/>
              <a:t>log.Fatal</a:t>
            </a:r>
            <a:r>
              <a:rPr lang="en-US" sz="1000" dirty="0"/>
              <a:t>(err)</a:t>
            </a:r>
          </a:p>
          <a:p>
            <a:pPr algn="l"/>
            <a:r>
              <a:rPr lang="en-US" sz="1000" dirty="0"/>
              <a:t>        }</a:t>
            </a:r>
          </a:p>
          <a:p>
            <a:pPr algn="l"/>
            <a:r>
              <a:rPr lang="en-US" sz="1000" dirty="0"/>
              <a:t>    }</a:t>
            </a:r>
          </a:p>
          <a:p>
            <a:pPr algn="l"/>
            <a:r>
              <a:rPr lang="en-US" sz="1000" dirty="0"/>
              <a:t>}</a:t>
            </a:r>
            <a:endParaRPr lang="en-US" sz="9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1665" y="392723"/>
            <a:ext cx="8362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https://rosettacode.org/wiki/Read_a_file_line_by_line#Go</a:t>
            </a:r>
          </a:p>
        </p:txBody>
      </p:sp>
    </p:spTree>
    <p:extLst>
      <p:ext uri="{BB962C8B-B14F-4D97-AF65-F5344CB8AC3E}">
        <p14:creationId xmlns:p14="http://schemas.microsoft.com/office/powerpoint/2010/main" val="474661247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687" y="-15116"/>
            <a:ext cx="8062912" cy="396116"/>
          </a:xfrm>
        </p:spPr>
        <p:txBody>
          <a:bodyPr/>
          <a:lstStyle/>
          <a:p>
            <a:r>
              <a:rPr lang="en-US" sz="2800" dirty="0"/>
              <a:t>Sample Go from Rosetta</a:t>
            </a:r>
          </a:p>
        </p:txBody>
      </p:sp>
      <p:sp>
        <p:nvSpPr>
          <p:cNvPr id="5" name="Rectangle 4"/>
          <p:cNvSpPr/>
          <p:nvPr/>
        </p:nvSpPr>
        <p:spPr>
          <a:xfrm>
            <a:off x="838200" y="700500"/>
            <a:ext cx="800100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00" dirty="0"/>
              <a:t>package main</a:t>
            </a:r>
          </a:p>
          <a:p>
            <a:pPr algn="l"/>
            <a:r>
              <a:rPr lang="en-US" sz="1000" dirty="0"/>
              <a:t> </a:t>
            </a:r>
          </a:p>
          <a:p>
            <a:pPr algn="l"/>
            <a:r>
              <a:rPr lang="en-US" sz="1000" dirty="0"/>
              <a:t>import (</a:t>
            </a:r>
          </a:p>
          <a:p>
            <a:pPr algn="l"/>
            <a:r>
              <a:rPr lang="en-US" sz="1000" dirty="0"/>
              <a:t>	"</a:t>
            </a:r>
            <a:r>
              <a:rPr lang="en-US" sz="1000" dirty="0" err="1"/>
              <a:t>bufio</a:t>
            </a:r>
            <a:r>
              <a:rPr lang="en-US" sz="1000" dirty="0"/>
              <a:t>"</a:t>
            </a:r>
          </a:p>
          <a:p>
            <a:pPr algn="l"/>
            <a:r>
              <a:rPr lang="en-US" sz="1000" dirty="0"/>
              <a:t>	"</a:t>
            </a:r>
            <a:r>
              <a:rPr lang="en-US" sz="1000" dirty="0" err="1"/>
              <a:t>fmt</a:t>
            </a:r>
            <a:r>
              <a:rPr lang="en-US" sz="1000" dirty="0"/>
              <a:t>"</a:t>
            </a:r>
          </a:p>
          <a:p>
            <a:pPr algn="l"/>
            <a:r>
              <a:rPr lang="en-US" sz="1000" dirty="0"/>
              <a:t>	"log"</a:t>
            </a:r>
          </a:p>
          <a:p>
            <a:pPr algn="l"/>
            <a:r>
              <a:rPr lang="en-US" sz="1000" dirty="0"/>
              <a:t>	"</a:t>
            </a:r>
            <a:r>
              <a:rPr lang="en-US" sz="1000" dirty="0" err="1"/>
              <a:t>os</a:t>
            </a:r>
            <a:r>
              <a:rPr lang="en-US" sz="1000" dirty="0"/>
              <a:t>"</a:t>
            </a:r>
          </a:p>
          <a:p>
            <a:pPr algn="l"/>
            <a:r>
              <a:rPr lang="en-US" sz="1000" dirty="0"/>
              <a:t>)</a:t>
            </a:r>
          </a:p>
          <a:p>
            <a:pPr algn="l"/>
            <a:r>
              <a:rPr lang="en-US" sz="1000" dirty="0"/>
              <a:t> </a:t>
            </a:r>
          </a:p>
          <a:p>
            <a:pPr algn="l"/>
            <a:r>
              <a:rPr lang="en-US" sz="1000" dirty="0" err="1"/>
              <a:t>func</a:t>
            </a:r>
            <a:r>
              <a:rPr lang="en-US" sz="1000" dirty="0"/>
              <a:t> </a:t>
            </a:r>
            <a:r>
              <a:rPr lang="en-US" sz="1000" dirty="0" err="1"/>
              <a:t>init</a:t>
            </a:r>
            <a:r>
              <a:rPr lang="en-US" sz="1000" dirty="0"/>
              <a:t>() {</a:t>
            </a:r>
          </a:p>
          <a:p>
            <a:pPr algn="l"/>
            <a:r>
              <a:rPr lang="en-US" sz="1000" dirty="0"/>
              <a:t>	</a:t>
            </a:r>
            <a:r>
              <a:rPr lang="en-US" sz="1000" dirty="0" err="1"/>
              <a:t>log.SetFlags</a:t>
            </a:r>
            <a:r>
              <a:rPr lang="en-US" sz="1000" dirty="0"/>
              <a:t>(</a:t>
            </a:r>
            <a:r>
              <a:rPr lang="en-US" sz="1000" dirty="0" err="1"/>
              <a:t>log.Lshortfile</a:t>
            </a:r>
            <a:r>
              <a:rPr lang="en-US" sz="1000" dirty="0"/>
              <a:t>)</a:t>
            </a:r>
          </a:p>
          <a:p>
            <a:pPr algn="l"/>
            <a:r>
              <a:rPr lang="en-US" sz="1000" dirty="0"/>
              <a:t>}</a:t>
            </a:r>
          </a:p>
          <a:p>
            <a:pPr algn="l"/>
            <a:r>
              <a:rPr lang="en-US" sz="1000" dirty="0"/>
              <a:t> </a:t>
            </a:r>
          </a:p>
          <a:p>
            <a:pPr algn="l"/>
            <a:r>
              <a:rPr lang="en-US" sz="1000" dirty="0" err="1"/>
              <a:t>func</a:t>
            </a:r>
            <a:r>
              <a:rPr lang="en-US" sz="1000" dirty="0"/>
              <a:t> main() {</a:t>
            </a:r>
          </a:p>
          <a:p>
            <a:pPr algn="l"/>
            <a:r>
              <a:rPr lang="en-US" sz="1000" dirty="0"/>
              <a:t>	// Open an input file, exit on error.</a:t>
            </a:r>
          </a:p>
          <a:p>
            <a:pPr algn="l"/>
            <a:r>
              <a:rPr lang="en-US" sz="1000" dirty="0"/>
              <a:t>	</a:t>
            </a:r>
            <a:r>
              <a:rPr lang="en-US" sz="1000" dirty="0" err="1"/>
              <a:t>inputFile</a:t>
            </a:r>
            <a:r>
              <a:rPr lang="en-US" sz="1000" dirty="0"/>
              <a:t>, err := </a:t>
            </a:r>
            <a:r>
              <a:rPr lang="en-US" sz="1000" dirty="0" err="1"/>
              <a:t>os.Open</a:t>
            </a:r>
            <a:r>
              <a:rPr lang="en-US" sz="1000" dirty="0"/>
              <a:t>("</a:t>
            </a:r>
            <a:r>
              <a:rPr lang="en-US" sz="1000" dirty="0" err="1"/>
              <a:t>byline.go</a:t>
            </a:r>
            <a:r>
              <a:rPr lang="en-US" sz="1000" dirty="0"/>
              <a:t>")</a:t>
            </a:r>
          </a:p>
          <a:p>
            <a:pPr algn="l"/>
            <a:r>
              <a:rPr lang="en-US" sz="1000" dirty="0"/>
              <a:t>	if err != nil {</a:t>
            </a:r>
          </a:p>
          <a:p>
            <a:pPr algn="l"/>
            <a:r>
              <a:rPr lang="en-US" sz="1000" dirty="0"/>
              <a:t>		</a:t>
            </a:r>
            <a:r>
              <a:rPr lang="en-US" sz="1000" dirty="0" err="1"/>
              <a:t>log.Fatal</a:t>
            </a:r>
            <a:r>
              <a:rPr lang="en-US" sz="1000" dirty="0"/>
              <a:t>("Error opening input file:", err)</a:t>
            </a:r>
          </a:p>
          <a:p>
            <a:pPr algn="l"/>
            <a:r>
              <a:rPr lang="en-US" sz="1000" dirty="0"/>
              <a:t>	}</a:t>
            </a:r>
          </a:p>
          <a:p>
            <a:pPr algn="l"/>
            <a:r>
              <a:rPr lang="en-US" sz="1000" dirty="0"/>
              <a:t> </a:t>
            </a:r>
          </a:p>
          <a:p>
            <a:pPr algn="l"/>
            <a:r>
              <a:rPr lang="en-US" sz="1000" dirty="0"/>
              <a:t>	// Closes the file when we leave the scope of the current function,</a:t>
            </a:r>
          </a:p>
          <a:p>
            <a:pPr algn="l"/>
            <a:r>
              <a:rPr lang="en-US" sz="1000" dirty="0"/>
              <a:t>	// this makes sure we never forget to close the file if the</a:t>
            </a:r>
          </a:p>
          <a:p>
            <a:pPr algn="l"/>
            <a:r>
              <a:rPr lang="en-US" sz="1000" dirty="0"/>
              <a:t>	// function can exit in multiple places.</a:t>
            </a:r>
          </a:p>
          <a:p>
            <a:pPr algn="l"/>
            <a:r>
              <a:rPr lang="en-US" sz="1000" dirty="0"/>
              <a:t>	defer </a:t>
            </a:r>
            <a:r>
              <a:rPr lang="en-US" sz="1000" dirty="0" err="1"/>
              <a:t>inputFile.Close</a:t>
            </a:r>
            <a:r>
              <a:rPr lang="en-US" sz="1000" dirty="0"/>
              <a:t>()</a:t>
            </a:r>
          </a:p>
          <a:p>
            <a:pPr algn="l"/>
            <a:r>
              <a:rPr lang="en-US" sz="1000" dirty="0"/>
              <a:t> </a:t>
            </a:r>
          </a:p>
          <a:p>
            <a:pPr algn="l"/>
            <a:r>
              <a:rPr lang="en-US" sz="1000" dirty="0"/>
              <a:t>	scanner := </a:t>
            </a:r>
            <a:r>
              <a:rPr lang="en-US" sz="1000" dirty="0" err="1"/>
              <a:t>bufio.NewScanner</a:t>
            </a:r>
            <a:r>
              <a:rPr lang="en-US" sz="1000" dirty="0"/>
              <a:t>(</a:t>
            </a:r>
            <a:r>
              <a:rPr lang="en-US" sz="1000" dirty="0" err="1"/>
              <a:t>inputFile</a:t>
            </a:r>
            <a:r>
              <a:rPr lang="en-US" sz="1000" dirty="0"/>
              <a:t>)</a:t>
            </a:r>
          </a:p>
          <a:p>
            <a:pPr algn="l"/>
            <a:r>
              <a:rPr lang="en-US" sz="1000" dirty="0"/>
              <a:t> </a:t>
            </a:r>
          </a:p>
          <a:p>
            <a:pPr algn="l"/>
            <a:r>
              <a:rPr lang="en-US" sz="1000" dirty="0"/>
              <a:t>	// </a:t>
            </a:r>
            <a:r>
              <a:rPr lang="en-US" sz="1000" dirty="0" err="1"/>
              <a:t>scanner.Scan</a:t>
            </a:r>
            <a:r>
              <a:rPr lang="en-US" sz="1000" dirty="0"/>
              <a:t>() advances to the next token returning false if an error was encountered</a:t>
            </a:r>
          </a:p>
          <a:p>
            <a:pPr algn="l"/>
            <a:r>
              <a:rPr lang="en-US" sz="1000" dirty="0"/>
              <a:t>	for </a:t>
            </a:r>
            <a:r>
              <a:rPr lang="en-US" sz="1000" dirty="0" err="1"/>
              <a:t>scanner.Scan</a:t>
            </a:r>
            <a:r>
              <a:rPr lang="en-US" sz="1000" dirty="0"/>
              <a:t>() {</a:t>
            </a:r>
          </a:p>
          <a:p>
            <a:pPr algn="l"/>
            <a:r>
              <a:rPr lang="en-US" sz="1000" dirty="0"/>
              <a:t>		</a:t>
            </a:r>
            <a:r>
              <a:rPr lang="en-US" sz="1000" dirty="0" err="1"/>
              <a:t>fmt.Println</a:t>
            </a:r>
            <a:r>
              <a:rPr lang="en-US" sz="1000" dirty="0"/>
              <a:t>(</a:t>
            </a:r>
            <a:r>
              <a:rPr lang="en-US" sz="1000" dirty="0" err="1"/>
              <a:t>scanner.Text</a:t>
            </a:r>
            <a:r>
              <a:rPr lang="en-US" sz="1000" dirty="0"/>
              <a:t>())</a:t>
            </a:r>
          </a:p>
          <a:p>
            <a:pPr algn="l"/>
            <a:r>
              <a:rPr lang="en-US" sz="1000" dirty="0"/>
              <a:t>	}</a:t>
            </a:r>
          </a:p>
          <a:p>
            <a:pPr algn="l"/>
            <a:r>
              <a:rPr lang="en-US" sz="1000" dirty="0"/>
              <a:t> </a:t>
            </a:r>
          </a:p>
          <a:p>
            <a:pPr algn="l"/>
            <a:r>
              <a:rPr lang="en-US" sz="1000" dirty="0"/>
              <a:t>	// When finished scanning if any error other than </a:t>
            </a:r>
            <a:r>
              <a:rPr lang="en-US" sz="1000" dirty="0" err="1"/>
              <a:t>io.EOF</a:t>
            </a:r>
            <a:r>
              <a:rPr lang="en-US" sz="1000" dirty="0"/>
              <a:t> </a:t>
            </a:r>
            <a:r>
              <a:rPr lang="en-US" sz="1000" dirty="0" err="1"/>
              <a:t>occured</a:t>
            </a:r>
            <a:endParaRPr lang="en-US" sz="1000" dirty="0"/>
          </a:p>
          <a:p>
            <a:pPr algn="l"/>
            <a:r>
              <a:rPr lang="en-US" sz="1000" dirty="0"/>
              <a:t>	// it will be returned by </a:t>
            </a:r>
            <a:r>
              <a:rPr lang="en-US" sz="1000" dirty="0" err="1"/>
              <a:t>scanner.Err</a:t>
            </a:r>
            <a:r>
              <a:rPr lang="en-US" sz="1000" dirty="0"/>
              <a:t>().</a:t>
            </a:r>
          </a:p>
          <a:p>
            <a:pPr algn="l"/>
            <a:r>
              <a:rPr lang="en-US" sz="1000" dirty="0"/>
              <a:t>	if err := </a:t>
            </a:r>
            <a:r>
              <a:rPr lang="en-US" sz="1000" dirty="0" err="1"/>
              <a:t>scanner.Err</a:t>
            </a:r>
            <a:r>
              <a:rPr lang="en-US" sz="1000" dirty="0"/>
              <a:t>(); err != nil {</a:t>
            </a:r>
          </a:p>
          <a:p>
            <a:pPr algn="l"/>
            <a:r>
              <a:rPr lang="en-US" sz="1000" dirty="0"/>
              <a:t>		</a:t>
            </a:r>
            <a:r>
              <a:rPr lang="en-US" sz="1000" dirty="0" err="1"/>
              <a:t>log.Fatal</a:t>
            </a:r>
            <a:r>
              <a:rPr lang="en-US" sz="1000" dirty="0"/>
              <a:t>(</a:t>
            </a:r>
            <a:r>
              <a:rPr lang="en-US" sz="1000" dirty="0" err="1"/>
              <a:t>scanner.Err</a:t>
            </a:r>
            <a:r>
              <a:rPr lang="en-US" sz="1000" dirty="0"/>
              <a:t>())</a:t>
            </a:r>
          </a:p>
          <a:p>
            <a:pPr algn="l"/>
            <a:r>
              <a:rPr lang="en-US" sz="1000" dirty="0"/>
              <a:t>	}</a:t>
            </a:r>
          </a:p>
          <a:p>
            <a:pPr algn="l"/>
            <a:r>
              <a:rPr lang="en-US" sz="1000" dirty="0"/>
              <a:t>}</a:t>
            </a:r>
          </a:p>
          <a:p>
            <a:pPr algn="l"/>
            <a:r>
              <a:rPr lang="en-US" sz="1000" dirty="0"/>
              <a:t> </a:t>
            </a:r>
            <a:endParaRPr lang="en-US" sz="9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81665" y="392723"/>
            <a:ext cx="8362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https://rosettacode.org/wiki/Read_a_file_line_by_line#Go</a:t>
            </a:r>
          </a:p>
        </p:txBody>
      </p:sp>
    </p:spTree>
    <p:extLst>
      <p:ext uri="{BB962C8B-B14F-4D97-AF65-F5344CB8AC3E}">
        <p14:creationId xmlns:p14="http://schemas.microsoft.com/office/powerpoint/2010/main" val="474661247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Fortran Install – Won’t 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>
                <a:effectLst/>
              </a:rPr>
              <a:t>Multi-Step Process of  GCC and </a:t>
            </a:r>
            <a:r>
              <a:rPr lang="en-US" sz="2400" b="1" dirty="0" err="1">
                <a:effectLst/>
              </a:rPr>
              <a:t>CBFortran</a:t>
            </a:r>
            <a:endParaRPr lang="en-US" sz="2400" b="1" dirty="0">
              <a:effectLst/>
            </a:endParaRPr>
          </a:p>
          <a:p>
            <a:r>
              <a:rPr lang="en-US" sz="2400" b="1" dirty="0">
                <a:effectLst/>
              </a:rPr>
              <a:t>TDM-GCC and </a:t>
            </a:r>
            <a:r>
              <a:rPr lang="en-US" sz="2400" b="1" dirty="0" err="1">
                <a:effectLst/>
              </a:rPr>
              <a:t>MinGW</a:t>
            </a:r>
            <a:r>
              <a:rPr lang="en-US" sz="2400" b="1" dirty="0">
                <a:effectLst/>
              </a:rPr>
              <a:t> Compiler</a:t>
            </a:r>
            <a:endParaRPr lang="en-US" sz="2400" dirty="0"/>
          </a:p>
          <a:p>
            <a:pPr lvl="1"/>
            <a:r>
              <a:rPr lang="en-US" sz="2400" dirty="0">
                <a:hlinkClick r:id="rId2"/>
              </a:rPr>
              <a:t>http://www.eclipse.org/downloads/packages/eclipse-parallel-application-developers/junosr2</a:t>
            </a:r>
            <a:endParaRPr lang="en-US" sz="2400" dirty="0"/>
          </a:p>
          <a:p>
            <a:pPr lvl="1"/>
            <a:r>
              <a:rPr lang="en-US" sz="2400" dirty="0"/>
              <a:t>I Installed TDM32 Bundle (tdm-gcc-5.1.0-3.exe)</a:t>
            </a:r>
          </a:p>
          <a:p>
            <a:r>
              <a:rPr lang="en-US" sz="2400" b="1" dirty="0">
                <a:effectLst/>
              </a:rPr>
              <a:t>Code::Blocks IDE for Fortran – </a:t>
            </a:r>
            <a:r>
              <a:rPr lang="en-US" sz="2400" b="1" dirty="0" err="1">
                <a:effectLst/>
              </a:rPr>
              <a:t>CBFortran</a:t>
            </a:r>
            <a:endParaRPr lang="en-US" sz="2400" b="1" dirty="0">
              <a:effectLst/>
            </a:endParaRPr>
          </a:p>
          <a:p>
            <a:pPr lvl="1"/>
            <a:r>
              <a:rPr lang="en-US" sz="2400" dirty="0">
                <a:hlinkClick r:id="rId3"/>
              </a:rPr>
              <a:t>http://cbfortran.sourceforge.net/downloads.html</a:t>
            </a:r>
            <a:endParaRPr lang="en-US" sz="2400" dirty="0"/>
          </a:p>
          <a:p>
            <a:pPr lvl="1"/>
            <a:r>
              <a:rPr lang="en-US" sz="2400" dirty="0">
                <a:hlinkClick r:id="rId4"/>
              </a:rPr>
              <a:t>http://cbfortran.sourceforge.net/notes.html</a:t>
            </a:r>
            <a:endParaRPr lang="en-US" sz="2400" dirty="0"/>
          </a:p>
          <a:p>
            <a:pPr lvl="1"/>
            <a:r>
              <a:rPr lang="en-US" sz="2400" dirty="0"/>
              <a:t>http://cbfortran.sourceforge.net/news.html</a:t>
            </a:r>
            <a:endParaRPr lang="en-US" sz="2400" b="1" dirty="0">
              <a:effectLst/>
            </a:endParaRPr>
          </a:p>
          <a:p>
            <a:r>
              <a:rPr lang="en-US" sz="2400" b="1" dirty="0">
                <a:effectLst/>
              </a:rPr>
              <a:t>Other Links </a:t>
            </a:r>
          </a:p>
          <a:p>
            <a:pPr lvl="1"/>
            <a:r>
              <a:rPr lang="en-US" sz="2000" dirty="0">
                <a:hlinkClick r:id="rId5"/>
              </a:rPr>
              <a:t>https://sites.esm.psu.edu/~ajm138/fortranexamples.html</a:t>
            </a:r>
          </a:p>
          <a:p>
            <a:pPr lvl="1"/>
            <a:r>
              <a:rPr lang="en-US" sz="2000" dirty="0">
                <a:hlinkClick r:id="rId6"/>
              </a:rPr>
              <a:t>http://people.sc.fsu.edu/~jburkardt/f_src/f90/f90.html</a:t>
            </a:r>
            <a:endParaRPr lang="en-US" sz="2000" dirty="0"/>
          </a:p>
          <a:p>
            <a:pPr lvl="1"/>
            <a:r>
              <a:rPr lang="en-US" sz="2000" dirty="0">
                <a:hlinkClick r:id="rId7"/>
              </a:rPr>
              <a:t>http://fortranwiki.org/fortran/show/Code</a:t>
            </a:r>
            <a:r>
              <a:rPr lang="en-US" sz="2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40338194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Fortran Install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>
                <a:effectLst/>
              </a:rPr>
              <a:t>Multi-Step Process of  GCC and </a:t>
            </a:r>
            <a:r>
              <a:rPr lang="en-US" sz="2400" b="1" dirty="0" err="1">
                <a:effectLst/>
              </a:rPr>
              <a:t>CBFortran</a:t>
            </a:r>
            <a:endParaRPr lang="en-US" sz="2400" b="1" dirty="0">
              <a:effectLst/>
            </a:endParaRPr>
          </a:p>
          <a:p>
            <a:r>
              <a:rPr lang="en-US" sz="2400" b="1" dirty="0">
                <a:effectLst/>
              </a:rPr>
              <a:t>TDM-GCC and </a:t>
            </a:r>
            <a:r>
              <a:rPr lang="en-US" sz="2400" b="1" dirty="0" err="1">
                <a:effectLst/>
              </a:rPr>
              <a:t>MinGW</a:t>
            </a:r>
            <a:r>
              <a:rPr lang="en-US" sz="2400" b="1" dirty="0">
                <a:effectLst/>
              </a:rPr>
              <a:t> Compiler</a:t>
            </a:r>
            <a:endParaRPr lang="en-US" sz="2400" dirty="0"/>
          </a:p>
          <a:p>
            <a:pPr lvl="1"/>
            <a:r>
              <a:rPr lang="en-US" sz="2400" dirty="0">
                <a:hlinkClick r:id="rId2"/>
              </a:rPr>
              <a:t>http://tdm-gcc.tdragon.net/</a:t>
            </a:r>
            <a:endParaRPr lang="en-US" sz="2400" dirty="0"/>
          </a:p>
          <a:p>
            <a:pPr lvl="1"/>
            <a:r>
              <a:rPr lang="en-US" sz="2400" dirty="0"/>
              <a:t>I Installed TDM32 Bundle (tdm-gcc-5.1.0-3.exe)</a:t>
            </a:r>
          </a:p>
          <a:p>
            <a:r>
              <a:rPr lang="en-US" sz="2400" b="1" dirty="0">
                <a:effectLst/>
              </a:rPr>
              <a:t>Code::Blocks IDE for Fortran – </a:t>
            </a:r>
            <a:r>
              <a:rPr lang="en-US" sz="2400" b="1" dirty="0" err="1">
                <a:effectLst/>
              </a:rPr>
              <a:t>CBFortran</a:t>
            </a:r>
            <a:endParaRPr lang="en-US" sz="2400" b="1" dirty="0">
              <a:effectLst/>
            </a:endParaRPr>
          </a:p>
          <a:p>
            <a:pPr lvl="1"/>
            <a:r>
              <a:rPr lang="en-US" sz="2400" dirty="0">
                <a:hlinkClick r:id="rId3"/>
              </a:rPr>
              <a:t>http://cbfortran.sourceforge.net/downloads.html</a:t>
            </a:r>
            <a:endParaRPr lang="en-US" sz="2400" dirty="0"/>
          </a:p>
          <a:p>
            <a:pPr lvl="1"/>
            <a:r>
              <a:rPr lang="en-US" sz="2400" dirty="0">
                <a:hlinkClick r:id="rId4"/>
              </a:rPr>
              <a:t>http://cbfortran.sourceforge.net/notes.html</a:t>
            </a:r>
            <a:endParaRPr lang="en-US" sz="2400" dirty="0"/>
          </a:p>
          <a:p>
            <a:pPr lvl="1"/>
            <a:r>
              <a:rPr lang="en-US" sz="2400" dirty="0"/>
              <a:t>http://cbfortran.sourceforge.net/news.html</a:t>
            </a:r>
            <a:endParaRPr lang="en-US" sz="2400" b="1" dirty="0">
              <a:effectLst/>
            </a:endParaRPr>
          </a:p>
          <a:p>
            <a:r>
              <a:rPr lang="en-US" sz="2400" b="1" dirty="0">
                <a:effectLst/>
              </a:rPr>
              <a:t>Other Links </a:t>
            </a:r>
          </a:p>
          <a:p>
            <a:pPr lvl="1"/>
            <a:r>
              <a:rPr lang="en-US" sz="2000" dirty="0">
                <a:hlinkClick r:id="rId5"/>
              </a:rPr>
              <a:t>https://sites.esm.psu.edu/~ajm138/fortranexamples.html</a:t>
            </a:r>
          </a:p>
          <a:p>
            <a:pPr lvl="1"/>
            <a:r>
              <a:rPr lang="en-US" sz="2000" dirty="0">
                <a:hlinkClick r:id="rId6"/>
              </a:rPr>
              <a:t>http://people.sc.fsu.edu/~jburkardt/f_src/f90/f90.html</a:t>
            </a:r>
            <a:endParaRPr lang="en-US" sz="2000" dirty="0"/>
          </a:p>
          <a:p>
            <a:pPr lvl="1"/>
            <a:r>
              <a:rPr lang="en-US" sz="2000" dirty="0">
                <a:hlinkClick r:id="rId7"/>
              </a:rPr>
              <a:t>http://fortranwiki.org/fortran/show/Code</a:t>
            </a:r>
            <a:r>
              <a:rPr lang="en-US" sz="200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52708047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TDM-GCC Install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1"/>
            <a:ext cx="8382000" cy="914399"/>
          </a:xfrm>
        </p:spPr>
        <p:txBody>
          <a:bodyPr/>
          <a:lstStyle/>
          <a:p>
            <a:r>
              <a:rPr lang="en-US" dirty="0"/>
              <a:t>Select Create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526" y="2286000"/>
            <a:ext cx="479107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4419038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TDM-GCC Install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1"/>
            <a:ext cx="8382000" cy="914399"/>
          </a:xfrm>
        </p:spPr>
        <p:txBody>
          <a:bodyPr/>
          <a:lstStyle/>
          <a:p>
            <a:r>
              <a:rPr lang="en-US" dirty="0"/>
              <a:t>Installed 32 Bit version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1585913"/>
            <a:ext cx="479107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168884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TDM-GCC Install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1"/>
            <a:ext cx="8382000" cy="914399"/>
          </a:xfrm>
        </p:spPr>
        <p:txBody>
          <a:bodyPr/>
          <a:lstStyle/>
          <a:p>
            <a:r>
              <a:rPr lang="en-US" dirty="0"/>
              <a:t>Use Default Directory and Download Mirror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71600"/>
            <a:ext cx="479107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2971800"/>
            <a:ext cx="479107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2326251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effectLst/>
              </a:rPr>
              <a:t>TDM-GCC Install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1"/>
            <a:ext cx="8382000" cy="914399"/>
          </a:xfrm>
        </p:spPr>
        <p:txBody>
          <a:bodyPr/>
          <a:lstStyle/>
          <a:p>
            <a:r>
              <a:rPr lang="en-US" dirty="0"/>
              <a:t>Open </a:t>
            </a:r>
            <a:r>
              <a:rPr lang="en-US" dirty="0" err="1"/>
              <a:t>gcc</a:t>
            </a:r>
            <a:r>
              <a:rPr lang="en-US" dirty="0"/>
              <a:t> scroll and select </a:t>
            </a:r>
            <a:r>
              <a:rPr lang="en-US" dirty="0" err="1"/>
              <a:t>fortran</a:t>
            </a:r>
            <a:r>
              <a:rPr lang="en-US" dirty="0"/>
              <a:t> and Install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19200"/>
            <a:ext cx="479107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362200"/>
            <a:ext cx="479107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3062287"/>
            <a:ext cx="479107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110071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CBFortran</a:t>
            </a:r>
            <a:r>
              <a:rPr lang="en-US" dirty="0"/>
              <a:t> Next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1"/>
            <a:ext cx="8382000" cy="914399"/>
          </a:xfrm>
        </p:spPr>
        <p:txBody>
          <a:bodyPr/>
          <a:lstStyle/>
          <a:p>
            <a:r>
              <a:rPr lang="en-US" dirty="0"/>
              <a:t>http://cbfortran.sourceforge.net/</a:t>
            </a:r>
          </a:p>
          <a:p>
            <a:r>
              <a:rPr lang="en-US" dirty="0">
                <a:hlinkClick r:id="rId2"/>
              </a:rPr>
              <a:t>http://cbfortran.sourceforge.net/downloads.html</a:t>
            </a:r>
            <a:endParaRPr lang="en-US" dirty="0"/>
          </a:p>
          <a:p>
            <a:r>
              <a:rPr lang="en-US" dirty="0"/>
              <a:t>Downloaded zip for Windows Version</a:t>
            </a:r>
          </a:p>
          <a:p>
            <a:r>
              <a:rPr lang="en-US" dirty="0"/>
              <a:t>Extract to c:\</a:t>
            </a:r>
          </a:p>
          <a:p>
            <a:r>
              <a:rPr lang="en-US" dirty="0"/>
              <a:t>Go to Directory and execute codeblocks.exe</a:t>
            </a:r>
          </a:p>
          <a:p>
            <a:r>
              <a:rPr lang="en-US" dirty="0"/>
              <a:t>Follow Instructions on:</a:t>
            </a:r>
          </a:p>
          <a:p>
            <a:pPr lvl="1"/>
            <a:r>
              <a:rPr lang="en-US" dirty="0">
                <a:hlinkClick r:id="rId3"/>
              </a:rPr>
              <a:t>http://cbfortran.sourceforge.net/notes.html</a:t>
            </a:r>
            <a:endParaRPr lang="en-US" dirty="0"/>
          </a:p>
          <a:p>
            <a:pPr marL="638175" lvl="1" indent="0">
              <a:buNone/>
            </a:pPr>
            <a:r>
              <a:rPr lang="en-US" dirty="0"/>
              <a:t>To set up the install on Windows (or Linux)</a:t>
            </a:r>
          </a:p>
          <a:p>
            <a:r>
              <a:rPr lang="en-US" dirty="0"/>
              <a:t>Use First YouTube Video</a:t>
            </a:r>
          </a:p>
          <a:p>
            <a:r>
              <a:rPr lang="en-US" dirty="0"/>
              <a:t>http://cbfortran.sourceforge.net/news.html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717" r="43561"/>
          <a:stretch/>
        </p:blipFill>
        <p:spPr bwMode="auto">
          <a:xfrm>
            <a:off x="5475258" y="4155407"/>
            <a:ext cx="3274670" cy="2702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04371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IDEs and Code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Pascal </a:t>
            </a:r>
            <a:r>
              <a:rPr lang="en-US" b="1">
                <a:solidFill>
                  <a:srgbClr val="FF3300"/>
                </a:solidFill>
              </a:rPr>
              <a:t>Slides 3 to 35</a:t>
            </a:r>
          </a:p>
          <a:p>
            <a:r>
              <a:rPr lang="en-US"/>
              <a:t>Modula 2 </a:t>
            </a:r>
            <a:r>
              <a:rPr lang="en-US" b="1">
                <a:solidFill>
                  <a:srgbClr val="FF3300"/>
                </a:solidFill>
              </a:rPr>
              <a:t>Slides 36 to 80</a:t>
            </a:r>
          </a:p>
          <a:p>
            <a:r>
              <a:rPr lang="en-US"/>
              <a:t>Ada </a:t>
            </a:r>
            <a:r>
              <a:rPr lang="en-US" b="1">
                <a:solidFill>
                  <a:srgbClr val="FF3300"/>
                </a:solidFill>
              </a:rPr>
              <a:t>Slides 81 to 129</a:t>
            </a:r>
          </a:p>
          <a:p>
            <a:r>
              <a:rPr lang="en-US"/>
              <a:t>Prolog </a:t>
            </a:r>
            <a:r>
              <a:rPr lang="en-US" b="1">
                <a:solidFill>
                  <a:srgbClr val="FF3300"/>
                </a:solidFill>
              </a:rPr>
              <a:t>Slides 130 to 145</a:t>
            </a:r>
          </a:p>
          <a:p>
            <a:r>
              <a:rPr lang="en-US"/>
              <a:t>Go </a:t>
            </a:r>
            <a:r>
              <a:rPr lang="en-US" b="1">
                <a:solidFill>
                  <a:srgbClr val="FF3300"/>
                </a:solidFill>
              </a:rPr>
              <a:t>Slides 146 to 167</a:t>
            </a:r>
          </a:p>
          <a:p>
            <a:r>
              <a:rPr lang="en-US"/>
              <a:t>Fortran </a:t>
            </a:r>
            <a:r>
              <a:rPr lang="en-US" b="1">
                <a:solidFill>
                  <a:srgbClr val="FF3300"/>
                </a:solidFill>
              </a:rPr>
              <a:t>Slides 168 to 184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9261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Used Ordinal Values of Characters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" t="46358" r="44269" b="21509"/>
          <a:stretch/>
        </p:blipFill>
        <p:spPr bwMode="auto">
          <a:xfrm>
            <a:off x="788222" y="914400"/>
            <a:ext cx="838993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8291289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CBFortran</a:t>
            </a:r>
            <a:r>
              <a:rPr lang="en-US" dirty="0"/>
              <a:t> Next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1"/>
            <a:ext cx="8382000" cy="914399"/>
          </a:xfrm>
        </p:spPr>
        <p:txBody>
          <a:bodyPr/>
          <a:lstStyle/>
          <a:p>
            <a:r>
              <a:rPr lang="en-US" dirty="0"/>
              <a:t>Set Compiler Install Directory</a:t>
            </a:r>
          </a:p>
          <a:p>
            <a:pPr lvl="1"/>
            <a:r>
              <a:rPr lang="en-US" b="1" dirty="0"/>
              <a:t>Setup of compiler's installation directory (</a:t>
            </a:r>
            <a:r>
              <a:rPr lang="en-US" b="1" dirty="0" err="1"/>
              <a:t>gfortran</a:t>
            </a:r>
            <a:r>
              <a:rPr lang="en-US" b="1" dirty="0"/>
              <a:t> users)</a:t>
            </a:r>
          </a:p>
          <a:p>
            <a:pPr lvl="1"/>
            <a:r>
              <a:rPr lang="en-US" dirty="0">
                <a:effectLst/>
              </a:rPr>
              <a:t>In Code::Blocks open "Settings -&gt; Compiler..." dialog. Find "GNU GCC Compiler". Open "Toolchain executables" tab. Fill "</a:t>
            </a:r>
            <a:r>
              <a:rPr lang="en-US" dirty="0" err="1">
                <a:effectLst/>
              </a:rPr>
              <a:t>Compiller's</a:t>
            </a:r>
            <a:r>
              <a:rPr lang="en-US" dirty="0">
                <a:effectLst/>
              </a:rPr>
              <a:t> installation directory" text-box (in my case it is C:\MinGW32). </a:t>
            </a:r>
            <a:r>
              <a:rPr lang="en-US" b="1" dirty="0">
                <a:effectLst/>
              </a:rPr>
              <a:t>USE AUTODETECT</a:t>
            </a:r>
          </a:p>
          <a:p>
            <a:pPr lvl="1"/>
            <a:r>
              <a:rPr lang="en-US" dirty="0">
                <a:effectLst/>
              </a:rPr>
              <a:t>For </a:t>
            </a:r>
            <a:r>
              <a:rPr lang="en-US" dirty="0" err="1">
                <a:effectLst/>
              </a:rPr>
              <a:t>gfortran</a:t>
            </a:r>
            <a:r>
              <a:rPr lang="en-US" dirty="0">
                <a:effectLst/>
              </a:rPr>
              <a:t> compiler. Find "GNU Fortran Compiler". Open "Toolchain executables" tab. Fill "</a:t>
            </a:r>
            <a:r>
              <a:rPr lang="en-US" dirty="0" err="1">
                <a:effectLst/>
              </a:rPr>
              <a:t>Compiller's</a:t>
            </a:r>
            <a:r>
              <a:rPr lang="en-US" dirty="0">
                <a:effectLst/>
              </a:rPr>
              <a:t> installation directory" text-box (in my case it is C:\MinGW32) and "Program Files" text-boxes. Just remember, that programs on Windows end with ".exe". So your compiler name should end with ".exe" too.</a:t>
            </a:r>
          </a:p>
          <a:p>
            <a:pPr lvl="1"/>
            <a:r>
              <a:rPr lang="en-US"/>
              <a:t>C:\TDM-GCC-32\bin\gfortran.exe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3385982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CBFortran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1"/>
            <a:ext cx="8382000" cy="685799"/>
          </a:xfrm>
        </p:spPr>
        <p:txBody>
          <a:bodyPr/>
          <a:lstStyle/>
          <a:p>
            <a:r>
              <a:rPr lang="en-US" dirty="0"/>
              <a:t>Make Sure Settings set as follows (defaults </a:t>
            </a:r>
            <a:r>
              <a:rPr lang="en-US" dirty="0" err="1"/>
              <a:t>gcc</a:t>
            </a:r>
            <a:r>
              <a:rPr lang="en-US" dirty="0"/>
              <a:t>):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999" y="1295400"/>
            <a:ext cx="7267575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3974034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CBFortran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1"/>
            <a:ext cx="8382000" cy="685799"/>
          </a:xfrm>
        </p:spPr>
        <p:txBody>
          <a:bodyPr/>
          <a:lstStyle/>
          <a:p>
            <a:r>
              <a:rPr lang="en-US" dirty="0"/>
              <a:t>Create a New Project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3550" y="1323975"/>
            <a:ext cx="5676900" cy="421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6976461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CBFortran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1"/>
            <a:ext cx="8382000" cy="685799"/>
          </a:xfrm>
        </p:spPr>
        <p:txBody>
          <a:bodyPr/>
          <a:lstStyle/>
          <a:p>
            <a:r>
              <a:rPr lang="en-US" dirty="0"/>
              <a:t>Name the Project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1828800"/>
            <a:ext cx="47815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5142937"/>
      </p:ext>
    </p:extLst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CBFortran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1"/>
            <a:ext cx="8382000" cy="685799"/>
          </a:xfrm>
        </p:spPr>
        <p:txBody>
          <a:bodyPr/>
          <a:lstStyle/>
          <a:p>
            <a:r>
              <a:rPr lang="en-US" dirty="0"/>
              <a:t>Compiler Option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600200"/>
            <a:ext cx="47815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643403"/>
      </p:ext>
    </p:extLst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CBFortran</a:t>
            </a:r>
            <a:r>
              <a:rPr lang="en-US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1"/>
            <a:ext cx="8382000" cy="685799"/>
          </a:xfrm>
        </p:spPr>
        <p:txBody>
          <a:bodyPr/>
          <a:lstStyle/>
          <a:p>
            <a:r>
              <a:rPr lang="en-US" dirty="0"/>
              <a:t>File - New - Empty File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295400"/>
            <a:ext cx="3855357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3137574"/>
      </p:ext>
    </p:extLst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CBFortran</a:t>
            </a:r>
            <a:r>
              <a:rPr lang="en-US" dirty="0"/>
              <a:t> – Cut and Paste Code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7772400" cy="5891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3846449"/>
      </p:ext>
    </p:extLst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                  Build  &amp; Run    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8153400" cy="618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 bwMode="auto">
          <a:xfrm>
            <a:off x="3622766" y="533400"/>
            <a:ext cx="0" cy="6858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8" name="Straight Arrow Connector 7"/>
          <p:cNvCxnSpPr/>
          <p:nvPr/>
        </p:nvCxnSpPr>
        <p:spPr bwMode="auto">
          <a:xfrm flipH="1">
            <a:off x="3886200" y="457200"/>
            <a:ext cx="1066800" cy="762000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38032626"/>
      </p:ext>
    </p:extLst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219200"/>
            <a:ext cx="63627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434360"/>
      </p:ext>
    </p:extLst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Other Fortran Examples: Code </a:t>
            </a:r>
          </a:p>
        </p:txBody>
      </p:sp>
      <p:sp>
        <p:nvSpPr>
          <p:cNvPr id="6" name="Rectangle 5"/>
          <p:cNvSpPr/>
          <p:nvPr/>
        </p:nvSpPr>
        <p:spPr>
          <a:xfrm>
            <a:off x="781665" y="762000"/>
            <a:ext cx="8001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 This is one of the examples shipped with GNAT.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 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Gnat.IO; </a:t>
            </a:r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use 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Gnat.IO;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procedure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Gnatioex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is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 : Character;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I : Integer;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S : String (</a:t>
            </a:r>
            <a:r>
              <a:rPr lang="en-US" sz="1200" dirty="0">
                <a:solidFill>
                  <a:srgbClr val="8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 </a:t>
            </a:r>
            <a:r>
              <a:rPr lang="en-US" sz="1200" dirty="0">
                <a:solidFill>
                  <a:srgbClr val="8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begin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Put_Line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2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"Hello. Welcome to the GNAT IO example" 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lang="en-US" sz="12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"!"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New_Line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Put (</a:t>
            </a:r>
            <a:r>
              <a:rPr lang="en-US" sz="12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"Note: This example uses GNAT.IO which does not raise </a:t>
            </a:r>
            <a:r>
              <a:rPr lang="en-US" sz="1200" dirty="0" err="1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Data_Error</a:t>
            </a:r>
            <a:r>
              <a:rPr lang="en-US" sz="12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Put_Line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2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for bad data."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Put (</a:t>
            </a:r>
            <a:r>
              <a:rPr lang="en-US" sz="12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     "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Put_Line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2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"For that you need to use the standard package </a:t>
            </a:r>
            <a:r>
              <a:rPr lang="en-US" sz="1200" dirty="0" err="1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Ada.Text_IO</a:t>
            </a:r>
            <a:r>
              <a:rPr lang="en-US" sz="12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."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New_line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Put (</a:t>
            </a:r>
            <a:r>
              <a:rPr lang="en-US" sz="12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"Please enter a single character now followed by &lt;CR&gt; "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Get (C);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Put (</a:t>
            </a:r>
            <a:r>
              <a:rPr lang="en-US" sz="12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"Your character is: "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Put (C);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Get (C);  </a:t>
            </a:r>
            <a:r>
              <a:rPr lang="en-US" sz="12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  read the &lt;CR&gt;</a:t>
            </a:r>
          </a:p>
          <a:p>
            <a:pPr algn="l"/>
            <a:r>
              <a:rPr lang="en-US" sz="12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New_Line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200" dirty="0">
                <a:solidFill>
                  <a:srgbClr val="8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Put (</a:t>
            </a:r>
            <a:r>
              <a:rPr lang="en-US" sz="12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"Please enter a String now followed by &lt;CR&gt; :"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Get_Line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(S, I);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Put (</a:t>
            </a:r>
            <a:r>
              <a:rPr lang="en-US" sz="12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"Your String is : "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Put_Line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(S (</a:t>
            </a:r>
            <a:r>
              <a:rPr lang="en-US" sz="1200" dirty="0">
                <a:solidFill>
                  <a:srgbClr val="8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 I));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Put (</a:t>
            </a:r>
            <a:r>
              <a:rPr lang="en-US" sz="12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"Its length is : "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Put (I);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New_Line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200" dirty="0">
                <a:solidFill>
                  <a:srgbClr val="8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Put (</a:t>
            </a:r>
            <a:r>
              <a:rPr lang="en-US" sz="12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"Please enter an integer now followed by &lt;CR&gt; "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Get (I);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Put (</a:t>
            </a:r>
            <a:r>
              <a:rPr lang="en-US" sz="12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"Your number is: "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Put (I);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2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New_Line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200" dirty="0">
                <a:solidFill>
                  <a:srgbClr val="8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2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r>
              <a:rPr lang="en-US" sz="12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7677404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52721-D3BB-CD4E-AE96-3160A79C5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Files in pla1.zip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B6F1B10-2D00-0B48-8704-F44C2F2F76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318"/>
          <a:stretch/>
        </p:blipFill>
        <p:spPr>
          <a:xfrm>
            <a:off x="1714499" y="885169"/>
            <a:ext cx="6336563" cy="537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219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7EA58-B73E-CF43-8FFF-7D5F7404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sample1wcf.pas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8AEFB2B-A045-F146-8F74-312B5FAE34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8" r="38698" b="47563"/>
          <a:stretch/>
        </p:blipFill>
        <p:spPr>
          <a:xfrm>
            <a:off x="1007819" y="845873"/>
            <a:ext cx="5874795" cy="579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0161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7EA58-B73E-CF43-8FFF-7D5F7404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sample1wcf.pas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8AEFB2B-A045-F146-8F74-312B5FAE34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06" r="23864" b="16210"/>
          <a:stretch/>
        </p:blipFill>
        <p:spPr>
          <a:xfrm>
            <a:off x="991403" y="1319669"/>
            <a:ext cx="7092578" cy="417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7586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7EA58-B73E-CF43-8FFF-7D5F7404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sample1wcf.pas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9DAB3E18-CC12-654E-A84C-DB0AA6A622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71" r="20316" b="12522"/>
          <a:stretch/>
        </p:blipFill>
        <p:spPr>
          <a:xfrm>
            <a:off x="416054" y="776275"/>
            <a:ext cx="8773845" cy="5690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888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7EA58-B73E-CF43-8FFF-7D5F7404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sample1wff.pas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1EEA57D-BABE-DD4A-BFEC-A1FDBBA1BEB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42" r="44257" b="28330"/>
          <a:stretch/>
        </p:blipFill>
        <p:spPr>
          <a:xfrm>
            <a:off x="758687" y="856580"/>
            <a:ext cx="8269496" cy="5771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2331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7EA58-B73E-CF43-8FFF-7D5F7404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sample1wff.pas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25D302D1-98BC-F44C-B46E-E66AC3638E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025" r="32216" b="12653"/>
          <a:stretch/>
        </p:blipFill>
        <p:spPr>
          <a:xfrm>
            <a:off x="758687" y="519836"/>
            <a:ext cx="8221992" cy="616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2477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7EA58-B73E-CF43-8FFF-7D5F7404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sample1wff.pas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0603207-AE44-CB4C-BF24-FC1A170BE9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5" t="14366" r="15636" b="23851"/>
          <a:stretch/>
        </p:blipFill>
        <p:spPr>
          <a:xfrm>
            <a:off x="724329" y="1076080"/>
            <a:ext cx="8419671" cy="432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0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7EA58-B73E-CF43-8FFF-7D5F7404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sample1wff.pas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8048A7D9-C0AB-1740-956B-D3E6401B06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25" r="23694" b="33204"/>
          <a:stretch/>
        </p:blipFill>
        <p:spPr>
          <a:xfrm>
            <a:off x="159081" y="1434773"/>
            <a:ext cx="8622378" cy="302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092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7EA58-B73E-CF43-8FFF-7D5F7404B8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sample1wff.pas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F1BF7FBF-8F95-1D49-B914-C833B288F2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48" r="39626" b="13576"/>
          <a:stretch/>
        </p:blipFill>
        <p:spPr>
          <a:xfrm>
            <a:off x="605225" y="1584673"/>
            <a:ext cx="8371817" cy="286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726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/>
              <a:t>Dev-Pascal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56646" y="756647"/>
            <a:ext cx="8382000" cy="5873749"/>
          </a:xfrm>
        </p:spPr>
        <p:txBody>
          <a:bodyPr/>
          <a:lstStyle/>
          <a:p>
            <a:r>
              <a:rPr lang="en-US" b="1" dirty="0">
                <a:effectLst/>
                <a:hlinkClick r:id="rId2"/>
              </a:rPr>
              <a:t>http://www.gnu-pascal.de/gpc/h-install.html</a:t>
            </a:r>
            <a:endParaRPr lang="en-US" altLang="en-US" sz="2400" dirty="0">
              <a:effectLst/>
            </a:endParaRPr>
          </a:p>
          <a:p>
            <a:r>
              <a:rPr lang="en-US" altLang="en-US"/>
              <a:t>Required IDE </a:t>
            </a:r>
            <a:r>
              <a:rPr lang="en-US" altLang="en-US" dirty="0"/>
              <a:t>Dev-Pascal</a:t>
            </a:r>
          </a:p>
          <a:p>
            <a:pPr lvl="1"/>
            <a:r>
              <a:rPr lang="en-US" altLang="en-US" dirty="0">
                <a:hlinkClick r:id="rId3"/>
              </a:rPr>
              <a:t>http://www.bloodshed.net/devpascal.html</a:t>
            </a:r>
            <a:endParaRPr lang="en-US" altLang="en-US" dirty="0"/>
          </a:p>
          <a:p>
            <a:pPr lvl="1"/>
            <a:r>
              <a:rPr lang="en-US" altLang="en-US" dirty="0">
                <a:hlinkClick r:id="rId4"/>
              </a:rPr>
              <a:t>http://www.bloodshed.net/dev/devpas192</a:t>
            </a:r>
            <a:r>
              <a:rPr lang="en-US" altLang="en-US">
                <a:hlinkClick r:id="rId4"/>
              </a:rPr>
              <a:t>.exe</a:t>
            </a:r>
            <a:endParaRPr lang="en-US" altLang="en-US"/>
          </a:p>
          <a:p>
            <a:r>
              <a:rPr lang="en-US" altLang="en-US"/>
              <a:t>All of the sample code in this PowerPoint is in</a:t>
            </a:r>
          </a:p>
          <a:p>
            <a:pPr lvl="1"/>
            <a:r>
              <a:rPr lang="en-US" altLang="en-US">
                <a:hlinkClick r:id="rId5"/>
              </a:rPr>
              <a:t>http://sdcse.engr.uconn.edu/Cse4102/PascalModula2Samples.zip</a:t>
            </a:r>
            <a:r>
              <a:rPr lang="en-US" altLang="en-US"/>
              <a:t> </a:t>
            </a:r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alt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7588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0A27-5242-D847-A04B-29D1C085F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sample2wcfandwff.pas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0EB9D31-AB80-394B-BD46-D3250369AB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4" r="24654" b="22027"/>
          <a:stretch/>
        </p:blipFill>
        <p:spPr>
          <a:xfrm>
            <a:off x="242434" y="865219"/>
            <a:ext cx="8802802" cy="525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534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0A27-5242-D847-A04B-29D1C085F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sample2wcfandwff.pas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73643D7-E6CB-F54D-8E47-3A41DD3E750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8" r="55318" b="19490"/>
          <a:stretch/>
        </p:blipFill>
        <p:spPr>
          <a:xfrm>
            <a:off x="562198" y="475364"/>
            <a:ext cx="4700244" cy="4858748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562AF770-110C-CE41-B0FF-D1E11BB0FC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5885" r="65917" b="12895"/>
          <a:stretch/>
        </p:blipFill>
        <p:spPr>
          <a:xfrm>
            <a:off x="4640795" y="4798946"/>
            <a:ext cx="4180804" cy="1830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4415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0A27-5242-D847-A04B-29D1C085F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sample2wcfandwff.pas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513234F1-1939-4E42-BC04-9CF9B31B3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21" r="45189" b="54766"/>
          <a:stretch/>
        </p:blipFill>
        <p:spPr>
          <a:xfrm>
            <a:off x="758687" y="1232178"/>
            <a:ext cx="7845492" cy="3282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38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0A27-5242-D847-A04B-29D1C085F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sample2wcfandwff.pas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E8F10B84-1296-5A49-A022-EEEABC5A9F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4104" r="49999" b="41240"/>
          <a:stretch/>
        </p:blipFill>
        <p:spPr>
          <a:xfrm>
            <a:off x="857586" y="1108201"/>
            <a:ext cx="6359610" cy="3993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801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973A8-4790-284A-949C-930BE7817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sample2wcfandwff.pas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D98B5661-8DF4-194C-8B70-4ABE82CECF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02" b="22797"/>
          <a:stretch/>
        </p:blipFill>
        <p:spPr>
          <a:xfrm>
            <a:off x="589903" y="824162"/>
            <a:ext cx="8461787" cy="539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627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EEC6A1-1302-F743-AEAE-A32D1A4078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sample2wcfandwff.pas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C088E83-3996-2645-8A5C-C9BA3395851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42" r="44628" b="14893"/>
          <a:stretch/>
        </p:blipFill>
        <p:spPr>
          <a:xfrm>
            <a:off x="758687" y="1231335"/>
            <a:ext cx="7803523" cy="327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096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Modula-2 Compilers - </a:t>
            </a:r>
            <a:r>
              <a:rPr lang="en-US" sz="2400" dirty="0">
                <a:effectLst/>
              </a:rPr>
              <a:t>https://www.modula2.org/ 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762000" y="762001"/>
            <a:ext cx="8382000" cy="6095999"/>
          </a:xfrm>
        </p:spPr>
        <p:txBody>
          <a:bodyPr/>
          <a:lstStyle/>
          <a:p>
            <a:r>
              <a:rPr lang="en-US" dirty="0">
                <a:effectLst/>
              </a:rPr>
              <a:t>Available at GNU</a:t>
            </a:r>
          </a:p>
          <a:p>
            <a:pPr lvl="1"/>
            <a:r>
              <a:rPr lang="en-US" u="sng" dirty="0">
                <a:effectLst/>
                <a:hlinkClick r:id="rId2"/>
              </a:rPr>
              <a:t>http://nongnu.org/gm2/homepage.html</a:t>
            </a:r>
            <a:r>
              <a:rPr lang="en-US" dirty="0">
                <a:effectLst/>
              </a:rPr>
              <a:t> </a:t>
            </a:r>
            <a:endParaRPr lang="en-US" sz="2400" dirty="0">
              <a:effectLst/>
            </a:endParaRPr>
          </a:p>
          <a:p>
            <a:pPr lvl="1"/>
            <a:r>
              <a:rPr lang="en-US" u="sng" dirty="0">
                <a:effectLst/>
                <a:hlinkClick r:id="rId3"/>
              </a:rPr>
              <a:t>http://nongnu.org/gm2/download.html</a:t>
            </a:r>
            <a:endParaRPr lang="en-US" u="sng" dirty="0"/>
          </a:p>
          <a:p>
            <a:r>
              <a:rPr lang="en-US" b="1">
                <a:effectLst/>
              </a:rPr>
              <a:t>We are using </a:t>
            </a:r>
            <a:r>
              <a:rPr lang="en-US" b="1" dirty="0">
                <a:effectLst/>
              </a:rPr>
              <a:t>XDS-IDE: </a:t>
            </a:r>
          </a:p>
          <a:p>
            <a:pPr lvl="1"/>
            <a:r>
              <a:rPr lang="en-US" b="1" dirty="0">
                <a:hlinkClick r:id="rId4"/>
              </a:rPr>
              <a:t>https://www.excelsior-usa.com/xds.html</a:t>
            </a:r>
            <a:endParaRPr lang="en-US" b="1" dirty="0"/>
          </a:p>
          <a:p>
            <a:pPr lvl="1"/>
            <a:r>
              <a:rPr lang="en-US" b="1" dirty="0">
                <a:hlinkClick r:id="rId5"/>
              </a:rPr>
              <a:t>https://github.com/excelsior-oss/xds-ide/releases/tag/xds-ide-1.7.0</a:t>
            </a:r>
            <a:r>
              <a:rPr lang="en-US" b="1" dirty="0"/>
              <a:t> </a:t>
            </a:r>
          </a:p>
          <a:p>
            <a:r>
              <a:rPr lang="en-US" dirty="0"/>
              <a:t>Just Extract the zip file to a directory on your desktop</a:t>
            </a:r>
          </a:p>
          <a:p>
            <a:r>
              <a:rPr lang="en-US" dirty="0"/>
              <a:t>Modula-2 Online References</a:t>
            </a:r>
          </a:p>
          <a:p>
            <a:pPr lvl="1"/>
            <a:r>
              <a:rPr lang="en-US" dirty="0">
                <a:hlinkClick r:id="rId6"/>
              </a:rPr>
              <a:t>http://www.csc.twu.ca/rsbook/</a:t>
            </a:r>
            <a:r>
              <a:rPr lang="en-US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9042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XDS Modula-2– </a:t>
            </a:r>
            <a:r>
              <a:rPr lang="en-US" dirty="0"/>
              <a:t>Create New Project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914400"/>
            <a:ext cx="6934200" cy="581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76076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Create New Module – Right Click HelloWorld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838200"/>
            <a:ext cx="7696200" cy="5918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1827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Project-Build Project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16716"/>
            <a:ext cx="7743825" cy="595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38986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540" y="838200"/>
            <a:ext cx="768667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 Pascal</a:t>
            </a:r>
          </a:p>
        </p:txBody>
      </p:sp>
    </p:spTree>
    <p:extLst>
      <p:ext uri="{BB962C8B-B14F-4D97-AF65-F5344CB8AC3E}">
        <p14:creationId xmlns:p14="http://schemas.microsoft.com/office/powerpoint/2010/main" val="8234103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Run/Run As/1 XDS Modula-2 Application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8628147" cy="53356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7623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Another Project </a:t>
            </a:r>
            <a:r>
              <a:rPr lang="en-US" dirty="0" err="1"/>
              <a:t>IfDemo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62000" y="688626"/>
            <a:ext cx="800100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solidFill>
                  <a:srgbClr val="000080"/>
                </a:solidFill>
                <a:latin typeface="Courier New"/>
              </a:rPr>
              <a:t>MODULE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urier New"/>
              </a:rPr>
              <a:t>IfDemo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pPr algn="l"/>
            <a:endParaRPr lang="en-US" sz="1200" dirty="0">
              <a:solidFill>
                <a:srgbClr val="000000"/>
              </a:solidFill>
              <a:latin typeface="Courier New"/>
            </a:endParaRPr>
          </a:p>
          <a:p>
            <a:pPr algn="l"/>
            <a:r>
              <a:rPr lang="en-US" sz="1200" dirty="0">
                <a:solidFill>
                  <a:srgbClr val="000080"/>
                </a:solidFill>
                <a:latin typeface="Courier New"/>
              </a:rPr>
              <a:t>FROM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urier New"/>
              </a:rPr>
              <a:t>InOut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>
                <a:solidFill>
                  <a:srgbClr val="000080"/>
                </a:solidFill>
                <a:latin typeface="Courier New"/>
              </a:rPr>
              <a:t>IMPORT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urier New"/>
              </a:rPr>
              <a:t>WriteString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Courier New"/>
              </a:rPr>
              <a:t>WriteInt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200" dirty="0" err="1">
                <a:solidFill>
                  <a:srgbClr val="000000"/>
                </a:solidFill>
                <a:latin typeface="Courier New"/>
              </a:rPr>
              <a:t>WriteLn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pPr algn="l"/>
            <a:endParaRPr lang="en-US" sz="1200" dirty="0">
              <a:solidFill>
                <a:srgbClr val="000000"/>
              </a:solidFill>
              <a:latin typeface="Courier New"/>
            </a:endParaRPr>
          </a:p>
          <a:p>
            <a:pPr algn="l"/>
            <a:r>
              <a:rPr lang="en-US" sz="1200" dirty="0">
                <a:solidFill>
                  <a:srgbClr val="000080"/>
                </a:solidFill>
                <a:latin typeface="Courier New"/>
              </a:rPr>
              <a:t>VAR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 Index1 : </a:t>
            </a:r>
            <a:r>
              <a:rPr lang="en-US" sz="1200" dirty="0">
                <a:solidFill>
                  <a:srgbClr val="000080"/>
                </a:solidFill>
                <a:latin typeface="Courier New"/>
              </a:rPr>
              <a:t>INTEGER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pPr algn="l"/>
            <a:endParaRPr lang="en-US" sz="1200" dirty="0">
              <a:solidFill>
                <a:srgbClr val="000000"/>
              </a:solidFill>
              <a:latin typeface="Courier New"/>
            </a:endParaRPr>
          </a:p>
          <a:p>
            <a:pPr algn="l"/>
            <a:r>
              <a:rPr lang="en-US" sz="1200" dirty="0">
                <a:solidFill>
                  <a:srgbClr val="000080"/>
                </a:solidFill>
                <a:latin typeface="Courier New"/>
              </a:rPr>
              <a:t>BEGIN</a:t>
            </a:r>
          </a:p>
          <a:p>
            <a:pPr algn="l"/>
            <a:endParaRPr lang="en-US" sz="1200" dirty="0">
              <a:solidFill>
                <a:srgbClr val="000000"/>
              </a:solidFill>
              <a:latin typeface="Courier New"/>
            </a:endParaRP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200" dirty="0">
                <a:solidFill>
                  <a:srgbClr val="000080"/>
                </a:solidFill>
                <a:latin typeface="Courier New"/>
              </a:rPr>
              <a:t>FOR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 Index1 := </a:t>
            </a:r>
            <a:r>
              <a:rPr lang="en-US" sz="1200" dirty="0">
                <a:solidFill>
                  <a:srgbClr val="0000FF"/>
                </a:solidFill>
                <a:latin typeface="Courier New"/>
              </a:rPr>
              <a:t>1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>
                <a:solidFill>
                  <a:srgbClr val="000080"/>
                </a:solidFill>
                <a:latin typeface="Courier New"/>
              </a:rPr>
              <a:t>TO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ourier New"/>
              </a:rPr>
              <a:t>8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>
                <a:solidFill>
                  <a:srgbClr val="000080"/>
                </a:solidFill>
                <a:latin typeface="Courier New"/>
              </a:rPr>
              <a:t>DO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200" dirty="0">
                <a:solidFill>
                  <a:srgbClr val="000080"/>
                </a:solidFill>
                <a:latin typeface="Courier New"/>
              </a:rPr>
              <a:t>IF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 Index1 &lt; </a:t>
            </a:r>
            <a:r>
              <a:rPr lang="en-US" sz="1200" dirty="0">
                <a:solidFill>
                  <a:srgbClr val="0000FF"/>
                </a:solidFill>
                <a:latin typeface="Courier New"/>
              </a:rPr>
              <a:t>4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>
                <a:solidFill>
                  <a:srgbClr val="000080"/>
                </a:solidFill>
                <a:latin typeface="Courier New"/>
              </a:rPr>
              <a:t>THEN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                   </a:t>
            </a:r>
            <a:r>
              <a:rPr lang="en-US" sz="1200" i="1" dirty="0">
                <a:solidFill>
                  <a:srgbClr val="008000"/>
                </a:solidFill>
                <a:latin typeface="Courier New"/>
              </a:rPr>
              <a:t>(* Simple IF statement *)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sz="1200" dirty="0" err="1">
                <a:solidFill>
                  <a:srgbClr val="000000"/>
                </a:solidFill>
                <a:latin typeface="Courier New"/>
              </a:rPr>
              <a:t>WriteString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dirty="0">
                <a:solidFill>
                  <a:srgbClr val="0000FF"/>
                </a:solidFill>
                <a:latin typeface="Courier New"/>
              </a:rPr>
              <a:t>"Index1 is less than 4."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sz="1200" dirty="0" err="1">
                <a:solidFill>
                  <a:srgbClr val="000000"/>
                </a:solidFill>
                <a:latin typeface="Courier New"/>
              </a:rPr>
              <a:t>WriteInt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(Index1,</a:t>
            </a:r>
            <a:r>
              <a:rPr lang="en-US" sz="1200" dirty="0">
                <a:solidFill>
                  <a:srgbClr val="0000FF"/>
                </a:solidFill>
                <a:latin typeface="Courier New"/>
              </a:rPr>
              <a:t>4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sz="1200" dirty="0" err="1">
                <a:solidFill>
                  <a:srgbClr val="000000"/>
                </a:solidFill>
                <a:latin typeface="Courier New"/>
              </a:rPr>
              <a:t>WriteLn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200" dirty="0">
                <a:solidFill>
                  <a:srgbClr val="000080"/>
                </a:solidFill>
                <a:latin typeface="Courier New"/>
              </a:rPr>
              <a:t>END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;  </a:t>
            </a:r>
            <a:r>
              <a:rPr lang="en-US" sz="1200" i="1" dirty="0">
                <a:solidFill>
                  <a:srgbClr val="008000"/>
                </a:solidFill>
                <a:latin typeface="Courier New"/>
              </a:rPr>
              <a:t>(* end of first IF statement *)</a:t>
            </a:r>
          </a:p>
          <a:p>
            <a:pPr algn="l"/>
            <a:endParaRPr lang="en-US" sz="1200" dirty="0">
              <a:solidFill>
                <a:srgbClr val="000000"/>
              </a:solidFill>
              <a:latin typeface="Courier New"/>
            </a:endParaRP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200" dirty="0">
                <a:solidFill>
                  <a:srgbClr val="000080"/>
                </a:solidFill>
                <a:latin typeface="Courier New"/>
              </a:rPr>
              <a:t>IF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 Index1 = </a:t>
            </a:r>
            <a:r>
              <a:rPr lang="en-US" sz="1200" dirty="0">
                <a:solidFill>
                  <a:srgbClr val="0000FF"/>
                </a:solidFill>
                <a:latin typeface="Courier New"/>
              </a:rPr>
              <a:t>5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>
                <a:solidFill>
                  <a:srgbClr val="000080"/>
                </a:solidFill>
                <a:latin typeface="Courier New"/>
              </a:rPr>
              <a:t>THEN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                   </a:t>
            </a:r>
            <a:r>
              <a:rPr lang="en-US" sz="1200" i="1" dirty="0">
                <a:solidFill>
                  <a:srgbClr val="008000"/>
                </a:solidFill>
                <a:latin typeface="Courier New"/>
              </a:rPr>
              <a:t>(* two way IF statement *)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sz="1200" dirty="0" err="1">
                <a:solidFill>
                  <a:srgbClr val="000000"/>
                </a:solidFill>
                <a:latin typeface="Courier New"/>
              </a:rPr>
              <a:t>WriteString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dirty="0">
                <a:solidFill>
                  <a:srgbClr val="0000FF"/>
                </a:solidFill>
                <a:latin typeface="Courier New"/>
              </a:rPr>
              <a:t>"Index1 is 5"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200" dirty="0">
                <a:solidFill>
                  <a:srgbClr val="000080"/>
                </a:solidFill>
                <a:latin typeface="Courier New"/>
              </a:rPr>
              <a:t>ELSE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sz="1200" dirty="0" err="1">
                <a:solidFill>
                  <a:srgbClr val="000000"/>
                </a:solidFill>
                <a:latin typeface="Courier New"/>
              </a:rPr>
              <a:t>WriteString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dirty="0">
                <a:solidFill>
                  <a:srgbClr val="0000FF"/>
                </a:solidFill>
                <a:latin typeface="Courier New"/>
              </a:rPr>
              <a:t>"Index1 is not 5"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200" dirty="0">
                <a:solidFill>
                  <a:srgbClr val="000080"/>
                </a:solidFill>
                <a:latin typeface="Courier New"/>
              </a:rPr>
              <a:t>END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;  </a:t>
            </a:r>
            <a:r>
              <a:rPr lang="en-US" sz="1200" i="1" dirty="0">
                <a:solidFill>
                  <a:srgbClr val="008000"/>
                </a:solidFill>
                <a:latin typeface="Courier New"/>
              </a:rPr>
              <a:t>(* end of second IF statement *)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200" dirty="0" err="1">
                <a:solidFill>
                  <a:srgbClr val="000000"/>
                </a:solidFill>
                <a:latin typeface="Courier New"/>
              </a:rPr>
              <a:t>WriteLn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pPr algn="l"/>
            <a:endParaRPr lang="en-US" sz="1200" dirty="0">
              <a:solidFill>
                <a:srgbClr val="000000"/>
              </a:solidFill>
              <a:latin typeface="Courier New"/>
            </a:endParaRP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200" dirty="0">
                <a:solidFill>
                  <a:srgbClr val="000080"/>
                </a:solidFill>
                <a:latin typeface="Courier New"/>
              </a:rPr>
              <a:t>IF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 Index1 = </a:t>
            </a:r>
            <a:r>
              <a:rPr lang="en-US" sz="1200" dirty="0">
                <a:solidFill>
                  <a:srgbClr val="0000FF"/>
                </a:solidFill>
                <a:latin typeface="Courier New"/>
              </a:rPr>
              <a:t>2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>
                <a:solidFill>
                  <a:srgbClr val="000080"/>
                </a:solidFill>
                <a:latin typeface="Courier New"/>
              </a:rPr>
              <a:t>THEN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              </a:t>
            </a:r>
            <a:r>
              <a:rPr lang="en-US" sz="1200" i="1" dirty="0">
                <a:solidFill>
                  <a:srgbClr val="008000"/>
                </a:solidFill>
                <a:latin typeface="Courier New"/>
              </a:rPr>
              <a:t>(* multiple way IF statement *)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sz="1200" dirty="0" err="1">
                <a:solidFill>
                  <a:srgbClr val="000000"/>
                </a:solidFill>
                <a:latin typeface="Courier New"/>
              </a:rPr>
              <a:t>WriteString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dirty="0">
                <a:solidFill>
                  <a:srgbClr val="0000FF"/>
                </a:solidFill>
                <a:latin typeface="Courier New"/>
              </a:rPr>
              <a:t>"Index1 is 2"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200" dirty="0">
                <a:solidFill>
                  <a:srgbClr val="000080"/>
                </a:solidFill>
                <a:latin typeface="Courier New"/>
              </a:rPr>
              <a:t>ELSIF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 Index1 = </a:t>
            </a:r>
            <a:r>
              <a:rPr lang="en-US" sz="1200" dirty="0">
                <a:solidFill>
                  <a:srgbClr val="0000FF"/>
                </a:solidFill>
                <a:latin typeface="Courier New"/>
              </a:rPr>
              <a:t>6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>
                <a:solidFill>
                  <a:srgbClr val="000080"/>
                </a:solidFill>
                <a:latin typeface="Courier New"/>
              </a:rPr>
              <a:t>THEN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sz="1200" dirty="0" err="1">
                <a:solidFill>
                  <a:srgbClr val="000000"/>
                </a:solidFill>
                <a:latin typeface="Courier New"/>
              </a:rPr>
              <a:t>WriteString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dirty="0">
                <a:solidFill>
                  <a:srgbClr val="0000FF"/>
                </a:solidFill>
                <a:latin typeface="Courier New"/>
              </a:rPr>
              <a:t>"Index1 is 6"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200" dirty="0">
                <a:solidFill>
                  <a:srgbClr val="000080"/>
                </a:solidFill>
                <a:latin typeface="Courier New"/>
              </a:rPr>
              <a:t>ELSE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/>
              </a:rPr>
              <a:t>         </a:t>
            </a:r>
            <a:r>
              <a:rPr lang="en-US" sz="1200" dirty="0" err="1">
                <a:solidFill>
                  <a:srgbClr val="000000"/>
                </a:solidFill>
                <a:latin typeface="Courier New"/>
              </a:rPr>
              <a:t>WriteString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200" dirty="0">
                <a:solidFill>
                  <a:srgbClr val="0000FF"/>
                </a:solidFill>
                <a:latin typeface="Courier New"/>
              </a:rPr>
              <a:t>"I really don't care what Index1 is"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200" dirty="0">
                <a:solidFill>
                  <a:srgbClr val="000080"/>
                </a:solidFill>
                <a:latin typeface="Courier New"/>
              </a:rPr>
              <a:t>END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;  </a:t>
            </a:r>
            <a:r>
              <a:rPr lang="en-US" sz="1200" i="1" dirty="0">
                <a:solidFill>
                  <a:srgbClr val="008000"/>
                </a:solidFill>
                <a:latin typeface="Courier New"/>
              </a:rPr>
              <a:t>(* end of third IF statement *)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200" dirty="0" err="1">
                <a:solidFill>
                  <a:srgbClr val="000000"/>
                </a:solidFill>
                <a:latin typeface="Courier New"/>
              </a:rPr>
              <a:t>WriteLn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pPr algn="l"/>
            <a:r>
              <a:rPr lang="en-US" sz="1200" dirty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200" dirty="0">
                <a:solidFill>
                  <a:srgbClr val="000080"/>
                </a:solidFill>
                <a:latin typeface="Courier New"/>
              </a:rPr>
              <a:t>END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;  </a:t>
            </a:r>
            <a:r>
              <a:rPr lang="en-US" sz="1200" i="1" dirty="0">
                <a:solidFill>
                  <a:srgbClr val="008000"/>
                </a:solidFill>
                <a:latin typeface="Courier New"/>
              </a:rPr>
              <a:t>(* of big FOR loop *)</a:t>
            </a:r>
          </a:p>
          <a:p>
            <a:pPr algn="l"/>
            <a:endParaRPr lang="en-US" sz="1200" dirty="0">
              <a:solidFill>
                <a:srgbClr val="000000"/>
              </a:solidFill>
              <a:latin typeface="Courier New"/>
            </a:endParaRPr>
          </a:p>
          <a:p>
            <a:pPr algn="l"/>
            <a:r>
              <a:rPr lang="en-US" sz="1200" dirty="0">
                <a:solidFill>
                  <a:srgbClr val="000080"/>
                </a:solidFill>
                <a:latin typeface="Courier New"/>
              </a:rPr>
              <a:t>END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Courier New"/>
              </a:rPr>
              <a:t>IfDemo</a:t>
            </a:r>
            <a:r>
              <a:rPr lang="en-US" sz="1200" dirty="0">
                <a:solidFill>
                  <a:srgbClr val="000000"/>
                </a:solidFill>
                <a:latin typeface="Courier New"/>
              </a:rPr>
              <a:t>.</a:t>
            </a:r>
            <a:endParaRPr lang="en-US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051487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Build and Run/Run As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90600"/>
            <a:ext cx="7769504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0905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Create Another Project </a:t>
            </a:r>
            <a:r>
              <a:rPr lang="en-US" dirty="0" err="1"/>
              <a:t>LoopDemo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609600" y="685800"/>
            <a:ext cx="83058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https://www.modula2.org/tutor/chapter4.php</a:t>
            </a:r>
          </a:p>
          <a:p>
            <a:r>
              <a:rPr lang="en-US" sz="2000" dirty="0">
                <a:solidFill>
                  <a:srgbClr val="000000"/>
                </a:solidFill>
              </a:rPr>
              <a:t>Had to Change:</a:t>
            </a:r>
          </a:p>
          <a:p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 Terminal2 IMPORT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WriteInt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WriteChar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r>
              <a:rPr lang="en-US" sz="2000" dirty="0">
                <a:solidFill>
                  <a:srgbClr val="000000"/>
                </a:solidFill>
              </a:rPr>
              <a:t>https://www.modula2.org/reference/isomodules/</a:t>
            </a:r>
          </a:p>
        </p:txBody>
      </p:sp>
      <p:sp>
        <p:nvSpPr>
          <p:cNvPr id="9" name="Rectangle 8"/>
          <p:cNvSpPr/>
          <p:nvPr/>
        </p:nvSpPr>
        <p:spPr>
          <a:xfrm>
            <a:off x="1066800" y="1981200"/>
            <a:ext cx="665371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rgbClr val="000080"/>
                </a:solidFill>
                <a:latin typeface="Courier New"/>
              </a:rPr>
              <a:t>MODULE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LoopDemo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pPr algn="l"/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pPr algn="l"/>
            <a:r>
              <a:rPr lang="en-US" sz="1600" dirty="0">
                <a:solidFill>
                  <a:srgbClr val="000080"/>
                </a:solidFill>
                <a:latin typeface="Courier New"/>
              </a:rPr>
              <a:t>FROM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STextIO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80"/>
                </a:solidFill>
                <a:latin typeface="Courier New"/>
              </a:rPr>
              <a:t>IMPORT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WriteString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WriteLn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,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WriteChar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pPr algn="l"/>
            <a:r>
              <a:rPr lang="en-US" sz="1600" dirty="0">
                <a:solidFill>
                  <a:srgbClr val="000080"/>
                </a:solidFill>
                <a:latin typeface="Courier New"/>
              </a:rPr>
              <a:t>FROM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SWholeIO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80"/>
                </a:solidFill>
                <a:latin typeface="Courier New"/>
              </a:rPr>
              <a:t>IMPORT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WriteInt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pPr algn="l"/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pPr algn="l"/>
            <a:r>
              <a:rPr lang="en-US" sz="1600" dirty="0">
                <a:solidFill>
                  <a:srgbClr val="000080"/>
                </a:solidFill>
                <a:latin typeface="Courier New"/>
              </a:rPr>
              <a:t>CONST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Where = </a:t>
            </a:r>
            <a:r>
              <a:rPr lang="en-US" sz="1600" dirty="0">
                <a:solidFill>
                  <a:srgbClr val="0000FF"/>
                </a:solidFill>
                <a:latin typeface="Courier New"/>
              </a:rPr>
              <a:t>11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pPr algn="l"/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pPr algn="l"/>
            <a:r>
              <a:rPr lang="en-US" sz="1600" dirty="0">
                <a:solidFill>
                  <a:srgbClr val="000080"/>
                </a:solidFill>
                <a:latin typeface="Courier New"/>
              </a:rPr>
              <a:t>VAR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 Index   : </a:t>
            </a:r>
            <a:r>
              <a:rPr lang="en-US" sz="1600" dirty="0">
                <a:solidFill>
                  <a:srgbClr val="000080"/>
                </a:solidFill>
                <a:latin typeface="Courier New"/>
              </a:rPr>
              <a:t>INTEGER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/>
              </a:rPr>
              <a:t>     What    : </a:t>
            </a:r>
            <a:r>
              <a:rPr lang="en-US" sz="1600" dirty="0">
                <a:solidFill>
                  <a:srgbClr val="000080"/>
                </a:solidFill>
                <a:latin typeface="Courier New"/>
              </a:rPr>
              <a:t>INTEGER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/>
              </a:rPr>
              <a:t>     Letter  : </a:t>
            </a:r>
            <a:r>
              <a:rPr lang="en-US" sz="1600" dirty="0">
                <a:solidFill>
                  <a:srgbClr val="000080"/>
                </a:solidFill>
                <a:latin typeface="Courier New"/>
              </a:rPr>
              <a:t>CHAR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pPr algn="l"/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pPr algn="l"/>
            <a:r>
              <a:rPr lang="en-US" sz="1600" dirty="0">
                <a:solidFill>
                  <a:srgbClr val="000080"/>
                </a:solidFill>
                <a:latin typeface="Courier New"/>
              </a:rPr>
              <a:t>BEGIN</a:t>
            </a:r>
          </a:p>
          <a:p>
            <a:pPr algn="l"/>
            <a:endParaRPr lang="en-US" sz="1600" dirty="0">
              <a:solidFill>
                <a:srgbClr val="000000"/>
              </a:solidFill>
              <a:latin typeface="Courier New"/>
            </a:endParaRP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WriteString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>
                <a:solidFill>
                  <a:srgbClr val="0000FF"/>
                </a:solidFill>
                <a:latin typeface="Courier New"/>
              </a:rPr>
              <a:t>"REPEAT loop     = "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);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/>
              </a:rPr>
              <a:t>   Index := </a:t>
            </a:r>
            <a:r>
              <a:rPr lang="en-US" sz="1600" dirty="0">
                <a:solidFill>
                  <a:srgbClr val="0000FF"/>
                </a:solidFill>
                <a:latin typeface="Courier New"/>
              </a:rPr>
              <a:t>0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;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>
                <a:solidFill>
                  <a:srgbClr val="000080"/>
                </a:solidFill>
                <a:highlight>
                  <a:srgbClr val="CCE6FF"/>
                </a:highlight>
                <a:latin typeface="Courier New"/>
              </a:rPr>
              <a:t>REPEAT</a:t>
            </a:r>
          </a:p>
          <a:p>
            <a:pPr algn="l"/>
            <a:br>
              <a:rPr lang="en-US" sz="1600" dirty="0">
                <a:solidFill>
                  <a:srgbClr val="000080"/>
                </a:solidFill>
                <a:highlight>
                  <a:srgbClr val="CCE6FF"/>
                </a:highlight>
                <a:latin typeface="Courier New"/>
              </a:rPr>
            </a:br>
            <a:r>
              <a:rPr lang="en-US" sz="1600" dirty="0">
                <a:solidFill>
                  <a:srgbClr val="000080"/>
                </a:solidFill>
                <a:highlight>
                  <a:srgbClr val="CCE6FF"/>
                </a:highlight>
                <a:latin typeface="Courier New"/>
              </a:rPr>
              <a:t>ETC</a:t>
            </a:r>
            <a:endParaRPr lang="en-US" sz="1600" dirty="0">
              <a:solidFill>
                <a:srgbClr val="000000"/>
              </a:solidFill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762000" y="3239770"/>
          <a:ext cx="8382000" cy="369570"/>
        </p:xfrm>
        <a:graphic>
          <a:graphicData uri="http://schemas.openxmlformats.org/drawingml/2006/table">
            <a:tbl>
              <a:tblPr/>
              <a:tblGrid>
                <a:gridCol w="838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endParaRPr lang="en-US" dirty="0">
                        <a:effectLst/>
                        <a:latin typeface="Verdana"/>
                      </a:endParaRPr>
                    </a:p>
                  </a:txBody>
                  <a:tcPr marL="47625" marR="47625" marT="47625" marB="4762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7EB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3516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Build and Run/Run As</a:t>
            </a:r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914400"/>
            <a:ext cx="7769504" cy="572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84301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File Line-by-Line/Write </a:t>
            </a:r>
            <a:r>
              <a:rPr lang="en-US" dirty="0" err="1"/>
              <a:t>stdout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086555" y="762000"/>
            <a:ext cx="7447131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MODULE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ReadWritestdout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(* Written by R.J. Sutcliffe *)</a:t>
            </a:r>
          </a:p>
          <a:p>
            <a:pPr algn="l"/>
            <a:r>
              <a:rPr lang="en-US" sz="1400" i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(* to illustrate the use of </a:t>
            </a:r>
            <a:r>
              <a:rPr lang="en-US" sz="1400" i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StreamFile</a:t>
            </a:r>
            <a:r>
              <a:rPr lang="en-US" sz="1400" i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*)</a:t>
            </a:r>
          </a:p>
          <a:p>
            <a:pPr algn="l"/>
            <a:r>
              <a:rPr lang="en-US" sz="1400" i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(* using ISO standard Modula-2 *)</a:t>
            </a:r>
          </a:p>
          <a:p>
            <a:pPr algn="l"/>
            <a:r>
              <a:rPr lang="en-US" sz="1400" i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(* last revision 1994 02 23 *)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StreamFile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ChanId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Open, read, Close,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OpenResults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TextIO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ReadString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SkipLine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IOResult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ReadResult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ReadResults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StdChans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StdInChan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StdOutChan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stdIn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ChanId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res :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OpenResults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: ARRAY [1..100] OF CHAR;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617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 File Line-by-Line/Write </a:t>
            </a:r>
            <a:r>
              <a:rPr lang="en-US" dirty="0" err="1"/>
              <a:t>stdout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62000" y="783220"/>
            <a:ext cx="6653719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BEGIN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:=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StdOutChan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 </a:t>
            </a:r>
            <a:r>
              <a:rPr lang="en-US" sz="1400" i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(* to force screen output *)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stdIn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:=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StdInChan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 </a:t>
            </a:r>
            <a:r>
              <a:rPr lang="en-US" sz="1400" i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(* to force keyboard input *)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Open 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"input.txt", read, res);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IF res = opened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THEN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REPEAT  </a:t>
            </a:r>
            <a:r>
              <a:rPr lang="en-US" sz="1400" i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(* Collect the info from the file *)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ReadString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IF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ReadResult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=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allRight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THEN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SkipLine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END;  </a:t>
            </a:r>
            <a:r>
              <a:rPr lang="en-US" sz="1400" i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(* if *)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UNTIL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ReadResult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 #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allRight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Close 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,"Sorry, couldn't open the file");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END; </a:t>
            </a:r>
            <a:r>
              <a:rPr lang="en-US" sz="1400" i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(* if *)</a:t>
            </a:r>
          </a:p>
          <a:p>
            <a:pPr algn="l"/>
            <a:r>
              <a:rPr lang="en-US" sz="1400" i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close(</a:t>
            </a:r>
            <a:r>
              <a:rPr lang="en-US" sz="1400" i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i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pPr algn="l"/>
            <a:r>
              <a:rPr lang="en-US" sz="1400" i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close(</a:t>
            </a:r>
            <a:r>
              <a:rPr lang="en-US" sz="1400" i="1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i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ReadWritestdout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97390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input.txt file – Movies with Computing </a:t>
            </a:r>
          </a:p>
        </p:txBody>
      </p:sp>
      <p:sp>
        <p:nvSpPr>
          <p:cNvPr id="3" name="Rectangle 2"/>
          <p:cNvSpPr/>
          <p:nvPr/>
        </p:nvSpPr>
        <p:spPr>
          <a:xfrm>
            <a:off x="2209800" y="838200"/>
            <a:ext cx="4572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Desk Set (1957)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Billion Dollar Brain (1967)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2001: A Space Odyssey (1968)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 Computer Wore Tennis Shoes (1969)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Colossus: The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Forbin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Project (1970)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 Andromeda Strain (1971)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 Aries Computer (1972)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Demon Seed (1977)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Blade Runner (1982)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Tron (1982)</a:t>
            </a:r>
          </a:p>
          <a:p>
            <a:pPr algn="l"/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WarGames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(1983)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Electric Dreams (1984)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D.A.R.Y.L. (1985)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Prime Risk (1985)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Flight of the Navigator (1986)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Short Circuit (1986)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Defense Play (1989)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Sneakers (1992)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Disclosure (1994)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Hackers (1995)</a:t>
            </a:r>
          </a:p>
        </p:txBody>
      </p:sp>
    </p:spTree>
    <p:extLst>
      <p:ext uri="{BB962C8B-B14F-4D97-AF65-F5344CB8AC3E}">
        <p14:creationId xmlns:p14="http://schemas.microsoft.com/office/powerpoint/2010/main" val="13262370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Make Sure input.txt in </a:t>
            </a:r>
            <a:r>
              <a:rPr lang="en-US" sz="3200" dirty="0" err="1"/>
              <a:t>FindWords</a:t>
            </a:r>
            <a:r>
              <a:rPr lang="en-US" sz="3200" dirty="0"/>
              <a:t> Directory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975" y="857250"/>
            <a:ext cx="49720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98685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After Execution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838200"/>
            <a:ext cx="6172200" cy="6079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064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Source File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23925"/>
            <a:ext cx="768667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933574"/>
            <a:ext cx="5343525" cy="391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1221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Cut from Output Window</a:t>
            </a:r>
          </a:p>
        </p:txBody>
      </p:sp>
      <p:sp>
        <p:nvSpPr>
          <p:cNvPr id="3" name="Rectangle 2"/>
          <p:cNvSpPr/>
          <p:nvPr/>
        </p:nvSpPr>
        <p:spPr>
          <a:xfrm>
            <a:off x="2209799" y="838200"/>
            <a:ext cx="5183563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Desk Set (1957)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Billion Dollar Brain (1967)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2001: A Space Odyssey (1968)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 Computer Wore Tennis Shoes (1969)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Colossus: The </a:t>
            </a:r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Forbin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Project (1970)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 Andromeda Strain (1971)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The Aries Computer (1972)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Demon Seed (1977)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Blade Runner (1982)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Tron (1982)</a:t>
            </a:r>
          </a:p>
          <a:p>
            <a:pPr algn="l"/>
            <a:r>
              <a:rPr lang="en-US" sz="16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WarGames</a:t>
            </a:r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(1983)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Electric Dreams (1984)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D.A.R.Y.L. (1985)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Prime Risk (1985)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Flight of the Navigator (1986)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Short Circuit (1986)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Defense Play (1989)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Sneakers (1992)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Disclosure (1994)</a:t>
            </a:r>
          </a:p>
          <a:p>
            <a:pPr algn="l"/>
            <a:r>
              <a:rPr lang="en-US" sz="16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Hackers (1995)</a:t>
            </a:r>
          </a:p>
        </p:txBody>
      </p:sp>
    </p:spTree>
    <p:extLst>
      <p:ext uri="{BB962C8B-B14F-4D97-AF65-F5344CB8AC3E}">
        <p14:creationId xmlns:p14="http://schemas.microsoft.com/office/powerpoint/2010/main" val="93741092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Write to File</a:t>
            </a:r>
          </a:p>
        </p:txBody>
      </p:sp>
      <p:sp>
        <p:nvSpPr>
          <p:cNvPr id="3" name="Rectangle 2"/>
          <p:cNvSpPr/>
          <p:nvPr/>
        </p:nvSpPr>
        <p:spPr>
          <a:xfrm>
            <a:off x="1143000" y="861391"/>
            <a:ext cx="76200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MODULE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WriteFile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StreamFile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ChanId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Open, read, write, Close,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OpenResults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TextIO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ReadString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SkipLine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IOResult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ReadResult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ReadResults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StdChans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StdInChan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StdOutChan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outfile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stdIn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ChanId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res :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OpenResults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BEGIN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:=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StdOutChan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 </a:t>
            </a:r>
            <a:r>
              <a:rPr lang="en-US" sz="1400" i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(* to force screen output *)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stdIn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:=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StdInChan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(); </a:t>
            </a:r>
            <a:r>
              <a:rPr lang="en-US" sz="1400" i="1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(* to force keyboard input *)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Open 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outfile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"output.txt", write, res);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outfile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 "DOES THIS WORK");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outfile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Close(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outfile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WriteFile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502444" y="6101179"/>
            <a:ext cx="8062912" cy="700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defRPr>
            </a:lvl2pPr>
            <a:lvl3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defRPr>
            </a:lvl3pPr>
            <a:lvl4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defRPr>
            </a:lvl4pPr>
            <a:lvl5pPr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defRPr>
            </a:lvl5pPr>
            <a:lvl6pPr marL="4572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defRPr>
            </a:lvl6pPr>
            <a:lvl7pPr marL="9144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defRPr>
            </a:lvl7pPr>
            <a:lvl8pPr marL="13716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defRPr>
            </a:lvl8pPr>
            <a:lvl9pPr marL="1828800" algn="ctr" rtl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/>
              </a:defRPr>
            </a:lvl9pPr>
          </a:lstStyle>
          <a:p>
            <a:r>
              <a:rPr lang="en-US" sz="3200" b="0" kern="0" dirty="0">
                <a:solidFill>
                  <a:srgbClr val="000000"/>
                </a:solidFill>
              </a:rPr>
              <a:t>Couldn’t get Write to File to Work</a:t>
            </a:r>
          </a:p>
        </p:txBody>
      </p:sp>
    </p:spTree>
    <p:extLst>
      <p:ext uri="{BB962C8B-B14F-4D97-AF65-F5344CB8AC3E}">
        <p14:creationId xmlns:p14="http://schemas.microsoft.com/office/powerpoint/2010/main" val="131599163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of Processing Lines from File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990600"/>
            <a:ext cx="81534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MODULE Lines;</a:t>
            </a:r>
          </a:p>
          <a:p>
            <a:pPr algn="l"/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StreamFile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ChanId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Open, read, Close,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OpenResults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TextIO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WriteChar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SkipLine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IOResult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ReadResult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ReadResults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StdChans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StdInChan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StdOutChan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WholeIO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TYPE line = ARRAY[0..100] OF CHAR;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ARRAY [1..1000] OF line;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ChanId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res :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OpenResults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inputline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 line;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j     : INTEGER;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 INTEGER;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document: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4755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of Processing Lines from File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" y="829733"/>
            <a:ext cx="82296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BEGIN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Read and Store from input into document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StdOutChan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();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to force screen output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StdInChan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();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to force keyboard input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Open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"input.txt", read, res);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IF res = opened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THEN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:= 1;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REPEAT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Collect the info from the file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inputline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IF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ReadResult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 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allRight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THEN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SkipLine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document[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]:=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inputline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inputline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document[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i:=i+1;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END;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if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UNTIL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ReadResult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 #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allRight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Close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,"Sorry, couldn't open the file");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END;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if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2701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of Processing Lines from File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" y="829733"/>
            <a:ext cx="82296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output document line by line, char by char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:=i-1;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3);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FOR i:= 1 TO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DO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j:=0;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REPEAT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IF ORD(document[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][j]) &lt;&gt; 0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THEN 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WriteChar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document[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][j]);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j :=j+1;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END;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UNTIL ORD(document[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][j]) = 0 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END;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END Lines.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1994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</a:t>
            </a:r>
            <a:r>
              <a:rPr lang="en-US"/>
              <a:t>of Program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829733"/>
            <a:ext cx="8229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C:\Users\steve\Desktop\Modula2\Lines\Lines.exe</a:t>
            </a:r>
          </a:p>
          <a:p>
            <a:pPr algn="l"/>
            <a:r>
              <a:rPr lang="nn-NO" sz="1400">
                <a:latin typeface="Courier New" panose="02070309020205020404" pitchFamily="49" charset="0"/>
                <a:cs typeface="Courier New" panose="02070309020205020404" pitchFamily="49" charset="0"/>
              </a:rPr>
              <a:t>Desk </a:t>
            </a:r>
            <a:r>
              <a:rPr lang="nn-NO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Set (1957)Desk Set (1957)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Billion Dollar Brain (1967)Billion Dollar Brain (1967)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2001: A Space Odyssey (1968)2001: A Space Odyssey (1968)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Computer Wore Tennis Shoes (1969)The Computer Wore Tennis Shoes (1969)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Colossus: The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Forbin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Project (1970)Colossus: The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Forbin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Project (1970)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Andromeda Strain (1971)The Andromeda Strain (1971)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Aries Computer (1972)The Aries Computer (1972)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Demon Seed (1977)Demon Seed (1977)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Blade Runner (1982)Blade Runner (1982)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Tron (1982)Tron (1982)</a:t>
            </a:r>
          </a:p>
          <a:p>
            <a:pPr algn="l"/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WarGames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(1983)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WarGames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(1983)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Electric Dreams (1984)Electric Dreams (1984)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D.A.R.Y.L. (1985)D.A.R.Y.L. (1985)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Prime Risk (1985)Prime Risk (1985)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Flight of the Navigator (1986)Flight of the Navigator (1986)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Short Circuit (1986)Short Circuit (1986)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Defense Play (1989)Defense Play (1989)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Sneakers (1992)Sneakers (1992)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Disclosure (1994)Disclosure (1994)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Hackers (1995)Hackers (1995)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Net (1995)The Net (1995)</a:t>
            </a:r>
          </a:p>
        </p:txBody>
      </p:sp>
    </p:spTree>
    <p:extLst>
      <p:ext uri="{BB962C8B-B14F-4D97-AF65-F5344CB8AC3E}">
        <p14:creationId xmlns:p14="http://schemas.microsoft.com/office/powerpoint/2010/main" val="246618016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</a:t>
            </a:r>
            <a:r>
              <a:rPr lang="en-US"/>
              <a:t>of Program</a:t>
            </a:r>
          </a:p>
        </p:txBody>
      </p:sp>
      <p:sp>
        <p:nvSpPr>
          <p:cNvPr id="6" name="Rectangle 5"/>
          <p:cNvSpPr/>
          <p:nvPr/>
        </p:nvSpPr>
        <p:spPr>
          <a:xfrm>
            <a:off x="762000" y="829733"/>
            <a:ext cx="822960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21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Desk Set (1957)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Billion Dollar Brain (1967)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2001: A Space Odyssey (1968)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Computer Wore Tennis Shoes (1969)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Colossus: The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Forbin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Project (1970)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Andromeda Strain (1971)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Aries Computer (1972)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Demon Seed (1977)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Blade Runner (1982)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Tron (1982)</a:t>
            </a:r>
          </a:p>
          <a:p>
            <a:pPr algn="l"/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WarGames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(1983)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Electric Dreams (1984)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D.A.R.Y.L. (1985)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Prime Risk (1985)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Flight of the Navigator (1986)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Short Circuit (1986)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Defense Play (1989)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Sneakers (1992)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Disclosure (1994)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Hackers (1995)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Net (1995)</a:t>
            </a:r>
          </a:p>
          <a:p>
            <a:pPr algn="l"/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Process finished with exit code 0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1194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Example – Using Records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990600"/>
            <a:ext cx="725029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MODULE Record;</a:t>
            </a:r>
          </a:p>
          <a:p>
            <a:pPr algn="l"/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StreamFile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ChanId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Open, read, Close,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OpenResults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TextIO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WriteChar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SkipLine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IOResult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ReadResult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ReadResults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StdChans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StdInChan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StdOutChan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WholeIO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TYPE line = ARRAY[0..100] OF CHAR;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Word = RECORD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freq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: INTEGER;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word   : line;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END;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AllWords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ARRAY [1..1000] OF Word;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ChanId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res :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OpenResults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inputline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 line;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j, k   : INTEGER;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: INTEGER;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wordsfound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AllWords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72579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Example – Using Records</a:t>
            </a:r>
          </a:p>
        </p:txBody>
      </p:sp>
      <p:sp>
        <p:nvSpPr>
          <p:cNvPr id="3" name="Rectangle 2"/>
          <p:cNvSpPr/>
          <p:nvPr/>
        </p:nvSpPr>
        <p:spPr>
          <a:xfrm>
            <a:off x="762000" y="733246"/>
            <a:ext cx="725029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BEGIN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Read and Store from input into document *)</a:t>
            </a:r>
          </a:p>
          <a:p>
            <a:pPr algn="l"/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:=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StdOutChan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();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to force screen output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StdInChan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();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to force keyboard input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Open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"input.txt", read, res);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IF res = opened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THEN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:= 1;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REPEAT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Collect the numbers from the file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wordsfound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].word);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IF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ReadResult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 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allRight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THEN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SkipLine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wordsfound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].word:=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wordsfound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].word;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wordsfound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].word);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wordsfound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].word);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i:=i+1;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END;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if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UNTIL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ReadResult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 #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allRight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Close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,"Sorry, couldn't open the file");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END;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if *)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818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Example – Using Records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990600"/>
            <a:ext cx="8153400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output </a:t>
            </a:r>
            <a:r>
              <a:rPr lang="en-US" sz="14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wordsfound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 record by record, line by line, char by char *)</a:t>
            </a:r>
          </a:p>
          <a:p>
            <a:pPr algn="l"/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:=i-1;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3);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FOR i:= 1 TO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DO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j:=0;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REPEAT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IF ORD(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wordsfound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].word[j]) &lt;&gt; 0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THEN 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WriteChar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wordsfound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].word[j]);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j :=j+1;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END;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UNTIL ORD(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wordsfound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].word[j]) = 0 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END;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END Record.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541020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Exact Same output as lines.mod</a:t>
            </a:r>
          </a:p>
        </p:txBody>
      </p:sp>
    </p:spTree>
    <p:extLst>
      <p:ext uri="{BB962C8B-B14F-4D97-AF65-F5344CB8AC3E}">
        <p14:creationId xmlns:p14="http://schemas.microsoft.com/office/powerpoint/2010/main" val="2951349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Cut and Paste in Code/Execute Compile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894742"/>
            <a:ext cx="768667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1828800"/>
            <a:ext cx="2457450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93384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a Procedure (Lazy Way)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838200"/>
            <a:ext cx="7250290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MODULE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RecordwithProc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StreamFile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ChanId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Open, read, Close,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OpenResults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TextIO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WriteChar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SkipLine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IOResult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ReadResult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ReadResults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StdChans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StdInChan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StdOutChan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WholeIO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TYPE line = ARRAY[0..100] OF CHAR;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Word = RECORD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freq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: INTEGER;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 word   : line;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END;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AllWords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ARRAY [1..1000] OF Word;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ChanId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res :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OpenResults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inputline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 line;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j, k   : INTEGER;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: INTEGER;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wordsfound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AllWords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4801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a Procedure (Lazy Way)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838199"/>
            <a:ext cx="725029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PROCEDURE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(VAR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wdfd:AllWords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 VAR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nolines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 INTEGER);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Read and Store from input into document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BEGIN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StdOutChan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();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to force screen output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StdInChan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();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to force keyboard input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Open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"input.txt", read, res);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IF res = opened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THEN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:= 1;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REPEAT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Collect the numbers from the file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wordsfound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].word);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IF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ReadResult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 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allRight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THEN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SkipLine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wdfd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].word:=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wdfd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].word;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wdfd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].word);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wdfd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].word);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i:=i+1;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END;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if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UNTIL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ReadResult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 #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allRight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Close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,"Sorry, couldn't open the file");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END;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if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END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17133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a Procedure (Lazy Way)</a:t>
            </a:r>
          </a:p>
        </p:txBody>
      </p:sp>
      <p:sp>
        <p:nvSpPr>
          <p:cNvPr id="3" name="Rectangle 2"/>
          <p:cNvSpPr/>
          <p:nvPr/>
        </p:nvSpPr>
        <p:spPr>
          <a:xfrm>
            <a:off x="838200" y="838199"/>
            <a:ext cx="81534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BEGIN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CALL PROCEDURE *)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wordsfound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output </a:t>
            </a:r>
            <a:r>
              <a:rPr lang="en-US" sz="14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wordsfound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 record by record, line by line, char by char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:=i-1;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3);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FOR i:= 1 TO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DO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j:=0;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REPEAT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IF ORD(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wordsfound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].word[j]) &lt;&gt; 0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THEN 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WriteChar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wordsfound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].word[j]);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j :=j+1;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END;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UNTIL ORD(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wordsfound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].word[j]) = 0 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END;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END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RecordwithProc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0" y="5410200"/>
            <a:ext cx="6858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Exact Same output as lines.mod</a:t>
            </a:r>
          </a:p>
        </p:txBody>
      </p:sp>
    </p:spTree>
    <p:extLst>
      <p:ext uri="{BB962C8B-B14F-4D97-AF65-F5344CB8AC3E}">
        <p14:creationId xmlns:p14="http://schemas.microsoft.com/office/powerpoint/2010/main" val="426466582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Going 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Procedure able to access all Global Variables</a:t>
            </a:r>
          </a:p>
          <a:p>
            <a:r>
              <a:rPr lang="en-US" dirty="0"/>
              <a:t>VAR parameter means </a:t>
            </a:r>
          </a:p>
          <a:p>
            <a:pPr lvl="1"/>
            <a:r>
              <a:rPr lang="en-US" dirty="0" err="1"/>
              <a:t>wordsfound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err="1">
                <a:sym typeface="Wingdings" panose="05000000000000000000" pitchFamily="2" charset="2"/>
              </a:rPr>
              <a:t>wdfd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 err="1">
                <a:sym typeface="Wingdings" panose="05000000000000000000" pitchFamily="2" charset="2"/>
              </a:rPr>
              <a:t>numlines</a:t>
            </a:r>
            <a:r>
              <a:rPr lang="en-US" dirty="0">
                <a:sym typeface="Wingdings" panose="05000000000000000000" pitchFamily="2" charset="2"/>
              </a:rPr>
              <a:t>  </a:t>
            </a:r>
            <a:r>
              <a:rPr lang="en-US" dirty="0" err="1">
                <a:sym typeface="Wingdings" panose="05000000000000000000" pitchFamily="2" charset="2"/>
              </a:rPr>
              <a:t>nolines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>
                <a:sym typeface="Wingdings" panose="05000000000000000000" pitchFamily="2" charset="2"/>
              </a:rPr>
              <a:t>Both Come out</a:t>
            </a:r>
          </a:p>
          <a:p>
            <a:r>
              <a:rPr lang="en-US" dirty="0">
                <a:sym typeface="Wingdings" panose="05000000000000000000" pitchFamily="2" charset="2"/>
              </a:rPr>
              <a:t>What a better way to </a:t>
            </a:r>
            <a:r>
              <a:rPr lang="en-US">
                <a:sym typeface="Wingdings" panose="05000000000000000000" pitchFamily="2" charset="2"/>
              </a:rPr>
              <a:t>do this? 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4439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Example – Using Records/Find Words</a:t>
            </a:r>
          </a:p>
        </p:txBody>
      </p:sp>
      <p:sp>
        <p:nvSpPr>
          <p:cNvPr id="4" name="Rectangle 3"/>
          <p:cNvSpPr/>
          <p:nvPr/>
        </p:nvSpPr>
        <p:spPr>
          <a:xfrm>
            <a:off x="717330" y="838200"/>
            <a:ext cx="827426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MODULE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FindWords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StreamFile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ChanId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Open, read, Close,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OpenResults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TextIO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WriteChar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SkipLine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IOResult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ReadResult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ReadResults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StdChans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StdInChan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StdOutChan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WholeIO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TYPE line = ARRAY[0..120] OF CHAR;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ARRAY [1..1000] OF line;</a:t>
            </a:r>
          </a:p>
          <a:p>
            <a:pPr algn="l"/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word = ARRAY[0..20] OF CHAR;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WordFreq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RECORD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freq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: INTEGER;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aword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: word;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END;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AllWords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ARRAY [1..1000] OF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WordFreq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ChanId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res :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OpenResults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inputline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 line;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j, k : INTEGER;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charval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 INTEGER;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 INTEGER;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wordindex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 INTEGER;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numwords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 INTEGER;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document: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wordsindoc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AllWords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05976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Example – Using Records/Find Words</a:t>
            </a:r>
          </a:p>
        </p:txBody>
      </p:sp>
      <p:sp>
        <p:nvSpPr>
          <p:cNvPr id="4" name="Rectangle 3"/>
          <p:cNvSpPr/>
          <p:nvPr/>
        </p:nvSpPr>
        <p:spPr>
          <a:xfrm>
            <a:off x="838200" y="762000"/>
            <a:ext cx="81534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BEGIN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StdOutChan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();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to force screen output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StdInChan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();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to force keyboard input *)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The first part of the code reads all lines from the file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into </a:t>
            </a:r>
            <a:r>
              <a:rPr lang="en-US" sz="14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inputline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 and stores them in the document array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Open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"input.txt", read, res);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IF res = opened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THEN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:= 1;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REPEAT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Collect the numbers from the file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inputline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inputline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IF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ReadResult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 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allRight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THEN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SkipLine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NOW PROCESS THE LINE TO FIND WORDS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document[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]:=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inputline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i:=i+1;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END;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if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UNTIL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ReadResult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 #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allRight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Close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,"Sorry, couldn't open the file");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END;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if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:=i-1;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</a:t>
            </a:r>
            <a:r>
              <a:rPr lang="en-US" sz="14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 gets incremented for EOF line*)</a:t>
            </a:r>
          </a:p>
        </p:txBody>
      </p:sp>
    </p:spTree>
    <p:extLst>
      <p:ext uri="{BB962C8B-B14F-4D97-AF65-F5344CB8AC3E}">
        <p14:creationId xmlns:p14="http://schemas.microsoft.com/office/powerpoint/2010/main" val="45221706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Used Ordinal Values of Characters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" t="46358" r="44269" b="21509"/>
          <a:stretch/>
        </p:blipFill>
        <p:spPr bwMode="auto">
          <a:xfrm>
            <a:off x="788222" y="914400"/>
            <a:ext cx="8389937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6426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Example – Using Records/Find Words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0" y="762000"/>
            <a:ext cx="838200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    (* The code part of the code cycles through document array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in order to identify words in each line*)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numwords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:=0;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wordindex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:= 1;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FOR i:=1 TO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DO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j:=0; k:=0;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WHILE ORD(document[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][j]) &lt;&gt; 0 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DO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charval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:= ORD(document[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][j]);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IF ((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charval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&gt;= 48) AND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charval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&lt; 58)) OR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((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charval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&gt;= 65) AND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charval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&lt; 91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)) OR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((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charval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&gt;= 97) AND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charval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&lt; 123)) OR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((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charval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45)) OR ((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charval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=39))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THEN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is it a number or upper/lower case char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wordsindoc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wordindex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].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aword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[k] := document[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][j];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WriteChar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wordsindoc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wordindex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].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aword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[k]);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k:=k+1;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ELSE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end of word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wordindex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:=wordindex+1;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numwords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:=numwords+1;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k:=0;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END;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j:=j+1;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END;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END;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numwords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:=numwords-1;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numwords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3);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END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FindWords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8250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62912" cy="700916"/>
          </a:xfrm>
        </p:spPr>
        <p:txBody>
          <a:bodyPr/>
          <a:lstStyle/>
          <a:p>
            <a:r>
              <a:rPr lang="en-US" dirty="0"/>
              <a:t>First Find Words Test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0" y="762000"/>
            <a:ext cx="83820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Desk-Set (1957)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Billion Dollar Brain’s (1967)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2001: A Space Odyssey (1968)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Computer Wore Tennis Shoes (1969)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Colossus: The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Forbin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Project (1970)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Andromeda Strain (1971)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Aries Computer (1972)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Demon Seed (1977)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Blade Runner (1982)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Tron (1982)</a:t>
            </a:r>
          </a:p>
          <a:p>
            <a:pPr algn="l"/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WarGames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(1983)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Electric Dreams (1984)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D.A.R.Y.L. (1985)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Prime Risk (1985)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Flight of the Navigator (1986)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Short Circuit (1986)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Defense Play (1989)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Sneakers (1992)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Disclosure (1994)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Hackers (1995)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The Net (1995)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07538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62912" cy="700916"/>
          </a:xfrm>
        </p:spPr>
        <p:txBody>
          <a:bodyPr/>
          <a:lstStyle/>
          <a:p>
            <a:r>
              <a:rPr lang="en-US" dirty="0"/>
              <a:t>Output  - First Find Words Test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0" y="762000"/>
            <a:ext cx="3124200" cy="34855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050" i="1" dirty="0">
                <a:latin typeface="Courier New" panose="02070309020205020404" pitchFamily="49" charset="0"/>
                <a:cs typeface="Courier New" panose="02070309020205020404" pitchFamily="49" charset="0"/>
              </a:rPr>
              <a:t>Desk-Set (1957)</a:t>
            </a:r>
          </a:p>
          <a:p>
            <a:pPr algn="l"/>
            <a:r>
              <a:rPr lang="en-US" sz="1050" i="1" dirty="0">
                <a:latin typeface="Courier New" panose="02070309020205020404" pitchFamily="49" charset="0"/>
                <a:cs typeface="Courier New" panose="02070309020205020404" pitchFamily="49" charset="0"/>
              </a:rPr>
              <a:t>Billion Dollar Brain’s (1967)</a:t>
            </a:r>
          </a:p>
          <a:p>
            <a:pPr algn="l"/>
            <a:r>
              <a:rPr lang="en-US" sz="1050" i="1" dirty="0">
                <a:latin typeface="Courier New" panose="02070309020205020404" pitchFamily="49" charset="0"/>
                <a:cs typeface="Courier New" panose="02070309020205020404" pitchFamily="49" charset="0"/>
              </a:rPr>
              <a:t>2001: A Space Odyssey (1968)</a:t>
            </a:r>
          </a:p>
          <a:p>
            <a:pPr algn="l"/>
            <a:r>
              <a:rPr lang="en-US" sz="1050" i="1" dirty="0">
                <a:latin typeface="Courier New" panose="02070309020205020404" pitchFamily="49" charset="0"/>
                <a:cs typeface="Courier New" panose="02070309020205020404" pitchFamily="49" charset="0"/>
              </a:rPr>
              <a:t>The Computer Wore Tennis Shoes (1969)</a:t>
            </a:r>
          </a:p>
          <a:p>
            <a:pPr algn="l"/>
            <a:r>
              <a:rPr lang="en-US" sz="1050" i="1" dirty="0">
                <a:latin typeface="Courier New" panose="02070309020205020404" pitchFamily="49" charset="0"/>
                <a:cs typeface="Courier New" panose="02070309020205020404" pitchFamily="49" charset="0"/>
              </a:rPr>
              <a:t>Colossus: The </a:t>
            </a:r>
            <a:r>
              <a:rPr lang="en-US" sz="105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Forbin</a:t>
            </a:r>
            <a:r>
              <a:rPr lang="en-US" sz="1050" i="1" dirty="0">
                <a:latin typeface="Courier New" panose="02070309020205020404" pitchFamily="49" charset="0"/>
                <a:cs typeface="Courier New" panose="02070309020205020404" pitchFamily="49" charset="0"/>
              </a:rPr>
              <a:t> Project (1970)</a:t>
            </a:r>
          </a:p>
          <a:p>
            <a:pPr algn="l"/>
            <a:r>
              <a:rPr lang="en-US" sz="1050" i="1" dirty="0">
                <a:latin typeface="Courier New" panose="02070309020205020404" pitchFamily="49" charset="0"/>
                <a:cs typeface="Courier New" panose="02070309020205020404" pitchFamily="49" charset="0"/>
              </a:rPr>
              <a:t>The Andromeda Strain (1971)</a:t>
            </a:r>
          </a:p>
          <a:p>
            <a:pPr algn="l"/>
            <a:r>
              <a:rPr lang="en-US" sz="1050" i="1" dirty="0">
                <a:latin typeface="Courier New" panose="02070309020205020404" pitchFamily="49" charset="0"/>
                <a:cs typeface="Courier New" panose="02070309020205020404" pitchFamily="49" charset="0"/>
              </a:rPr>
              <a:t>The Aries Computer (1972)</a:t>
            </a:r>
          </a:p>
          <a:p>
            <a:pPr algn="l"/>
            <a:r>
              <a:rPr lang="en-US" sz="1050" i="1" dirty="0">
                <a:latin typeface="Courier New" panose="02070309020205020404" pitchFamily="49" charset="0"/>
                <a:cs typeface="Courier New" panose="02070309020205020404" pitchFamily="49" charset="0"/>
              </a:rPr>
              <a:t>Demon Seed (1977)</a:t>
            </a:r>
          </a:p>
          <a:p>
            <a:pPr algn="l"/>
            <a:r>
              <a:rPr lang="en-US" sz="1050" i="1" dirty="0">
                <a:latin typeface="Courier New" panose="02070309020205020404" pitchFamily="49" charset="0"/>
                <a:cs typeface="Courier New" panose="02070309020205020404" pitchFamily="49" charset="0"/>
              </a:rPr>
              <a:t>Blade Runner (1982)</a:t>
            </a:r>
          </a:p>
          <a:p>
            <a:pPr algn="l"/>
            <a:r>
              <a:rPr lang="en-US" sz="1050" i="1" dirty="0">
                <a:latin typeface="Courier New" panose="02070309020205020404" pitchFamily="49" charset="0"/>
                <a:cs typeface="Courier New" panose="02070309020205020404" pitchFamily="49" charset="0"/>
              </a:rPr>
              <a:t>Tron (1982)</a:t>
            </a:r>
          </a:p>
          <a:p>
            <a:pPr algn="l"/>
            <a:r>
              <a:rPr lang="en-US" sz="105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WarGames</a:t>
            </a:r>
            <a:r>
              <a:rPr lang="en-US" sz="1050" i="1" dirty="0">
                <a:latin typeface="Courier New" panose="02070309020205020404" pitchFamily="49" charset="0"/>
                <a:cs typeface="Courier New" panose="02070309020205020404" pitchFamily="49" charset="0"/>
              </a:rPr>
              <a:t> (1983)</a:t>
            </a:r>
          </a:p>
          <a:p>
            <a:pPr algn="l"/>
            <a:r>
              <a:rPr lang="en-US" sz="1050" i="1" dirty="0">
                <a:latin typeface="Courier New" panose="02070309020205020404" pitchFamily="49" charset="0"/>
                <a:cs typeface="Courier New" panose="02070309020205020404" pitchFamily="49" charset="0"/>
              </a:rPr>
              <a:t>Electric Dreams (1984)</a:t>
            </a:r>
          </a:p>
          <a:p>
            <a:pPr algn="l"/>
            <a:r>
              <a:rPr lang="en-US" sz="1050" i="1" dirty="0">
                <a:latin typeface="Courier New" panose="02070309020205020404" pitchFamily="49" charset="0"/>
                <a:cs typeface="Courier New" panose="02070309020205020404" pitchFamily="49" charset="0"/>
              </a:rPr>
              <a:t>D.A.R.Y.L. (1985)</a:t>
            </a:r>
          </a:p>
          <a:p>
            <a:pPr algn="l"/>
            <a:r>
              <a:rPr lang="en-US" sz="1050" i="1" dirty="0">
                <a:latin typeface="Courier New" panose="02070309020205020404" pitchFamily="49" charset="0"/>
                <a:cs typeface="Courier New" panose="02070309020205020404" pitchFamily="49" charset="0"/>
              </a:rPr>
              <a:t>Prime Risk (1985)</a:t>
            </a:r>
          </a:p>
          <a:p>
            <a:pPr algn="l"/>
            <a:r>
              <a:rPr lang="en-US" sz="1050" i="1" dirty="0">
                <a:latin typeface="Courier New" panose="02070309020205020404" pitchFamily="49" charset="0"/>
                <a:cs typeface="Courier New" panose="02070309020205020404" pitchFamily="49" charset="0"/>
              </a:rPr>
              <a:t>Flight of the Navigator (1986)</a:t>
            </a:r>
          </a:p>
          <a:p>
            <a:pPr algn="l"/>
            <a:r>
              <a:rPr lang="en-US" sz="1050" i="1" dirty="0">
                <a:latin typeface="Courier New" panose="02070309020205020404" pitchFamily="49" charset="0"/>
                <a:cs typeface="Courier New" panose="02070309020205020404" pitchFamily="49" charset="0"/>
              </a:rPr>
              <a:t>Short Circuit (1986)</a:t>
            </a:r>
          </a:p>
          <a:p>
            <a:pPr algn="l"/>
            <a:r>
              <a:rPr lang="en-US" sz="1050" i="1" dirty="0">
                <a:latin typeface="Courier New" panose="02070309020205020404" pitchFamily="49" charset="0"/>
                <a:cs typeface="Courier New" panose="02070309020205020404" pitchFamily="49" charset="0"/>
              </a:rPr>
              <a:t>Defense Play (1989)</a:t>
            </a:r>
          </a:p>
          <a:p>
            <a:pPr algn="l"/>
            <a:r>
              <a:rPr lang="en-US" sz="1050" i="1" dirty="0">
                <a:latin typeface="Courier New" panose="02070309020205020404" pitchFamily="49" charset="0"/>
                <a:cs typeface="Courier New" panose="02070309020205020404" pitchFamily="49" charset="0"/>
              </a:rPr>
              <a:t>Sneakers (1992)</a:t>
            </a:r>
          </a:p>
          <a:p>
            <a:pPr algn="l"/>
            <a:r>
              <a:rPr lang="en-US" sz="1050" i="1" dirty="0">
                <a:latin typeface="Courier New" panose="02070309020205020404" pitchFamily="49" charset="0"/>
                <a:cs typeface="Courier New" panose="02070309020205020404" pitchFamily="49" charset="0"/>
              </a:rPr>
              <a:t>Disclosure (1994)</a:t>
            </a:r>
          </a:p>
          <a:p>
            <a:pPr algn="l"/>
            <a:r>
              <a:rPr lang="en-US" sz="1050" i="1" dirty="0">
                <a:latin typeface="Courier New" panose="02070309020205020404" pitchFamily="49" charset="0"/>
                <a:cs typeface="Courier New" panose="02070309020205020404" pitchFamily="49" charset="0"/>
              </a:rPr>
              <a:t>Hackers (1995)</a:t>
            </a:r>
          </a:p>
          <a:p>
            <a:pPr algn="l"/>
            <a:r>
              <a:rPr lang="en-US" sz="1050" i="1" dirty="0">
                <a:latin typeface="Courier New" panose="02070309020205020404" pitchFamily="49" charset="0"/>
                <a:cs typeface="Courier New" panose="02070309020205020404" pitchFamily="49" charset="0"/>
              </a:rPr>
              <a:t>The Net (1995)</a:t>
            </a:r>
          </a:p>
        </p:txBody>
      </p:sp>
      <p:sp>
        <p:nvSpPr>
          <p:cNvPr id="5" name="Rectangle 4"/>
          <p:cNvSpPr/>
          <p:nvPr/>
        </p:nvSpPr>
        <p:spPr>
          <a:xfrm>
            <a:off x="4426168" y="591902"/>
            <a:ext cx="1568669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Desk-Set</a:t>
            </a:r>
          </a:p>
          <a:p>
            <a:pPr algn="l"/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1957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Billion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Dollar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Brain’s</a:t>
            </a:r>
          </a:p>
          <a:p>
            <a:pPr algn="l"/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1967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2001</a:t>
            </a:r>
          </a:p>
          <a:p>
            <a:pPr algn="l"/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Space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Odyssey</a:t>
            </a:r>
          </a:p>
          <a:p>
            <a:pPr algn="l"/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1968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Computer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Wore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Tennis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Shoes</a:t>
            </a:r>
          </a:p>
          <a:p>
            <a:pPr algn="l"/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1969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Colossus</a:t>
            </a:r>
          </a:p>
          <a:p>
            <a:pPr algn="l"/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</a:p>
          <a:p>
            <a:pPr algn="l"/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Forbin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Project</a:t>
            </a:r>
          </a:p>
        </p:txBody>
      </p:sp>
      <p:sp>
        <p:nvSpPr>
          <p:cNvPr id="6" name="Rectangle 5"/>
          <p:cNvSpPr/>
          <p:nvPr/>
        </p:nvSpPr>
        <p:spPr>
          <a:xfrm>
            <a:off x="5517931" y="685800"/>
            <a:ext cx="156866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1970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Andromeda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Strain</a:t>
            </a:r>
          </a:p>
          <a:p>
            <a:pPr algn="l"/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1971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Aries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Computer</a:t>
            </a:r>
          </a:p>
          <a:p>
            <a:pPr algn="l"/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1972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Demon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Seed</a:t>
            </a:r>
          </a:p>
          <a:p>
            <a:pPr algn="l"/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1977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Blade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Runner</a:t>
            </a:r>
          </a:p>
          <a:p>
            <a:pPr algn="l"/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1982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Tron</a:t>
            </a:r>
          </a:p>
          <a:p>
            <a:pPr algn="l"/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1982</a:t>
            </a:r>
          </a:p>
          <a:p>
            <a:pPr algn="l"/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WarGames</a:t>
            </a:r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endParaRPr lang="en-US" sz="12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1983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Electric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Dreams</a:t>
            </a:r>
          </a:p>
        </p:txBody>
      </p:sp>
      <p:sp>
        <p:nvSpPr>
          <p:cNvPr id="7" name="Rectangle 6"/>
          <p:cNvSpPr/>
          <p:nvPr/>
        </p:nvSpPr>
        <p:spPr>
          <a:xfrm>
            <a:off x="6584731" y="691055"/>
            <a:ext cx="156866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1984</a:t>
            </a: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D</a:t>
            </a: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A</a:t>
            </a: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R</a:t>
            </a: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Y</a:t>
            </a: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L</a:t>
            </a:r>
          </a:p>
          <a:p>
            <a:pPr algn="l"/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1985</a:t>
            </a: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Prime</a:t>
            </a: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Risk</a:t>
            </a:r>
          </a:p>
          <a:p>
            <a:pPr algn="l"/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1985</a:t>
            </a: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Flight</a:t>
            </a: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Navigator</a:t>
            </a:r>
          </a:p>
          <a:p>
            <a:pPr algn="l"/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1986</a:t>
            </a: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Short</a:t>
            </a: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Circuit</a:t>
            </a:r>
          </a:p>
          <a:p>
            <a:pPr algn="l"/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1986</a:t>
            </a: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Defense</a:t>
            </a: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Play</a:t>
            </a:r>
          </a:p>
          <a:p>
            <a:pPr algn="l"/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1989</a:t>
            </a: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Sneakers</a:t>
            </a:r>
          </a:p>
        </p:txBody>
      </p:sp>
      <p:sp>
        <p:nvSpPr>
          <p:cNvPr id="8" name="Rectangle 7"/>
          <p:cNvSpPr/>
          <p:nvPr/>
        </p:nvSpPr>
        <p:spPr>
          <a:xfrm>
            <a:off x="7499131" y="814262"/>
            <a:ext cx="1568669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1992</a:t>
            </a: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Disclosure</a:t>
            </a:r>
          </a:p>
          <a:p>
            <a:pPr algn="l"/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1994</a:t>
            </a: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Hackers</a:t>
            </a:r>
          </a:p>
          <a:p>
            <a:pPr algn="l"/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1995</a:t>
            </a: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Net</a:t>
            </a:r>
          </a:p>
          <a:p>
            <a:pPr algn="l"/>
            <a:endParaRPr lang="en-US" sz="11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1995</a:t>
            </a:r>
          </a:p>
          <a:p>
            <a:pPr algn="l"/>
            <a:r>
              <a:rPr lang="en-US" sz="1100" dirty="0">
                <a:latin typeface="Courier New" panose="02070309020205020404" pitchFamily="49" charset="0"/>
                <a:cs typeface="Courier New" panose="02070309020205020404" pitchFamily="49" charset="0"/>
              </a:rPr>
              <a:t> 97</a:t>
            </a:r>
          </a:p>
        </p:txBody>
      </p:sp>
      <p:sp>
        <p:nvSpPr>
          <p:cNvPr id="9" name="Rectangle 8"/>
          <p:cNvSpPr/>
          <p:nvPr/>
        </p:nvSpPr>
        <p:spPr>
          <a:xfrm>
            <a:off x="768568" y="5163949"/>
            <a:ext cx="82992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400" i="1" dirty="0"/>
              <a:t>75 Words</a:t>
            </a:r>
          </a:p>
          <a:p>
            <a:pPr algn="l"/>
            <a:r>
              <a:rPr lang="en-US" sz="2400" i="1" dirty="0"/>
              <a:t>96 Counted</a:t>
            </a:r>
          </a:p>
          <a:p>
            <a:pPr algn="l"/>
            <a:r>
              <a:rPr lang="en-US" sz="2400" i="1" dirty="0"/>
              <a:t>Counting Extra CR.</a:t>
            </a:r>
          </a:p>
          <a:p>
            <a:pPr algn="l"/>
            <a:r>
              <a:rPr lang="en-US" sz="2400" i="1" dirty="0"/>
              <a:t>21 Extra Words – 21 lines in input.txt</a:t>
            </a:r>
          </a:p>
        </p:txBody>
      </p:sp>
    </p:spTree>
    <p:extLst>
      <p:ext uri="{BB962C8B-B14F-4D97-AF65-F5344CB8AC3E}">
        <p14:creationId xmlns:p14="http://schemas.microsoft.com/office/powerpoint/2010/main" val="3671353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Hit Execute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650" y="1676400"/>
            <a:ext cx="63627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59420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62912" cy="700916"/>
          </a:xfrm>
        </p:spPr>
        <p:txBody>
          <a:bodyPr/>
          <a:lstStyle/>
          <a:p>
            <a:r>
              <a:rPr lang="en-US" dirty="0"/>
              <a:t>Program Input - test3.txt</a:t>
            </a:r>
          </a:p>
        </p:txBody>
      </p:sp>
      <p:sp>
        <p:nvSpPr>
          <p:cNvPr id="5" name="Rectangle 4"/>
          <p:cNvSpPr/>
          <p:nvPr/>
        </p:nvSpPr>
        <p:spPr>
          <a:xfrm>
            <a:off x="914400" y="990600"/>
            <a:ext cx="7848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Please also read the platform specific README and file, if it exists.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News and changes related to this release if are described.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Be sure to uninstall any previous version of Dev-Pascal before installing.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Please also read the platform specific README and file, if it exists.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News and changes related to this release if are described.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Be sure to uninstall any previous version of Dev-Pascal before installing.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News and changes related to this release if are described.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Please also read the platform specific README and file, if it exists.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News and changes related to this release if are described.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News and changes related to this release if are described.</a:t>
            </a:r>
          </a:p>
        </p:txBody>
      </p:sp>
    </p:spTree>
    <p:extLst>
      <p:ext uri="{BB962C8B-B14F-4D97-AF65-F5344CB8AC3E}">
        <p14:creationId xmlns:p14="http://schemas.microsoft.com/office/powerpoint/2010/main" val="170856891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"/>
            <a:ext cx="8062912" cy="700916"/>
          </a:xfrm>
        </p:spPr>
        <p:txBody>
          <a:bodyPr/>
          <a:lstStyle/>
          <a:p>
            <a:r>
              <a:rPr lang="en-US" dirty="0"/>
              <a:t>Program Output for test3.txt</a:t>
            </a:r>
          </a:p>
        </p:txBody>
      </p:sp>
      <p:sp>
        <p:nvSpPr>
          <p:cNvPr id="4" name="Rectangle 3"/>
          <p:cNvSpPr/>
          <p:nvPr/>
        </p:nvSpPr>
        <p:spPr>
          <a:xfrm>
            <a:off x="2057400" y="969288"/>
            <a:ext cx="3124200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Please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also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read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platform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specific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README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file</a:t>
            </a:r>
          </a:p>
          <a:p>
            <a:pPr algn="l"/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it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exists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News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changes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related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to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release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are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described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Be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sure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to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uninstall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any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previous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version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Dev-Pascal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before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installing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Please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also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read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platform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specific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README</a:t>
            </a:r>
          </a:p>
        </p:txBody>
      </p:sp>
      <p:sp>
        <p:nvSpPr>
          <p:cNvPr id="6" name="Rectangle 5"/>
          <p:cNvSpPr/>
          <p:nvPr/>
        </p:nvSpPr>
        <p:spPr>
          <a:xfrm>
            <a:off x="3543300" y="969288"/>
            <a:ext cx="312420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file</a:t>
            </a:r>
          </a:p>
          <a:p>
            <a:pPr algn="l"/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it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exists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News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changes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related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to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release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are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described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Be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sure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to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uninstall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any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previous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version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of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Dev-Pascal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before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installing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News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changes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related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to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release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are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described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Please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also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read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the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platform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specific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README</a:t>
            </a:r>
          </a:p>
        </p:txBody>
      </p:sp>
      <p:sp>
        <p:nvSpPr>
          <p:cNvPr id="7" name="Rectangle 6"/>
          <p:cNvSpPr/>
          <p:nvPr/>
        </p:nvSpPr>
        <p:spPr>
          <a:xfrm>
            <a:off x="4800600" y="1011221"/>
            <a:ext cx="31242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README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file</a:t>
            </a:r>
          </a:p>
          <a:p>
            <a:pPr algn="l"/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it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exists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News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changes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related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to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release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are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described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News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and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changes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related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to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this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release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if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are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described</a:t>
            </a: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110</a:t>
            </a:r>
          </a:p>
          <a:p>
            <a:pPr algn="l"/>
            <a:endParaRPr lang="en-US" sz="8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800" dirty="0">
                <a:latin typeface="Courier New" panose="02070309020205020404" pitchFamily="49" charset="0"/>
                <a:cs typeface="Courier New" panose="02070309020205020404" pitchFamily="49" charset="0"/>
              </a:rPr>
              <a:t>Process finished with exit code 0</a:t>
            </a:r>
          </a:p>
        </p:txBody>
      </p:sp>
    </p:spTree>
    <p:extLst>
      <p:ext uri="{BB962C8B-B14F-4D97-AF65-F5344CB8AC3E}">
        <p14:creationId xmlns:p14="http://schemas.microsoft.com/office/powerpoint/2010/main" val="1475672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502" y="-5862"/>
            <a:ext cx="8062912" cy="700916"/>
          </a:xfrm>
        </p:spPr>
        <p:txBody>
          <a:bodyPr/>
          <a:lstStyle/>
          <a:p>
            <a:r>
              <a:rPr lang="en-US" dirty="0"/>
              <a:t>Program Output for test3.txt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2" t="53333"/>
          <a:stretch/>
        </p:blipFill>
        <p:spPr bwMode="auto">
          <a:xfrm>
            <a:off x="457200" y="1295400"/>
            <a:ext cx="8563962" cy="436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3969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PLA_Ver1.mod WFF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17330" y="685800"/>
            <a:ext cx="8274269" cy="677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MODULE PLA_Ver1;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FROM StreamFile IMPORT ChanId, Open, read, Close, OpenResults;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FROM TextIO IMPORT ReadString, WriteLn, WriteString, WriteChar, SkipLine;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FROM IOResult IMPORT ReadResult, ReadResults;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FROM StdChans IMPORT StdInChan, StdOutChan;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FROM WholeIO  IMPORT WriteInt, WriteCard;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IMPORT Strings;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TYPE line = ARRAY[0..120] OF CHAR;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AllLines = ARRAY [1..1000] OF line;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word = ARRAY[0..50] OF CHAR;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WordFreq = RECORD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freq   : INTEGER;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aword   : word;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END;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AllWords = ARRAY [1..1000] OF WordFreq;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infile, stdOut, stdIn : ChanId;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res : OpenResults;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inputline: line;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i, j, k : INTEGER;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charval : INTEGER;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numlines: INTEGER;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wordindex: INTEGER;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numwords: INTEGER;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isWordInList: BOOLEAN;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c: INTEGER;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document: AllLines;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wordsindoc: AllWords;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currWord: word;</a:t>
            </a:r>
          </a:p>
          <a:p>
            <a:pPr algn="l"/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41355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PLA_Ver1.mod WFF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17330" y="685800"/>
            <a:ext cx="827426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BEGIN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stdOut := StdOutChan(); (* to force screen output *)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stdIn := StdInChan(); (* to force keyboard input *)</a:t>
            </a:r>
          </a:p>
          <a:p>
            <a:pPr algn="l"/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(* The first part of the code reads all lines from the file *)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(* into inputline and stores them in the document array *)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Open (infile, "test1.txt", read, res);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IF res = opened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THEN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i := 1;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REPEAT  (* Collect the numbers from the file *)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ReadString (infile, inputline);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WriteString (stdOut, inputline);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IF ReadResult (infile) = allRight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THEN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SkipLine (infile);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(* NOW PROCESS THE LINE TO FIND WORDS *)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document[i]:=inputline;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WriteLn (stdOut);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i:=i+1;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ELSE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SkipLine (infile);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(* NOW PROCESS THE LINE TO FIND WORDS *)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document[i]:=inputline;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WriteLn (stdOut);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END;  (* if *)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UNTIL (ReadResult (infile) # allRight);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</a:t>
            </a:r>
          </a:p>
        </p:txBody>
      </p:sp>
    </p:spTree>
    <p:extLst>
      <p:ext uri="{BB962C8B-B14F-4D97-AF65-F5344CB8AC3E}">
        <p14:creationId xmlns:p14="http://schemas.microsoft.com/office/powerpoint/2010/main" val="245553843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PLA_Ver1.mod WFF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8687" y="525191"/>
            <a:ext cx="827426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Close (infile);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WriteLn (stdOut);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ELSE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WriteString (stdOut,"Sorry, couldn't open the file");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WriteLn (stdOut);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END; (* if *)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numlines :=i-1; (* i gets incremented for EOF line*)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(* The code part of the code cycles through document array *)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(* in order to identify words in each line*)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numwords:=0;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wordindex := 1;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FOR i:=1 TO numlines DO 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j:=0; k:=0;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FOR c := 0 TO 50 DO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currWord[c] := '';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END;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WHILE ORD(document[i][j]) &lt;&gt; 0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DO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charval := ORD(document[i][j]);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IF ((charval &gt;= 48) AND (charval &lt; 58)) OR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((charval &gt;= 65) AND (charval &lt; 91)) OR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((charval &gt;= 97) AND (charval &lt; 123)) OR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((charval = 45)) OR ((charval=95))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THEN (* is it a number or upper/lower case char *)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currWord[k] := document[i][j];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(*wordsindoc[wordindex].aword[k] := document[i][j];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WriteChar(stdOut, currWord[k]);*)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k:=k+1;</a:t>
            </a:r>
          </a:p>
        </p:txBody>
      </p:sp>
    </p:spTree>
    <p:extLst>
      <p:ext uri="{BB962C8B-B14F-4D97-AF65-F5344CB8AC3E}">
        <p14:creationId xmlns:p14="http://schemas.microsoft.com/office/powerpoint/2010/main" val="227517465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PLA_Ver1.mod WFF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8687" y="525191"/>
            <a:ext cx="8274269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ELSE (* end of word *)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isWordInList := FALSE;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FOR c := 1 TO wordindex DO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IF (Strings.Equal(wordsindoc[c].aword, currWord) = TRUE)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AND (Strings.Equal(currWord, "") = FALSE)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THEN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wordsindoc[c].freq := wordsindoc[c].freq + 1;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numwords:=numwords+1;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isWordInList := TRUE;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END;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END;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IF (isWordInList = FALSE) AND (Strings.Equal(currWord, "") = FALSE)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THEN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wordsindoc[wordindex].aword := currWord;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wordsindoc[wordindex].freq := 1;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wordindex:=wordindex+1;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numwords:=numwords+1;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END;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k:=0;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FOR c := 0 TO 50 DO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currWord[c] := '';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END;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END;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j:=j+1;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END;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</a:t>
            </a:r>
          </a:p>
        </p:txBody>
      </p:sp>
    </p:spTree>
    <p:extLst>
      <p:ext uri="{BB962C8B-B14F-4D97-AF65-F5344CB8AC3E}">
        <p14:creationId xmlns:p14="http://schemas.microsoft.com/office/powerpoint/2010/main" val="388714585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PLA_Ver1.mod WFF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12223" y="792873"/>
            <a:ext cx="827426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IF (k &gt; 0)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THEN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FOR c := 1 TO wordindex DO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IF (Strings.Equal(wordsindoc[c].aword, currWord) = TRUE)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AND (Strings.Equal(currWord, "") = FALSE)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THEN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WriteLn (stdOut);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wordsindoc[c].freq := wordsindoc[c].freq + 1;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numwords:=numwords+1;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isWordInList := TRUE;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END;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END;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IF (isWordInList = FALSE) AND (Strings.Equal(currWord, "") = FALSE)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THEN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wordsindoc[wordindex].aword := currWord;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wordsindoc[wordindex].freq := 1;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wordindex:=wordindex+1;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numwords:=numwords+1;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END;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END;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END;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</a:t>
            </a:r>
          </a:p>
        </p:txBody>
      </p:sp>
    </p:spTree>
    <p:extLst>
      <p:ext uri="{BB962C8B-B14F-4D97-AF65-F5344CB8AC3E}">
        <p14:creationId xmlns:p14="http://schemas.microsoft.com/office/powerpoint/2010/main" val="145091574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PLA_Ver1.mod WFF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12223" y="792873"/>
            <a:ext cx="827426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(* numwords:=numwords-1; *)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WriteLn(stdOut);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WriteString(stdOut, "Printing Word Frequencies:");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WriteLn(stdOut);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FOR c := 1 TO wordindex - 1 DO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WriteString(stdOut, wordsindoc[c].aword);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WriteString(stdOut, ": ");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WriteInt(stdOut, wordsindoc[c].freq, 3);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WriteLn(stdOut);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END;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WriteString(stdOut, "Num Words: ");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WriteInt(stdOut, numwords, 3); 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WriteLn(stdOut);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END PLA_Ver1.</a:t>
            </a:r>
          </a:p>
        </p:txBody>
      </p:sp>
    </p:spTree>
    <p:extLst>
      <p:ext uri="{BB962C8B-B14F-4D97-AF65-F5344CB8AC3E}">
        <p14:creationId xmlns:p14="http://schemas.microsoft.com/office/powerpoint/2010/main" val="293232730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PLA_Ver2.mod WFF with procedures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12223" y="792873"/>
            <a:ext cx="8274269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MODULE PLA_Ver2;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FROM StreamFile IMPORT ChanId, Open, read, Close, OpenResults;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FROM TextIO IMPORT ReadString, WriteLn, WriteString, WriteChar, SkipLine;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FROM IOResult IMPORT ReadResult, ReadResults;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FROM StdChans IMPORT StdInChan, StdOutChan;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FROM WholeIO  IMPORT WriteInt, WriteCard;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IMPORT Strings;</a:t>
            </a:r>
          </a:p>
          <a:p>
            <a:pPr algn="l"/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TYPE line = ARRAY[0..120] OF CHAR;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AllLines = ARRAY [1..1000] OF line;</a:t>
            </a:r>
          </a:p>
          <a:p>
            <a:pPr algn="l"/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word = ARRAY[0..50] OF CHAR;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WordFreq = RECORD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freq   : INTEGER;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aword   : word;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END;</a:t>
            </a:r>
          </a:p>
          <a:p>
            <a:pPr algn="l"/>
            <a: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AllWords = ARRAY [1..1000] OF WordFreq;</a:t>
            </a:r>
          </a:p>
          <a:p>
            <a:pPr algn="l"/>
            <a:br>
              <a:rPr lang="en-US" sz="14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</a:br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endParaRPr lang="en-US" sz="14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164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Sample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103" y="869003"/>
            <a:ext cx="768667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24087"/>
            <a:ext cx="63627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3200400"/>
            <a:ext cx="63627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0" y="457199"/>
            <a:ext cx="8382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https://www.daniweb.com/programming/software-development/threads/50487/pascal-examples</a:t>
            </a:r>
          </a:p>
        </p:txBody>
      </p:sp>
    </p:spTree>
    <p:extLst>
      <p:ext uri="{BB962C8B-B14F-4D97-AF65-F5344CB8AC3E}">
        <p14:creationId xmlns:p14="http://schemas.microsoft.com/office/powerpoint/2010/main" val="138235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PLA_Ver2.mod WFF with procedures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8687" y="562667"/>
            <a:ext cx="827426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0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PROCEDURE Read(VAR stdOut: ChanId; VAR document: AllLines; VAR numlines: INTEGER);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VAR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i: INTEGER;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res : OpenResults;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inputline: line;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infile: ChanId;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BEGIN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(* The first part of the code reads all lines from the file *)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(* into inputline and stores them in the document array *)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Open (infile, "test2.txt", read, res);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IF res = opened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THEN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i := 1;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REPEAT  (* Collect the numbers from the file *)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ReadString (infile, inputline);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WriteString (stdOut, inputline);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IF ReadResult (infile) = allRight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THEN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SkipLine (infile);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(* NOW PROCESS THE LINE TO FIND WORDS *)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document[i]:=inputline;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WriteLn (stdOut);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i:=i+1;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ELSE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SkipLine (infile);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(* NOW PROCESS THE LINE TO FIND WORDS *)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document[i]:=inputline;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WriteLn (stdOut);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END;  (* if *)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 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UNTIL (ReadResult (infile) # allRight);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Close (infile);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WriteLn (stdOut);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ELSE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WriteString (stdOut,"Sorry, couldn't open the file");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WriteLn (stdOut);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END; (* if *)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numlines :=i-1; (* i gets incremented for EOF line*)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END Read;</a:t>
            </a:r>
          </a:p>
        </p:txBody>
      </p:sp>
    </p:spTree>
    <p:extLst>
      <p:ext uri="{BB962C8B-B14F-4D97-AF65-F5344CB8AC3E}">
        <p14:creationId xmlns:p14="http://schemas.microsoft.com/office/powerpoint/2010/main" val="180145401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PLA_Ver2.mod WFF with procedures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8687" y="562667"/>
            <a:ext cx="8274269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0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PROCEDURE WFF(VAR wordsindoc: AllWords; VAR document: AllLines;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VAR numwords: INTEGER; VAR numlines: INTEGER; VAR wordindex: INTEGER);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i, j, k : INTEGER;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c: INTEGER;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charval : INTEGER;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currWord: word;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isWordInList: BOOLEAN;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 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BEGIN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(* The code part of the code cycles through document array *)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(* in order to identify words in each line*)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numwords:=0;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wordindex := 1;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FOR i:=1 TO numlines DO 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j:=0; k:=0;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FOR c := 0 TO 50 DO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currWord[c] := '';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END;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WHILE ORD(document[i][j]) &lt;&gt; 0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DO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charval := ORD(document[i][j]);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IF ((charval &gt;= 48) AND (charval &lt; 58)) OR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((charval &gt;= 65) AND (charval &lt; 91)) OR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((charval &gt;= 97) AND (charval &lt; 123)) OR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((charval = 45)) OR ((charval=95))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THEN (* is it a number or upper/lower case char *)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currWord[k] := document[i][j];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(*wordsindoc[wordindex].aword[k] := document[i][j];*)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k:=k+1;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ELSE (* end of word *)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isWordInList := FALSE;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FOR c := 1 TO wordindex DO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IF (Strings.Equal(wordsindoc[c].aword, currWord) = TRUE)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AND (Strings.Equal(currWord, "") = FALSE)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THEN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wordsindoc[c].freq := wordsindoc[c].freq + 1;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numwords:=numwords+1;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isWordInList := TRUE;</a:t>
            </a:r>
          </a:p>
          <a:p>
            <a:pPr algn="l"/>
            <a:r>
              <a:rPr lang="en-US" sz="100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              END</a:t>
            </a:r>
            <a:endParaRPr lang="en-US" sz="10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endParaRPr lang="en-US" sz="10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5994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PLA_Ver2.mod WFF with procedures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8687" y="562667"/>
            <a:ext cx="8274269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0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END;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IF (isWordInList = FALSE) AND (Strings.Equal(currWord, "") = FALSE)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THEN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wordsindoc[wordindex].aword := currWord;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wordsindoc[wordindex].freq := 1;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wordindex:=wordindex+1;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numwords:=numwords+1;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END;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k:=0;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FOR c := 0 TO 50 DO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currWord[c] := '';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END;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END;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j:=j+1;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END;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IF (k &gt; 0)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THEN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FOR c := 1 TO wordindex DO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IF (Strings.Equal(wordsindoc[c].aword, currWord) = TRUE)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 AND (Strings.Equal(currWord, "") = FALSE)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 THEN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wordsindoc[c].freq := wordsindoc[c].freq + 1;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numwords:=numwords+1;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isWordInList := TRUE;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END;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END;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IF (isWordInList = FALSE) AND (Strings.Equal(currWord, "") = FALSE)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 THEN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  wordsindoc[wordindex].aword := currWord;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  wordsindoc[wordindex].freq := 1;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  wordindex:=wordindex+1;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  numwords:=numwords+1;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     END;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       END;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END;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(* numwords:=numwords-1;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*)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END WFF;</a:t>
            </a:r>
          </a:p>
        </p:txBody>
      </p:sp>
    </p:spTree>
    <p:extLst>
      <p:ext uri="{BB962C8B-B14F-4D97-AF65-F5344CB8AC3E}">
        <p14:creationId xmlns:p14="http://schemas.microsoft.com/office/powerpoint/2010/main" val="40668227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PLA_Ver2.mod WFF with procedures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8687" y="562667"/>
            <a:ext cx="8274269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0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PROCEDURE SortAndPrint(VAR stdOut: ChanId; wordsindoc: AllWords; wordindex: INTEGER);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i: INTEGER;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sortedWordIndex: INTEGER;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addIndex: INTEGER;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temp: WordFreq;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BEGIN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sortedWordIndex := 1;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WHILE wordindex &gt; sortedWordIndex DO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addIndex := sortedWordIndex;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FOR i := sortedWordIndex TO wordindex - 1 DO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IF Strings.Compare(wordsindoc[addIndex].aword, wordsindoc[i].aword) = Strings.greater THEN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addIndex := i;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END;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END;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temp := wordsindoc[sortedWordIndex];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wordsindoc[sortedWordIndex] := wordsindoc[addIndex];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wordsindoc[addIndex] := temp;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sortedWordIndex := sortedWordIndex + 1;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END;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 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FOR i := 1 TO sortedWordIndex - 1 DO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WriteString(stdOut, wordsindoc[i].aword);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WriteString(stdOut, ": ");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WriteInt(stdOut, wordsindoc[i].freq, 3);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  WriteLn(stdOut);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     END;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END SortAndPrint;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</a:t>
            </a:r>
          </a:p>
          <a:p>
            <a:pPr algn="l"/>
            <a:endParaRPr lang="en-US" sz="10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361787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PLA_Ver2.mod WFF with procedures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758687" y="562667"/>
            <a:ext cx="8274269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0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endParaRPr lang="en-US" sz="10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stdOut, stdIn : ChanId;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document: AllLines;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wordsindoc: AllWords;    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numwords: INTEGER;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numlines: INTEGER;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wordindex: INTEGER;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  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BEGIN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stdOut := StdOutChan(); (* to force screen output *)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stdIn := StdInChan(); (* to force keyboard input *)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Read(stdOut, document, numlines);    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WFF(wordsindoc, document, numwords, numlines, wordindex);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SortAndPrint(stdOut, wordsindoc, wordindex);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 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WriteLn(stdOut);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WriteString(stdOut, "Num Words: ");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WriteInt(stdOut, numwords, 3);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  WriteLn(stdOut);</a:t>
            </a:r>
          </a:p>
          <a:p>
            <a:pPr algn="l"/>
            <a:r>
              <a:rPr lang="en-US" sz="1000" i="0">
                <a:solidFill>
                  <a:srgbClr val="000000"/>
                </a:solidFill>
                <a:effectLst/>
                <a:latin typeface="Courier New" panose="02070309020205020404" pitchFamily="49" charset="0"/>
                <a:cs typeface="Courier New" panose="02070309020205020404" pitchFamily="49" charset="0"/>
              </a:rPr>
              <a:t>END PLA_Ver2.</a:t>
            </a:r>
          </a:p>
          <a:p>
            <a:pPr algn="l"/>
            <a:endParaRPr lang="en-US" sz="1000" i="0">
              <a:solidFill>
                <a:srgbClr val="000000"/>
              </a:solidFill>
              <a:effectLst/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46070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CRAZY ERROR – DebugCode.mod</a:t>
            </a:r>
          </a:p>
        </p:txBody>
      </p:sp>
      <p:sp>
        <p:nvSpPr>
          <p:cNvPr id="4" name="Rectangle 3"/>
          <p:cNvSpPr/>
          <p:nvPr/>
        </p:nvSpPr>
        <p:spPr>
          <a:xfrm>
            <a:off x="717330" y="685800"/>
            <a:ext cx="8274269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MODULE </a:t>
            </a:r>
            <a:r>
              <a:rPr lang="en-US" sz="1400" err="1">
                <a:latin typeface="Courier New" panose="02070309020205020404" pitchFamily="49" charset="0"/>
                <a:cs typeface="Courier New" panose="02070309020205020404" pitchFamily="49" charset="0"/>
              </a:rPr>
              <a:t>DebugCode</a:t>
            </a:r>
            <a:r>
              <a:rPr lang="en-US" sz="140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StreamFile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ChanId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Open, read, Close,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OpenResults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TextIO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WriteChar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SkipLine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IOResult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ReadResult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ReadResults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StdChans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StdInChan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StdOutChan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FROM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WholeIO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IMPORT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WriteInt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WriteCard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TYPE line = ARRAY[0..120] OF CHAR;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ARRAY [1..1000] OF line;</a:t>
            </a:r>
          </a:p>
          <a:p>
            <a:pPr algn="l"/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word = ARRAY[0..20] OF CHAR;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WordFreq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RECORD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freq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: INTEGER;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aword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: word;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END;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AllWords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= ARRAY [1..1000] OF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WordFreq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VAR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ChanId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res :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OpenResults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inputline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 line;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j, k : INTEGER;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charval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 INTEGER;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 INTEGER;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wordindex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 INTEGER;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numwords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 INTEGER;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document: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wordsindoc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: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AllWords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55415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CRAZY ERROR – DebugCode.mod</a:t>
            </a:r>
          </a:p>
        </p:txBody>
      </p:sp>
      <p:sp>
        <p:nvSpPr>
          <p:cNvPr id="4" name="Rectangle 3"/>
          <p:cNvSpPr/>
          <p:nvPr/>
        </p:nvSpPr>
        <p:spPr>
          <a:xfrm>
            <a:off x="855785" y="762000"/>
            <a:ext cx="8153400" cy="6340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BEGIN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StdOutChan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();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to force screen output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stdIn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StdInChan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();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to force keyboard input *)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The first part of the code reads all lines from the file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into </a:t>
            </a:r>
            <a:r>
              <a:rPr lang="en-US" sz="14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inputline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 and stores them in the document array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Open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"input.txt", read, res);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IF res = opened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THEN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:= 1;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REPEAT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Collect the numbers from the file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inputline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</a:t>
            </a:r>
            <a:r>
              <a:rPr lang="en-US" sz="14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4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inputline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);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IF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ReadResult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 =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allRight</a:t>
            </a:r>
            <a:endParaRPr lang="en-US" sz="14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THEN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SkipLine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NOW PROCESS THE LINE TO FIND WORDS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document[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]:=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inputline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</a:t>
            </a:r>
            <a:r>
              <a:rPr lang="en-US" sz="14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);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 i:=i+1;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END; 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if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 UNTIL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ReadResult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 #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allRight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Close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infile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,"Sorry, couldn't open the file");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END;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if *)</a:t>
            </a:r>
          </a:p>
          <a:p>
            <a:pPr algn="l"/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4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numlines</a:t>
            </a:r>
            <a:r>
              <a:rPr lang="en-US" sz="1400" dirty="0">
                <a:latin typeface="Courier New" panose="02070309020205020404" pitchFamily="49" charset="0"/>
                <a:cs typeface="Courier New" panose="02070309020205020404" pitchFamily="49" charset="0"/>
              </a:rPr>
              <a:t> :=i-1; 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</a:t>
            </a:r>
            <a:r>
              <a:rPr lang="en-US" sz="1400" i="1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400" i="1" dirty="0">
                <a:latin typeface="Courier New" panose="02070309020205020404" pitchFamily="49" charset="0"/>
                <a:cs typeface="Courier New" panose="02070309020205020404" pitchFamily="49" charset="0"/>
              </a:rPr>
              <a:t> gets incremented for EOF line*)</a:t>
            </a:r>
          </a:p>
        </p:txBody>
      </p:sp>
    </p:spTree>
    <p:extLst>
      <p:ext uri="{BB962C8B-B14F-4D97-AF65-F5344CB8AC3E}">
        <p14:creationId xmlns:p14="http://schemas.microsoft.com/office/powerpoint/2010/main" val="385367807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CRAZY ERROR – DebugCode.mod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0" y="762000"/>
            <a:ext cx="8382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2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The code part of the code cycles through document array *)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2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in order to identify words in each line*)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numwords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:=0; 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wordindex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:= 1;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FOR i:=1 TO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numlines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DO 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j:=0; k:=0; 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WHILE ORD(document[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][j]) &lt;&gt; 0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DO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charval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:= ORD(document[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][j]);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IF ((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charval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&gt;= 48) AND (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charval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&lt; 58)) OR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((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charval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&gt;= 65) AND (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charval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&lt; 91)) OR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((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charval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&gt;= 97) AND (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charval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&lt; 123)) OR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((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charval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= 45)) OR ((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charval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=39))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THEN </a:t>
            </a:r>
            <a:r>
              <a:rPr lang="en-US" sz="12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is it a number or upper/lower case char *)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wordsindoc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wordindex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].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aword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[k] := document[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][j];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WriteChar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wordsindoc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[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wordindex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].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aword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[k]);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WriteCard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charval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, 4);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k:=k+1;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ELSE </a:t>
            </a:r>
            <a:r>
              <a:rPr lang="en-US" sz="1200" i="1" dirty="0">
                <a:latin typeface="Courier New" panose="02070309020205020404" pitchFamily="49" charset="0"/>
                <a:cs typeface="Courier New" panose="02070309020205020404" pitchFamily="49" charset="0"/>
              </a:rPr>
              <a:t>(* end of word *)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WriteString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, "Does this happen more than once for EOL--&gt;");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wordindex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:=wordindex+1;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numwords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:=numwords+1;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  k:=0;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 END;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 j:=j+1;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  END;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END;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numwords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:=numwords-1;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WriteInt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,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numwords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, 3); 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WriteLn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stdOut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END </a:t>
            </a:r>
            <a:r>
              <a:rPr lang="en-US" sz="12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DebugCode</a:t>
            </a:r>
            <a:r>
              <a:rPr lang="en-US" sz="1200" dirty="0">
                <a:latin typeface="Courier New" panose="02070309020205020404" pitchFamily="49" charset="0"/>
                <a:cs typeface="Courier New" panose="02070309020205020404" pitchFamily="49" charset="0"/>
              </a:rPr>
              <a:t>.</a:t>
            </a:r>
            <a:endParaRPr lang="en-US" sz="12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2809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 with </a:t>
            </a:r>
            <a:r>
              <a:rPr lang="en-US" dirty="0" err="1"/>
              <a:t>DebugCode</a:t>
            </a:r>
            <a:r>
              <a:rPr lang="en-US" dirty="0"/>
              <a:t> Added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66750"/>
            <a:ext cx="7105196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710352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Screen with </a:t>
            </a:r>
            <a:r>
              <a:rPr lang="en-US" dirty="0" err="1"/>
              <a:t>DebugCode</a:t>
            </a:r>
            <a:r>
              <a:rPr lang="en-US" dirty="0"/>
              <a:t> Added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66750"/>
            <a:ext cx="7105196" cy="619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21963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7686675" cy="593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8510" y="2895600"/>
            <a:ext cx="5442792" cy="270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53941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Again input.txt in </a:t>
            </a:r>
            <a:r>
              <a:rPr lang="en-US" dirty="0" err="1"/>
              <a:t>DebugCode</a:t>
            </a:r>
            <a:r>
              <a:rPr lang="en-US" dirty="0"/>
              <a:t> Directory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19200"/>
            <a:ext cx="4972050" cy="535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020229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62912" cy="700916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t="52932"/>
          <a:stretch/>
        </p:blipFill>
        <p:spPr bwMode="auto">
          <a:xfrm>
            <a:off x="609600" y="1782209"/>
            <a:ext cx="8305800" cy="4220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64854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8062912" cy="700916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4" name="Rectangle 3"/>
          <p:cNvSpPr/>
          <p:nvPr/>
        </p:nvSpPr>
        <p:spPr>
          <a:xfrm>
            <a:off x="837829" y="762000"/>
            <a:ext cx="7438292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t-BR" sz="300" dirty="0">
                <a:latin typeface="Courier New" panose="02070309020205020404" pitchFamily="49" charset="0"/>
                <a:cs typeface="Courier New" panose="02070309020205020404" pitchFamily="49" charset="0"/>
              </a:rPr>
              <a:t>P  80l 108e 101a  97s 115e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EOL--&gt;a  97l 108s 115o 111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EOL--&gt;r 114e 101a  97d 100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EOL--&gt;t 116h 104e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EOL--&gt;p 112l 108a  97t 116f 102o 111r 114m 109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EOL--&gt;s 115p 112e 101c  99i 105f 102i 105c  99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EOL--&gt;R  82E  69A  65D  68M  77E  69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EOL--&gt;a  97n 110d 100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EOL--&gt;f 102i 105l 108e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</a:t>
            </a:r>
            <a:r>
              <a:rPr lang="en-US" sz="3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 105f 102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</a:t>
            </a:r>
            <a:r>
              <a:rPr lang="en-US" sz="3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 105t 116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EOL--&gt;e 101x 120i 105s 115t 116s 115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EOL--&gt;N  78e 101w 119s 115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EOL--&gt;a  97n 110d 100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EOL--&gt;c  99h 104a  97n 110g 103e 101s 115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EOL--&gt;r 114e 101l 108a  97t 116e 101d 100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EOL--&gt;t 116o 111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EOL--&gt;t 116h 104i 105s 115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EOL--&gt;r 114e 101l 108e 101a  97s 115e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</a:t>
            </a:r>
            <a:r>
              <a:rPr lang="en-US" sz="3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 105f 102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EOL--&gt;a  97r 114e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EOL--&gt;d 100e 101s 115c  99r 114i 105b  98e 101d 100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EOL--&gt;B  66e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EOL--&gt;s 115u 117r 114e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EOL--&gt;t 116o 111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EOL--&gt;u 117n 110i 105n 110s 115t 116a  97l 108l 108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EOL--&gt;a  97n 110y 121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EOL--&gt;p 112r 114e 101v 118i 105o 111u 117s 115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EOL--&gt;v 118e 101r 114s 115i 105o 111n 110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EOL--&gt;o 111f 102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EOL--&gt;D  68e 101v 118-  45P  80a  97s 115c  99a  97l 108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EOL--&gt;b  98e 101f 102o 111r 114e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</a:t>
            </a:r>
            <a:r>
              <a:rPr lang="en-US" sz="3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 105n 110s 115t 116a  97l 108l 108i 105n 110g 103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EOL--&gt;P  80l 108e 101a  97s 115e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EOL--&gt;a  97l 108s 115o 111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EOL--&gt;r 114e 101a  97d 100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EOL--&gt;t 116h 104e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EOL--&gt;p 112l 108a  97t 116f 102o 111r 114m 109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EOL--&gt;s 115p 112e 101c  99i 105f 102i 105c  99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EOL--&gt;R  82E  69A  65D  68M  77E  69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EOL--&gt;a  97n 110d 100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EOL--&gt;f 102i 105l 108e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</a:t>
            </a:r>
            <a:r>
              <a:rPr lang="en-US" sz="3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 105f 102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</a:t>
            </a:r>
            <a:r>
              <a:rPr lang="en-US" sz="3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 105t 116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EOL--&gt;e 101x 120i 105s 115t 116s 115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EOL--&gt;N  78e 101w 119s 115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EOL--&gt;a  97n 110d 100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EOL--&gt;c  99h 104a  97n 110g 103e 101s 115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EOL--&gt;r 114e 101l 108a  97t 116e 101d 100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EOL--&gt;t 116o 111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EOL--&gt;t 116h 104i 105s 115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EOL--&gt;r 114e 101l 108e 101a  97s 115e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</a:t>
            </a:r>
            <a:r>
              <a:rPr lang="en-US" sz="3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 105f 102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EOL--&gt;a  97r 114e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EOL--&gt;d 100e 101s 115c  99r 114i 105b  98e 101d 100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EOL--&gt;B  66e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EOL--&gt;s 115u 117r 114e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EOL--&gt;t 116o 111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EOL--&gt;u 117n 110i 105n 110s 115t 116a  97l 108l 108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EOL--&gt;a  97n 110y 121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EOL--&gt;p 112r 114e 101v 118i 105o 111u 117s 115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EOL--&gt;v 118e 101r 114s 115i 105o 111n 110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EOL--&gt;o 111f 102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EOL--&gt;D  68e 101v 118-  45P  80a  97s 115c  99a  97l 108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EOL--&gt;b  98e 101f 102o 111r 114e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</a:t>
            </a:r>
            <a:r>
              <a:rPr lang="en-US" sz="3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 105n 110s 115t 116a  97l 108l 108i 105n 110g 103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EOL--&gt;N  78e 101w 119s 115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EOL--&gt;a  97n 110d 100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EOL--&gt;c  99h 104a  97n 110g 103e 101s 115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EOL--&gt;r 114e 101l 108a  97t 116e 101d 100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EOL--&gt;t 116o 111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EOL--&gt;t 116h 104i 105s 115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EOL--&gt;r 114e 101l 108e 101a  97s 115e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</a:t>
            </a:r>
            <a:r>
              <a:rPr lang="en-US" sz="3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 105f 102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EOL--&gt;a  97r 114e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EOL--&gt;d 100e 101s 115c  99r 114i 105b  98e 101d 100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EOL--&gt;P  80l 108e 101a  97s 115e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EOL--&gt;a  97l 108s 115o 111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EOL--&gt;r 114e 101a  97d 100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EOL--&gt;t 116h 104e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EOL--&gt;p 112l 108a  97t 116f 102o 111r 114m 109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EOL--&gt;s 115p 112e 101c  99i 105f 102i 105c  99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EOL--&gt;R  82E  69A  65D  68M  77E  69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EOL--&gt;a  97n 110d 100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EOL--&gt;f 102i 105l 108e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</a:t>
            </a:r>
            <a:r>
              <a:rPr lang="en-US" sz="3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 105f 102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</a:t>
            </a:r>
            <a:r>
              <a:rPr lang="en-US" sz="3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 105t 116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EOL--&gt;e 101x 120i 105s 115t 116s 115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EOL--&gt;N  78e 101w 119s 115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EOL--&gt;a  97n 110d 100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EOL--&gt;c  99h 104a  97n 110g 103e 101s 115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EOL--&gt;r 114e 101l 108a  97t 116e 101d 100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EOL--&gt;t 116o 111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EOL--&gt;t 116h 104i 105s 115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EOL--&gt;r 114e 101l 108e 101a  97s 115e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</a:t>
            </a:r>
            <a:r>
              <a:rPr lang="en-US" sz="3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 105f 102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EOL--&gt;a  97r 114e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EOL--&gt;d 100e 101s 115c  99r 114i 105b  98e 101d 100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EOL--&gt;N  78e 101w 119s 115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EOL--&gt;a  97n 110d 100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EOL--&gt;c  99h 104a  97n 110g 103e 101s 115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EOL--&gt;r 114e 101l 108a  97t 116e 101d 100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EOL--&gt;t 116o 111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EOL--&gt;t 116h 104i 105s 115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EOL--&gt;r 114e 101l 108e 101a  97s 115e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</a:t>
            </a:r>
            <a:r>
              <a:rPr lang="en-US" sz="3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i</a:t>
            </a:r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 105f 102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EOL--&gt;a  97r 114e 101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EOL--&gt;d 100e 101s 115c  99r 114i 105b  98e 101d 100</a:t>
            </a: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Does this happen more than once for EOL--&gt;110</a:t>
            </a:r>
          </a:p>
          <a:p>
            <a:pPr algn="l"/>
            <a:endParaRPr lang="en-US" sz="3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300" dirty="0">
                <a:latin typeface="Courier New" panose="02070309020205020404" pitchFamily="49" charset="0"/>
                <a:cs typeface="Courier New" panose="02070309020205020404" pitchFamily="49" charset="0"/>
              </a:rPr>
              <a:t>Process finished with exit code 0</a:t>
            </a:r>
          </a:p>
        </p:txBody>
      </p:sp>
    </p:spTree>
    <p:extLst>
      <p:ext uri="{BB962C8B-B14F-4D97-AF65-F5344CB8AC3E}">
        <p14:creationId xmlns:p14="http://schemas.microsoft.com/office/powerpoint/2010/main" val="230707824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Ada </a:t>
            </a:r>
            <a:r>
              <a:rPr lang="en-US" dirty="0" err="1"/>
              <a:t>Installl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767" y="745940"/>
            <a:ext cx="8382001" cy="5873749"/>
          </a:xfrm>
        </p:spPr>
        <p:txBody>
          <a:bodyPr/>
          <a:lstStyle/>
          <a:p>
            <a:r>
              <a:rPr lang="en-US" sz="2400" b="1" dirty="0">
                <a:effectLst/>
              </a:rPr>
              <a:t>INSTALL BOTH GNAT and </a:t>
            </a:r>
            <a:r>
              <a:rPr lang="en-US" sz="2400" b="1" dirty="0" err="1">
                <a:effectLst/>
              </a:rPr>
              <a:t>AdaGIDE</a:t>
            </a:r>
            <a:r>
              <a:rPr lang="en-US" sz="2400" b="1">
                <a:effectLst/>
              </a:rPr>
              <a:t> IN ORDER!</a:t>
            </a:r>
            <a:endParaRPr lang="en-US" sz="2400" b="1" dirty="0">
              <a:effectLst/>
            </a:endParaRPr>
          </a:p>
          <a:p>
            <a:pPr lvl="1"/>
            <a:r>
              <a:rPr lang="en-US" sz="2400" dirty="0"/>
              <a:t>GNAT: http://libre.adacore.com/download/</a:t>
            </a:r>
          </a:p>
          <a:p>
            <a:pPr lvl="1"/>
            <a:r>
              <a:rPr lang="en-US" sz="2400" dirty="0" err="1"/>
              <a:t>AdaGIDE</a:t>
            </a:r>
            <a:r>
              <a:rPr lang="en-US" sz="2400" dirty="0"/>
              <a:t>: </a:t>
            </a:r>
            <a:r>
              <a:rPr lang="en-US" sz="2400" dirty="0">
                <a:hlinkClick r:id="rId2"/>
              </a:rPr>
              <a:t>https://sourceforge.net/projects/</a:t>
            </a:r>
            <a:r>
              <a:rPr lang="en-US" sz="2400">
                <a:hlinkClick r:id="rId2"/>
              </a:rPr>
              <a:t>adagide/</a:t>
            </a:r>
            <a:endParaRPr lang="en-US" sz="2400"/>
          </a:p>
          <a:p>
            <a:r>
              <a:rPr lang="en-US" sz="2400"/>
              <a:t>Make sure you install the 32-bit version of GNAT</a:t>
            </a:r>
          </a:p>
          <a:p>
            <a:r>
              <a:rPr lang="en-US" sz="2400"/>
              <a:t>Default to download is 64-bit</a:t>
            </a:r>
          </a:p>
          <a:p>
            <a:r>
              <a:rPr lang="en-US" sz="2400"/>
              <a:t>Other</a:t>
            </a:r>
            <a:r>
              <a:rPr lang="en-US" sz="2400" b="1">
                <a:effectLst/>
              </a:rPr>
              <a:t> </a:t>
            </a:r>
            <a:r>
              <a:rPr lang="en-US" sz="2400" b="1" dirty="0">
                <a:effectLst/>
              </a:rPr>
              <a:t>Links - http://www.radford.edu/~nokie/classes/320/</a:t>
            </a:r>
          </a:p>
          <a:p>
            <a:pPr lvl="1"/>
            <a:r>
              <a:rPr lang="en-US" sz="2000"/>
              <a:t>http://www.radford.edu/~nokie/classes/320/getstarted.html</a:t>
            </a:r>
          </a:p>
          <a:p>
            <a:pPr lvl="1"/>
            <a:r>
              <a:rPr lang="en-US" sz="2000"/>
              <a:t>http://www.radford.edu/~nokie/classes/320/Tour/intro3a.html</a:t>
            </a:r>
          </a:p>
          <a:p>
            <a:pPr lvl="1"/>
            <a:r>
              <a:rPr lang="en-US" sz="2000"/>
              <a:t>http://cs.fit.edu/~ryan/ada/programs/</a:t>
            </a:r>
          </a:p>
          <a:p>
            <a:pPr lvl="1"/>
            <a:r>
              <a:rPr lang="en-US" sz="2000"/>
              <a:t>http://sandbox.mc.edu/~bennet/ada/examples/</a:t>
            </a:r>
          </a:p>
          <a:p>
            <a:pPr lvl="1"/>
            <a:r>
              <a:rPr lang="en-US" sz="2000"/>
              <a:t>https://rosettacode.org/wiki/Category:Ada </a:t>
            </a:r>
          </a:p>
          <a:p>
            <a:r>
              <a:rPr lang="en-US"/>
              <a:t>AdaGIDE </a:t>
            </a:r>
            <a:endParaRPr lang="en-US" dirty="0"/>
          </a:p>
          <a:p>
            <a:pPr lvl="1"/>
            <a:r>
              <a:rPr lang="en-US" sz="2400" dirty="0"/>
              <a:t>Easy to Use – Open Files, Build, Run</a:t>
            </a:r>
          </a:p>
          <a:p>
            <a:pPr lvl="1"/>
            <a:r>
              <a:rPr lang="en-US" sz="2400" dirty="0"/>
              <a:t>Save as takes the procedure automatically</a:t>
            </a:r>
          </a:p>
          <a:p>
            <a:pPr lvl="1"/>
            <a:r>
              <a:rPr lang="en-US" sz="2400" dirty="0"/>
              <a:t>Create a single Directory for all of Ada programs</a:t>
            </a:r>
          </a:p>
          <a:p>
            <a:pPr lvl="1"/>
            <a:r>
              <a:rPr lang="en-US" sz="2400" dirty="0"/>
              <a:t>.</a:t>
            </a:r>
            <a:r>
              <a:rPr lang="en-US" sz="2400" dirty="0" err="1"/>
              <a:t>adb</a:t>
            </a:r>
            <a:r>
              <a:rPr lang="en-US" sz="2400" dirty="0"/>
              <a:t> (source), .o, .</a:t>
            </a:r>
            <a:r>
              <a:rPr lang="en-US" sz="2400" dirty="0" err="1"/>
              <a:t>ali</a:t>
            </a:r>
            <a:r>
              <a:rPr lang="en-US" sz="2400" dirty="0"/>
              <a:t> (library), .exe</a:t>
            </a:r>
          </a:p>
        </p:txBody>
      </p:sp>
    </p:spTree>
    <p:extLst>
      <p:ext uri="{BB962C8B-B14F-4D97-AF65-F5344CB8AC3E}">
        <p14:creationId xmlns:p14="http://schemas.microsoft.com/office/powerpoint/2010/main" val="375374684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AdaGIDE</a:t>
            </a:r>
            <a:r>
              <a:rPr lang="en-US" dirty="0"/>
              <a:t> – Hello World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28858"/>
            <a:ext cx="785812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514600" y="795791"/>
            <a:ext cx="6495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Build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07226" y="774638"/>
            <a:ext cx="463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Run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3048000" y="1072790"/>
            <a:ext cx="0" cy="5274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3300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>
            <a:off x="3581400" y="1051637"/>
            <a:ext cx="0" cy="5274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9966"/>
            </a:solidFill>
            <a:prstDash val="solid"/>
            <a:round/>
            <a:headEnd type="none" w="sm" len="sm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12566632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AdaGIDE</a:t>
            </a:r>
            <a:r>
              <a:rPr lang="en-US" dirty="0"/>
              <a:t> – Hello World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143000"/>
            <a:ext cx="63627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648200"/>
            <a:ext cx="150495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491597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AdaGIDE</a:t>
            </a:r>
            <a:r>
              <a:rPr lang="en-US" dirty="0"/>
              <a:t>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33604"/>
            <a:ext cx="8001000" cy="500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03304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http://sdcse.engr.uconn.edu/Cse4102/AdaSamples.zip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976313"/>
            <a:ext cx="6029325" cy="490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166868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AdaGIDE</a:t>
            </a:r>
            <a:r>
              <a:rPr lang="en-US" dirty="0"/>
              <a:t> - </a:t>
            </a:r>
            <a:r>
              <a:rPr lang="en-US" dirty="0" err="1"/>
              <a:t>Gnatioex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58686" y="762000"/>
            <a:ext cx="8385313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4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 This is one of the examples shipped with GNAT.</a:t>
            </a:r>
          </a:p>
          <a:p>
            <a:pPr algn="l"/>
            <a:r>
              <a:rPr lang="en-US" sz="14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With 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Gnat.IO; </a:t>
            </a:r>
            <a:r>
              <a:rPr lang="en-US" sz="14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use 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Gnat.IO;</a:t>
            </a:r>
          </a:p>
          <a:p>
            <a:pPr algn="l"/>
            <a:r>
              <a:rPr lang="en-US" sz="14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procedure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Gnatioex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14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is</a:t>
            </a:r>
          </a:p>
          <a:p>
            <a:pPr algn="l"/>
            <a:r>
              <a:rPr lang="en-US" sz="14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C : Character;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I : Integer;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S : String (</a:t>
            </a:r>
            <a:r>
              <a:rPr lang="en-US" sz="1400" dirty="0">
                <a:solidFill>
                  <a:srgbClr val="8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 </a:t>
            </a:r>
            <a:r>
              <a:rPr lang="en-US" sz="1400" dirty="0">
                <a:solidFill>
                  <a:srgbClr val="8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begin</a:t>
            </a:r>
          </a:p>
          <a:p>
            <a:pPr algn="l"/>
            <a:r>
              <a:rPr lang="en-US" sz="14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Put_Line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"Hello. Welcome to the GNAT IO example" 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&amp; </a:t>
            </a:r>
            <a:r>
              <a:rPr lang="en-US" sz="14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"!"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New_Line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Put (</a:t>
            </a:r>
            <a:r>
              <a:rPr lang="en-US" sz="14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"Note: This example uses GNAT.IO which does not raise </a:t>
            </a:r>
            <a:r>
              <a:rPr lang="en-US" sz="1400" dirty="0" err="1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Data_Error</a:t>
            </a:r>
            <a:r>
              <a:rPr lang="en-US" sz="14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Put_Line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for bad data."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Put (</a:t>
            </a:r>
            <a:r>
              <a:rPr lang="en-US" sz="14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      "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Put_Line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"For that you need to use the standard package </a:t>
            </a:r>
            <a:r>
              <a:rPr lang="en-US" sz="1400" dirty="0" err="1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Ada.Text_IO</a:t>
            </a:r>
            <a:r>
              <a:rPr lang="en-US" sz="14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."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New_line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Put (</a:t>
            </a:r>
            <a:r>
              <a:rPr lang="en-US" sz="14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"Please enter a single character now followed by &lt;CR&gt; "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Get (C);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Put (</a:t>
            </a:r>
            <a:r>
              <a:rPr lang="en-US" sz="14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"Your character is: "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Put (C);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Get (C);  </a:t>
            </a:r>
            <a:r>
              <a:rPr lang="en-US" sz="14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--  read the &lt;CR&gt;</a:t>
            </a:r>
          </a:p>
          <a:p>
            <a:pPr algn="l"/>
            <a:endParaRPr lang="en-US" sz="1400" dirty="0">
              <a:solidFill>
                <a:srgbClr val="000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81636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AdaGIDE</a:t>
            </a:r>
            <a:r>
              <a:rPr lang="en-US" dirty="0"/>
              <a:t> - </a:t>
            </a:r>
            <a:r>
              <a:rPr lang="en-US" dirty="0" err="1"/>
              <a:t>Gnatioex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758687" y="762000"/>
            <a:ext cx="800100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endParaRPr lang="en-US" sz="1400" dirty="0">
              <a:solidFill>
                <a:srgbClr val="008000"/>
              </a:solidFill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 algn="l"/>
            <a:r>
              <a:rPr lang="en-US" sz="1400" dirty="0">
                <a:solidFill>
                  <a:srgbClr val="008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New_Line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>
                <a:solidFill>
                  <a:srgbClr val="8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Put (</a:t>
            </a:r>
            <a:r>
              <a:rPr lang="en-US" sz="14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"Please enter a String now followed by &lt;CR&gt; :"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Get_Line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(S, I);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Put (</a:t>
            </a:r>
            <a:r>
              <a:rPr lang="en-US" sz="14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"Your String is : "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Put_Line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(S (</a:t>
            </a:r>
            <a:r>
              <a:rPr lang="en-US" sz="1400" dirty="0">
                <a:solidFill>
                  <a:srgbClr val="8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 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.. I));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Put (</a:t>
            </a:r>
            <a:r>
              <a:rPr lang="en-US" sz="14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"Its length is : "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Put (I);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New_Line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>
                <a:solidFill>
                  <a:srgbClr val="8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Put (</a:t>
            </a:r>
            <a:r>
              <a:rPr lang="en-US" sz="14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"Please enter an integer now followed by &lt;CR&gt; "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Get (I);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Put (</a:t>
            </a:r>
            <a:r>
              <a:rPr lang="en-US" sz="1400" dirty="0">
                <a:solidFill>
                  <a:srgbClr val="008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"Your number is: "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Put (I);</a:t>
            </a:r>
          </a:p>
          <a:p>
            <a:pPr algn="l"/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 </a:t>
            </a:r>
            <a:r>
              <a:rPr lang="en-US" sz="1400" dirty="0" err="1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New_Line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(</a:t>
            </a:r>
            <a:r>
              <a:rPr lang="en-US" sz="1400" dirty="0">
                <a:solidFill>
                  <a:srgbClr val="80008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2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);</a:t>
            </a:r>
          </a:p>
          <a:p>
            <a:pPr algn="l"/>
            <a:r>
              <a:rPr lang="en-US" sz="1400" dirty="0">
                <a:solidFill>
                  <a:srgbClr val="0000FF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end</a:t>
            </a:r>
            <a:r>
              <a:rPr lang="en-US" sz="1400" dirty="0">
                <a:solidFill>
                  <a:srgbClr val="0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96273811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.pot">
  <a:themeElements>
    <a:clrScheme name="Blank Presentation.po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.po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Monospac821 BT" pitchFamily="49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2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Monospac821 BT" pitchFamily="49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.pot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.po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3743</TotalTime>
  <Words>12900</Words>
  <Application>Microsoft Office PowerPoint</Application>
  <PresentationFormat>On-screen Show (4:3)</PresentationFormat>
  <Paragraphs>2556</Paragraphs>
  <Slides>209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209</vt:i4>
      </vt:variant>
    </vt:vector>
  </HeadingPairs>
  <TitlesOfParts>
    <vt:vector size="210" baseType="lpstr">
      <vt:lpstr>Blank Presentation.pot</vt:lpstr>
      <vt:lpstr>IDEs and Coding Examples</vt:lpstr>
      <vt:lpstr>IDEs and Code</vt:lpstr>
      <vt:lpstr>Dev-Pascal</vt:lpstr>
      <vt:lpstr>Dev Pascal</vt:lpstr>
      <vt:lpstr>New Source File</vt:lpstr>
      <vt:lpstr>Cut and Paste in Code/Execute Compile</vt:lpstr>
      <vt:lpstr>Hit Execute</vt:lpstr>
      <vt:lpstr>Another Sample</vt:lpstr>
      <vt:lpstr>Another Example</vt:lpstr>
      <vt:lpstr>Read/Write from files</vt:lpstr>
      <vt:lpstr>Reading and writing lines</vt:lpstr>
      <vt:lpstr>Output of WCF in Pascal for testcase.txt</vt:lpstr>
      <vt:lpstr>Expanding the Sample Program</vt:lpstr>
      <vt:lpstr>Expanding the Sample Program</vt:lpstr>
      <vt:lpstr>Input</vt:lpstr>
      <vt:lpstr>Output</vt:lpstr>
      <vt:lpstr>readwritetofilesNEW.pas</vt:lpstr>
      <vt:lpstr>readwritetofilesNEW.pas</vt:lpstr>
      <vt:lpstr>readwritetofilesNEW.pas</vt:lpstr>
      <vt:lpstr>Used Ordinal Values of Characters</vt:lpstr>
      <vt:lpstr>Files in pla1.zip</vt:lpstr>
      <vt:lpstr>sample1wcf.pas</vt:lpstr>
      <vt:lpstr>sample1wcf.pas</vt:lpstr>
      <vt:lpstr>sample1wcf.pas</vt:lpstr>
      <vt:lpstr>sample1wff.pas</vt:lpstr>
      <vt:lpstr>sample1wff.pas</vt:lpstr>
      <vt:lpstr>sample1wff.pas</vt:lpstr>
      <vt:lpstr>sample1wff.pas</vt:lpstr>
      <vt:lpstr>sample1wff.pas</vt:lpstr>
      <vt:lpstr>sample2wcfandwff.pas</vt:lpstr>
      <vt:lpstr>sample2wcfandwff.pas</vt:lpstr>
      <vt:lpstr>sample2wcfandwff.pas</vt:lpstr>
      <vt:lpstr>sample2wcfandwff.pas</vt:lpstr>
      <vt:lpstr>sample2wcfandwff.pas</vt:lpstr>
      <vt:lpstr>sample2wcfandwff.pas</vt:lpstr>
      <vt:lpstr>Modula-2 Compilers - https://www.modula2.org/ </vt:lpstr>
      <vt:lpstr>XDS Modula-2– Create New Project</vt:lpstr>
      <vt:lpstr>Create New Module – Right Click HelloWorld</vt:lpstr>
      <vt:lpstr>Project-Build Project</vt:lpstr>
      <vt:lpstr>Run/Run As/1 XDS Modula-2 Application </vt:lpstr>
      <vt:lpstr>Create Another Project IfDemo</vt:lpstr>
      <vt:lpstr>Project Build and Run/Run As</vt:lpstr>
      <vt:lpstr>Create Another Project LoopDemo</vt:lpstr>
      <vt:lpstr>Project Build and Run/Run As</vt:lpstr>
      <vt:lpstr>Read File Line-by-Line/Write stdout</vt:lpstr>
      <vt:lpstr>Read File Line-by-Line/Write stdout</vt:lpstr>
      <vt:lpstr>input.txt file – Movies with Computing </vt:lpstr>
      <vt:lpstr>Make Sure input.txt in FindWords Directory</vt:lpstr>
      <vt:lpstr>After Execution</vt:lpstr>
      <vt:lpstr>Output Cut from Output Window</vt:lpstr>
      <vt:lpstr>Write to File</vt:lpstr>
      <vt:lpstr>Module of Processing Lines from File</vt:lpstr>
      <vt:lpstr>Module of Processing Lines from File</vt:lpstr>
      <vt:lpstr>Module of Processing Lines from File</vt:lpstr>
      <vt:lpstr>Output of Program</vt:lpstr>
      <vt:lpstr>Output of Program</vt:lpstr>
      <vt:lpstr>First Example – Using Records</vt:lpstr>
      <vt:lpstr>First Example – Using Records</vt:lpstr>
      <vt:lpstr>First Example – Using Records</vt:lpstr>
      <vt:lpstr>Defining a Procedure (Lazy Way)</vt:lpstr>
      <vt:lpstr>Defining a Procedure (Lazy Way)</vt:lpstr>
      <vt:lpstr>Defining a Procedure (Lazy Way)</vt:lpstr>
      <vt:lpstr>What is Going on?</vt:lpstr>
      <vt:lpstr>2nd Example – Using Records/Find Words</vt:lpstr>
      <vt:lpstr>2nd Example – Using Records/Find Words</vt:lpstr>
      <vt:lpstr>Used Ordinal Values of Characters</vt:lpstr>
      <vt:lpstr>2nd Example – Using Records/Find Words</vt:lpstr>
      <vt:lpstr>First Find Words Test</vt:lpstr>
      <vt:lpstr>Output  - First Find Words Test</vt:lpstr>
      <vt:lpstr>Program Input - test3.txt</vt:lpstr>
      <vt:lpstr>Program Output for test3.txt</vt:lpstr>
      <vt:lpstr>Program Output for test3.txt</vt:lpstr>
      <vt:lpstr>PLA_Ver1.mod WFF</vt:lpstr>
      <vt:lpstr>PLA_Ver1.mod WFF</vt:lpstr>
      <vt:lpstr>PLA_Ver1.mod WFF</vt:lpstr>
      <vt:lpstr>PLA_Ver1.mod WFF</vt:lpstr>
      <vt:lpstr>PLA_Ver1.mod WFF</vt:lpstr>
      <vt:lpstr>PLA_Ver1.mod WFF</vt:lpstr>
      <vt:lpstr>PLA_Ver2.mod WFF with procedures</vt:lpstr>
      <vt:lpstr>PLA_Ver2.mod WFF with procedures</vt:lpstr>
      <vt:lpstr>PLA_Ver2.mod WFF with procedures</vt:lpstr>
      <vt:lpstr>PLA_Ver2.mod WFF with procedures</vt:lpstr>
      <vt:lpstr>PLA_Ver2.mod WFF with procedures</vt:lpstr>
      <vt:lpstr>PLA_Ver2.mod WFF with procedures</vt:lpstr>
      <vt:lpstr>CRAZY ERROR – DebugCode.mod</vt:lpstr>
      <vt:lpstr>CRAZY ERROR – DebugCode.mod</vt:lpstr>
      <vt:lpstr>CRAZY ERROR – DebugCode.mod</vt:lpstr>
      <vt:lpstr>Screen with DebugCode Added</vt:lpstr>
      <vt:lpstr>Screen with DebugCode Added</vt:lpstr>
      <vt:lpstr>Again input.txt in DebugCode Directory</vt:lpstr>
      <vt:lpstr>Results</vt:lpstr>
      <vt:lpstr>Results</vt:lpstr>
      <vt:lpstr>Ada Installl</vt:lpstr>
      <vt:lpstr>AdaGIDE – Hello World </vt:lpstr>
      <vt:lpstr>AdaGIDE – Hello World </vt:lpstr>
      <vt:lpstr>AdaGIDE </vt:lpstr>
      <vt:lpstr>http://sdcse.engr.uconn.edu/Cse4102/AdaSamples.zip</vt:lpstr>
      <vt:lpstr>AdaGIDE - Gnatioex</vt:lpstr>
      <vt:lpstr>AdaGIDE - Gnatioex</vt:lpstr>
      <vt:lpstr>AdaGIDE</vt:lpstr>
      <vt:lpstr>Using Enumeration Types</vt:lpstr>
      <vt:lpstr>AdaGIDE</vt:lpstr>
      <vt:lpstr> -- This reads in a string on a line, but skips leading blanks.</vt:lpstr>
      <vt:lpstr>A 2-dimensionalbarray</vt:lpstr>
      <vt:lpstr>An Array of Arrays</vt:lpstr>
      <vt:lpstr>Record Types</vt:lpstr>
      <vt:lpstr>Record Types</vt:lpstr>
      <vt:lpstr>Record Types</vt:lpstr>
      <vt:lpstr>Character I/O in Ada – Basic In/Out Read_And_Write_File_Line_By_Line</vt:lpstr>
      <vt:lpstr>Character I/O in Ada – Error Handling Read_And_Write_File_Line_By_Linev2</vt:lpstr>
      <vt:lpstr>Character I/O in Ada – Char by Char Read_And_Write_File_Character_By_Character</vt:lpstr>
      <vt:lpstr>Character I/O in Ada – Using Text IO Streams Using_Text_Streams</vt:lpstr>
      <vt:lpstr>Two of the three samples based on</vt:lpstr>
      <vt:lpstr>u_words_min.adb</vt:lpstr>
      <vt:lpstr>u_words_min.adb</vt:lpstr>
      <vt:lpstr>u_words_min.adb</vt:lpstr>
      <vt:lpstr>u_words_min.adb</vt:lpstr>
      <vt:lpstr>u_words_tight.adb</vt:lpstr>
      <vt:lpstr>u_words_tight.adb</vt:lpstr>
      <vt:lpstr>u_words_tight.adb</vt:lpstr>
      <vt:lpstr>u_words_tight.adb</vt:lpstr>
      <vt:lpstr>Files in pla2.zip</vt:lpstr>
      <vt:lpstr>sample1.adb</vt:lpstr>
      <vt:lpstr>sample1.adb</vt:lpstr>
      <vt:lpstr>sample1.adb</vt:lpstr>
      <vt:lpstr>sample1.adb</vt:lpstr>
      <vt:lpstr>sample1.adb</vt:lpstr>
      <vt:lpstr>sample1.adb</vt:lpstr>
      <vt:lpstr>sample1.adb</vt:lpstr>
      <vt:lpstr>sample2.adb</vt:lpstr>
      <vt:lpstr>sample2.adb</vt:lpstr>
      <vt:lpstr>sample2.adb</vt:lpstr>
      <vt:lpstr>sample2.adb</vt:lpstr>
      <vt:lpstr>sample2.adb</vt:lpstr>
      <vt:lpstr>sample2.adb</vt:lpstr>
      <vt:lpstr>sample2.adb</vt:lpstr>
      <vt:lpstr>sample3.adb</vt:lpstr>
      <vt:lpstr>sample3.adb</vt:lpstr>
      <vt:lpstr>sample3.adb</vt:lpstr>
      <vt:lpstr>sample3.adb</vt:lpstr>
      <vt:lpstr>sample3.adb</vt:lpstr>
      <vt:lpstr>Prolog and Helpful Links</vt:lpstr>
      <vt:lpstr>Strongly Suggest you Review</vt:lpstr>
      <vt:lpstr>Supp/Part/Proj DB Facts/Rules – pla6.pl</vt:lpstr>
      <vt:lpstr>Closer Look at Rules</vt:lpstr>
      <vt:lpstr>Load in SWI Prolog - Consult</vt:lpstr>
      <vt:lpstr>Run Queries –all tuples per table – use space bar –CR to exit early</vt:lpstr>
      <vt:lpstr>This Example Links on A (supplier ID)</vt:lpstr>
      <vt:lpstr>All parts for s2 for all projects it supplies</vt:lpstr>
      <vt:lpstr>findall (Object, Goal, List)</vt:lpstr>
      <vt:lpstr>bagof (Object, Goal, List)</vt:lpstr>
      <vt:lpstr>Set (Object, Goal, List)</vt:lpstr>
      <vt:lpstr>Multiple clauses in a setof</vt:lpstr>
      <vt:lpstr>Other Examples</vt:lpstr>
      <vt:lpstr>Closer Look at Rules</vt:lpstr>
      <vt:lpstr>Using the Rules</vt:lpstr>
      <vt:lpstr>Negation – supplies not in london</vt:lpstr>
      <vt:lpstr>Go and Helpful Links</vt:lpstr>
      <vt:lpstr>Go and Helpful Links</vt:lpstr>
      <vt:lpstr>Rosetta code - strings</vt:lpstr>
      <vt:lpstr>Sample Go from Rosetta</vt:lpstr>
      <vt:lpstr>Sample Go from Rosetta</vt:lpstr>
      <vt:lpstr>Sample Go from Rosetta</vt:lpstr>
      <vt:lpstr>Sample Go from Rosetta</vt:lpstr>
      <vt:lpstr>Sample Go from Rosetta</vt:lpstr>
      <vt:lpstr>Sample Go from Rosetta</vt:lpstr>
      <vt:lpstr>https://github.com/ae6rt/golang-examples/blob/master/goeg/src/wordfrequency/wordfrequency.go</vt:lpstr>
      <vt:lpstr>https://github.com/ae6rt/golang-examples/blob/master/goeg/src/wordfrequency/wordfrequency.go</vt:lpstr>
      <vt:lpstr>https://github.com/ae6rt/golang-examples/blob/master/goeg/src/wordfrequency/wordfrequency.go</vt:lpstr>
      <vt:lpstr>https://github.com/ae6rt/golang-examples/blob/master/goeg/src/wordfrequency/wordfrequency.go</vt:lpstr>
      <vt:lpstr>https://github.com/ae6rt/golang-examples/blob/master/goeg/src/wordfrequency/wordfrequency.go</vt:lpstr>
      <vt:lpstr>https://github.com/BluntSporks/word-counter/blob/master/word-counter.go</vt:lpstr>
      <vt:lpstr>https://github.com/BluntSporks/word-counter/blob/master/word-counter.go</vt:lpstr>
      <vt:lpstr>https://github.com/BluntSporks/word-counter/blob/master/word-counter.go</vt:lpstr>
      <vt:lpstr>https://github.com/BluntSporks/word-counter/blob/master/word-counter.go</vt:lpstr>
      <vt:lpstr>https://github.com/habib-rangoonwala/golang/blob/master/WordCountSequential/WordCountSequential.go</vt:lpstr>
      <vt:lpstr>https://github.com/habib-rangoonwala/golang/blob/master/WordCountSequential/WordCountSequential.go</vt:lpstr>
      <vt:lpstr>https://github.com/habib-rangoonwala/golang/blob/master/WordCountSequential/WordCountSequential.go</vt:lpstr>
      <vt:lpstr>https://github.com/habib-rangoonwala/golang/blob/master/WordCountSequential/WordCountSequential.go</vt:lpstr>
      <vt:lpstr>Rosetta Code Links – I/O</vt:lpstr>
      <vt:lpstr>Sample Go from Rosetta</vt:lpstr>
      <vt:lpstr>Sample Go from Rosetta</vt:lpstr>
      <vt:lpstr>Sample Go from Rosetta</vt:lpstr>
      <vt:lpstr>Sample Go from Rosetta</vt:lpstr>
      <vt:lpstr>Sample Go from Rosetta</vt:lpstr>
      <vt:lpstr>Sample Go from Rosetta</vt:lpstr>
      <vt:lpstr>Sample Go from Rosetta</vt:lpstr>
      <vt:lpstr>Sample Go from Rosetta</vt:lpstr>
      <vt:lpstr>Sample Go from Rosetta</vt:lpstr>
      <vt:lpstr>Sample Go from Rosetta</vt:lpstr>
      <vt:lpstr>Sample Go from Rosetta</vt:lpstr>
      <vt:lpstr>Sample Go from Rosetta</vt:lpstr>
      <vt:lpstr>Fortran Install – Won’t Work</vt:lpstr>
      <vt:lpstr>Fortran Install</vt:lpstr>
      <vt:lpstr>TDM-GCC Install</vt:lpstr>
      <vt:lpstr>TDM-GCC Install</vt:lpstr>
      <vt:lpstr>TDM-GCC Install</vt:lpstr>
      <vt:lpstr>TDM-GCC Install</vt:lpstr>
      <vt:lpstr>CBFortran Next </vt:lpstr>
      <vt:lpstr>CBFortran Next </vt:lpstr>
      <vt:lpstr>CBFortran </vt:lpstr>
      <vt:lpstr>CBFortran </vt:lpstr>
      <vt:lpstr>CBFortran </vt:lpstr>
      <vt:lpstr>CBFortran </vt:lpstr>
      <vt:lpstr>CBFortran </vt:lpstr>
      <vt:lpstr>CBFortran – Cut and Paste Code</vt:lpstr>
      <vt:lpstr>                  Build  &amp; Run    </vt:lpstr>
      <vt:lpstr>Output</vt:lpstr>
      <vt:lpstr>Other Fortran Examples: Code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Steven A. Demurjian</dc:creator>
  <cp:lastModifiedBy>Demurjian, Steven</cp:lastModifiedBy>
  <cp:revision>734</cp:revision>
  <cp:lastPrinted>1998-11-17T21:42:12Z</cp:lastPrinted>
  <dcterms:created xsi:type="dcterms:W3CDTF">1997-11-12T07:36:58Z</dcterms:created>
  <dcterms:modified xsi:type="dcterms:W3CDTF">2020-03-09T20:00:46Z</dcterms:modified>
</cp:coreProperties>
</file>