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3004800" cy="9753600"/>
  <p:notesSz cx="130048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theme" Target="theme/theme1.xml" /><Relationship Id="rId8" Type="http://schemas.openxmlformats.org/officeDocument/2006/relationships/slide" Target="slides/slide7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798" cy="9753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33400" y="1320800"/>
            <a:ext cx="3949700" cy="1104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07987" y="1110058"/>
            <a:ext cx="11788824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73113" y="4973835"/>
            <a:ext cx="9658573" cy="2524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FB00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798" cy="9753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7" Type="http://schemas.openxmlformats.org/officeDocument/2006/relationships/image" Target="../media/image1.png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798" cy="97535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27327" y="20835"/>
            <a:ext cx="4550145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3400" y="3328391"/>
            <a:ext cx="5512435" cy="2463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FFFB00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4.xml" /><Relationship Id="rId5" Type="http://schemas.openxmlformats.org/officeDocument/2006/relationships/image" Target="../media/image7.png" /><Relationship Id="rId4" Type="http://schemas.openxmlformats.org/officeDocument/2006/relationships/image" Target="../media/image6.png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 /><Relationship Id="rId3" Type="http://schemas.openxmlformats.org/officeDocument/2006/relationships/image" Target="../media/image79.png" /><Relationship Id="rId7" Type="http://schemas.openxmlformats.org/officeDocument/2006/relationships/image" Target="../media/image83.png" /><Relationship Id="rId12" Type="http://schemas.openxmlformats.org/officeDocument/2006/relationships/image" Target="../media/image7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2.png" /><Relationship Id="rId11" Type="http://schemas.openxmlformats.org/officeDocument/2006/relationships/image" Target="../media/image13.png" /><Relationship Id="rId5" Type="http://schemas.openxmlformats.org/officeDocument/2006/relationships/image" Target="../media/image81.png" /><Relationship Id="rId10" Type="http://schemas.openxmlformats.org/officeDocument/2006/relationships/image" Target="../media/image6.png" /><Relationship Id="rId4" Type="http://schemas.openxmlformats.org/officeDocument/2006/relationships/image" Target="../media/image80.png" /><Relationship Id="rId9" Type="http://schemas.openxmlformats.org/officeDocument/2006/relationships/image" Target="../media/image85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7.png" /><Relationship Id="rId5" Type="http://schemas.openxmlformats.org/officeDocument/2006/relationships/image" Target="../media/image13.png" /><Relationship Id="rId4" Type="http://schemas.openxmlformats.org/officeDocument/2006/relationships/image" Target="../media/image6.png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 /><Relationship Id="rId13" Type="http://schemas.openxmlformats.org/officeDocument/2006/relationships/image" Target="../media/image6.png" /><Relationship Id="rId3" Type="http://schemas.openxmlformats.org/officeDocument/2006/relationships/image" Target="../media/image88.png" /><Relationship Id="rId7" Type="http://schemas.openxmlformats.org/officeDocument/2006/relationships/image" Target="../media/image92.png" /><Relationship Id="rId12" Type="http://schemas.openxmlformats.org/officeDocument/2006/relationships/image" Target="../media/image97.png" /><Relationship Id="rId2" Type="http://schemas.openxmlformats.org/officeDocument/2006/relationships/image" Target="../media/image87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1.png" /><Relationship Id="rId11" Type="http://schemas.openxmlformats.org/officeDocument/2006/relationships/image" Target="../media/image96.png" /><Relationship Id="rId5" Type="http://schemas.openxmlformats.org/officeDocument/2006/relationships/image" Target="../media/image90.png" /><Relationship Id="rId15" Type="http://schemas.openxmlformats.org/officeDocument/2006/relationships/image" Target="../media/image7.png" /><Relationship Id="rId10" Type="http://schemas.openxmlformats.org/officeDocument/2006/relationships/image" Target="../media/image95.png" /><Relationship Id="rId4" Type="http://schemas.openxmlformats.org/officeDocument/2006/relationships/image" Target="../media/image89.png" /><Relationship Id="rId9" Type="http://schemas.openxmlformats.org/officeDocument/2006/relationships/image" Target="../media/image94.png" /><Relationship Id="rId14" Type="http://schemas.openxmlformats.org/officeDocument/2006/relationships/image" Target="../media/image13.png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 /><Relationship Id="rId13" Type="http://schemas.openxmlformats.org/officeDocument/2006/relationships/image" Target="../media/image104.png" /><Relationship Id="rId18" Type="http://schemas.openxmlformats.org/officeDocument/2006/relationships/image" Target="../media/image109.png" /><Relationship Id="rId3" Type="http://schemas.openxmlformats.org/officeDocument/2006/relationships/image" Target="../media/image98.png" /><Relationship Id="rId21" Type="http://schemas.openxmlformats.org/officeDocument/2006/relationships/image" Target="../media/image112.png" /><Relationship Id="rId7" Type="http://schemas.openxmlformats.org/officeDocument/2006/relationships/image" Target="../media/image62.png" /><Relationship Id="rId12" Type="http://schemas.openxmlformats.org/officeDocument/2006/relationships/image" Target="../media/image103.png" /><Relationship Id="rId17" Type="http://schemas.openxmlformats.org/officeDocument/2006/relationships/image" Target="../media/image108.png" /><Relationship Id="rId2" Type="http://schemas.openxmlformats.org/officeDocument/2006/relationships/image" Target="../media/image2.png" /><Relationship Id="rId16" Type="http://schemas.openxmlformats.org/officeDocument/2006/relationships/image" Target="../media/image107.png" /><Relationship Id="rId20" Type="http://schemas.openxmlformats.org/officeDocument/2006/relationships/image" Target="../media/image111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.png" /><Relationship Id="rId11" Type="http://schemas.openxmlformats.org/officeDocument/2006/relationships/image" Target="../media/image102.png" /><Relationship Id="rId24" Type="http://schemas.openxmlformats.org/officeDocument/2006/relationships/image" Target="../media/image115.png" /><Relationship Id="rId5" Type="http://schemas.openxmlformats.org/officeDocument/2006/relationships/image" Target="../media/image13.png" /><Relationship Id="rId15" Type="http://schemas.openxmlformats.org/officeDocument/2006/relationships/image" Target="../media/image106.png" /><Relationship Id="rId23" Type="http://schemas.openxmlformats.org/officeDocument/2006/relationships/image" Target="../media/image114.png" /><Relationship Id="rId10" Type="http://schemas.openxmlformats.org/officeDocument/2006/relationships/image" Target="../media/image101.png" /><Relationship Id="rId19" Type="http://schemas.openxmlformats.org/officeDocument/2006/relationships/image" Target="../media/image110.png" /><Relationship Id="rId4" Type="http://schemas.openxmlformats.org/officeDocument/2006/relationships/image" Target="../media/image6.png" /><Relationship Id="rId9" Type="http://schemas.openxmlformats.org/officeDocument/2006/relationships/image" Target="../media/image100.png" /><Relationship Id="rId14" Type="http://schemas.openxmlformats.org/officeDocument/2006/relationships/image" Target="../media/image105.png" /><Relationship Id="rId22" Type="http://schemas.openxmlformats.org/officeDocument/2006/relationships/image" Target="../media/image113.png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 /><Relationship Id="rId13" Type="http://schemas.openxmlformats.org/officeDocument/2006/relationships/image" Target="../media/image121.png" /><Relationship Id="rId18" Type="http://schemas.openxmlformats.org/officeDocument/2006/relationships/image" Target="../media/image126.png" /><Relationship Id="rId3" Type="http://schemas.openxmlformats.org/officeDocument/2006/relationships/image" Target="../media/image98.png" /><Relationship Id="rId7" Type="http://schemas.openxmlformats.org/officeDocument/2006/relationships/image" Target="../media/image88.png" /><Relationship Id="rId12" Type="http://schemas.openxmlformats.org/officeDocument/2006/relationships/image" Target="../media/image120.png" /><Relationship Id="rId17" Type="http://schemas.openxmlformats.org/officeDocument/2006/relationships/image" Target="../media/image125.png" /><Relationship Id="rId2" Type="http://schemas.openxmlformats.org/officeDocument/2006/relationships/image" Target="../media/image2.png" /><Relationship Id="rId16" Type="http://schemas.openxmlformats.org/officeDocument/2006/relationships/image" Target="../media/image124.png" /><Relationship Id="rId20" Type="http://schemas.openxmlformats.org/officeDocument/2006/relationships/image" Target="../media/image128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.png" /><Relationship Id="rId11" Type="http://schemas.openxmlformats.org/officeDocument/2006/relationships/image" Target="../media/image119.png" /><Relationship Id="rId5" Type="http://schemas.openxmlformats.org/officeDocument/2006/relationships/image" Target="../media/image13.png" /><Relationship Id="rId15" Type="http://schemas.openxmlformats.org/officeDocument/2006/relationships/image" Target="../media/image123.png" /><Relationship Id="rId10" Type="http://schemas.openxmlformats.org/officeDocument/2006/relationships/image" Target="../media/image118.png" /><Relationship Id="rId19" Type="http://schemas.openxmlformats.org/officeDocument/2006/relationships/image" Target="../media/image127.png" /><Relationship Id="rId4" Type="http://schemas.openxmlformats.org/officeDocument/2006/relationships/image" Target="../media/image6.png" /><Relationship Id="rId9" Type="http://schemas.openxmlformats.org/officeDocument/2006/relationships/image" Target="../media/image117.png" /><Relationship Id="rId14" Type="http://schemas.openxmlformats.org/officeDocument/2006/relationships/image" Target="../media/image122.png" 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 /><Relationship Id="rId13" Type="http://schemas.openxmlformats.org/officeDocument/2006/relationships/image" Target="../media/image135.png" /><Relationship Id="rId18" Type="http://schemas.openxmlformats.org/officeDocument/2006/relationships/image" Target="../media/image140.png" /><Relationship Id="rId3" Type="http://schemas.openxmlformats.org/officeDocument/2006/relationships/image" Target="../media/image98.png" /><Relationship Id="rId21" Type="http://schemas.openxmlformats.org/officeDocument/2006/relationships/image" Target="../media/image143.png" /><Relationship Id="rId7" Type="http://schemas.openxmlformats.org/officeDocument/2006/relationships/image" Target="../media/image129.png" /><Relationship Id="rId12" Type="http://schemas.openxmlformats.org/officeDocument/2006/relationships/image" Target="../media/image134.png" /><Relationship Id="rId17" Type="http://schemas.openxmlformats.org/officeDocument/2006/relationships/image" Target="../media/image139.png" /><Relationship Id="rId2" Type="http://schemas.openxmlformats.org/officeDocument/2006/relationships/image" Target="../media/image2.png" /><Relationship Id="rId16" Type="http://schemas.openxmlformats.org/officeDocument/2006/relationships/image" Target="../media/image138.png" /><Relationship Id="rId20" Type="http://schemas.openxmlformats.org/officeDocument/2006/relationships/image" Target="../media/image14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.png" /><Relationship Id="rId11" Type="http://schemas.openxmlformats.org/officeDocument/2006/relationships/image" Target="../media/image133.png" /><Relationship Id="rId24" Type="http://schemas.openxmlformats.org/officeDocument/2006/relationships/image" Target="../media/image146.png" /><Relationship Id="rId5" Type="http://schemas.openxmlformats.org/officeDocument/2006/relationships/image" Target="../media/image13.png" /><Relationship Id="rId15" Type="http://schemas.openxmlformats.org/officeDocument/2006/relationships/image" Target="../media/image137.png" /><Relationship Id="rId23" Type="http://schemas.openxmlformats.org/officeDocument/2006/relationships/image" Target="../media/image145.png" /><Relationship Id="rId10" Type="http://schemas.openxmlformats.org/officeDocument/2006/relationships/image" Target="../media/image132.png" /><Relationship Id="rId19" Type="http://schemas.openxmlformats.org/officeDocument/2006/relationships/image" Target="../media/image141.png" /><Relationship Id="rId4" Type="http://schemas.openxmlformats.org/officeDocument/2006/relationships/image" Target="../media/image6.png" /><Relationship Id="rId9" Type="http://schemas.openxmlformats.org/officeDocument/2006/relationships/image" Target="../media/image131.png" /><Relationship Id="rId14" Type="http://schemas.openxmlformats.org/officeDocument/2006/relationships/image" Target="../media/image136.png" /><Relationship Id="rId22" Type="http://schemas.openxmlformats.org/officeDocument/2006/relationships/image" Target="../media/image144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 /><Relationship Id="rId2" Type="http://schemas.openxmlformats.org/officeDocument/2006/relationships/image" Target="../media/image147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7.png" /><Relationship Id="rId5" Type="http://schemas.openxmlformats.org/officeDocument/2006/relationships/image" Target="../media/image13.png" /><Relationship Id="rId4" Type="http://schemas.openxmlformats.org/officeDocument/2006/relationships/image" Target="../media/image6.png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 /><Relationship Id="rId13" Type="http://schemas.openxmlformats.org/officeDocument/2006/relationships/image" Target="../media/image159.png" /><Relationship Id="rId3" Type="http://schemas.openxmlformats.org/officeDocument/2006/relationships/image" Target="../media/image149.png" /><Relationship Id="rId7" Type="http://schemas.openxmlformats.org/officeDocument/2006/relationships/image" Target="../media/image153.png" /><Relationship Id="rId12" Type="http://schemas.openxmlformats.org/officeDocument/2006/relationships/image" Target="../media/image158.png" /><Relationship Id="rId2" Type="http://schemas.openxmlformats.org/officeDocument/2006/relationships/image" Target="../media/image19.png" /><Relationship Id="rId16" Type="http://schemas.openxmlformats.org/officeDocument/2006/relationships/image" Target="../media/image7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52.png" /><Relationship Id="rId11" Type="http://schemas.openxmlformats.org/officeDocument/2006/relationships/image" Target="../media/image157.png" /><Relationship Id="rId5" Type="http://schemas.openxmlformats.org/officeDocument/2006/relationships/image" Target="../media/image151.png" /><Relationship Id="rId15" Type="http://schemas.openxmlformats.org/officeDocument/2006/relationships/image" Target="../media/image13.png" /><Relationship Id="rId10" Type="http://schemas.openxmlformats.org/officeDocument/2006/relationships/image" Target="../media/image156.png" /><Relationship Id="rId4" Type="http://schemas.openxmlformats.org/officeDocument/2006/relationships/image" Target="../media/image150.png" /><Relationship Id="rId9" Type="http://schemas.openxmlformats.org/officeDocument/2006/relationships/image" Target="../media/image155.png" /><Relationship Id="rId14" Type="http://schemas.openxmlformats.org/officeDocument/2006/relationships/image" Target="../media/image6.png" 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 /><Relationship Id="rId3" Type="http://schemas.openxmlformats.org/officeDocument/2006/relationships/image" Target="../media/image160.png" /><Relationship Id="rId7" Type="http://schemas.openxmlformats.org/officeDocument/2006/relationships/image" Target="../media/image6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63.png" /><Relationship Id="rId5" Type="http://schemas.openxmlformats.org/officeDocument/2006/relationships/image" Target="../media/image162.png" /><Relationship Id="rId4" Type="http://schemas.openxmlformats.org/officeDocument/2006/relationships/image" Target="../media/image161.png" /><Relationship Id="rId9" Type="http://schemas.openxmlformats.org/officeDocument/2006/relationships/image" Target="../media/image7.png" 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 /><Relationship Id="rId13" Type="http://schemas.openxmlformats.org/officeDocument/2006/relationships/image" Target="../media/image7.png" /><Relationship Id="rId3" Type="http://schemas.openxmlformats.org/officeDocument/2006/relationships/image" Target="../media/image160.png" /><Relationship Id="rId7" Type="http://schemas.openxmlformats.org/officeDocument/2006/relationships/image" Target="../media/image165.png" /><Relationship Id="rId12" Type="http://schemas.openxmlformats.org/officeDocument/2006/relationships/image" Target="../media/image13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64.png" /><Relationship Id="rId11" Type="http://schemas.openxmlformats.org/officeDocument/2006/relationships/image" Target="../media/image6.png" /><Relationship Id="rId5" Type="http://schemas.openxmlformats.org/officeDocument/2006/relationships/image" Target="../media/image162.png" /><Relationship Id="rId10" Type="http://schemas.openxmlformats.org/officeDocument/2006/relationships/image" Target="../media/image163.png" /><Relationship Id="rId4" Type="http://schemas.openxmlformats.org/officeDocument/2006/relationships/image" Target="../media/image161.png" /><Relationship Id="rId9" Type="http://schemas.openxmlformats.org/officeDocument/2006/relationships/image" Target="../media/image167.pn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 /><Relationship Id="rId3" Type="http://schemas.openxmlformats.org/officeDocument/2006/relationships/image" Target="../media/image8.png" /><Relationship Id="rId7" Type="http://schemas.openxmlformats.org/officeDocument/2006/relationships/image" Target="../media/image12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1.png" /><Relationship Id="rId11" Type="http://schemas.openxmlformats.org/officeDocument/2006/relationships/image" Target="../media/image14.png" /><Relationship Id="rId5" Type="http://schemas.openxmlformats.org/officeDocument/2006/relationships/image" Target="../media/image10.png" /><Relationship Id="rId10" Type="http://schemas.openxmlformats.org/officeDocument/2006/relationships/image" Target="../media/image7.png" /><Relationship Id="rId4" Type="http://schemas.openxmlformats.org/officeDocument/2006/relationships/image" Target="../media/image9.png" /><Relationship Id="rId9" Type="http://schemas.openxmlformats.org/officeDocument/2006/relationships/image" Target="../media/image13.pn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7.png" 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 /><Relationship Id="rId13" Type="http://schemas.openxmlformats.org/officeDocument/2006/relationships/image" Target="../media/image178.png" /><Relationship Id="rId18" Type="http://schemas.openxmlformats.org/officeDocument/2006/relationships/image" Target="../media/image6.png" /><Relationship Id="rId3" Type="http://schemas.openxmlformats.org/officeDocument/2006/relationships/image" Target="../media/image168.png" /><Relationship Id="rId7" Type="http://schemas.openxmlformats.org/officeDocument/2006/relationships/image" Target="../media/image172.png" /><Relationship Id="rId12" Type="http://schemas.openxmlformats.org/officeDocument/2006/relationships/image" Target="../media/image177.png" /><Relationship Id="rId17" Type="http://schemas.openxmlformats.org/officeDocument/2006/relationships/image" Target="../media/image182.png" /><Relationship Id="rId2" Type="http://schemas.openxmlformats.org/officeDocument/2006/relationships/image" Target="../media/image16.png" /><Relationship Id="rId16" Type="http://schemas.openxmlformats.org/officeDocument/2006/relationships/image" Target="../media/image181.png" /><Relationship Id="rId20" Type="http://schemas.openxmlformats.org/officeDocument/2006/relationships/image" Target="../media/image7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71.png" /><Relationship Id="rId11" Type="http://schemas.openxmlformats.org/officeDocument/2006/relationships/image" Target="../media/image176.png" /><Relationship Id="rId5" Type="http://schemas.openxmlformats.org/officeDocument/2006/relationships/image" Target="../media/image170.png" /><Relationship Id="rId15" Type="http://schemas.openxmlformats.org/officeDocument/2006/relationships/image" Target="../media/image180.png" /><Relationship Id="rId10" Type="http://schemas.openxmlformats.org/officeDocument/2006/relationships/image" Target="../media/image175.png" /><Relationship Id="rId19" Type="http://schemas.openxmlformats.org/officeDocument/2006/relationships/image" Target="../media/image13.png" /><Relationship Id="rId4" Type="http://schemas.openxmlformats.org/officeDocument/2006/relationships/image" Target="../media/image169.png" /><Relationship Id="rId9" Type="http://schemas.openxmlformats.org/officeDocument/2006/relationships/image" Target="../media/image174.png" /><Relationship Id="rId14" Type="http://schemas.openxmlformats.org/officeDocument/2006/relationships/image" Target="../media/image179.png" 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 /><Relationship Id="rId3" Type="http://schemas.openxmlformats.org/officeDocument/2006/relationships/image" Target="../media/image183.png" /><Relationship Id="rId7" Type="http://schemas.openxmlformats.org/officeDocument/2006/relationships/image" Target="../media/image187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86.png" /><Relationship Id="rId11" Type="http://schemas.openxmlformats.org/officeDocument/2006/relationships/image" Target="../media/image7.png" /><Relationship Id="rId5" Type="http://schemas.openxmlformats.org/officeDocument/2006/relationships/image" Target="../media/image185.png" /><Relationship Id="rId10" Type="http://schemas.openxmlformats.org/officeDocument/2006/relationships/image" Target="../media/image13.png" /><Relationship Id="rId4" Type="http://schemas.openxmlformats.org/officeDocument/2006/relationships/image" Target="../media/image184.png" /><Relationship Id="rId9" Type="http://schemas.openxmlformats.org/officeDocument/2006/relationships/image" Target="../media/image6.png" 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 /><Relationship Id="rId13" Type="http://schemas.openxmlformats.org/officeDocument/2006/relationships/image" Target="../media/image13.png" /><Relationship Id="rId3" Type="http://schemas.openxmlformats.org/officeDocument/2006/relationships/image" Target="../media/image190.png" /><Relationship Id="rId7" Type="http://schemas.openxmlformats.org/officeDocument/2006/relationships/image" Target="../media/image194.png" /><Relationship Id="rId12" Type="http://schemas.openxmlformats.org/officeDocument/2006/relationships/image" Target="../media/image6.png" /><Relationship Id="rId2" Type="http://schemas.openxmlformats.org/officeDocument/2006/relationships/image" Target="../media/image189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93.png" /><Relationship Id="rId11" Type="http://schemas.openxmlformats.org/officeDocument/2006/relationships/image" Target="../media/image198.png" /><Relationship Id="rId5" Type="http://schemas.openxmlformats.org/officeDocument/2006/relationships/image" Target="../media/image192.png" /><Relationship Id="rId10" Type="http://schemas.openxmlformats.org/officeDocument/2006/relationships/image" Target="../media/image197.png" /><Relationship Id="rId4" Type="http://schemas.openxmlformats.org/officeDocument/2006/relationships/image" Target="../media/image191.png" /><Relationship Id="rId9" Type="http://schemas.openxmlformats.org/officeDocument/2006/relationships/image" Target="../media/image196.png" /><Relationship Id="rId14" Type="http://schemas.openxmlformats.org/officeDocument/2006/relationships/image" Target="../media/image7.png" 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 /><Relationship Id="rId13" Type="http://schemas.openxmlformats.org/officeDocument/2006/relationships/image" Target="../media/image7.png" /><Relationship Id="rId3" Type="http://schemas.openxmlformats.org/officeDocument/2006/relationships/image" Target="../media/image79.png" /><Relationship Id="rId7" Type="http://schemas.openxmlformats.org/officeDocument/2006/relationships/image" Target="../media/image202.png" /><Relationship Id="rId12" Type="http://schemas.openxmlformats.org/officeDocument/2006/relationships/image" Target="../media/image13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01.png" /><Relationship Id="rId11" Type="http://schemas.openxmlformats.org/officeDocument/2006/relationships/image" Target="../media/image6.png" /><Relationship Id="rId5" Type="http://schemas.openxmlformats.org/officeDocument/2006/relationships/image" Target="../media/image200.png" /><Relationship Id="rId10" Type="http://schemas.openxmlformats.org/officeDocument/2006/relationships/image" Target="../media/image205.png" /><Relationship Id="rId4" Type="http://schemas.openxmlformats.org/officeDocument/2006/relationships/image" Target="../media/image199.png" /><Relationship Id="rId9" Type="http://schemas.openxmlformats.org/officeDocument/2006/relationships/image" Target="../media/image204.png" 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 /><Relationship Id="rId13" Type="http://schemas.openxmlformats.org/officeDocument/2006/relationships/image" Target="../media/image216.png" /><Relationship Id="rId3" Type="http://schemas.openxmlformats.org/officeDocument/2006/relationships/image" Target="../media/image206.png" /><Relationship Id="rId7" Type="http://schemas.openxmlformats.org/officeDocument/2006/relationships/image" Target="../media/image210.png" /><Relationship Id="rId12" Type="http://schemas.openxmlformats.org/officeDocument/2006/relationships/image" Target="../media/image215.png" /><Relationship Id="rId2" Type="http://schemas.openxmlformats.org/officeDocument/2006/relationships/image" Target="../media/image16.png" /><Relationship Id="rId16" Type="http://schemas.openxmlformats.org/officeDocument/2006/relationships/image" Target="../media/image7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09.png" /><Relationship Id="rId11" Type="http://schemas.openxmlformats.org/officeDocument/2006/relationships/image" Target="../media/image214.png" /><Relationship Id="rId5" Type="http://schemas.openxmlformats.org/officeDocument/2006/relationships/image" Target="../media/image208.png" /><Relationship Id="rId15" Type="http://schemas.openxmlformats.org/officeDocument/2006/relationships/image" Target="../media/image13.png" /><Relationship Id="rId10" Type="http://schemas.openxmlformats.org/officeDocument/2006/relationships/image" Target="../media/image213.png" /><Relationship Id="rId4" Type="http://schemas.openxmlformats.org/officeDocument/2006/relationships/image" Target="../media/image207.png" /><Relationship Id="rId9" Type="http://schemas.openxmlformats.org/officeDocument/2006/relationships/image" Target="../media/image212.png" /><Relationship Id="rId14" Type="http://schemas.openxmlformats.org/officeDocument/2006/relationships/image" Target="../media/image6.png" 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 /><Relationship Id="rId13" Type="http://schemas.openxmlformats.org/officeDocument/2006/relationships/image" Target="../media/image227.png" /><Relationship Id="rId18" Type="http://schemas.openxmlformats.org/officeDocument/2006/relationships/image" Target="../media/image13.png" /><Relationship Id="rId3" Type="http://schemas.openxmlformats.org/officeDocument/2006/relationships/image" Target="../media/image217.png" /><Relationship Id="rId7" Type="http://schemas.openxmlformats.org/officeDocument/2006/relationships/image" Target="../media/image221.png" /><Relationship Id="rId12" Type="http://schemas.openxmlformats.org/officeDocument/2006/relationships/image" Target="../media/image226.png" /><Relationship Id="rId17" Type="http://schemas.openxmlformats.org/officeDocument/2006/relationships/image" Target="../media/image6.png" /><Relationship Id="rId2" Type="http://schemas.openxmlformats.org/officeDocument/2006/relationships/image" Target="../media/image88.png" /><Relationship Id="rId16" Type="http://schemas.openxmlformats.org/officeDocument/2006/relationships/image" Target="../media/image230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20.png" /><Relationship Id="rId11" Type="http://schemas.openxmlformats.org/officeDocument/2006/relationships/image" Target="../media/image225.png" /><Relationship Id="rId5" Type="http://schemas.openxmlformats.org/officeDocument/2006/relationships/image" Target="../media/image219.png" /><Relationship Id="rId15" Type="http://schemas.openxmlformats.org/officeDocument/2006/relationships/image" Target="../media/image229.png" /><Relationship Id="rId10" Type="http://schemas.openxmlformats.org/officeDocument/2006/relationships/image" Target="../media/image224.png" /><Relationship Id="rId19" Type="http://schemas.openxmlformats.org/officeDocument/2006/relationships/image" Target="../media/image7.png" /><Relationship Id="rId4" Type="http://schemas.openxmlformats.org/officeDocument/2006/relationships/image" Target="../media/image218.png" /><Relationship Id="rId9" Type="http://schemas.openxmlformats.org/officeDocument/2006/relationships/image" Target="../media/image223.png" /><Relationship Id="rId14" Type="http://schemas.openxmlformats.org/officeDocument/2006/relationships/image" Target="../media/image228.png" 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3" Type="http://schemas.openxmlformats.org/officeDocument/2006/relationships/image" Target="../media/image231.png" /><Relationship Id="rId7" Type="http://schemas.openxmlformats.org/officeDocument/2006/relationships/image" Target="../media/image13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.png" /><Relationship Id="rId5" Type="http://schemas.openxmlformats.org/officeDocument/2006/relationships/image" Target="../media/image233.png" /><Relationship Id="rId4" Type="http://schemas.openxmlformats.org/officeDocument/2006/relationships/image" Target="../media/image232.pn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234.png" /><Relationship Id="rId1" Type="http://schemas.openxmlformats.org/officeDocument/2006/relationships/slideLayout" Target="../slideLayouts/slideLayout4.xml" /><Relationship Id="rId5" Type="http://schemas.openxmlformats.org/officeDocument/2006/relationships/image" Target="../media/image7.png" /><Relationship Id="rId4" Type="http://schemas.openxmlformats.org/officeDocument/2006/relationships/image" Target="../media/image13.png" 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3" Type="http://schemas.openxmlformats.org/officeDocument/2006/relationships/image" Target="../media/image235.png" /><Relationship Id="rId7" Type="http://schemas.openxmlformats.org/officeDocument/2006/relationships/image" Target="../media/image1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.png" /><Relationship Id="rId5" Type="http://schemas.openxmlformats.org/officeDocument/2006/relationships/image" Target="../media/image237.png" /><Relationship Id="rId4" Type="http://schemas.openxmlformats.org/officeDocument/2006/relationships/image" Target="../media/image236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 /><Relationship Id="rId13" Type="http://schemas.openxmlformats.org/officeDocument/2006/relationships/image" Target="../media/image6.png" /><Relationship Id="rId3" Type="http://schemas.openxmlformats.org/officeDocument/2006/relationships/image" Target="../media/image16.png" /><Relationship Id="rId7" Type="http://schemas.openxmlformats.org/officeDocument/2006/relationships/image" Target="../media/image20.png" /><Relationship Id="rId12" Type="http://schemas.openxmlformats.org/officeDocument/2006/relationships/image" Target="../media/image25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9.png" /><Relationship Id="rId11" Type="http://schemas.openxmlformats.org/officeDocument/2006/relationships/image" Target="../media/image24.png" /><Relationship Id="rId5" Type="http://schemas.openxmlformats.org/officeDocument/2006/relationships/image" Target="../media/image18.png" /><Relationship Id="rId15" Type="http://schemas.openxmlformats.org/officeDocument/2006/relationships/image" Target="../media/image7.png" /><Relationship Id="rId10" Type="http://schemas.openxmlformats.org/officeDocument/2006/relationships/image" Target="../media/image23.png" /><Relationship Id="rId4" Type="http://schemas.openxmlformats.org/officeDocument/2006/relationships/image" Target="../media/image17.png" /><Relationship Id="rId9" Type="http://schemas.openxmlformats.org/officeDocument/2006/relationships/image" Target="../media/image22.png" /><Relationship Id="rId14" Type="http://schemas.openxmlformats.org/officeDocument/2006/relationships/image" Target="../media/image13.png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.png" /><Relationship Id="rId5" Type="http://schemas.openxmlformats.org/officeDocument/2006/relationships/image" Target="../media/image13.png" /><Relationship Id="rId4" Type="http://schemas.openxmlformats.org/officeDocument/2006/relationships/image" Target="../media/image6.png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.png" /><Relationship Id="rId5" Type="http://schemas.openxmlformats.org/officeDocument/2006/relationships/image" Target="../media/image13.png" /><Relationship Id="rId4" Type="http://schemas.openxmlformats.org/officeDocument/2006/relationships/image" Target="../media/image6.png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.png" /><Relationship Id="rId5" Type="http://schemas.openxmlformats.org/officeDocument/2006/relationships/image" Target="../media/image13.png" /><Relationship Id="rId4" Type="http://schemas.openxmlformats.org/officeDocument/2006/relationships/image" Target="../media/image6.png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241.png" /><Relationship Id="rId1" Type="http://schemas.openxmlformats.org/officeDocument/2006/relationships/slideLayout" Target="../slideLayouts/slideLayout4.xml" /><Relationship Id="rId5" Type="http://schemas.openxmlformats.org/officeDocument/2006/relationships/image" Target="../media/image7.png" /><Relationship Id="rId4" Type="http://schemas.openxmlformats.org/officeDocument/2006/relationships/image" Target="../media/image13.png" 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 /><Relationship Id="rId13" Type="http://schemas.openxmlformats.org/officeDocument/2006/relationships/image" Target="../media/image252.png" /><Relationship Id="rId18" Type="http://schemas.openxmlformats.org/officeDocument/2006/relationships/image" Target="../media/image7.png" /><Relationship Id="rId3" Type="http://schemas.openxmlformats.org/officeDocument/2006/relationships/image" Target="../media/image243.png" /><Relationship Id="rId7" Type="http://schemas.openxmlformats.org/officeDocument/2006/relationships/image" Target="../media/image246.png" /><Relationship Id="rId12" Type="http://schemas.openxmlformats.org/officeDocument/2006/relationships/image" Target="../media/image251.png" /><Relationship Id="rId17" Type="http://schemas.openxmlformats.org/officeDocument/2006/relationships/image" Target="../media/image13.png" /><Relationship Id="rId2" Type="http://schemas.openxmlformats.org/officeDocument/2006/relationships/image" Target="../media/image242.jpg" /><Relationship Id="rId16" Type="http://schemas.openxmlformats.org/officeDocument/2006/relationships/image" Target="../media/image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6.png" /><Relationship Id="rId11" Type="http://schemas.openxmlformats.org/officeDocument/2006/relationships/image" Target="../media/image250.png" /><Relationship Id="rId5" Type="http://schemas.openxmlformats.org/officeDocument/2006/relationships/image" Target="../media/image245.jpg" /><Relationship Id="rId15" Type="http://schemas.openxmlformats.org/officeDocument/2006/relationships/image" Target="../media/image254.png" /><Relationship Id="rId10" Type="http://schemas.openxmlformats.org/officeDocument/2006/relationships/image" Target="../media/image249.png" /><Relationship Id="rId4" Type="http://schemas.openxmlformats.org/officeDocument/2006/relationships/image" Target="../media/image244.jpg" /><Relationship Id="rId9" Type="http://schemas.openxmlformats.org/officeDocument/2006/relationships/image" Target="../media/image248.png" /><Relationship Id="rId14" Type="http://schemas.openxmlformats.org/officeDocument/2006/relationships/image" Target="../media/image253.png" 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 /><Relationship Id="rId13" Type="http://schemas.openxmlformats.org/officeDocument/2006/relationships/image" Target="../media/image6.png" /><Relationship Id="rId3" Type="http://schemas.openxmlformats.org/officeDocument/2006/relationships/image" Target="../media/image16.png" /><Relationship Id="rId7" Type="http://schemas.openxmlformats.org/officeDocument/2006/relationships/image" Target="../media/image259.png" /><Relationship Id="rId12" Type="http://schemas.openxmlformats.org/officeDocument/2006/relationships/image" Target="../media/image264.png" /><Relationship Id="rId2" Type="http://schemas.openxmlformats.org/officeDocument/2006/relationships/image" Target="../media/image255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58.png" /><Relationship Id="rId11" Type="http://schemas.openxmlformats.org/officeDocument/2006/relationships/image" Target="../media/image263.jpg" /><Relationship Id="rId5" Type="http://schemas.openxmlformats.org/officeDocument/2006/relationships/image" Target="../media/image257.png" /><Relationship Id="rId15" Type="http://schemas.openxmlformats.org/officeDocument/2006/relationships/image" Target="../media/image7.png" /><Relationship Id="rId10" Type="http://schemas.openxmlformats.org/officeDocument/2006/relationships/image" Target="../media/image262.png" /><Relationship Id="rId4" Type="http://schemas.openxmlformats.org/officeDocument/2006/relationships/image" Target="../media/image256.png" /><Relationship Id="rId9" Type="http://schemas.openxmlformats.org/officeDocument/2006/relationships/image" Target="../media/image261.png" /><Relationship Id="rId14" Type="http://schemas.openxmlformats.org/officeDocument/2006/relationships/image" Target="../media/image13.png" 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 /><Relationship Id="rId3" Type="http://schemas.openxmlformats.org/officeDocument/2006/relationships/image" Target="../media/image266.jpg" /><Relationship Id="rId7" Type="http://schemas.openxmlformats.org/officeDocument/2006/relationships/image" Target="../media/image269.png" /><Relationship Id="rId12" Type="http://schemas.openxmlformats.org/officeDocument/2006/relationships/image" Target="../media/image7.png" /><Relationship Id="rId2" Type="http://schemas.openxmlformats.org/officeDocument/2006/relationships/image" Target="../media/image265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68.png" /><Relationship Id="rId11" Type="http://schemas.openxmlformats.org/officeDocument/2006/relationships/image" Target="../media/image13.png" /><Relationship Id="rId5" Type="http://schemas.openxmlformats.org/officeDocument/2006/relationships/image" Target="../media/image267.png" /><Relationship Id="rId10" Type="http://schemas.openxmlformats.org/officeDocument/2006/relationships/image" Target="../media/image6.png" /><Relationship Id="rId4" Type="http://schemas.openxmlformats.org/officeDocument/2006/relationships/image" Target="../media/image16.png" /><Relationship Id="rId9" Type="http://schemas.openxmlformats.org/officeDocument/2006/relationships/image" Target="../media/image271.png" 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7.png" /><Relationship Id="rId3" Type="http://schemas.openxmlformats.org/officeDocument/2006/relationships/image" Target="../media/image16.png" /><Relationship Id="rId7" Type="http://schemas.openxmlformats.org/officeDocument/2006/relationships/image" Target="../media/image276.png" /><Relationship Id="rId2" Type="http://schemas.openxmlformats.org/officeDocument/2006/relationships/image" Target="../media/image27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75.png" /><Relationship Id="rId11" Type="http://schemas.openxmlformats.org/officeDocument/2006/relationships/image" Target="../media/image7.png" /><Relationship Id="rId5" Type="http://schemas.openxmlformats.org/officeDocument/2006/relationships/image" Target="../media/image274.png" /><Relationship Id="rId10" Type="http://schemas.openxmlformats.org/officeDocument/2006/relationships/image" Target="../media/image13.png" /><Relationship Id="rId4" Type="http://schemas.openxmlformats.org/officeDocument/2006/relationships/image" Target="../media/image273.png" /><Relationship Id="rId9" Type="http://schemas.openxmlformats.org/officeDocument/2006/relationships/image" Target="../media/image6.png" 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png" /><Relationship Id="rId3" Type="http://schemas.openxmlformats.org/officeDocument/2006/relationships/image" Target="../media/image16.png" /><Relationship Id="rId7" Type="http://schemas.openxmlformats.org/officeDocument/2006/relationships/image" Target="../media/image281.png" /><Relationship Id="rId2" Type="http://schemas.openxmlformats.org/officeDocument/2006/relationships/image" Target="../media/image278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80.png" /><Relationship Id="rId11" Type="http://schemas.openxmlformats.org/officeDocument/2006/relationships/image" Target="../media/image7.png" /><Relationship Id="rId5" Type="http://schemas.openxmlformats.org/officeDocument/2006/relationships/image" Target="../media/image269.png" /><Relationship Id="rId10" Type="http://schemas.openxmlformats.org/officeDocument/2006/relationships/image" Target="../media/image13.png" /><Relationship Id="rId4" Type="http://schemas.openxmlformats.org/officeDocument/2006/relationships/image" Target="../media/image279.png" /><Relationship Id="rId9" Type="http://schemas.openxmlformats.org/officeDocument/2006/relationships/image" Target="../media/image6.png" 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3" Type="http://schemas.openxmlformats.org/officeDocument/2006/relationships/image" Target="../media/image283.png" /><Relationship Id="rId7" Type="http://schemas.openxmlformats.org/officeDocument/2006/relationships/image" Target="../media/image13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.png" /><Relationship Id="rId5" Type="http://schemas.openxmlformats.org/officeDocument/2006/relationships/image" Target="../media/image285.png" /><Relationship Id="rId4" Type="http://schemas.openxmlformats.org/officeDocument/2006/relationships/image" Target="../media/image284.pn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 /><Relationship Id="rId13" Type="http://schemas.openxmlformats.org/officeDocument/2006/relationships/image" Target="../media/image35.png" /><Relationship Id="rId3" Type="http://schemas.openxmlformats.org/officeDocument/2006/relationships/image" Target="../media/image16.png" /><Relationship Id="rId7" Type="http://schemas.openxmlformats.org/officeDocument/2006/relationships/image" Target="../media/image29.png" /><Relationship Id="rId12" Type="http://schemas.openxmlformats.org/officeDocument/2006/relationships/image" Target="../media/image34.png" /><Relationship Id="rId17" Type="http://schemas.openxmlformats.org/officeDocument/2006/relationships/image" Target="../media/image7.png" /><Relationship Id="rId2" Type="http://schemas.openxmlformats.org/officeDocument/2006/relationships/image" Target="../media/image15.png" /><Relationship Id="rId16" Type="http://schemas.openxmlformats.org/officeDocument/2006/relationships/image" Target="../media/image13.png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28.png" /><Relationship Id="rId11" Type="http://schemas.openxmlformats.org/officeDocument/2006/relationships/image" Target="../media/image33.png" /><Relationship Id="rId5" Type="http://schemas.openxmlformats.org/officeDocument/2006/relationships/image" Target="../media/image27.png" /><Relationship Id="rId15" Type="http://schemas.openxmlformats.org/officeDocument/2006/relationships/image" Target="../media/image6.png" /><Relationship Id="rId10" Type="http://schemas.openxmlformats.org/officeDocument/2006/relationships/image" Target="../media/image32.png" /><Relationship Id="rId4" Type="http://schemas.openxmlformats.org/officeDocument/2006/relationships/image" Target="../media/image26.png" /><Relationship Id="rId9" Type="http://schemas.openxmlformats.org/officeDocument/2006/relationships/image" Target="../media/image31.png" /><Relationship Id="rId14" Type="http://schemas.openxmlformats.org/officeDocument/2006/relationships/image" Target="../media/image36.png" 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3" Type="http://schemas.openxmlformats.org/officeDocument/2006/relationships/image" Target="../media/image286.png" /><Relationship Id="rId7" Type="http://schemas.openxmlformats.org/officeDocument/2006/relationships/image" Target="../media/image13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.png" /><Relationship Id="rId5" Type="http://schemas.openxmlformats.org/officeDocument/2006/relationships/image" Target="../media/image288.png" /><Relationship Id="rId4" Type="http://schemas.openxmlformats.org/officeDocument/2006/relationships/image" Target="../media/image287.png" 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4.png" /><Relationship Id="rId13" Type="http://schemas.openxmlformats.org/officeDocument/2006/relationships/image" Target="../media/image6.png" /><Relationship Id="rId3" Type="http://schemas.openxmlformats.org/officeDocument/2006/relationships/image" Target="../media/image289.png" /><Relationship Id="rId7" Type="http://schemas.openxmlformats.org/officeDocument/2006/relationships/image" Target="../media/image293.png" /><Relationship Id="rId12" Type="http://schemas.openxmlformats.org/officeDocument/2006/relationships/image" Target="../media/image298.pn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92.png" /><Relationship Id="rId11" Type="http://schemas.openxmlformats.org/officeDocument/2006/relationships/image" Target="../media/image297.png" /><Relationship Id="rId5" Type="http://schemas.openxmlformats.org/officeDocument/2006/relationships/image" Target="../media/image291.png" /><Relationship Id="rId15" Type="http://schemas.openxmlformats.org/officeDocument/2006/relationships/image" Target="../media/image7.png" /><Relationship Id="rId10" Type="http://schemas.openxmlformats.org/officeDocument/2006/relationships/image" Target="../media/image296.png" /><Relationship Id="rId4" Type="http://schemas.openxmlformats.org/officeDocument/2006/relationships/image" Target="../media/image290.png" /><Relationship Id="rId9" Type="http://schemas.openxmlformats.org/officeDocument/2006/relationships/image" Target="../media/image295.png" /><Relationship Id="rId14" Type="http://schemas.openxmlformats.org/officeDocument/2006/relationships/image" Target="../media/image13.png" 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4.png" /><Relationship Id="rId13" Type="http://schemas.openxmlformats.org/officeDocument/2006/relationships/image" Target="../media/image13.png" /><Relationship Id="rId3" Type="http://schemas.openxmlformats.org/officeDocument/2006/relationships/image" Target="../media/image299.png" /><Relationship Id="rId7" Type="http://schemas.openxmlformats.org/officeDocument/2006/relationships/image" Target="../media/image303.png" /><Relationship Id="rId12" Type="http://schemas.openxmlformats.org/officeDocument/2006/relationships/image" Target="../media/image6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02.png" /><Relationship Id="rId11" Type="http://schemas.openxmlformats.org/officeDocument/2006/relationships/image" Target="../media/image307.png" /><Relationship Id="rId5" Type="http://schemas.openxmlformats.org/officeDocument/2006/relationships/image" Target="../media/image301.png" /><Relationship Id="rId10" Type="http://schemas.openxmlformats.org/officeDocument/2006/relationships/image" Target="../media/image306.png" /><Relationship Id="rId4" Type="http://schemas.openxmlformats.org/officeDocument/2006/relationships/image" Target="../media/image300.png" /><Relationship Id="rId9" Type="http://schemas.openxmlformats.org/officeDocument/2006/relationships/image" Target="../media/image305.png" /><Relationship Id="rId14" Type="http://schemas.openxmlformats.org/officeDocument/2006/relationships/image" Target="../media/image7.png" 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3.png" /><Relationship Id="rId13" Type="http://schemas.openxmlformats.org/officeDocument/2006/relationships/image" Target="../media/image318.png" /><Relationship Id="rId18" Type="http://schemas.openxmlformats.org/officeDocument/2006/relationships/image" Target="../media/image323.png" /><Relationship Id="rId26" Type="http://schemas.openxmlformats.org/officeDocument/2006/relationships/image" Target="../media/image13.png" /><Relationship Id="rId3" Type="http://schemas.openxmlformats.org/officeDocument/2006/relationships/image" Target="../media/image308.png" /><Relationship Id="rId21" Type="http://schemas.openxmlformats.org/officeDocument/2006/relationships/hyperlink" Target="http://www.xgc.com/manuals/steelman/t1.html)" TargetMode="External" /><Relationship Id="rId7" Type="http://schemas.openxmlformats.org/officeDocument/2006/relationships/image" Target="../media/image312.png" /><Relationship Id="rId12" Type="http://schemas.openxmlformats.org/officeDocument/2006/relationships/image" Target="../media/image317.png" /><Relationship Id="rId17" Type="http://schemas.openxmlformats.org/officeDocument/2006/relationships/image" Target="../media/image322.png" /><Relationship Id="rId25" Type="http://schemas.openxmlformats.org/officeDocument/2006/relationships/image" Target="../media/image6.png" /><Relationship Id="rId2" Type="http://schemas.openxmlformats.org/officeDocument/2006/relationships/image" Target="../media/image62.png" /><Relationship Id="rId16" Type="http://schemas.openxmlformats.org/officeDocument/2006/relationships/image" Target="../media/image321.png" /><Relationship Id="rId20" Type="http://schemas.openxmlformats.org/officeDocument/2006/relationships/image" Target="../media/image325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11.png" /><Relationship Id="rId11" Type="http://schemas.openxmlformats.org/officeDocument/2006/relationships/image" Target="../media/image316.png" /><Relationship Id="rId24" Type="http://schemas.openxmlformats.org/officeDocument/2006/relationships/image" Target="../media/image326.png" /><Relationship Id="rId5" Type="http://schemas.openxmlformats.org/officeDocument/2006/relationships/image" Target="../media/image310.png" /><Relationship Id="rId15" Type="http://schemas.openxmlformats.org/officeDocument/2006/relationships/image" Target="../media/image320.png" /><Relationship Id="rId23" Type="http://schemas.openxmlformats.org/officeDocument/2006/relationships/hyperlink" Target="http://www.dacs.dtic.mil/techs/ada/" TargetMode="External" /><Relationship Id="rId10" Type="http://schemas.openxmlformats.org/officeDocument/2006/relationships/image" Target="../media/image315.png" /><Relationship Id="rId19" Type="http://schemas.openxmlformats.org/officeDocument/2006/relationships/image" Target="../media/image324.png" /><Relationship Id="rId4" Type="http://schemas.openxmlformats.org/officeDocument/2006/relationships/image" Target="../media/image309.png" /><Relationship Id="rId9" Type="http://schemas.openxmlformats.org/officeDocument/2006/relationships/image" Target="../media/image314.png" /><Relationship Id="rId14" Type="http://schemas.openxmlformats.org/officeDocument/2006/relationships/image" Target="../media/image319.png" /><Relationship Id="rId22" Type="http://schemas.openxmlformats.org/officeDocument/2006/relationships/hyperlink" Target="http://archive.adaic.com/pol-" TargetMode="External" /><Relationship Id="rId27" Type="http://schemas.openxmlformats.org/officeDocument/2006/relationships/image" Target="../media/image7.png" 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7.png" /><Relationship Id="rId7" Type="http://schemas.openxmlformats.org/officeDocument/2006/relationships/image" Target="../media/image331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30.png" /><Relationship Id="rId5" Type="http://schemas.openxmlformats.org/officeDocument/2006/relationships/image" Target="../media/image329.png" /><Relationship Id="rId4" Type="http://schemas.openxmlformats.org/officeDocument/2006/relationships/image" Target="../media/image328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 /><Relationship Id="rId13" Type="http://schemas.openxmlformats.org/officeDocument/2006/relationships/image" Target="../media/image7.png" /><Relationship Id="rId3" Type="http://schemas.openxmlformats.org/officeDocument/2006/relationships/image" Target="../media/image16.png" /><Relationship Id="rId7" Type="http://schemas.openxmlformats.org/officeDocument/2006/relationships/image" Target="../media/image39.png" /><Relationship Id="rId12" Type="http://schemas.openxmlformats.org/officeDocument/2006/relationships/image" Target="../media/image13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38.png" /><Relationship Id="rId11" Type="http://schemas.openxmlformats.org/officeDocument/2006/relationships/image" Target="../media/image6.png" /><Relationship Id="rId5" Type="http://schemas.openxmlformats.org/officeDocument/2006/relationships/image" Target="../media/image19.png" /><Relationship Id="rId10" Type="http://schemas.openxmlformats.org/officeDocument/2006/relationships/image" Target="../media/image42.png" /><Relationship Id="rId4" Type="http://schemas.openxmlformats.org/officeDocument/2006/relationships/image" Target="../media/image37.png" /><Relationship Id="rId9" Type="http://schemas.openxmlformats.org/officeDocument/2006/relationships/image" Target="../media/image41.pn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 /><Relationship Id="rId13" Type="http://schemas.openxmlformats.org/officeDocument/2006/relationships/image" Target="../media/image51.png" /><Relationship Id="rId3" Type="http://schemas.openxmlformats.org/officeDocument/2006/relationships/image" Target="../media/image16.png" /><Relationship Id="rId7" Type="http://schemas.openxmlformats.org/officeDocument/2006/relationships/image" Target="../media/image45.png" /><Relationship Id="rId12" Type="http://schemas.openxmlformats.org/officeDocument/2006/relationships/image" Target="../media/image50.png" /><Relationship Id="rId2" Type="http://schemas.openxmlformats.org/officeDocument/2006/relationships/image" Target="../media/image15.png" /><Relationship Id="rId16" Type="http://schemas.openxmlformats.org/officeDocument/2006/relationships/image" Target="../media/image7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4.png" /><Relationship Id="rId11" Type="http://schemas.openxmlformats.org/officeDocument/2006/relationships/image" Target="../media/image49.png" /><Relationship Id="rId5" Type="http://schemas.openxmlformats.org/officeDocument/2006/relationships/image" Target="../media/image19.png" /><Relationship Id="rId15" Type="http://schemas.openxmlformats.org/officeDocument/2006/relationships/image" Target="../media/image13.png" /><Relationship Id="rId10" Type="http://schemas.openxmlformats.org/officeDocument/2006/relationships/image" Target="../media/image48.png" /><Relationship Id="rId4" Type="http://schemas.openxmlformats.org/officeDocument/2006/relationships/image" Target="../media/image43.png" /><Relationship Id="rId9" Type="http://schemas.openxmlformats.org/officeDocument/2006/relationships/image" Target="../media/image47.png" /><Relationship Id="rId14" Type="http://schemas.openxmlformats.org/officeDocument/2006/relationships/image" Target="../media/image6.pn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 /><Relationship Id="rId3" Type="http://schemas.openxmlformats.org/officeDocument/2006/relationships/image" Target="../media/image52.png" /><Relationship Id="rId7" Type="http://schemas.openxmlformats.org/officeDocument/2006/relationships/image" Target="../media/image55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4.png" /><Relationship Id="rId11" Type="http://schemas.openxmlformats.org/officeDocument/2006/relationships/image" Target="../media/image7.png" /><Relationship Id="rId5" Type="http://schemas.openxmlformats.org/officeDocument/2006/relationships/image" Target="../media/image53.png" /><Relationship Id="rId10" Type="http://schemas.openxmlformats.org/officeDocument/2006/relationships/image" Target="../media/image13.png" /><Relationship Id="rId4" Type="http://schemas.openxmlformats.org/officeDocument/2006/relationships/image" Target="../media/image19.png" /><Relationship Id="rId9" Type="http://schemas.openxmlformats.org/officeDocument/2006/relationships/image" Target="../media/image6.pn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 /><Relationship Id="rId13" Type="http://schemas.openxmlformats.org/officeDocument/2006/relationships/image" Target="../media/image66.png" /><Relationship Id="rId18" Type="http://schemas.openxmlformats.org/officeDocument/2006/relationships/image" Target="../media/image6.png" /><Relationship Id="rId3" Type="http://schemas.openxmlformats.org/officeDocument/2006/relationships/image" Target="../media/image57.png" /><Relationship Id="rId7" Type="http://schemas.openxmlformats.org/officeDocument/2006/relationships/image" Target="../media/image60.png" /><Relationship Id="rId12" Type="http://schemas.openxmlformats.org/officeDocument/2006/relationships/image" Target="../media/image65.png" /><Relationship Id="rId17" Type="http://schemas.openxmlformats.org/officeDocument/2006/relationships/image" Target="../media/image70.png" /><Relationship Id="rId2" Type="http://schemas.openxmlformats.org/officeDocument/2006/relationships/image" Target="../media/image16.png" /><Relationship Id="rId16" Type="http://schemas.openxmlformats.org/officeDocument/2006/relationships/image" Target="../media/image69.png" /><Relationship Id="rId20" Type="http://schemas.openxmlformats.org/officeDocument/2006/relationships/image" Target="../media/image7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9.png" /><Relationship Id="rId11" Type="http://schemas.openxmlformats.org/officeDocument/2006/relationships/image" Target="../media/image64.png" /><Relationship Id="rId5" Type="http://schemas.openxmlformats.org/officeDocument/2006/relationships/image" Target="../media/image58.png" /><Relationship Id="rId15" Type="http://schemas.openxmlformats.org/officeDocument/2006/relationships/image" Target="../media/image68.png" /><Relationship Id="rId10" Type="http://schemas.openxmlformats.org/officeDocument/2006/relationships/image" Target="../media/image63.png" /><Relationship Id="rId19" Type="http://schemas.openxmlformats.org/officeDocument/2006/relationships/image" Target="../media/image13.png" /><Relationship Id="rId4" Type="http://schemas.openxmlformats.org/officeDocument/2006/relationships/image" Target="../media/image19.png" /><Relationship Id="rId9" Type="http://schemas.openxmlformats.org/officeDocument/2006/relationships/image" Target="../media/image62.png" /><Relationship Id="rId14" Type="http://schemas.openxmlformats.org/officeDocument/2006/relationships/image" Target="../media/image67.pn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 /><Relationship Id="rId13" Type="http://schemas.openxmlformats.org/officeDocument/2006/relationships/image" Target="../media/image6.png" /><Relationship Id="rId3" Type="http://schemas.openxmlformats.org/officeDocument/2006/relationships/image" Target="../media/image71.png" /><Relationship Id="rId7" Type="http://schemas.openxmlformats.org/officeDocument/2006/relationships/image" Target="../media/image74.png" /><Relationship Id="rId12" Type="http://schemas.openxmlformats.org/officeDocument/2006/relationships/image" Target="../media/image70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3.png" /><Relationship Id="rId11" Type="http://schemas.openxmlformats.org/officeDocument/2006/relationships/image" Target="../media/image78.png" /><Relationship Id="rId5" Type="http://schemas.openxmlformats.org/officeDocument/2006/relationships/image" Target="../media/image72.png" /><Relationship Id="rId15" Type="http://schemas.openxmlformats.org/officeDocument/2006/relationships/image" Target="../media/image7.png" /><Relationship Id="rId10" Type="http://schemas.openxmlformats.org/officeDocument/2006/relationships/image" Target="../media/image77.png" /><Relationship Id="rId4" Type="http://schemas.openxmlformats.org/officeDocument/2006/relationships/image" Target="../media/image19.png" /><Relationship Id="rId9" Type="http://schemas.openxmlformats.org/officeDocument/2006/relationships/image" Target="../media/image76.png" /><Relationship Id="rId14" Type="http://schemas.openxmlformats.org/officeDocument/2006/relationships/image" Target="../media/image1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7600" y="5105400"/>
            <a:ext cx="3213100" cy="571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83000" y="3860800"/>
            <a:ext cx="5740400" cy="101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52639" y="3268490"/>
            <a:ext cx="5499735" cy="2331085"/>
          </a:xfrm>
          <a:prstGeom prst="rect">
            <a:avLst/>
          </a:prstGeom>
        </p:spPr>
        <p:txBody>
          <a:bodyPr vert="horz" wrap="square" lIns="0" tIns="3460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25"/>
              </a:spcBef>
              <a:tabLst>
                <a:tab pos="2006600" algn="l"/>
              </a:tabLst>
            </a:pPr>
            <a:r>
              <a:rPr spc="-495" dirty="0"/>
              <a:t>Ada	</a:t>
            </a:r>
            <a:r>
              <a:rPr spc="-575" dirty="0"/>
              <a:t>Seminar</a:t>
            </a:r>
          </a:p>
          <a:p>
            <a:pPr algn="ctr">
              <a:lnSpc>
                <a:spcPct val="100000"/>
              </a:lnSpc>
              <a:spcBef>
                <a:spcPts val="1130"/>
              </a:spcBef>
            </a:pPr>
            <a:r>
              <a:rPr sz="3600" spc="-105" dirty="0"/>
              <a:t>An</a:t>
            </a:r>
            <a:r>
              <a:rPr sz="3600" spc="-5" dirty="0"/>
              <a:t> </a:t>
            </a:r>
            <a:r>
              <a:rPr sz="3600" spc="-55" dirty="0"/>
              <a:t>Introduction</a:t>
            </a:r>
            <a:endParaRPr sz="3600"/>
          </a:p>
        </p:txBody>
      </p:sp>
      <p:sp>
        <p:nvSpPr>
          <p:cNvPr id="5" name="object 5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078032" y="9248378"/>
            <a:ext cx="3776979" cy="378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45415">
              <a:lnSpc>
                <a:spcPts val="1400"/>
              </a:lnSpc>
              <a:spcBef>
                <a:spcPts val="80"/>
              </a:spcBef>
            </a:pP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1997-2004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Lexical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Integration (M) </a:t>
            </a:r>
            <a:r>
              <a:rPr sz="1200" spc="-130" dirty="0">
                <a:solidFill>
                  <a:srgbClr val="FFFFFF"/>
                </a:solidFill>
                <a:latin typeface="Arial"/>
                <a:cs typeface="Arial"/>
              </a:rPr>
              <a:t>Sdn 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Bhd 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2003-2008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AdrianHoe.com,AdaStar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Informatics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3644900"/>
            <a:ext cx="49530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6300" y="3581400"/>
            <a:ext cx="3937000" cy="74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00200" y="4419600"/>
            <a:ext cx="49530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33600" y="4356100"/>
            <a:ext cx="3073400" cy="749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200" y="5194300"/>
            <a:ext cx="49530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33600" y="5130800"/>
            <a:ext cx="3098800" cy="749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0200" y="5969000"/>
            <a:ext cx="49530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46300" y="5905500"/>
            <a:ext cx="8864600" cy="749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09800" y="6527800"/>
            <a:ext cx="8978900" cy="749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46300" y="7150100"/>
            <a:ext cx="2667000" cy="749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25600" y="3483867"/>
            <a:ext cx="9367520" cy="4234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4515" indent="-551815">
              <a:lnSpc>
                <a:spcPct val="100000"/>
              </a:lnSpc>
              <a:spcBef>
                <a:spcPts val="100"/>
              </a:spcBef>
              <a:buSzPct val="171428"/>
              <a:buChar char="•"/>
              <a:tabLst>
                <a:tab pos="565150" algn="l"/>
              </a:tabLst>
            </a:pPr>
            <a:r>
              <a:rPr sz="4200" spc="-290" dirty="0">
                <a:solidFill>
                  <a:srgbClr val="FFFFFF"/>
                </a:solidFill>
                <a:latin typeface="Arial"/>
                <a:cs typeface="Arial"/>
              </a:rPr>
              <a:t>Pascal-like</a:t>
            </a:r>
            <a:r>
              <a:rPr sz="4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220" dirty="0">
                <a:solidFill>
                  <a:srgbClr val="FFFFFF"/>
                </a:solidFill>
                <a:latin typeface="Arial"/>
                <a:cs typeface="Arial"/>
              </a:rPr>
              <a:t>syntax</a:t>
            </a:r>
            <a:endParaRPr sz="4200">
              <a:latin typeface="Arial"/>
              <a:cs typeface="Arial"/>
            </a:endParaRPr>
          </a:p>
          <a:p>
            <a:pPr marL="564515" indent="-551815">
              <a:lnSpc>
                <a:spcPct val="100000"/>
              </a:lnSpc>
              <a:spcBef>
                <a:spcPts val="1060"/>
              </a:spcBef>
              <a:buSzPct val="171428"/>
              <a:buChar char="•"/>
              <a:tabLst>
                <a:tab pos="565150" algn="l"/>
              </a:tabLst>
            </a:pPr>
            <a:r>
              <a:rPr sz="4200" spc="-140" dirty="0">
                <a:solidFill>
                  <a:srgbClr val="FFFFFF"/>
                </a:solidFill>
                <a:latin typeface="Arial"/>
                <a:cs typeface="Arial"/>
              </a:rPr>
              <a:t>Concurrency</a:t>
            </a:r>
            <a:endParaRPr sz="4200">
              <a:latin typeface="Arial"/>
              <a:cs typeface="Arial"/>
            </a:endParaRPr>
          </a:p>
          <a:p>
            <a:pPr marL="564515" indent="-551815">
              <a:lnSpc>
                <a:spcPct val="100000"/>
              </a:lnSpc>
              <a:spcBef>
                <a:spcPts val="1060"/>
              </a:spcBef>
              <a:buSzPct val="171428"/>
              <a:buChar char="•"/>
              <a:tabLst>
                <a:tab pos="565150" algn="l"/>
              </a:tabLst>
            </a:pPr>
            <a:r>
              <a:rPr sz="4200" spc="-190" dirty="0">
                <a:solidFill>
                  <a:srgbClr val="FFFFFF"/>
                </a:solidFill>
                <a:latin typeface="Arial"/>
                <a:cs typeface="Arial"/>
              </a:rPr>
              <a:t>Object-based</a:t>
            </a:r>
            <a:endParaRPr sz="4200">
              <a:latin typeface="Arial"/>
              <a:cs typeface="Arial"/>
            </a:endParaRPr>
          </a:p>
          <a:p>
            <a:pPr marL="564515" marR="5080" indent="-551815" algn="just">
              <a:lnSpc>
                <a:spcPts val="4900"/>
              </a:lnSpc>
              <a:spcBef>
                <a:spcPts val="1340"/>
              </a:spcBef>
              <a:buSzPct val="171428"/>
              <a:buChar char="•"/>
              <a:tabLst>
                <a:tab pos="565150" algn="l"/>
              </a:tabLst>
            </a:pPr>
            <a:r>
              <a:rPr sz="4200" spc="-220" dirty="0">
                <a:solidFill>
                  <a:srgbClr val="FFFFFF"/>
                </a:solidFill>
                <a:latin typeface="Arial"/>
                <a:cs typeface="Arial"/>
              </a:rPr>
              <a:t>Named </a:t>
            </a:r>
            <a:r>
              <a:rPr sz="4200" spc="-100" dirty="0">
                <a:solidFill>
                  <a:srgbClr val="FFFFFF"/>
                </a:solidFill>
                <a:latin typeface="Arial"/>
                <a:cs typeface="Arial"/>
              </a:rPr>
              <a:t>after </a:t>
            </a:r>
            <a:r>
              <a:rPr sz="4200" spc="-265" dirty="0">
                <a:solidFill>
                  <a:srgbClr val="FFFFFF"/>
                </a:solidFill>
                <a:latin typeface="Arial"/>
                <a:cs typeface="Arial"/>
              </a:rPr>
              <a:t>Augusta </a:t>
            </a:r>
            <a:r>
              <a:rPr sz="4200" spc="-250" dirty="0">
                <a:solidFill>
                  <a:srgbClr val="FFFFFF"/>
                </a:solidFill>
                <a:latin typeface="Arial"/>
                <a:cs typeface="Arial"/>
              </a:rPr>
              <a:t>Ada </a:t>
            </a:r>
            <a:r>
              <a:rPr sz="4200" spc="-160" dirty="0">
                <a:solidFill>
                  <a:srgbClr val="FFFFFF"/>
                </a:solidFill>
                <a:latin typeface="Arial"/>
                <a:cs typeface="Arial"/>
              </a:rPr>
              <a:t>Byron </a:t>
            </a:r>
            <a:r>
              <a:rPr sz="4200" spc="-200" dirty="0">
                <a:solidFill>
                  <a:srgbClr val="FFFFFF"/>
                </a:solidFill>
                <a:latin typeface="Arial"/>
                <a:cs typeface="Arial"/>
              </a:rPr>
              <a:t>(1815 </a:t>
            </a:r>
            <a:r>
              <a:rPr sz="4200" spc="-45" dirty="0">
                <a:solidFill>
                  <a:srgbClr val="FFFFFF"/>
                </a:solidFill>
                <a:latin typeface="Arial"/>
                <a:cs typeface="Arial"/>
              </a:rPr>
              <a:t>-  </a:t>
            </a:r>
            <a:r>
              <a:rPr sz="4200" spc="-210" dirty="0">
                <a:solidFill>
                  <a:srgbClr val="FFFFFF"/>
                </a:solidFill>
                <a:latin typeface="Arial"/>
                <a:cs typeface="Arial"/>
              </a:rPr>
              <a:t>1852), </a:t>
            </a:r>
            <a:r>
              <a:rPr sz="4200" spc="-204" dirty="0">
                <a:solidFill>
                  <a:srgbClr val="FFFFFF"/>
                </a:solidFill>
                <a:latin typeface="Arial"/>
                <a:cs typeface="Arial"/>
              </a:rPr>
              <a:t>Countess </a:t>
            </a:r>
            <a:r>
              <a:rPr sz="4200" spc="-7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4200" spc="-260" dirty="0">
                <a:solidFill>
                  <a:srgbClr val="FFFFFF"/>
                </a:solidFill>
                <a:latin typeface="Arial"/>
                <a:cs typeface="Arial"/>
              </a:rPr>
              <a:t>Lovelace, </a:t>
            </a:r>
            <a:r>
              <a:rPr sz="4200" spc="-200" dirty="0">
                <a:solidFill>
                  <a:srgbClr val="FFFFFF"/>
                </a:solidFill>
                <a:latin typeface="Arial"/>
                <a:cs typeface="Arial"/>
              </a:rPr>
              <a:t>daughter </a:t>
            </a:r>
            <a:r>
              <a:rPr sz="4200" spc="-70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4200" spc="-75" dirty="0">
                <a:solidFill>
                  <a:srgbClr val="FFFFFF"/>
                </a:solidFill>
                <a:latin typeface="Arial"/>
                <a:cs typeface="Arial"/>
              </a:rPr>
              <a:t>Lord</a:t>
            </a:r>
            <a:r>
              <a:rPr sz="4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160" dirty="0">
                <a:solidFill>
                  <a:srgbClr val="FFFFFF"/>
                </a:solidFill>
                <a:latin typeface="Arial"/>
                <a:cs typeface="Arial"/>
              </a:rPr>
              <a:t>Byron</a:t>
            </a:r>
            <a:endParaRPr sz="4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63900" y="1016000"/>
            <a:ext cx="6489700" cy="1016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338004" y="757435"/>
            <a:ext cx="632841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19300" algn="l"/>
                <a:tab pos="3948429" algn="l"/>
              </a:tabLst>
            </a:pPr>
            <a:r>
              <a:rPr spc="-215" dirty="0"/>
              <a:t>A</a:t>
            </a:r>
            <a:r>
              <a:rPr spc="-185" dirty="0"/>
              <a:t>d</a:t>
            </a:r>
            <a:r>
              <a:rPr spc="-1090" dirty="0"/>
              <a:t>a</a:t>
            </a:r>
            <a:r>
              <a:rPr dirty="0"/>
              <a:t>	</a:t>
            </a:r>
            <a:r>
              <a:rPr spc="-30" dirty="0"/>
              <a:t>w</a:t>
            </a:r>
            <a:r>
              <a:rPr spc="-1090" dirty="0"/>
              <a:t>a</a:t>
            </a:r>
            <a:r>
              <a:rPr spc="-969" dirty="0"/>
              <a:t>s</a:t>
            </a:r>
            <a:r>
              <a:rPr dirty="0"/>
              <a:t>	</a:t>
            </a:r>
            <a:r>
              <a:rPr spc="-254" dirty="0"/>
              <a:t>b</a:t>
            </a:r>
            <a:r>
              <a:rPr spc="-260" dirty="0"/>
              <a:t>o</a:t>
            </a:r>
            <a:r>
              <a:rPr dirty="0"/>
              <a:t>rn!</a:t>
            </a:r>
          </a:p>
        </p:txBody>
      </p:sp>
      <p:sp>
        <p:nvSpPr>
          <p:cNvPr id="15" name="object 15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078032" y="9248378"/>
            <a:ext cx="3776979" cy="378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45415">
              <a:lnSpc>
                <a:spcPts val="1400"/>
              </a:lnSpc>
              <a:spcBef>
                <a:spcPts val="80"/>
              </a:spcBef>
            </a:pP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1997-2004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Lexical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Integration (M) </a:t>
            </a:r>
            <a:r>
              <a:rPr sz="1200" spc="-130" dirty="0">
                <a:solidFill>
                  <a:srgbClr val="FFFFFF"/>
                </a:solidFill>
                <a:latin typeface="Arial"/>
                <a:cs typeface="Arial"/>
              </a:rPr>
              <a:t>Sdn 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Bhd 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125" dirty="0">
                <a:solidFill>
                  <a:srgbClr val="FFFFFF"/>
                </a:solidFill>
                <a:latin typeface="Arial"/>
                <a:cs typeface="Arial"/>
              </a:rPr>
              <a:t>2003-20087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AdrianHoe.com,AdaStar</a:t>
            </a:r>
            <a:r>
              <a:rPr sz="12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Informatics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798" cy="9753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89300" y="4419600"/>
            <a:ext cx="6438900" cy="1130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62486" y="4161035"/>
            <a:ext cx="627951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95" dirty="0"/>
              <a:t>Ada, </a:t>
            </a:r>
            <a:r>
              <a:rPr spc="-20" dirty="0"/>
              <a:t>not</a:t>
            </a:r>
            <a:r>
              <a:rPr spc="-1265" dirty="0"/>
              <a:t> </a:t>
            </a:r>
            <a:r>
              <a:rPr spc="-75" dirty="0"/>
              <a:t>ADA!</a:t>
            </a:r>
          </a:p>
        </p:txBody>
      </p:sp>
      <p:sp>
        <p:nvSpPr>
          <p:cNvPr id="5" name="object 5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078032" y="9248378"/>
            <a:ext cx="3776979" cy="378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45415">
              <a:lnSpc>
                <a:spcPts val="1400"/>
              </a:lnSpc>
              <a:spcBef>
                <a:spcPts val="80"/>
              </a:spcBef>
            </a:pP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1997-2004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Lexical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Integration (M) </a:t>
            </a:r>
            <a:r>
              <a:rPr sz="1200" spc="-130" dirty="0">
                <a:solidFill>
                  <a:srgbClr val="FFFFFF"/>
                </a:solidFill>
                <a:latin typeface="Arial"/>
                <a:cs typeface="Arial"/>
              </a:rPr>
              <a:t>Sdn 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Bhd 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2003-2008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AdrianHoe.com,AdaStar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Informatics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800" y="1016000"/>
            <a:ext cx="10655300" cy="101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8317" y="757435"/>
            <a:ext cx="1048766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19300" algn="l"/>
              </a:tabLst>
            </a:pPr>
            <a:r>
              <a:rPr spc="-495" dirty="0"/>
              <a:t>Ada	</a:t>
            </a:r>
            <a:r>
              <a:rPr spc="-650" dirty="0"/>
              <a:t>and</a:t>
            </a:r>
            <a:r>
              <a:rPr spc="-35" dirty="0"/>
              <a:t> </a:t>
            </a:r>
            <a:r>
              <a:rPr spc="-420" dirty="0"/>
              <a:t>Standardization</a:t>
            </a:r>
          </a:p>
        </p:txBody>
      </p:sp>
      <p:sp>
        <p:nvSpPr>
          <p:cNvPr id="4" name="object 4"/>
          <p:cNvSpPr/>
          <p:nvPr/>
        </p:nvSpPr>
        <p:spPr>
          <a:xfrm>
            <a:off x="1587500" y="3098800"/>
            <a:ext cx="444500" cy="43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55800" y="3035300"/>
            <a:ext cx="8089900" cy="63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87500" y="3708400"/>
            <a:ext cx="444500" cy="43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06600" y="3644900"/>
            <a:ext cx="6235700" cy="596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87500" y="4318000"/>
            <a:ext cx="444500" cy="43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55800" y="4254500"/>
            <a:ext cx="8153400" cy="635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87500" y="4927600"/>
            <a:ext cx="444500" cy="43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57400" y="4864100"/>
            <a:ext cx="4445000" cy="546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87500" y="5537200"/>
            <a:ext cx="444500" cy="43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57400" y="5473700"/>
            <a:ext cx="3937000" cy="546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87500" y="6146800"/>
            <a:ext cx="444500" cy="43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57400" y="6083300"/>
            <a:ext cx="9131300" cy="635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87500" y="6756400"/>
            <a:ext cx="444500" cy="43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93900" y="6692900"/>
            <a:ext cx="4406900" cy="546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87500" y="7366000"/>
            <a:ext cx="444500" cy="43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93900" y="7302500"/>
            <a:ext cx="9702800" cy="635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93900" y="7759700"/>
            <a:ext cx="1054100" cy="5461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625600" y="2979737"/>
            <a:ext cx="9918700" cy="5237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3070" indent="-420370">
              <a:lnSpc>
                <a:spcPct val="100000"/>
              </a:lnSpc>
              <a:spcBef>
                <a:spcPts val="100"/>
              </a:spcBef>
              <a:buSzPct val="170312"/>
              <a:buChar char="•"/>
              <a:tabLst>
                <a:tab pos="433705" algn="l"/>
              </a:tabLst>
            </a:pPr>
            <a:r>
              <a:rPr sz="3200" spc="-325" dirty="0">
                <a:solidFill>
                  <a:srgbClr val="FFFFFF"/>
                </a:solidFill>
                <a:latin typeface="Arial"/>
                <a:cs typeface="Arial"/>
              </a:rPr>
              <a:t>July </a:t>
            </a:r>
            <a:r>
              <a:rPr sz="3200" spc="-180" dirty="0">
                <a:solidFill>
                  <a:srgbClr val="FFFFFF"/>
                </a:solidFill>
                <a:latin typeface="Arial"/>
                <a:cs typeface="Arial"/>
              </a:rPr>
              <a:t>1980 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3200" spc="-70" dirty="0">
                <a:solidFill>
                  <a:srgbClr val="FFFFFF"/>
                </a:solidFill>
                <a:latin typeface="Arial"/>
                <a:cs typeface="Arial"/>
              </a:rPr>
              <a:t>Definitive </a:t>
            </a:r>
            <a:r>
              <a:rPr sz="3200" spc="-130" dirty="0">
                <a:solidFill>
                  <a:srgbClr val="FFFFFF"/>
                </a:solidFill>
                <a:latin typeface="Arial"/>
                <a:cs typeface="Arial"/>
              </a:rPr>
              <a:t>version proposed </a:t>
            </a:r>
            <a:r>
              <a:rPr sz="3200" spc="8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45" dirty="0">
                <a:solidFill>
                  <a:srgbClr val="FFFFFF"/>
                </a:solidFill>
                <a:latin typeface="Arial"/>
                <a:cs typeface="Arial"/>
              </a:rPr>
              <a:t>ANSI</a:t>
            </a:r>
            <a:endParaRPr sz="3200">
              <a:latin typeface="Arial"/>
              <a:cs typeface="Arial"/>
            </a:endParaRPr>
          </a:p>
          <a:p>
            <a:pPr marL="433070" indent="-420370">
              <a:lnSpc>
                <a:spcPct val="100000"/>
              </a:lnSpc>
              <a:spcBef>
                <a:spcPts val="960"/>
              </a:spcBef>
              <a:buSzPct val="170312"/>
              <a:buChar char="•"/>
              <a:tabLst>
                <a:tab pos="433705" algn="l"/>
              </a:tabLst>
            </a:pPr>
            <a:r>
              <a:rPr sz="3200" spc="-130" dirty="0">
                <a:solidFill>
                  <a:srgbClr val="FFFFFF"/>
                </a:solidFill>
                <a:latin typeface="Arial"/>
                <a:cs typeface="Arial"/>
              </a:rPr>
              <a:t>December </a:t>
            </a:r>
            <a:r>
              <a:rPr sz="3200" spc="-185" dirty="0">
                <a:solidFill>
                  <a:srgbClr val="FFFFFF"/>
                </a:solidFill>
                <a:latin typeface="Arial"/>
                <a:cs typeface="Arial"/>
              </a:rPr>
              <a:t>12, </a:t>
            </a:r>
            <a:r>
              <a:rPr sz="3200" spc="-180" dirty="0">
                <a:solidFill>
                  <a:srgbClr val="FFFFFF"/>
                </a:solidFill>
                <a:latin typeface="Arial"/>
                <a:cs typeface="Arial"/>
              </a:rPr>
              <a:t>1980 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20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55" dirty="0">
                <a:solidFill>
                  <a:srgbClr val="FFFFFF"/>
                </a:solidFill>
                <a:latin typeface="Arial"/>
                <a:cs typeface="Arial"/>
              </a:rPr>
              <a:t>MIL-STD-1815</a:t>
            </a:r>
            <a:endParaRPr sz="3200">
              <a:latin typeface="Arial"/>
              <a:cs typeface="Arial"/>
            </a:endParaRPr>
          </a:p>
          <a:p>
            <a:pPr marL="433070" indent="-420370">
              <a:lnSpc>
                <a:spcPct val="100000"/>
              </a:lnSpc>
              <a:spcBef>
                <a:spcPts val="960"/>
              </a:spcBef>
              <a:buSzPct val="170312"/>
              <a:buChar char="•"/>
              <a:tabLst>
                <a:tab pos="433705" algn="l"/>
              </a:tabLst>
            </a:pPr>
            <a:r>
              <a:rPr sz="3200" spc="-280" dirty="0">
                <a:solidFill>
                  <a:srgbClr val="FFFFFF"/>
                </a:solidFill>
                <a:latin typeface="Arial"/>
                <a:cs typeface="Arial"/>
              </a:rPr>
              <a:t>January </a:t>
            </a:r>
            <a:r>
              <a:rPr sz="3200" spc="-180" dirty="0">
                <a:solidFill>
                  <a:srgbClr val="FFFFFF"/>
                </a:solidFill>
                <a:latin typeface="Arial"/>
                <a:cs typeface="Arial"/>
              </a:rPr>
              <a:t>1983 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3200" spc="-130" dirty="0">
                <a:solidFill>
                  <a:srgbClr val="FFFFFF"/>
                </a:solidFill>
                <a:latin typeface="Arial"/>
                <a:cs typeface="Arial"/>
              </a:rPr>
              <a:t>Awarded </a:t>
            </a:r>
            <a:r>
              <a:rPr sz="3200" spc="-150" dirty="0">
                <a:solidFill>
                  <a:srgbClr val="FFFFFF"/>
                </a:solidFill>
                <a:latin typeface="Arial"/>
                <a:cs typeface="Arial"/>
              </a:rPr>
              <a:t>ANSI </a:t>
            </a:r>
            <a:r>
              <a:rPr sz="3200" spc="-170" dirty="0">
                <a:solidFill>
                  <a:srgbClr val="FFFFFF"/>
                </a:solidFill>
                <a:latin typeface="Arial"/>
                <a:cs typeface="Arial"/>
              </a:rPr>
              <a:t>standard 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3200" spc="-190" dirty="0">
                <a:solidFill>
                  <a:srgbClr val="FFFFFF"/>
                </a:solidFill>
                <a:latin typeface="Arial"/>
                <a:cs typeface="Arial"/>
              </a:rPr>
              <a:t>Ada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80" dirty="0">
                <a:solidFill>
                  <a:srgbClr val="FFFFFF"/>
                </a:solidFill>
                <a:latin typeface="Arial"/>
                <a:cs typeface="Arial"/>
              </a:rPr>
              <a:t>83</a:t>
            </a:r>
            <a:endParaRPr sz="3200">
              <a:latin typeface="Arial"/>
              <a:cs typeface="Arial"/>
            </a:endParaRPr>
          </a:p>
          <a:p>
            <a:pPr marL="433070" indent="-420370">
              <a:lnSpc>
                <a:spcPct val="100000"/>
              </a:lnSpc>
              <a:spcBef>
                <a:spcPts val="960"/>
              </a:spcBef>
              <a:buSzPct val="170312"/>
              <a:buChar char="•"/>
              <a:tabLst>
                <a:tab pos="433705" algn="l"/>
              </a:tabLst>
            </a:pPr>
            <a:r>
              <a:rPr sz="3200" spc="-180" dirty="0">
                <a:solidFill>
                  <a:srgbClr val="FFFFFF"/>
                </a:solidFill>
                <a:latin typeface="Arial"/>
                <a:cs typeface="Arial"/>
              </a:rPr>
              <a:t>1987 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3200" spc="-204" dirty="0">
                <a:solidFill>
                  <a:srgbClr val="FFFFFF"/>
                </a:solidFill>
                <a:latin typeface="Arial"/>
                <a:cs typeface="Arial"/>
              </a:rPr>
              <a:t>ISO </a:t>
            </a:r>
            <a:r>
              <a:rPr sz="3200" spc="-210" dirty="0">
                <a:solidFill>
                  <a:srgbClr val="FFFFFF"/>
                </a:solidFill>
                <a:latin typeface="Arial"/>
                <a:cs typeface="Arial"/>
              </a:rPr>
              <a:t>Standard</a:t>
            </a:r>
            <a:r>
              <a:rPr sz="3200" spc="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80" dirty="0">
                <a:solidFill>
                  <a:srgbClr val="FFFFFF"/>
                </a:solidFill>
                <a:latin typeface="Arial"/>
                <a:cs typeface="Arial"/>
              </a:rPr>
              <a:t>8652</a:t>
            </a:r>
            <a:endParaRPr sz="3200">
              <a:latin typeface="Arial"/>
              <a:cs typeface="Arial"/>
            </a:endParaRPr>
          </a:p>
          <a:p>
            <a:pPr marL="433070" indent="-420370">
              <a:lnSpc>
                <a:spcPct val="100000"/>
              </a:lnSpc>
              <a:spcBef>
                <a:spcPts val="960"/>
              </a:spcBef>
              <a:buSzPct val="170312"/>
              <a:buChar char="•"/>
              <a:tabLst>
                <a:tab pos="433705" algn="l"/>
              </a:tabLst>
            </a:pPr>
            <a:r>
              <a:rPr sz="3200" spc="-180" dirty="0">
                <a:solidFill>
                  <a:srgbClr val="FFFFFF"/>
                </a:solidFill>
                <a:latin typeface="Arial"/>
                <a:cs typeface="Arial"/>
              </a:rPr>
              <a:t>1988 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3200" spc="-190" dirty="0">
                <a:solidFill>
                  <a:srgbClr val="FFFFFF"/>
                </a:solidFill>
                <a:latin typeface="Arial"/>
                <a:cs typeface="Arial"/>
              </a:rPr>
              <a:t>Ada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9X</a:t>
            </a:r>
            <a:r>
              <a:rPr sz="32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20" dirty="0">
                <a:solidFill>
                  <a:srgbClr val="FFFFFF"/>
                </a:solidFill>
                <a:latin typeface="Arial"/>
                <a:cs typeface="Arial"/>
              </a:rPr>
              <a:t>revision</a:t>
            </a:r>
            <a:endParaRPr sz="3200">
              <a:latin typeface="Arial"/>
              <a:cs typeface="Arial"/>
            </a:endParaRPr>
          </a:p>
          <a:p>
            <a:pPr marL="433070" indent="-420370">
              <a:lnSpc>
                <a:spcPct val="100000"/>
              </a:lnSpc>
              <a:spcBef>
                <a:spcPts val="960"/>
              </a:spcBef>
              <a:buSzPct val="170312"/>
              <a:buChar char="•"/>
              <a:tabLst>
                <a:tab pos="433705" algn="l"/>
              </a:tabLst>
            </a:pPr>
            <a:r>
              <a:rPr sz="3200" spc="-180" dirty="0">
                <a:solidFill>
                  <a:srgbClr val="FFFFFF"/>
                </a:solidFill>
                <a:latin typeface="Arial"/>
                <a:cs typeface="Arial"/>
              </a:rPr>
              <a:t>1995 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3200" spc="-190" dirty="0">
                <a:solidFill>
                  <a:srgbClr val="FFFFFF"/>
                </a:solidFill>
                <a:latin typeface="Arial"/>
                <a:cs typeface="Arial"/>
              </a:rPr>
              <a:t>Ada </a:t>
            </a:r>
            <a:r>
              <a:rPr sz="3200" spc="-180" dirty="0">
                <a:solidFill>
                  <a:srgbClr val="FFFFFF"/>
                </a:solidFill>
                <a:latin typeface="Arial"/>
                <a:cs typeface="Arial"/>
              </a:rPr>
              <a:t>95 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(Object-Oriented) 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3200" spc="-185" dirty="0">
                <a:solidFill>
                  <a:srgbClr val="FFFFFF"/>
                </a:solidFill>
                <a:latin typeface="Arial"/>
                <a:cs typeface="Arial"/>
              </a:rPr>
              <a:t>ISO/IEC</a:t>
            </a:r>
            <a:r>
              <a:rPr sz="3200" spc="3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85" dirty="0">
                <a:solidFill>
                  <a:srgbClr val="FFFFFF"/>
                </a:solidFill>
                <a:latin typeface="Arial"/>
                <a:cs typeface="Arial"/>
              </a:rPr>
              <a:t>8652:1995</a:t>
            </a:r>
            <a:endParaRPr sz="3200">
              <a:latin typeface="Arial"/>
              <a:cs typeface="Arial"/>
            </a:endParaRPr>
          </a:p>
          <a:p>
            <a:pPr marL="433070" indent="-420370">
              <a:lnSpc>
                <a:spcPct val="100000"/>
              </a:lnSpc>
              <a:spcBef>
                <a:spcPts val="960"/>
              </a:spcBef>
              <a:buSzPct val="170312"/>
              <a:buChar char="•"/>
              <a:tabLst>
                <a:tab pos="433705" algn="l"/>
              </a:tabLst>
            </a:pPr>
            <a:r>
              <a:rPr sz="3200" spc="-180" dirty="0">
                <a:solidFill>
                  <a:srgbClr val="FFFFFF"/>
                </a:solidFill>
                <a:latin typeface="Arial"/>
                <a:cs typeface="Arial"/>
              </a:rPr>
              <a:t>2000 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3200" spc="-190" dirty="0">
                <a:solidFill>
                  <a:srgbClr val="FFFFFF"/>
                </a:solidFill>
                <a:latin typeface="Arial"/>
                <a:cs typeface="Arial"/>
              </a:rPr>
              <a:t>Ada </a:t>
            </a:r>
            <a:r>
              <a:rPr sz="3200" spc="-105" dirty="0">
                <a:solidFill>
                  <a:srgbClr val="FFFFFF"/>
                </a:solidFill>
                <a:latin typeface="Arial"/>
                <a:cs typeface="Arial"/>
              </a:rPr>
              <a:t>200X</a:t>
            </a:r>
            <a:r>
              <a:rPr sz="32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20" dirty="0">
                <a:solidFill>
                  <a:srgbClr val="FFFFFF"/>
                </a:solidFill>
                <a:latin typeface="Arial"/>
                <a:cs typeface="Arial"/>
              </a:rPr>
              <a:t>revision</a:t>
            </a:r>
            <a:endParaRPr sz="3200">
              <a:latin typeface="Arial"/>
              <a:cs typeface="Arial"/>
            </a:endParaRPr>
          </a:p>
          <a:p>
            <a:pPr marL="433070" indent="-420370">
              <a:lnSpc>
                <a:spcPts val="3720"/>
              </a:lnSpc>
              <a:spcBef>
                <a:spcPts val="960"/>
              </a:spcBef>
              <a:buSzPct val="170312"/>
              <a:buChar char="•"/>
              <a:tabLst>
                <a:tab pos="433705" algn="l"/>
              </a:tabLst>
            </a:pPr>
            <a:r>
              <a:rPr sz="3200" spc="-180" dirty="0">
                <a:solidFill>
                  <a:srgbClr val="FFFFFF"/>
                </a:solidFill>
                <a:latin typeface="Arial"/>
                <a:cs typeface="Arial"/>
              </a:rPr>
              <a:t>2007 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3200" spc="-190" dirty="0">
                <a:solidFill>
                  <a:srgbClr val="FFFFFF"/>
                </a:solidFill>
                <a:latin typeface="Arial"/>
                <a:cs typeface="Arial"/>
              </a:rPr>
              <a:t>Ada </a:t>
            </a:r>
            <a:r>
              <a:rPr sz="3200" spc="-180" dirty="0">
                <a:solidFill>
                  <a:srgbClr val="FFFFFF"/>
                </a:solidFill>
                <a:latin typeface="Arial"/>
                <a:cs typeface="Arial"/>
              </a:rPr>
              <a:t>2005 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3200" spc="-185" dirty="0">
                <a:solidFill>
                  <a:srgbClr val="FFFFFF"/>
                </a:solidFill>
                <a:latin typeface="Arial"/>
                <a:cs typeface="Arial"/>
              </a:rPr>
              <a:t>ISO/IEC 8652:2007 </a:t>
            </a:r>
            <a:r>
              <a:rPr sz="3200" spc="-204" dirty="0">
                <a:solidFill>
                  <a:srgbClr val="FFFFFF"/>
                </a:solidFill>
                <a:latin typeface="Arial"/>
                <a:cs typeface="Arial"/>
              </a:rPr>
              <a:t>(E) </a:t>
            </a:r>
            <a:r>
              <a:rPr sz="3200" spc="-295" dirty="0">
                <a:solidFill>
                  <a:srgbClr val="FFFFFF"/>
                </a:solidFill>
                <a:latin typeface="Arial"/>
                <a:cs typeface="Arial"/>
              </a:rPr>
              <a:t>Ed. </a:t>
            </a:r>
            <a:r>
              <a:rPr sz="3200" spc="-180" dirty="0">
                <a:solidFill>
                  <a:srgbClr val="FFFFFF"/>
                </a:solidFill>
                <a:latin typeface="Arial"/>
                <a:cs typeface="Arial"/>
              </a:rPr>
              <a:t>3 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3200" spc="-170" dirty="0">
                <a:solidFill>
                  <a:srgbClr val="FFFFFF"/>
                </a:solidFill>
                <a:latin typeface="Arial"/>
                <a:cs typeface="Arial"/>
              </a:rPr>
              <a:t>March</a:t>
            </a:r>
            <a:r>
              <a:rPr sz="3200" spc="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85" dirty="0">
                <a:solidFill>
                  <a:srgbClr val="FFFFFF"/>
                </a:solidFill>
                <a:latin typeface="Arial"/>
                <a:cs typeface="Arial"/>
              </a:rPr>
              <a:t>9,</a:t>
            </a:r>
            <a:endParaRPr sz="3200">
              <a:latin typeface="Arial"/>
              <a:cs typeface="Arial"/>
            </a:endParaRPr>
          </a:p>
          <a:p>
            <a:pPr marL="433070">
              <a:lnSpc>
                <a:spcPts val="3720"/>
              </a:lnSpc>
            </a:pPr>
            <a:r>
              <a:rPr sz="3200" spc="-180" dirty="0">
                <a:solidFill>
                  <a:srgbClr val="FFFFFF"/>
                </a:solidFill>
                <a:latin typeface="Arial"/>
                <a:cs typeface="Arial"/>
              </a:rPr>
              <a:t>2007</a:t>
            </a:r>
            <a:endParaRPr sz="3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9078032" y="9248378"/>
            <a:ext cx="3776979" cy="378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45415">
              <a:lnSpc>
                <a:spcPts val="1400"/>
              </a:lnSpc>
              <a:spcBef>
                <a:spcPts val="80"/>
              </a:spcBef>
            </a:pP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1997-2004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Lexical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Integration (M) </a:t>
            </a:r>
            <a:r>
              <a:rPr sz="1200" spc="-130" dirty="0">
                <a:solidFill>
                  <a:srgbClr val="FFFFFF"/>
                </a:solidFill>
                <a:latin typeface="Arial"/>
                <a:cs typeface="Arial"/>
              </a:rPr>
              <a:t>Sdn 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Bhd 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125" dirty="0">
                <a:solidFill>
                  <a:srgbClr val="FFFFFF"/>
                </a:solidFill>
                <a:latin typeface="Arial"/>
                <a:cs typeface="Arial"/>
              </a:rPr>
              <a:t>2003-20087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AdrianHoe.com,AdaStar</a:t>
            </a:r>
            <a:r>
              <a:rPr sz="12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Informatics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798" cy="9753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9700" y="558800"/>
            <a:ext cx="9220200" cy="901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3200" y="348058"/>
            <a:ext cx="90170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32280" algn="l"/>
              </a:tabLst>
            </a:pPr>
            <a:r>
              <a:rPr sz="7200" spc="-425" dirty="0"/>
              <a:t>Ada	</a:t>
            </a:r>
            <a:r>
              <a:rPr sz="7200" spc="-405" dirty="0"/>
              <a:t>2005 </a:t>
            </a:r>
            <a:r>
              <a:rPr sz="7200" spc="-90" dirty="0"/>
              <a:t>New</a:t>
            </a:r>
            <a:r>
              <a:rPr sz="7200" spc="310" dirty="0"/>
              <a:t> </a:t>
            </a:r>
            <a:r>
              <a:rPr sz="7200" spc="-465" dirty="0"/>
              <a:t>Features</a:t>
            </a:r>
            <a:endParaRPr sz="7200"/>
          </a:p>
        </p:txBody>
      </p:sp>
      <p:sp>
        <p:nvSpPr>
          <p:cNvPr id="5" name="object 5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87500" y="1752600"/>
            <a:ext cx="393700" cy="406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41500" y="1714500"/>
            <a:ext cx="2413000" cy="546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44700" y="2171700"/>
            <a:ext cx="393700" cy="406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86000" y="2133600"/>
            <a:ext cx="9537700" cy="546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86000" y="2489200"/>
            <a:ext cx="5778500" cy="546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89200" y="2946400"/>
            <a:ext cx="393700" cy="406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94000" y="2984500"/>
            <a:ext cx="431800" cy="406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24200" y="2921000"/>
            <a:ext cx="2120900" cy="508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44700" y="3365500"/>
            <a:ext cx="393700" cy="406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98700" y="3327400"/>
            <a:ext cx="1308100" cy="4826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89200" y="3784600"/>
            <a:ext cx="393700" cy="406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17800" y="3746500"/>
            <a:ext cx="6489700" cy="5461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89200" y="4203700"/>
            <a:ext cx="393700" cy="406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43200" y="4165600"/>
            <a:ext cx="3822700" cy="4826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44700" y="4622800"/>
            <a:ext cx="393700" cy="406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4597400"/>
            <a:ext cx="990600" cy="4699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89200" y="5041900"/>
            <a:ext cx="393700" cy="406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30500" y="5016500"/>
            <a:ext cx="8953500" cy="533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89200" y="5461000"/>
            <a:ext cx="393700" cy="406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17800" y="5422900"/>
            <a:ext cx="5118100" cy="5461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44700" y="5880100"/>
            <a:ext cx="393700" cy="406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73300" y="5854700"/>
            <a:ext cx="889000" cy="4699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89200" y="6299200"/>
            <a:ext cx="393700" cy="406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43200" y="6261100"/>
            <a:ext cx="2870200" cy="4826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89200" y="6718300"/>
            <a:ext cx="393700" cy="406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17800" y="6692900"/>
            <a:ext cx="4914900" cy="5334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44700" y="7137400"/>
            <a:ext cx="393700" cy="406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73300" y="7112000"/>
            <a:ext cx="1841500" cy="5334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489200" y="7556500"/>
            <a:ext cx="393700" cy="406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43200" y="7531100"/>
            <a:ext cx="2120900" cy="4699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89200" y="7975600"/>
            <a:ext cx="393700" cy="406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17800" y="7950200"/>
            <a:ext cx="2590800" cy="5334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625600" y="1695053"/>
            <a:ext cx="10029825" cy="665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2415" indent="-259715">
              <a:lnSpc>
                <a:spcPct val="100000"/>
              </a:lnSpc>
              <a:spcBef>
                <a:spcPts val="100"/>
              </a:spcBef>
              <a:buSzPct val="170833"/>
              <a:buChar char="•"/>
              <a:tabLst>
                <a:tab pos="273050" algn="l"/>
              </a:tabLst>
            </a:pPr>
            <a:r>
              <a:rPr sz="2400" spc="-235" dirty="0">
                <a:solidFill>
                  <a:srgbClr val="FFFFFF"/>
                </a:solidFill>
                <a:latin typeface="Arial"/>
                <a:cs typeface="Arial"/>
              </a:rPr>
              <a:t>Language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features</a:t>
            </a:r>
            <a:endParaRPr sz="2400">
              <a:latin typeface="Arial"/>
              <a:cs typeface="Arial"/>
            </a:endParaRPr>
          </a:p>
          <a:p>
            <a:pPr marL="729615" marR="5080" lvl="1" indent="-259715">
              <a:lnSpc>
                <a:spcPts val="2800"/>
              </a:lnSpc>
              <a:spcBef>
                <a:spcPts val="580"/>
              </a:spcBef>
              <a:buSzPct val="170833"/>
              <a:buChar char="•"/>
              <a:tabLst>
                <a:tab pos="730250" algn="l"/>
              </a:tabLst>
            </a:pP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Character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set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Support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new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32-bit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character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type,Wide_Wide_Character 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source code, 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e.g.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identifiers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comments</a:t>
            </a:r>
            <a:endParaRPr sz="2400">
              <a:latin typeface="Arial"/>
              <a:cs typeface="Arial"/>
            </a:endParaRPr>
          </a:p>
          <a:p>
            <a:pPr marL="1174115" lvl="2" indent="-259715">
              <a:lnSpc>
                <a:spcPct val="100000"/>
              </a:lnSpc>
              <a:spcBef>
                <a:spcPts val="340"/>
              </a:spcBef>
              <a:buSzPct val="170833"/>
              <a:buChar char="•"/>
              <a:tabLst>
                <a:tab pos="1174750" algn="l"/>
              </a:tabLst>
            </a:pPr>
            <a:r>
              <a:rPr sz="2400" spc="740" dirty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24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constant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:= 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Pi;</a:t>
            </a:r>
            <a:endParaRPr sz="2400">
              <a:latin typeface="Arial"/>
              <a:cs typeface="Arial"/>
            </a:endParaRPr>
          </a:p>
          <a:p>
            <a:pPr marL="729615" lvl="1" indent="-259715">
              <a:lnSpc>
                <a:spcPct val="100000"/>
              </a:lnSpc>
              <a:spcBef>
                <a:spcPts val="420"/>
              </a:spcBef>
              <a:buSzPct val="170833"/>
              <a:buChar char="•"/>
              <a:tabLst>
                <a:tab pos="730250" algn="l"/>
              </a:tabLst>
            </a:pP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Interface</a:t>
            </a:r>
            <a:endParaRPr sz="2400">
              <a:latin typeface="Arial"/>
              <a:cs typeface="Arial"/>
            </a:endParaRPr>
          </a:p>
          <a:p>
            <a:pPr marL="1174115" lvl="2" indent="-259715">
              <a:lnSpc>
                <a:spcPct val="100000"/>
              </a:lnSpc>
              <a:spcBef>
                <a:spcPts val="420"/>
              </a:spcBef>
              <a:buSzPct val="170833"/>
              <a:buChar char="•"/>
              <a:tabLst>
                <a:tab pos="1174750" algn="l"/>
              </a:tabLst>
            </a:pP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Abstract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interfaces </a:t>
            </a:r>
            <a:r>
              <a:rPr sz="2400" spc="6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provide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multiple</a:t>
            </a:r>
            <a:r>
              <a:rPr sz="240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inheritance</a:t>
            </a:r>
            <a:endParaRPr sz="2400">
              <a:latin typeface="Arial"/>
              <a:cs typeface="Arial"/>
            </a:endParaRPr>
          </a:p>
          <a:p>
            <a:pPr marL="1174115" lvl="2" indent="-259715">
              <a:lnSpc>
                <a:spcPct val="100000"/>
              </a:lnSpc>
              <a:spcBef>
                <a:spcPts val="420"/>
              </a:spcBef>
              <a:buSzPct val="170833"/>
              <a:buChar char="•"/>
              <a:tabLst>
                <a:tab pos="1174750" algn="l"/>
              </a:tabLst>
            </a:pP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Protected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task</a:t>
            </a:r>
            <a:r>
              <a:rPr sz="2400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interfaces</a:t>
            </a:r>
            <a:endParaRPr sz="2400">
              <a:latin typeface="Arial"/>
              <a:cs typeface="Arial"/>
            </a:endParaRPr>
          </a:p>
          <a:p>
            <a:pPr marL="729615" lvl="1" indent="-259715">
              <a:lnSpc>
                <a:spcPct val="100000"/>
              </a:lnSpc>
              <a:spcBef>
                <a:spcPts val="420"/>
              </a:spcBef>
              <a:buSzPct val="170833"/>
              <a:buChar char="•"/>
              <a:tabLst>
                <a:tab pos="730250" algn="l"/>
              </a:tabLst>
            </a:pP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Union</a:t>
            </a:r>
            <a:endParaRPr sz="2400">
              <a:latin typeface="Arial"/>
              <a:cs typeface="Arial"/>
            </a:endParaRPr>
          </a:p>
          <a:p>
            <a:pPr marL="1174115" lvl="2" indent="-259715">
              <a:lnSpc>
                <a:spcPct val="100000"/>
              </a:lnSpc>
              <a:spcBef>
                <a:spcPts val="420"/>
              </a:spcBef>
              <a:buSzPct val="170833"/>
              <a:buChar char="•"/>
              <a:tabLst>
                <a:tab pos="1174750" algn="l"/>
              </a:tabLst>
            </a:pP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Unchecked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unions 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using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variant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records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no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run-time</a:t>
            </a:r>
            <a:r>
              <a:rPr sz="240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discriminant</a:t>
            </a:r>
            <a:endParaRPr sz="2400">
              <a:latin typeface="Arial"/>
              <a:cs typeface="Arial"/>
            </a:endParaRPr>
          </a:p>
          <a:p>
            <a:pPr marL="1174115" lvl="2" indent="-259715">
              <a:lnSpc>
                <a:spcPct val="100000"/>
              </a:lnSpc>
              <a:spcBef>
                <a:spcPts val="420"/>
              </a:spcBef>
              <a:buSzPct val="170833"/>
              <a:buChar char="•"/>
              <a:tabLst>
                <a:tab pos="1174750" algn="l"/>
              </a:tabLst>
            </a:pP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Annex 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B.3.3 </a:t>
            </a:r>
            <a:r>
              <a:rPr sz="2400" spc="-220" dirty="0">
                <a:solidFill>
                  <a:srgbClr val="FFFFFF"/>
                </a:solidFill>
                <a:latin typeface="Arial"/>
                <a:cs typeface="Arial"/>
              </a:rPr>
              <a:t>Pragma</a:t>
            </a:r>
            <a:r>
              <a:rPr sz="2400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Unchecked_Union</a:t>
            </a:r>
            <a:endParaRPr sz="2400">
              <a:latin typeface="Arial"/>
              <a:cs typeface="Arial"/>
            </a:endParaRPr>
          </a:p>
          <a:p>
            <a:pPr marL="729615" lvl="1" indent="-259715">
              <a:lnSpc>
                <a:spcPct val="100000"/>
              </a:lnSpc>
              <a:spcBef>
                <a:spcPts val="420"/>
              </a:spcBef>
              <a:buSzPct val="170833"/>
              <a:buChar char="•"/>
              <a:tabLst>
                <a:tab pos="730250" algn="l"/>
              </a:tabLst>
            </a:pPr>
            <a:r>
              <a:rPr sz="2400" spc="5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endParaRPr sz="2400">
              <a:latin typeface="Arial"/>
              <a:cs typeface="Arial"/>
            </a:endParaRPr>
          </a:p>
          <a:p>
            <a:pPr marL="1174115" lvl="2" indent="-259715">
              <a:lnSpc>
                <a:spcPct val="100000"/>
              </a:lnSpc>
              <a:spcBef>
                <a:spcPts val="420"/>
              </a:spcBef>
              <a:buSzPct val="170833"/>
              <a:buChar char="•"/>
              <a:tabLst>
                <a:tab pos="1174750" algn="l"/>
              </a:tabLst>
            </a:pP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Limited </a:t>
            </a:r>
            <a:r>
              <a:rPr sz="2400" spc="5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400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Clauses</a:t>
            </a:r>
            <a:endParaRPr sz="2400">
              <a:latin typeface="Arial"/>
              <a:cs typeface="Arial"/>
            </a:endParaRPr>
          </a:p>
          <a:p>
            <a:pPr marL="1174115" lvl="2" indent="-259715">
              <a:lnSpc>
                <a:spcPct val="100000"/>
              </a:lnSpc>
              <a:spcBef>
                <a:spcPts val="420"/>
              </a:spcBef>
              <a:buSzPct val="170833"/>
              <a:buChar char="•"/>
              <a:tabLst>
                <a:tab pos="1174750" algn="l"/>
              </a:tabLst>
            </a:pP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Access </a:t>
            </a:r>
            <a:r>
              <a:rPr sz="2400" spc="6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private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units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in private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part</a:t>
            </a:r>
            <a:endParaRPr sz="2400">
              <a:latin typeface="Arial"/>
              <a:cs typeface="Arial"/>
            </a:endParaRPr>
          </a:p>
          <a:p>
            <a:pPr marL="729615" lvl="1" indent="-259715">
              <a:lnSpc>
                <a:spcPct val="100000"/>
              </a:lnSpc>
              <a:spcBef>
                <a:spcPts val="420"/>
              </a:spcBef>
              <a:buSzPct val="170833"/>
              <a:buChar char="•"/>
              <a:tabLst>
                <a:tab pos="730250" algn="l"/>
              </a:tabLst>
            </a:pP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Access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types</a:t>
            </a:r>
            <a:endParaRPr sz="2400">
              <a:latin typeface="Arial"/>
              <a:cs typeface="Arial"/>
            </a:endParaRPr>
          </a:p>
          <a:p>
            <a:pPr marL="1174115" lvl="2" indent="-259715">
              <a:lnSpc>
                <a:spcPct val="100000"/>
              </a:lnSpc>
              <a:spcBef>
                <a:spcPts val="420"/>
              </a:spcBef>
              <a:buSzPct val="170833"/>
              <a:buChar char="•"/>
              <a:tabLst>
                <a:tab pos="1174750" algn="l"/>
              </a:tabLst>
            </a:pPr>
            <a:r>
              <a:rPr sz="2400" spc="85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null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29" dirty="0">
                <a:solidFill>
                  <a:srgbClr val="FFFFFF"/>
                </a:solidFill>
                <a:latin typeface="Arial"/>
                <a:cs typeface="Arial"/>
              </a:rPr>
              <a:t>access</a:t>
            </a:r>
            <a:endParaRPr sz="2400">
              <a:latin typeface="Arial"/>
              <a:cs typeface="Arial"/>
            </a:endParaRPr>
          </a:p>
          <a:p>
            <a:pPr marL="1174115" lvl="2" indent="-259715">
              <a:lnSpc>
                <a:spcPct val="100000"/>
              </a:lnSpc>
              <a:spcBef>
                <a:spcPts val="420"/>
              </a:spcBef>
              <a:buSzPct val="170833"/>
              <a:buChar char="•"/>
              <a:tabLst>
                <a:tab pos="1174750" algn="l"/>
              </a:tabLst>
            </a:pP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Anonymous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29" dirty="0">
                <a:solidFill>
                  <a:srgbClr val="FFFFFF"/>
                </a:solidFill>
                <a:latin typeface="Arial"/>
                <a:cs typeface="Arial"/>
              </a:rPr>
              <a:t>access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078032" y="9248378"/>
            <a:ext cx="3776979" cy="378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45415">
              <a:lnSpc>
                <a:spcPts val="1400"/>
              </a:lnSpc>
              <a:spcBef>
                <a:spcPts val="80"/>
              </a:spcBef>
            </a:pP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1997-2004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Lexical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Integration (M) </a:t>
            </a:r>
            <a:r>
              <a:rPr sz="1200" spc="-130" dirty="0">
                <a:solidFill>
                  <a:srgbClr val="FFFFFF"/>
                </a:solidFill>
                <a:latin typeface="Arial"/>
                <a:cs typeface="Arial"/>
              </a:rPr>
              <a:t>Sdn 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Bhd 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125" dirty="0">
                <a:solidFill>
                  <a:srgbClr val="FFFFFF"/>
                </a:solidFill>
                <a:latin typeface="Arial"/>
                <a:cs typeface="Arial"/>
              </a:rPr>
              <a:t>2003-20087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AdrianHoe.com,AdaStar</a:t>
            </a:r>
            <a:r>
              <a:rPr sz="12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Informatics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798" cy="9753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9700" y="558800"/>
            <a:ext cx="9220200" cy="901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3200" y="348058"/>
            <a:ext cx="90170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32280" algn="l"/>
              </a:tabLst>
            </a:pPr>
            <a:r>
              <a:rPr sz="7200" spc="-425" dirty="0"/>
              <a:t>Ada	</a:t>
            </a:r>
            <a:r>
              <a:rPr sz="7200" spc="-405" dirty="0"/>
              <a:t>2005 </a:t>
            </a:r>
            <a:r>
              <a:rPr sz="7200" spc="-90" dirty="0"/>
              <a:t>New</a:t>
            </a:r>
            <a:r>
              <a:rPr sz="7200" spc="310" dirty="0"/>
              <a:t> </a:t>
            </a:r>
            <a:r>
              <a:rPr sz="7200" spc="-465" dirty="0"/>
              <a:t>Features</a:t>
            </a:r>
            <a:endParaRPr sz="7200"/>
          </a:p>
        </p:txBody>
      </p:sp>
      <p:sp>
        <p:nvSpPr>
          <p:cNvPr id="5" name="object 5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87500" y="2247900"/>
            <a:ext cx="444500" cy="431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41500" y="2184400"/>
            <a:ext cx="2921000" cy="635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44700" y="2768600"/>
            <a:ext cx="444500" cy="431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98700" y="2705100"/>
            <a:ext cx="2057400" cy="546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44700" y="3289300"/>
            <a:ext cx="444500" cy="431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86000" y="3225800"/>
            <a:ext cx="9194800" cy="635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89200" y="3810000"/>
            <a:ext cx="444500" cy="431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43200" y="3746500"/>
            <a:ext cx="3848100" cy="635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89200" y="4330700"/>
            <a:ext cx="444500" cy="431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43200" y="4267200"/>
            <a:ext cx="3848100" cy="5461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44700" y="4851400"/>
            <a:ext cx="444500" cy="431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98700" y="4787900"/>
            <a:ext cx="1841500" cy="5461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89200" y="5372100"/>
            <a:ext cx="444500" cy="431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17800" y="5308600"/>
            <a:ext cx="2743200" cy="635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95900" y="5410200"/>
            <a:ext cx="482600" cy="4572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13400" y="5308600"/>
            <a:ext cx="3276600" cy="635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89200" y="5892800"/>
            <a:ext cx="444500" cy="431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17800" y="5829300"/>
            <a:ext cx="5105400" cy="6350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89200" y="6413500"/>
            <a:ext cx="444500" cy="431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43200" y="6350000"/>
            <a:ext cx="4991100" cy="6350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44700" y="6934200"/>
            <a:ext cx="444500" cy="431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98700" y="6870700"/>
            <a:ext cx="6908800" cy="6350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89200" y="7454900"/>
            <a:ext cx="444500" cy="431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43200" y="7391400"/>
            <a:ext cx="4406900" cy="6350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625600" y="2128837"/>
            <a:ext cx="9702165" cy="577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415" indent="-259715">
              <a:lnSpc>
                <a:spcPts val="3170"/>
              </a:lnSpc>
              <a:buSzPct val="170312"/>
              <a:buChar char="•"/>
              <a:tabLst>
                <a:tab pos="273050" algn="l"/>
              </a:tabLst>
            </a:pPr>
            <a:r>
              <a:rPr sz="3200" spc="-315" dirty="0">
                <a:solidFill>
                  <a:srgbClr val="FFFFFF"/>
                </a:solidFill>
                <a:latin typeface="Arial"/>
                <a:cs typeface="Arial"/>
              </a:rPr>
              <a:t>Language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library</a:t>
            </a:r>
            <a:endParaRPr sz="3200">
              <a:latin typeface="Arial"/>
              <a:cs typeface="Arial"/>
            </a:endParaRPr>
          </a:p>
          <a:p>
            <a:pPr marL="729615" lvl="1" indent="-259715">
              <a:lnSpc>
                <a:spcPts val="4100"/>
              </a:lnSpc>
              <a:buSzPct val="170312"/>
              <a:buChar char="•"/>
              <a:tabLst>
                <a:tab pos="730250" algn="l"/>
              </a:tabLst>
            </a:pPr>
            <a:r>
              <a:rPr sz="3200" spc="-110" dirty="0">
                <a:solidFill>
                  <a:srgbClr val="FFFFFF"/>
                </a:solidFill>
                <a:latin typeface="Arial"/>
                <a:cs typeface="Arial"/>
              </a:rPr>
              <a:t>Containers</a:t>
            </a:r>
            <a:endParaRPr sz="3200">
              <a:latin typeface="Arial"/>
              <a:cs typeface="Arial"/>
            </a:endParaRPr>
          </a:p>
          <a:p>
            <a:pPr marL="729615" lvl="1" indent="-259715">
              <a:lnSpc>
                <a:spcPts val="4100"/>
              </a:lnSpc>
              <a:buSzPct val="170312"/>
              <a:buChar char="•"/>
              <a:tabLst>
                <a:tab pos="730250" algn="l"/>
              </a:tabLst>
            </a:pPr>
            <a:r>
              <a:rPr sz="3200" spc="-370" dirty="0">
                <a:solidFill>
                  <a:srgbClr val="FFFFFF"/>
                </a:solidFill>
                <a:latin typeface="Arial"/>
                <a:cs typeface="Arial"/>
              </a:rPr>
              <a:t>Scan </a:t>
            </a:r>
            <a:r>
              <a:rPr sz="3200" spc="-200" dirty="0">
                <a:solidFill>
                  <a:srgbClr val="FFFFFF"/>
                </a:solidFill>
                <a:latin typeface="Arial"/>
                <a:cs typeface="Arial"/>
              </a:rPr>
              <a:t>Filesystem 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Directories </a:t>
            </a:r>
            <a:r>
              <a:rPr sz="3200" spc="-25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3200" spc="-140" dirty="0">
                <a:solidFill>
                  <a:srgbClr val="FFFFFF"/>
                </a:solidFill>
                <a:latin typeface="Arial"/>
                <a:cs typeface="Arial"/>
              </a:rPr>
              <a:t>Environment </a:t>
            </a:r>
            <a:r>
              <a:rPr sz="3200" spc="-204" dirty="0">
                <a:solidFill>
                  <a:srgbClr val="FFFFFF"/>
                </a:solidFill>
                <a:latin typeface="Arial"/>
                <a:cs typeface="Arial"/>
              </a:rPr>
              <a:t>Variables</a:t>
            </a:r>
            <a:endParaRPr sz="3200">
              <a:latin typeface="Arial"/>
              <a:cs typeface="Arial"/>
            </a:endParaRPr>
          </a:p>
          <a:p>
            <a:pPr marL="1174115" lvl="2" indent="-259715">
              <a:lnSpc>
                <a:spcPts val="4100"/>
              </a:lnSpc>
              <a:buSzPct val="170312"/>
              <a:buChar char="•"/>
              <a:tabLst>
                <a:tab pos="117475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Directory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90" dirty="0">
                <a:solidFill>
                  <a:srgbClr val="FFFFFF"/>
                </a:solidFill>
                <a:latin typeface="Arial"/>
                <a:cs typeface="Arial"/>
              </a:rPr>
              <a:t>Operations</a:t>
            </a:r>
            <a:endParaRPr sz="3200">
              <a:latin typeface="Arial"/>
              <a:cs typeface="Arial"/>
            </a:endParaRPr>
          </a:p>
          <a:p>
            <a:pPr marL="914400" lvl="1" indent="-444500">
              <a:lnSpc>
                <a:spcPts val="5225"/>
              </a:lnSpc>
              <a:buChar char="•"/>
              <a:tabLst>
                <a:tab pos="914400" algn="l"/>
              </a:tabLst>
            </a:pPr>
            <a:r>
              <a:rPr sz="8175" spc="-172" baseline="-8154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200" spc="-114" dirty="0">
                <a:solidFill>
                  <a:srgbClr val="FFFFFF"/>
                </a:solidFill>
                <a:latin typeface="Arial"/>
                <a:cs typeface="Arial"/>
              </a:rPr>
              <a:t>Environment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85" dirty="0">
                <a:solidFill>
                  <a:srgbClr val="FFFFFF"/>
                </a:solidFill>
                <a:latin typeface="Arial"/>
                <a:cs typeface="Arial"/>
              </a:rPr>
              <a:t>variables</a:t>
            </a:r>
            <a:endParaRPr sz="3200">
              <a:latin typeface="Arial"/>
              <a:cs typeface="Arial"/>
            </a:endParaRPr>
          </a:p>
          <a:p>
            <a:pPr marL="729615">
              <a:lnSpc>
                <a:spcPts val="2750"/>
              </a:lnSpc>
            </a:pPr>
            <a:r>
              <a:rPr sz="3200" spc="-105" dirty="0">
                <a:solidFill>
                  <a:srgbClr val="FFFFFF"/>
                </a:solidFill>
                <a:latin typeface="Arial"/>
                <a:cs typeface="Arial"/>
              </a:rPr>
              <a:t>Numerics</a:t>
            </a:r>
            <a:endParaRPr sz="3200">
              <a:latin typeface="Arial"/>
              <a:cs typeface="Arial"/>
            </a:endParaRPr>
          </a:p>
          <a:p>
            <a:pPr marL="1174115" lvl="2" indent="-259715">
              <a:lnSpc>
                <a:spcPts val="4325"/>
              </a:lnSpc>
              <a:buSzPct val="170312"/>
              <a:buChar char="•"/>
              <a:tabLst>
                <a:tab pos="1174750" algn="l"/>
              </a:tabLst>
            </a:pPr>
            <a:r>
              <a:rPr sz="3200" spc="-114" dirty="0">
                <a:solidFill>
                  <a:srgbClr val="FFFFFF"/>
                </a:solidFill>
                <a:latin typeface="Arial"/>
                <a:cs typeface="Arial"/>
              </a:rPr>
              <a:t>Add </a:t>
            </a:r>
            <a:r>
              <a:rPr sz="3200" spc="-110" dirty="0">
                <a:solidFill>
                  <a:srgbClr val="FFFFFF"/>
                </a:solidFill>
                <a:latin typeface="Arial"/>
                <a:cs typeface="Arial"/>
              </a:rPr>
              <a:t>Greek </a:t>
            </a:r>
            <a:r>
              <a:rPr sz="3200" spc="-95" dirty="0">
                <a:solidFill>
                  <a:srgbClr val="FFFFFF"/>
                </a:solidFill>
                <a:latin typeface="Arial"/>
                <a:cs typeface="Arial"/>
              </a:rPr>
              <a:t>pi </a:t>
            </a:r>
            <a:r>
              <a:rPr sz="3200" spc="305" dirty="0">
                <a:solidFill>
                  <a:srgbClr val="FFFFFF"/>
                </a:solidFill>
                <a:latin typeface="Arial"/>
                <a:cs typeface="Arial"/>
              </a:rPr>
              <a:t>(π) </a:t>
            </a:r>
            <a:r>
              <a:rPr sz="3200" spc="8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200" spc="-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35" dirty="0">
                <a:solidFill>
                  <a:srgbClr val="FFFFFF"/>
                </a:solidFill>
                <a:latin typeface="Arial"/>
                <a:cs typeface="Arial"/>
              </a:rPr>
              <a:t>Ada.Numerics</a:t>
            </a:r>
            <a:endParaRPr sz="3200">
              <a:latin typeface="Arial"/>
              <a:cs typeface="Arial"/>
            </a:endParaRPr>
          </a:p>
          <a:p>
            <a:pPr marL="1174115" lvl="2" indent="-259715">
              <a:lnSpc>
                <a:spcPts val="4100"/>
              </a:lnSpc>
              <a:buSzPct val="170312"/>
              <a:buChar char="•"/>
              <a:tabLst>
                <a:tab pos="1174750" algn="l"/>
              </a:tabLst>
            </a:pPr>
            <a:r>
              <a:rPr sz="3200" spc="-105" dirty="0">
                <a:solidFill>
                  <a:srgbClr val="FFFFFF"/>
                </a:solidFill>
                <a:latin typeface="Arial"/>
                <a:cs typeface="Arial"/>
              </a:rPr>
              <a:t>Vector </a:t>
            </a:r>
            <a:r>
              <a:rPr sz="3200" spc="-25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matrix</a:t>
            </a:r>
            <a:r>
              <a:rPr sz="3200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10" dirty="0">
                <a:solidFill>
                  <a:srgbClr val="FFFFFF"/>
                </a:solidFill>
                <a:latin typeface="Arial"/>
                <a:cs typeface="Arial"/>
              </a:rPr>
              <a:t>operations</a:t>
            </a:r>
            <a:endParaRPr sz="3200">
              <a:latin typeface="Arial"/>
              <a:cs typeface="Arial"/>
            </a:endParaRPr>
          </a:p>
          <a:p>
            <a:pPr marL="914400" lvl="1" indent="-444500">
              <a:lnSpc>
                <a:spcPts val="5225"/>
              </a:lnSpc>
              <a:buChar char="•"/>
              <a:tabLst>
                <a:tab pos="914400" algn="l"/>
              </a:tabLst>
            </a:pPr>
            <a:r>
              <a:rPr sz="8175" spc="-150" baseline="-8154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200" spc="-100" dirty="0">
                <a:solidFill>
                  <a:srgbClr val="FFFFFF"/>
                </a:solidFill>
                <a:latin typeface="Arial"/>
                <a:cs typeface="Arial"/>
              </a:rPr>
              <a:t>Non-Preemptive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55" dirty="0">
                <a:solidFill>
                  <a:srgbClr val="FFFFFF"/>
                </a:solidFill>
                <a:latin typeface="Arial"/>
                <a:cs typeface="Arial"/>
              </a:rPr>
              <a:t>Dispatching</a:t>
            </a:r>
            <a:endParaRPr sz="3200">
              <a:latin typeface="Arial"/>
              <a:cs typeface="Arial"/>
            </a:endParaRPr>
          </a:p>
          <a:p>
            <a:pPr marL="729615">
              <a:lnSpc>
                <a:spcPts val="2750"/>
              </a:lnSpc>
            </a:pPr>
            <a:r>
              <a:rPr sz="3200" spc="-160" dirty="0">
                <a:solidFill>
                  <a:srgbClr val="FFFFFF"/>
                </a:solidFill>
                <a:latin typeface="Arial"/>
                <a:cs typeface="Arial"/>
              </a:rPr>
              <a:t>Dynamic 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priorities </a:t>
            </a:r>
            <a:r>
              <a:rPr sz="3200" spc="2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3200" spc="-65" dirty="0">
                <a:solidFill>
                  <a:srgbClr val="FFFFFF"/>
                </a:solidFill>
                <a:latin typeface="Arial"/>
                <a:cs typeface="Arial"/>
              </a:rPr>
              <a:t>protected</a:t>
            </a:r>
            <a:r>
              <a:rPr sz="320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25" dirty="0">
                <a:solidFill>
                  <a:srgbClr val="FFFFFF"/>
                </a:solidFill>
                <a:latin typeface="Arial"/>
                <a:cs typeface="Arial"/>
              </a:rPr>
              <a:t>objects</a:t>
            </a:r>
            <a:endParaRPr sz="3200">
              <a:latin typeface="Arial"/>
              <a:cs typeface="Arial"/>
            </a:endParaRPr>
          </a:p>
          <a:p>
            <a:pPr marL="1174115" lvl="2" indent="-259715">
              <a:lnSpc>
                <a:spcPts val="5545"/>
              </a:lnSpc>
              <a:buSzPct val="170312"/>
              <a:buChar char="•"/>
              <a:tabLst>
                <a:tab pos="1174750" algn="l"/>
              </a:tabLst>
            </a:pPr>
            <a:r>
              <a:rPr sz="3200" spc="-160" dirty="0">
                <a:solidFill>
                  <a:srgbClr val="FFFFFF"/>
                </a:solidFill>
                <a:latin typeface="Arial"/>
                <a:cs typeface="Arial"/>
              </a:rPr>
              <a:t>Dynamic </a:t>
            </a:r>
            <a:r>
              <a:rPr sz="3200" spc="-155" dirty="0">
                <a:solidFill>
                  <a:srgbClr val="FFFFFF"/>
                </a:solidFill>
                <a:latin typeface="Arial"/>
                <a:cs typeface="Arial"/>
              </a:rPr>
              <a:t>ceiling</a:t>
            </a:r>
            <a:r>
              <a:rPr sz="320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priorities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078032" y="9248378"/>
            <a:ext cx="3776979" cy="378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45415">
              <a:lnSpc>
                <a:spcPts val="1400"/>
              </a:lnSpc>
              <a:spcBef>
                <a:spcPts val="80"/>
              </a:spcBef>
            </a:pP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1997-2004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Lexical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Integration (M) </a:t>
            </a:r>
            <a:r>
              <a:rPr sz="1200" spc="-130" dirty="0">
                <a:solidFill>
                  <a:srgbClr val="FFFFFF"/>
                </a:solidFill>
                <a:latin typeface="Arial"/>
                <a:cs typeface="Arial"/>
              </a:rPr>
              <a:t>Sdn 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Bhd 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2003-2008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AdrianHoe.com,AdaStar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Informatics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798" cy="9753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9700" y="558800"/>
            <a:ext cx="9220200" cy="901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3200" y="348058"/>
            <a:ext cx="90170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32280" algn="l"/>
              </a:tabLst>
            </a:pPr>
            <a:r>
              <a:rPr sz="7200" spc="-425" dirty="0"/>
              <a:t>Ada	</a:t>
            </a:r>
            <a:r>
              <a:rPr sz="7200" spc="-405" dirty="0"/>
              <a:t>2005 </a:t>
            </a:r>
            <a:r>
              <a:rPr sz="7200" spc="-90" dirty="0"/>
              <a:t>New</a:t>
            </a:r>
            <a:r>
              <a:rPr sz="7200" spc="310" dirty="0"/>
              <a:t> </a:t>
            </a:r>
            <a:r>
              <a:rPr sz="7200" spc="-465" dirty="0"/>
              <a:t>Features</a:t>
            </a:r>
            <a:endParaRPr sz="7200"/>
          </a:p>
        </p:txBody>
      </p:sp>
      <p:sp>
        <p:nvSpPr>
          <p:cNvPr id="5" name="object 5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87500" y="1828800"/>
            <a:ext cx="381000" cy="381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41500" y="1778000"/>
            <a:ext cx="4470400" cy="520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44700" y="2209800"/>
            <a:ext cx="381000" cy="381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73300" y="2159000"/>
            <a:ext cx="1816100" cy="5207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44700" y="2590800"/>
            <a:ext cx="381000" cy="381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98700" y="2540000"/>
            <a:ext cx="2870200" cy="4699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44700" y="2971800"/>
            <a:ext cx="381000" cy="381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86000" y="2921000"/>
            <a:ext cx="3721100" cy="5207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44700" y="3352800"/>
            <a:ext cx="381000" cy="381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73300" y="3302000"/>
            <a:ext cx="3403600" cy="5207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44700" y="3733800"/>
            <a:ext cx="381000" cy="381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98700" y="3683000"/>
            <a:ext cx="5384800" cy="5207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44700" y="4114800"/>
            <a:ext cx="381000" cy="381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98700" y="4064000"/>
            <a:ext cx="2171700" cy="5207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89200" y="4495800"/>
            <a:ext cx="381000" cy="381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43200" y="4445000"/>
            <a:ext cx="5105400" cy="5207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89200" y="4876800"/>
            <a:ext cx="381000" cy="381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43200" y="4826000"/>
            <a:ext cx="8255000" cy="5207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89200" y="5257800"/>
            <a:ext cx="381000" cy="381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17800" y="5207000"/>
            <a:ext cx="1270000" cy="4699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89200" y="5638800"/>
            <a:ext cx="381000" cy="381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43200" y="5588000"/>
            <a:ext cx="6350000" cy="5207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44700" y="6019800"/>
            <a:ext cx="381000" cy="381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98700" y="5969000"/>
            <a:ext cx="2946400" cy="5207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89200" y="6400800"/>
            <a:ext cx="381000" cy="381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43200" y="6350000"/>
            <a:ext cx="6019800" cy="5207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89200" y="6781800"/>
            <a:ext cx="381000" cy="381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30500" y="6731000"/>
            <a:ext cx="7175500" cy="5207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489200" y="7162800"/>
            <a:ext cx="381000" cy="381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43200" y="7112000"/>
            <a:ext cx="3505200" cy="5207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044700" y="7543800"/>
            <a:ext cx="381000" cy="381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98700" y="7493000"/>
            <a:ext cx="4826000" cy="5207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89200" y="7924800"/>
            <a:ext cx="381000" cy="381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43200" y="7874000"/>
            <a:ext cx="3111500" cy="5207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625600" y="1764407"/>
            <a:ext cx="9210675" cy="6496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2415" indent="-259715">
              <a:lnSpc>
                <a:spcPct val="100000"/>
              </a:lnSpc>
              <a:spcBef>
                <a:spcPts val="100"/>
              </a:spcBef>
              <a:buSzPct val="170454"/>
              <a:buChar char="•"/>
              <a:tabLst>
                <a:tab pos="273050" algn="l"/>
              </a:tabLst>
            </a:pP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Real-Time 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High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Integrity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85" dirty="0">
                <a:solidFill>
                  <a:srgbClr val="FFFFFF"/>
                </a:solidFill>
                <a:latin typeface="Arial"/>
                <a:cs typeface="Arial"/>
              </a:rPr>
              <a:t>Systems</a:t>
            </a:r>
            <a:endParaRPr sz="2200">
              <a:latin typeface="Arial"/>
              <a:cs typeface="Arial"/>
            </a:endParaRPr>
          </a:p>
          <a:p>
            <a:pPr marL="729615" lvl="1" indent="-259715">
              <a:lnSpc>
                <a:spcPct val="100000"/>
              </a:lnSpc>
              <a:spcBef>
                <a:spcPts val="360"/>
              </a:spcBef>
              <a:buSzPct val="170454"/>
              <a:buChar char="•"/>
              <a:tabLst>
                <a:tab pos="730250" algn="l"/>
              </a:tabLst>
            </a:pP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Timing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events</a:t>
            </a:r>
            <a:endParaRPr sz="2200">
              <a:latin typeface="Arial"/>
              <a:cs typeface="Arial"/>
            </a:endParaRPr>
          </a:p>
          <a:p>
            <a:pPr marL="729615" lvl="1" indent="-259715">
              <a:lnSpc>
                <a:spcPct val="100000"/>
              </a:lnSpc>
              <a:spcBef>
                <a:spcPts val="360"/>
              </a:spcBef>
              <a:buSzPct val="170454"/>
              <a:buChar char="•"/>
              <a:tabLst>
                <a:tab pos="730250" algn="l"/>
              </a:tabLst>
            </a:pP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Execution-Time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Clocks</a:t>
            </a:r>
            <a:endParaRPr sz="2200">
              <a:latin typeface="Arial"/>
              <a:cs typeface="Arial"/>
            </a:endParaRPr>
          </a:p>
          <a:p>
            <a:pPr marL="729615" lvl="1" indent="-259715">
              <a:lnSpc>
                <a:spcPct val="100000"/>
              </a:lnSpc>
              <a:spcBef>
                <a:spcPts val="360"/>
              </a:spcBef>
              <a:buSzPct val="170454"/>
              <a:buChar char="•"/>
              <a:tabLst>
                <a:tab pos="730250" algn="l"/>
              </a:tabLst>
            </a:pP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Group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execution-time</a:t>
            </a:r>
            <a:r>
              <a:rPr sz="22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budgets</a:t>
            </a:r>
            <a:endParaRPr sz="2200">
              <a:latin typeface="Arial"/>
              <a:cs typeface="Arial"/>
            </a:endParaRPr>
          </a:p>
          <a:p>
            <a:pPr marL="729615" lvl="1" indent="-259715">
              <a:lnSpc>
                <a:spcPct val="100000"/>
              </a:lnSpc>
              <a:spcBef>
                <a:spcPts val="360"/>
              </a:spcBef>
              <a:buSzPct val="170454"/>
              <a:buChar char="•"/>
              <a:tabLst>
                <a:tab pos="730250" algn="l"/>
              </a:tabLst>
            </a:pPr>
            <a:r>
              <a:rPr sz="2200" spc="-220" dirty="0">
                <a:solidFill>
                  <a:srgbClr val="FFFFFF"/>
                </a:solidFill>
                <a:latin typeface="Arial"/>
                <a:cs typeface="Arial"/>
              </a:rPr>
              <a:t>Task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termination</a:t>
            </a:r>
            <a:r>
              <a:rPr sz="22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procedure</a:t>
            </a:r>
            <a:endParaRPr sz="2200">
              <a:latin typeface="Arial"/>
              <a:cs typeface="Arial"/>
            </a:endParaRPr>
          </a:p>
          <a:p>
            <a:pPr marL="729615" lvl="1" indent="-259715">
              <a:lnSpc>
                <a:spcPct val="100000"/>
              </a:lnSpc>
              <a:spcBef>
                <a:spcPts val="360"/>
              </a:spcBef>
              <a:buSzPct val="170454"/>
              <a:buChar char="•"/>
              <a:tabLst>
                <a:tab pos="730250" algn="l"/>
              </a:tabLst>
            </a:pP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Further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functions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returning 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Time_Span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values</a:t>
            </a:r>
            <a:endParaRPr sz="2200">
              <a:latin typeface="Arial"/>
              <a:cs typeface="Arial"/>
            </a:endParaRPr>
          </a:p>
          <a:p>
            <a:pPr marL="729615" lvl="1" indent="-259715">
              <a:lnSpc>
                <a:spcPct val="100000"/>
              </a:lnSpc>
              <a:spcBef>
                <a:spcPts val="360"/>
              </a:spcBef>
              <a:buSzPct val="170454"/>
              <a:buChar char="•"/>
              <a:tabLst>
                <a:tab pos="730250" algn="l"/>
              </a:tabLst>
            </a:pPr>
            <a:r>
              <a:rPr sz="2200" spc="-185" dirty="0">
                <a:solidFill>
                  <a:srgbClr val="FFFFFF"/>
                </a:solidFill>
                <a:latin typeface="Arial"/>
                <a:cs typeface="Arial"/>
              </a:rPr>
              <a:t>Ravenscar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profile</a:t>
            </a:r>
            <a:endParaRPr sz="2200">
              <a:latin typeface="Arial"/>
              <a:cs typeface="Arial"/>
            </a:endParaRPr>
          </a:p>
          <a:p>
            <a:pPr marL="1174115" lvl="2" indent="-259715">
              <a:lnSpc>
                <a:spcPct val="100000"/>
              </a:lnSpc>
              <a:spcBef>
                <a:spcPts val="360"/>
              </a:spcBef>
              <a:buSzPct val="170454"/>
              <a:buChar char="•"/>
              <a:tabLst>
                <a:tab pos="1174750" algn="l"/>
              </a:tabLst>
            </a:pPr>
            <a:r>
              <a:rPr sz="2200" spc="-185" dirty="0">
                <a:solidFill>
                  <a:srgbClr val="FFFFFF"/>
                </a:solidFill>
                <a:latin typeface="Arial"/>
                <a:cs typeface="Arial"/>
              </a:rPr>
              <a:t>Ravenscar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profile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high-integrity</a:t>
            </a:r>
            <a:r>
              <a:rPr sz="220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systems</a:t>
            </a:r>
            <a:endParaRPr sz="2200">
              <a:latin typeface="Arial"/>
              <a:cs typeface="Arial"/>
            </a:endParaRPr>
          </a:p>
          <a:p>
            <a:pPr marL="1174115" lvl="2" indent="-259715">
              <a:lnSpc>
                <a:spcPct val="100000"/>
              </a:lnSpc>
              <a:spcBef>
                <a:spcPts val="360"/>
              </a:spcBef>
              <a:buSzPct val="170454"/>
              <a:buChar char="•"/>
              <a:tabLst>
                <a:tab pos="1174750" algn="l"/>
              </a:tabLst>
            </a:pP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New 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pragma 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additional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restriction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identifiers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real-time</a:t>
            </a:r>
            <a:r>
              <a:rPr sz="2200" spc="-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systems</a:t>
            </a:r>
            <a:endParaRPr sz="2200">
              <a:latin typeface="Arial"/>
              <a:cs typeface="Arial"/>
            </a:endParaRPr>
          </a:p>
          <a:p>
            <a:pPr marL="1174115" lvl="2" indent="-259715">
              <a:lnSpc>
                <a:spcPct val="100000"/>
              </a:lnSpc>
              <a:spcBef>
                <a:spcPts val="360"/>
              </a:spcBef>
              <a:buSzPct val="170454"/>
              <a:buChar char="•"/>
              <a:tabLst>
                <a:tab pos="1174750" algn="l"/>
              </a:tabLst>
            </a:pP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Annex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2200">
              <a:latin typeface="Arial"/>
              <a:cs typeface="Arial"/>
            </a:endParaRPr>
          </a:p>
          <a:p>
            <a:pPr marL="1174115" lvl="2" indent="-259715">
              <a:lnSpc>
                <a:spcPct val="100000"/>
              </a:lnSpc>
              <a:spcBef>
                <a:spcPts val="360"/>
              </a:spcBef>
              <a:buSzPct val="170454"/>
              <a:buChar char="•"/>
              <a:tabLst>
                <a:tab pos="1174750" algn="l"/>
              </a:tabLst>
            </a:pP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Partition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Elaboration 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Policy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High-Integrity</a:t>
            </a:r>
            <a:r>
              <a:rPr sz="220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85" dirty="0">
                <a:solidFill>
                  <a:srgbClr val="FFFFFF"/>
                </a:solidFill>
                <a:latin typeface="Arial"/>
                <a:cs typeface="Arial"/>
              </a:rPr>
              <a:t>Systems</a:t>
            </a:r>
            <a:endParaRPr sz="2200">
              <a:latin typeface="Arial"/>
              <a:cs typeface="Arial"/>
            </a:endParaRPr>
          </a:p>
          <a:p>
            <a:pPr marL="729615" lvl="1" indent="-259715">
              <a:lnSpc>
                <a:spcPct val="100000"/>
              </a:lnSpc>
              <a:spcBef>
                <a:spcPts val="360"/>
              </a:spcBef>
              <a:buSzPct val="170454"/>
              <a:buChar char="•"/>
              <a:tabLst>
                <a:tab pos="730250" algn="l"/>
              </a:tabLst>
            </a:pP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New 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scheduling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policies</a:t>
            </a:r>
            <a:endParaRPr sz="2200">
              <a:latin typeface="Arial"/>
              <a:cs typeface="Arial"/>
            </a:endParaRPr>
          </a:p>
          <a:p>
            <a:pPr marL="1174115" lvl="2" indent="-259715">
              <a:lnSpc>
                <a:spcPct val="100000"/>
              </a:lnSpc>
              <a:spcBef>
                <a:spcPts val="360"/>
              </a:spcBef>
              <a:buSzPct val="170454"/>
              <a:buChar char="•"/>
              <a:tabLst>
                <a:tab pos="1174750" algn="l"/>
              </a:tabLst>
            </a:pP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Priority 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Specific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Dispatching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including 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Round</a:t>
            </a:r>
            <a:r>
              <a:rPr sz="2200" spc="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Robin</a:t>
            </a:r>
            <a:endParaRPr sz="2200">
              <a:latin typeface="Arial"/>
              <a:cs typeface="Arial"/>
            </a:endParaRPr>
          </a:p>
          <a:p>
            <a:pPr marL="1174115" lvl="2" indent="-259715">
              <a:lnSpc>
                <a:spcPct val="100000"/>
              </a:lnSpc>
              <a:spcBef>
                <a:spcPts val="360"/>
              </a:spcBef>
              <a:buSzPct val="170454"/>
              <a:buChar char="•"/>
              <a:tabLst>
                <a:tab pos="1174750" algn="l"/>
              </a:tabLst>
            </a:pP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Support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Deadlines 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Earliest 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Deadlines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First</a:t>
            </a:r>
            <a:r>
              <a:rPr sz="220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Scheduling</a:t>
            </a:r>
            <a:endParaRPr sz="2200">
              <a:latin typeface="Arial"/>
              <a:cs typeface="Arial"/>
            </a:endParaRPr>
          </a:p>
          <a:p>
            <a:pPr marL="1174115" lvl="2" indent="-259715">
              <a:lnSpc>
                <a:spcPct val="100000"/>
              </a:lnSpc>
              <a:spcBef>
                <a:spcPts val="360"/>
              </a:spcBef>
              <a:buSzPct val="170454"/>
              <a:buChar char="•"/>
              <a:tabLst>
                <a:tab pos="1174750" algn="l"/>
              </a:tabLst>
            </a:pP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Non-Preemptive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Dispatching</a:t>
            </a:r>
            <a:endParaRPr sz="2200">
              <a:latin typeface="Arial"/>
              <a:cs typeface="Arial"/>
            </a:endParaRPr>
          </a:p>
          <a:p>
            <a:pPr marL="729615" lvl="1" indent="-259715">
              <a:lnSpc>
                <a:spcPct val="100000"/>
              </a:lnSpc>
              <a:spcBef>
                <a:spcPts val="360"/>
              </a:spcBef>
              <a:buSzPct val="170454"/>
              <a:buChar char="•"/>
              <a:tabLst>
                <a:tab pos="730250" algn="l"/>
              </a:tabLst>
            </a:pP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Dynamic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priorities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protected</a:t>
            </a:r>
            <a:r>
              <a:rPr sz="22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objects</a:t>
            </a:r>
            <a:endParaRPr sz="2200">
              <a:latin typeface="Arial"/>
              <a:cs typeface="Arial"/>
            </a:endParaRPr>
          </a:p>
          <a:p>
            <a:pPr marL="1174115" lvl="2" indent="-259715">
              <a:lnSpc>
                <a:spcPct val="100000"/>
              </a:lnSpc>
              <a:spcBef>
                <a:spcPts val="360"/>
              </a:spcBef>
              <a:buSzPct val="170454"/>
              <a:buChar char="•"/>
              <a:tabLst>
                <a:tab pos="1174750" algn="l"/>
              </a:tabLst>
            </a:pP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Dynamic ceiling</a:t>
            </a:r>
            <a:r>
              <a:rPr sz="22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priorities</a:t>
            </a:r>
            <a:endParaRPr sz="2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078032" y="9248378"/>
            <a:ext cx="3776979" cy="378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45415">
              <a:lnSpc>
                <a:spcPts val="1400"/>
              </a:lnSpc>
              <a:spcBef>
                <a:spcPts val="80"/>
              </a:spcBef>
            </a:pP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1997-2004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Lexical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Integration (M) </a:t>
            </a:r>
            <a:r>
              <a:rPr sz="1200" spc="-130" dirty="0">
                <a:solidFill>
                  <a:srgbClr val="FFFFFF"/>
                </a:solidFill>
                <a:latin typeface="Arial"/>
                <a:cs typeface="Arial"/>
              </a:rPr>
              <a:t>Sdn 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Bhd 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125" dirty="0">
                <a:solidFill>
                  <a:srgbClr val="FFFFFF"/>
                </a:solidFill>
                <a:latin typeface="Arial"/>
                <a:cs typeface="Arial"/>
              </a:rPr>
              <a:t>2003-20087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AdrianHoe.com,AdaStar</a:t>
            </a:r>
            <a:r>
              <a:rPr sz="12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Informatics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7987" y="1110058"/>
            <a:ext cx="37369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135" dirty="0">
                <a:solidFill>
                  <a:srgbClr val="FFFFFF"/>
                </a:solidFill>
                <a:latin typeface="Arial"/>
                <a:cs typeface="Arial"/>
              </a:rPr>
              <a:t>Why</a:t>
            </a:r>
            <a:r>
              <a:rPr sz="7200" spc="-8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200" spc="-720" dirty="0">
                <a:solidFill>
                  <a:srgbClr val="FFFFFF"/>
                </a:solidFill>
                <a:latin typeface="Arial"/>
                <a:cs typeface="Arial"/>
              </a:rPr>
              <a:t>Ada?</a:t>
            </a:r>
            <a:endParaRPr sz="7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00200" y="5232400"/>
            <a:ext cx="9829800" cy="101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89500" y="6451600"/>
            <a:ext cx="3276600" cy="1054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73113" y="4973835"/>
            <a:ext cx="9645650" cy="252476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261360" marR="5080" indent="-3249295">
              <a:lnSpc>
                <a:spcPts val="9600"/>
              </a:lnSpc>
              <a:spcBef>
                <a:spcPts val="820"/>
              </a:spcBef>
              <a:tabLst>
                <a:tab pos="2997835" algn="l"/>
                <a:tab pos="6870065" algn="l"/>
              </a:tabLst>
            </a:pPr>
            <a:r>
              <a:rPr sz="8400" spc="-195" dirty="0">
                <a:solidFill>
                  <a:srgbClr val="FFFFFF"/>
                </a:solidFill>
                <a:latin typeface="Arial"/>
                <a:cs typeface="Arial"/>
              </a:rPr>
              <a:t>When	</a:t>
            </a:r>
            <a:r>
              <a:rPr sz="8400" spc="-310" dirty="0">
                <a:solidFill>
                  <a:srgbClr val="FFFFFF"/>
                </a:solidFill>
                <a:latin typeface="Arial"/>
                <a:cs typeface="Arial"/>
              </a:rPr>
              <a:t>failure</a:t>
            </a:r>
            <a:r>
              <a:rPr sz="8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400" spc="-500" dirty="0">
                <a:solidFill>
                  <a:srgbClr val="FFFFFF"/>
                </a:solidFill>
                <a:latin typeface="Arial"/>
                <a:cs typeface="Arial"/>
              </a:rPr>
              <a:t>is	</a:t>
            </a:r>
            <a:r>
              <a:rPr sz="8400" spc="-2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8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400" spc="-780" dirty="0">
                <a:solidFill>
                  <a:srgbClr val="FFFFFF"/>
                </a:solidFill>
                <a:latin typeface="Arial"/>
                <a:cs typeface="Arial"/>
              </a:rPr>
              <a:t>an  </a:t>
            </a:r>
            <a:r>
              <a:rPr sz="8400" spc="-95" dirty="0">
                <a:solidFill>
                  <a:srgbClr val="FFFFFF"/>
                </a:solidFill>
                <a:latin typeface="Arial"/>
                <a:cs typeface="Arial"/>
              </a:rPr>
              <a:t>option!</a:t>
            </a:r>
            <a:endParaRPr sz="8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078032" y="9248378"/>
            <a:ext cx="3776979" cy="378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45415">
              <a:lnSpc>
                <a:spcPts val="1400"/>
              </a:lnSpc>
              <a:spcBef>
                <a:spcPts val="80"/>
              </a:spcBef>
            </a:pP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1997-2004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Lexical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Integration (M) </a:t>
            </a:r>
            <a:r>
              <a:rPr sz="1200" spc="-130" dirty="0">
                <a:solidFill>
                  <a:srgbClr val="FFFFFF"/>
                </a:solidFill>
                <a:latin typeface="Arial"/>
                <a:cs typeface="Arial"/>
              </a:rPr>
              <a:t>Sdn 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Bhd 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125" dirty="0">
                <a:solidFill>
                  <a:srgbClr val="FFFFFF"/>
                </a:solidFill>
                <a:latin typeface="Arial"/>
                <a:cs typeface="Arial"/>
              </a:rPr>
              <a:t>2003-20087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AdrianHoe.com,AdaStar</a:t>
            </a:r>
            <a:r>
              <a:rPr sz="12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Informatics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2971800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95500" y="2908300"/>
            <a:ext cx="9309100" cy="673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82800" y="3429000"/>
            <a:ext cx="3708400" cy="571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0200" y="4165600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95500" y="4089400"/>
            <a:ext cx="9715500" cy="685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82800" y="4622800"/>
            <a:ext cx="4978400" cy="673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0200" y="5359400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95500" y="5283200"/>
            <a:ext cx="6807200" cy="685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0200" y="6032500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95500" y="5969000"/>
            <a:ext cx="5981700" cy="673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00200" y="6705600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95500" y="6642100"/>
            <a:ext cx="7708900" cy="673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00200" y="7378700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95500" y="7302500"/>
            <a:ext cx="9017000" cy="685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00200" y="8051800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57400" y="7988300"/>
            <a:ext cx="1917700" cy="5715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00200" y="8724900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70100" y="8661400"/>
            <a:ext cx="3213100" cy="571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625600" y="2828329"/>
            <a:ext cx="10025380" cy="639254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518159" marR="392430" indent="-505459">
              <a:lnSpc>
                <a:spcPts val="4100"/>
              </a:lnSpc>
              <a:spcBef>
                <a:spcPts val="420"/>
              </a:spcBef>
              <a:buSzPct val="170833"/>
              <a:buChar char="•"/>
              <a:tabLst>
                <a:tab pos="518795" algn="l"/>
              </a:tabLst>
            </a:pPr>
            <a:r>
              <a:rPr sz="3600" spc="-240" dirty="0">
                <a:solidFill>
                  <a:srgbClr val="FFFFFF"/>
                </a:solidFill>
                <a:latin typeface="Arial"/>
                <a:cs typeface="Arial"/>
              </a:rPr>
              <a:t>Expressive </a:t>
            </a:r>
            <a:r>
              <a:rPr sz="3600" spc="-4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3600" spc="-110" dirty="0">
                <a:solidFill>
                  <a:srgbClr val="FFFFFF"/>
                </a:solidFill>
                <a:latin typeface="Arial"/>
                <a:cs typeface="Arial"/>
              </a:rPr>
              <a:t>Primitive </a:t>
            </a:r>
            <a:r>
              <a:rPr sz="3600" spc="-140" dirty="0">
                <a:solidFill>
                  <a:srgbClr val="FFFFFF"/>
                </a:solidFill>
                <a:latin typeface="Arial"/>
                <a:cs typeface="Arial"/>
              </a:rPr>
              <a:t>objects </a:t>
            </a:r>
            <a:r>
              <a:rPr sz="3600" spc="-28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3600" spc="-120" dirty="0">
                <a:solidFill>
                  <a:srgbClr val="FFFFFF"/>
                </a:solidFill>
                <a:latin typeface="Arial"/>
                <a:cs typeface="Arial"/>
              </a:rPr>
              <a:t>operations </a:t>
            </a:r>
            <a:r>
              <a:rPr sz="3600" spc="-280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3600" spc="-175" dirty="0">
                <a:solidFill>
                  <a:srgbClr val="FFFFFF"/>
                </a:solidFill>
                <a:latin typeface="Arial"/>
                <a:cs typeface="Arial"/>
              </a:rPr>
              <a:t>must </a:t>
            </a:r>
            <a:r>
              <a:rPr sz="3600" spc="-24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360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50" dirty="0">
                <a:solidFill>
                  <a:srgbClr val="FFFFFF"/>
                </a:solidFill>
                <a:latin typeface="Arial"/>
                <a:cs typeface="Arial"/>
              </a:rPr>
              <a:t>extensible</a:t>
            </a:r>
            <a:endParaRPr sz="3600">
              <a:latin typeface="Arial"/>
              <a:cs typeface="Arial"/>
            </a:endParaRPr>
          </a:p>
          <a:p>
            <a:pPr marL="518159" marR="5080" indent="-505459">
              <a:lnSpc>
                <a:spcPts val="4100"/>
              </a:lnSpc>
              <a:spcBef>
                <a:spcPts val="1200"/>
              </a:spcBef>
              <a:buSzPct val="170833"/>
              <a:buChar char="•"/>
              <a:tabLst>
                <a:tab pos="518795" algn="l"/>
              </a:tabLst>
            </a:pPr>
            <a:r>
              <a:rPr sz="3600" spc="-135" dirty="0">
                <a:solidFill>
                  <a:srgbClr val="FFFFFF"/>
                </a:solidFill>
                <a:latin typeface="Arial"/>
                <a:cs typeface="Arial"/>
              </a:rPr>
              <a:t>Reliability </a:t>
            </a:r>
            <a:r>
              <a:rPr sz="3600" spc="-4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3600" spc="-185" dirty="0">
                <a:solidFill>
                  <a:srgbClr val="FFFFFF"/>
                </a:solidFill>
                <a:latin typeface="Arial"/>
                <a:cs typeface="Arial"/>
              </a:rPr>
              <a:t>Strong </a:t>
            </a:r>
            <a:r>
              <a:rPr sz="3600" spc="-165" dirty="0">
                <a:solidFill>
                  <a:srgbClr val="FFFFFF"/>
                </a:solidFill>
                <a:latin typeface="Arial"/>
                <a:cs typeface="Arial"/>
              </a:rPr>
              <a:t>typing, </a:t>
            </a:r>
            <a:r>
              <a:rPr sz="3600" spc="-175" dirty="0">
                <a:solidFill>
                  <a:srgbClr val="FFFFFF"/>
                </a:solidFill>
                <a:latin typeface="Arial"/>
                <a:cs typeface="Arial"/>
              </a:rPr>
              <a:t>enumerated </a:t>
            </a:r>
            <a:r>
              <a:rPr sz="3600" spc="-225" dirty="0">
                <a:solidFill>
                  <a:srgbClr val="FFFFFF"/>
                </a:solidFill>
                <a:latin typeface="Arial"/>
                <a:cs typeface="Arial"/>
              </a:rPr>
              <a:t>data, </a:t>
            </a:r>
            <a:r>
              <a:rPr sz="3600" spc="-155" dirty="0">
                <a:solidFill>
                  <a:srgbClr val="FFFFFF"/>
                </a:solidFill>
                <a:latin typeface="Arial"/>
                <a:cs typeface="Arial"/>
              </a:rPr>
              <a:t>capture  </a:t>
            </a:r>
            <a:r>
              <a:rPr sz="3600" spc="-30" dirty="0">
                <a:solidFill>
                  <a:srgbClr val="FFFFFF"/>
                </a:solidFill>
                <a:latin typeface="Arial"/>
                <a:cs typeface="Arial"/>
              </a:rPr>
              <a:t>errors </a:t>
            </a:r>
            <a:r>
              <a:rPr sz="3600" spc="-140" dirty="0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sz="3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10" dirty="0">
                <a:solidFill>
                  <a:srgbClr val="FFFFFF"/>
                </a:solidFill>
                <a:latin typeface="Arial"/>
                <a:cs typeface="Arial"/>
              </a:rPr>
              <a:t>compilation</a:t>
            </a:r>
            <a:endParaRPr sz="3600">
              <a:latin typeface="Arial"/>
              <a:cs typeface="Arial"/>
            </a:endParaRPr>
          </a:p>
          <a:p>
            <a:pPr marL="518159" indent="-505459">
              <a:lnSpc>
                <a:spcPct val="100000"/>
              </a:lnSpc>
              <a:spcBef>
                <a:spcPts val="880"/>
              </a:spcBef>
              <a:buSzPct val="170833"/>
              <a:buChar char="•"/>
              <a:tabLst>
                <a:tab pos="518795" algn="l"/>
              </a:tabLst>
            </a:pPr>
            <a:r>
              <a:rPr sz="3600" spc="-350" dirty="0">
                <a:solidFill>
                  <a:srgbClr val="FFFFFF"/>
                </a:solidFill>
                <a:latin typeface="Arial"/>
                <a:cs typeface="Arial"/>
              </a:rPr>
              <a:t>Language </a:t>
            </a:r>
            <a:r>
              <a:rPr sz="3600" spc="-125" dirty="0">
                <a:solidFill>
                  <a:srgbClr val="FFFFFF"/>
                </a:solidFill>
                <a:latin typeface="Arial"/>
                <a:cs typeface="Arial"/>
              </a:rPr>
              <a:t>implementation </a:t>
            </a:r>
            <a:r>
              <a:rPr sz="3600" spc="-6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6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210" dirty="0">
                <a:solidFill>
                  <a:srgbClr val="FFFFFF"/>
                </a:solidFill>
                <a:latin typeface="Arial"/>
                <a:cs typeface="Arial"/>
              </a:rPr>
              <a:t>tasking</a:t>
            </a:r>
            <a:endParaRPr sz="3600">
              <a:latin typeface="Arial"/>
              <a:cs typeface="Arial"/>
            </a:endParaRPr>
          </a:p>
          <a:p>
            <a:pPr marL="518159" indent="-505459">
              <a:lnSpc>
                <a:spcPct val="100000"/>
              </a:lnSpc>
              <a:spcBef>
                <a:spcPts val="980"/>
              </a:spcBef>
              <a:buSzPct val="170833"/>
              <a:buChar char="•"/>
              <a:tabLst>
                <a:tab pos="518795" algn="l"/>
              </a:tabLst>
            </a:pPr>
            <a:r>
              <a:rPr sz="3600" spc="-350" dirty="0">
                <a:solidFill>
                  <a:srgbClr val="FFFFFF"/>
                </a:solidFill>
                <a:latin typeface="Arial"/>
                <a:cs typeface="Arial"/>
              </a:rPr>
              <a:t>Language </a:t>
            </a:r>
            <a:r>
              <a:rPr sz="3600" spc="-135" dirty="0">
                <a:solidFill>
                  <a:srgbClr val="FFFFFF"/>
                </a:solidFill>
                <a:latin typeface="Arial"/>
                <a:cs typeface="Arial"/>
              </a:rPr>
              <a:t>extension </a:t>
            </a:r>
            <a:r>
              <a:rPr sz="3600" spc="-235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36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280" dirty="0">
                <a:solidFill>
                  <a:srgbClr val="FFFFFF"/>
                </a:solidFill>
                <a:latin typeface="Arial"/>
                <a:cs typeface="Arial"/>
              </a:rPr>
              <a:t>annexes</a:t>
            </a:r>
            <a:endParaRPr sz="3600">
              <a:latin typeface="Arial"/>
              <a:cs typeface="Arial"/>
            </a:endParaRPr>
          </a:p>
          <a:p>
            <a:pPr marL="518159" indent="-505459">
              <a:lnSpc>
                <a:spcPct val="100000"/>
              </a:lnSpc>
              <a:spcBef>
                <a:spcPts val="980"/>
              </a:spcBef>
              <a:buSzPct val="170833"/>
              <a:buChar char="•"/>
              <a:tabLst>
                <a:tab pos="518795" algn="l"/>
              </a:tabLst>
            </a:pPr>
            <a:r>
              <a:rPr sz="3600" spc="-120" dirty="0">
                <a:solidFill>
                  <a:srgbClr val="FFFFFF"/>
                </a:solidFill>
                <a:latin typeface="Arial"/>
                <a:cs typeface="Arial"/>
              </a:rPr>
              <a:t>Portability, </a:t>
            </a:r>
            <a:r>
              <a:rPr sz="3600" spc="-140" dirty="0">
                <a:solidFill>
                  <a:srgbClr val="FFFFFF"/>
                </a:solidFill>
                <a:latin typeface="Arial"/>
                <a:cs typeface="Arial"/>
              </a:rPr>
              <a:t>readability </a:t>
            </a:r>
            <a:r>
              <a:rPr sz="3600" spc="-28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6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45" dirty="0">
                <a:solidFill>
                  <a:srgbClr val="FFFFFF"/>
                </a:solidFill>
                <a:latin typeface="Arial"/>
                <a:cs typeface="Arial"/>
              </a:rPr>
              <a:t>maintainability</a:t>
            </a:r>
            <a:endParaRPr sz="3600">
              <a:latin typeface="Arial"/>
              <a:cs typeface="Arial"/>
            </a:endParaRPr>
          </a:p>
          <a:p>
            <a:pPr marL="518159" indent="-505459">
              <a:lnSpc>
                <a:spcPct val="100000"/>
              </a:lnSpc>
              <a:spcBef>
                <a:spcPts val="980"/>
              </a:spcBef>
              <a:buSzPct val="170833"/>
              <a:buChar char="•"/>
              <a:tabLst>
                <a:tab pos="518795" algn="l"/>
              </a:tabLst>
            </a:pPr>
            <a:r>
              <a:rPr sz="3600" spc="-85" dirty="0">
                <a:solidFill>
                  <a:srgbClr val="FFFFFF"/>
                </a:solidFill>
                <a:latin typeface="Arial"/>
                <a:cs typeface="Arial"/>
              </a:rPr>
              <a:t>Built </a:t>
            </a:r>
            <a:r>
              <a:rPr sz="3600" spc="-110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3600" spc="-10" dirty="0">
                <a:solidFill>
                  <a:srgbClr val="FFFFFF"/>
                </a:solidFill>
                <a:latin typeface="Arial"/>
                <a:cs typeface="Arial"/>
              </a:rPr>
              <a:t>top </a:t>
            </a:r>
            <a:r>
              <a:rPr sz="3600" spc="-6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600" spc="-120" dirty="0">
                <a:solidFill>
                  <a:srgbClr val="FFFFFF"/>
                </a:solidFill>
                <a:latin typeface="Arial"/>
                <a:cs typeface="Arial"/>
              </a:rPr>
              <a:t>software </a:t>
            </a:r>
            <a:r>
              <a:rPr sz="3600" spc="-200" dirty="0">
                <a:solidFill>
                  <a:srgbClr val="FFFFFF"/>
                </a:solidFill>
                <a:latin typeface="Arial"/>
                <a:cs typeface="Arial"/>
              </a:rPr>
              <a:t>engineering</a:t>
            </a:r>
            <a:r>
              <a:rPr sz="3600" spc="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65" dirty="0">
                <a:solidFill>
                  <a:srgbClr val="FFFFFF"/>
                </a:solidFill>
                <a:latin typeface="Arial"/>
                <a:cs typeface="Arial"/>
              </a:rPr>
              <a:t>philosophy</a:t>
            </a:r>
            <a:endParaRPr sz="3600">
              <a:latin typeface="Arial"/>
              <a:cs typeface="Arial"/>
            </a:endParaRPr>
          </a:p>
          <a:p>
            <a:pPr marL="518159" indent="-505459">
              <a:lnSpc>
                <a:spcPct val="100000"/>
              </a:lnSpc>
              <a:spcBef>
                <a:spcPts val="980"/>
              </a:spcBef>
              <a:buSzPct val="170833"/>
              <a:buChar char="•"/>
              <a:tabLst>
                <a:tab pos="518795" algn="l"/>
              </a:tabLst>
            </a:pPr>
            <a:r>
              <a:rPr sz="3600" spc="-204" dirty="0">
                <a:solidFill>
                  <a:srgbClr val="FFFFFF"/>
                </a:solidFill>
                <a:latin typeface="Arial"/>
                <a:cs typeface="Arial"/>
              </a:rPr>
              <a:t>Validated</a:t>
            </a:r>
            <a:endParaRPr sz="3600">
              <a:latin typeface="Arial"/>
              <a:cs typeface="Arial"/>
            </a:endParaRPr>
          </a:p>
          <a:p>
            <a:pPr marL="518159" indent="-505459">
              <a:lnSpc>
                <a:spcPct val="100000"/>
              </a:lnSpc>
              <a:spcBef>
                <a:spcPts val="980"/>
              </a:spcBef>
              <a:buSzPct val="170833"/>
              <a:buChar char="•"/>
              <a:tabLst>
                <a:tab pos="518795" algn="l"/>
              </a:tabLst>
            </a:pPr>
            <a:r>
              <a:rPr sz="3600" spc="-85" dirty="0">
                <a:solidFill>
                  <a:srgbClr val="FFFFFF"/>
                </a:solidFill>
                <a:latin typeface="Arial"/>
                <a:cs typeface="Arial"/>
              </a:rPr>
              <a:t>Time-to-market</a:t>
            </a:r>
            <a:endParaRPr sz="3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171700" y="1016000"/>
            <a:ext cx="8724900" cy="1016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241773" y="757435"/>
            <a:ext cx="852170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19300" algn="l"/>
              </a:tabLst>
            </a:pPr>
            <a:r>
              <a:rPr spc="-495" dirty="0"/>
              <a:t>Ada	</a:t>
            </a:r>
            <a:r>
              <a:rPr spc="-300" dirty="0"/>
              <a:t>Characteristics</a:t>
            </a:r>
          </a:p>
        </p:txBody>
      </p:sp>
      <p:sp>
        <p:nvSpPr>
          <p:cNvPr id="23" name="object 23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078032" y="9248378"/>
            <a:ext cx="3776979" cy="378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45415">
              <a:lnSpc>
                <a:spcPts val="1400"/>
              </a:lnSpc>
              <a:spcBef>
                <a:spcPts val="80"/>
              </a:spcBef>
            </a:pP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1997-2004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Lexical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Integration (M) </a:t>
            </a:r>
            <a:r>
              <a:rPr sz="1200" spc="-130" dirty="0">
                <a:solidFill>
                  <a:srgbClr val="FFFFFF"/>
                </a:solidFill>
                <a:latin typeface="Arial"/>
                <a:cs typeface="Arial"/>
              </a:rPr>
              <a:t>Sdn 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Bhd 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125" dirty="0">
                <a:solidFill>
                  <a:srgbClr val="FFFFFF"/>
                </a:solidFill>
                <a:latin typeface="Arial"/>
                <a:cs typeface="Arial"/>
              </a:rPr>
              <a:t>2003-20087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AdrianHoe.com,AdaStar</a:t>
            </a:r>
            <a:r>
              <a:rPr sz="12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Informatics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1524000"/>
            <a:ext cx="49530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33600" y="1460500"/>
            <a:ext cx="8089900" cy="74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3600" y="2108200"/>
            <a:ext cx="3784600" cy="723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16600" y="2082800"/>
            <a:ext cx="1879600" cy="749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41800" y="292100"/>
            <a:ext cx="4673600" cy="1231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0" dirty="0"/>
              <a:t>Expressive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85800" y="1362967"/>
            <a:ext cx="9398635" cy="248729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504315" marR="5080" indent="-551815">
              <a:lnSpc>
                <a:spcPts val="4900"/>
              </a:lnSpc>
              <a:spcBef>
                <a:spcPts val="380"/>
              </a:spcBef>
              <a:buSzPct val="171428"/>
              <a:buChar char="•"/>
              <a:tabLst>
                <a:tab pos="1504950" algn="l"/>
              </a:tabLst>
            </a:pPr>
            <a:r>
              <a:rPr sz="4200" spc="-125" dirty="0">
                <a:solidFill>
                  <a:srgbClr val="FFFFFF"/>
                </a:solidFill>
                <a:latin typeface="Arial"/>
                <a:cs typeface="Arial"/>
              </a:rPr>
              <a:t>Structured </a:t>
            </a:r>
            <a:r>
              <a:rPr sz="4200" spc="-120" dirty="0">
                <a:solidFill>
                  <a:srgbClr val="FFFFFF"/>
                </a:solidFill>
                <a:latin typeface="Arial"/>
                <a:cs typeface="Arial"/>
              </a:rPr>
              <a:t>definitions </a:t>
            </a:r>
            <a:r>
              <a:rPr sz="4200" spc="-7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4200" spc="-160" dirty="0">
                <a:solidFill>
                  <a:srgbClr val="FFFFFF"/>
                </a:solidFill>
                <a:latin typeface="Arial"/>
                <a:cs typeface="Arial"/>
              </a:rPr>
              <a:t>objects </a:t>
            </a:r>
            <a:r>
              <a:rPr sz="4200" spc="-325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4200" spc="-140" dirty="0">
                <a:solidFill>
                  <a:srgbClr val="FFFFFF"/>
                </a:solidFill>
                <a:latin typeface="Arial"/>
                <a:cs typeface="Arial"/>
              </a:rPr>
              <a:t>operations </a:t>
            </a:r>
            <a:r>
              <a:rPr sz="4200" spc="-305" dirty="0">
                <a:solidFill>
                  <a:srgbClr val="FFFFFF"/>
                </a:solidFill>
                <a:latin typeface="Arial"/>
                <a:cs typeface="Arial"/>
              </a:rPr>
              <a:t>using</a:t>
            </a:r>
            <a:r>
              <a:rPr sz="420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i="1" spc="-325" dirty="0">
                <a:solidFill>
                  <a:srgbClr val="FFFFFF"/>
                </a:solidFill>
                <a:latin typeface="Trebuchet MS"/>
                <a:cs typeface="Trebuchet MS"/>
              </a:rPr>
              <a:t>Package</a:t>
            </a:r>
            <a:endParaRPr sz="4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745"/>
              </a:spcBef>
            </a:pPr>
            <a:r>
              <a:rPr sz="1800" spc="-5" dirty="0">
                <a:solidFill>
                  <a:srgbClr val="FFFFFF"/>
                </a:solidFill>
                <a:latin typeface="Courier New"/>
                <a:cs typeface="Courier New"/>
              </a:rPr>
              <a:t>package Class_Stack</a:t>
            </a:r>
            <a:r>
              <a:rPr sz="1800" spc="-1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is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>
              <a:latin typeface="Times New Roman"/>
              <a:cs typeface="Times New Roman"/>
            </a:endParaRPr>
          </a:p>
          <a:p>
            <a:pPr marL="42418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ourier New"/>
                <a:cs typeface="Courier New"/>
              </a:rPr>
              <a:t>type Stack is tagged</a:t>
            </a:r>
            <a:r>
              <a:rPr sz="18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private;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97348" y="4109342"/>
            <a:ext cx="1259840" cy="858519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just">
              <a:lnSpc>
                <a:spcPct val="101899"/>
              </a:lnSpc>
              <a:spcBef>
                <a:spcPts val="55"/>
              </a:spcBef>
            </a:pPr>
            <a:r>
              <a:rPr sz="1800" spc="-5" dirty="0">
                <a:solidFill>
                  <a:srgbClr val="FFFFFF"/>
                </a:solidFill>
                <a:latin typeface="Courier New"/>
                <a:cs typeface="Courier New"/>
              </a:rPr>
              <a:t>procedure  procedure  procedure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68976" y="4109342"/>
            <a:ext cx="6198235" cy="858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ourier New"/>
                <a:cs typeface="Courier New"/>
              </a:rPr>
              <a:t>reset (the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: </a:t>
            </a:r>
            <a:r>
              <a:rPr sz="1800" spc="-5" dirty="0">
                <a:solidFill>
                  <a:srgbClr val="FFFFFF"/>
                </a:solidFill>
                <a:latin typeface="Courier New"/>
                <a:cs typeface="Courier New"/>
              </a:rPr>
              <a:t>in out</a:t>
            </a:r>
            <a:r>
              <a:rPr sz="18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Stack);</a:t>
            </a:r>
            <a:endParaRPr sz="1800">
              <a:latin typeface="Courier New"/>
              <a:cs typeface="Courier New"/>
            </a:endParaRPr>
          </a:p>
          <a:p>
            <a:pPr marL="12700" marR="5080">
              <a:lnSpc>
                <a:spcPts val="2200"/>
              </a:lnSpc>
              <a:spcBef>
                <a:spcPts val="80"/>
              </a:spcBef>
            </a:pPr>
            <a:r>
              <a:rPr sz="1800" spc="-5" dirty="0">
                <a:solidFill>
                  <a:srgbClr val="FFFFFF"/>
                </a:solidFill>
                <a:latin typeface="Courier New"/>
                <a:cs typeface="Courier New"/>
              </a:rPr>
              <a:t>push (the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: </a:t>
            </a:r>
            <a:r>
              <a:rPr sz="1800" spc="-5" dirty="0">
                <a:solidFill>
                  <a:srgbClr val="FFFFFF"/>
                </a:solidFill>
                <a:latin typeface="Courier New"/>
                <a:cs typeface="Courier New"/>
              </a:rPr>
              <a:t>in out Stack; item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: </a:t>
            </a:r>
            <a:r>
              <a:rPr sz="1800" spc="-5" dirty="0">
                <a:solidFill>
                  <a:srgbClr val="FFFFFF"/>
                </a:solidFill>
                <a:latin typeface="Courier New"/>
                <a:cs typeface="Courier New"/>
              </a:rPr>
              <a:t>in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Integer);  </a:t>
            </a:r>
            <a:r>
              <a:rPr sz="1800" spc="-5" dirty="0">
                <a:solidFill>
                  <a:srgbClr val="FFFFFF"/>
                </a:solidFill>
                <a:latin typeface="Courier New"/>
                <a:cs typeface="Courier New"/>
              </a:rPr>
              <a:t>pop (the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: </a:t>
            </a:r>
            <a:r>
              <a:rPr sz="1800" spc="-5" dirty="0">
                <a:solidFill>
                  <a:srgbClr val="FFFFFF"/>
                </a:solidFill>
                <a:latin typeface="Courier New"/>
                <a:cs typeface="Courier New"/>
              </a:rPr>
              <a:t>in out Stack; item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: </a:t>
            </a:r>
            <a:r>
              <a:rPr sz="1800" spc="-5" dirty="0">
                <a:solidFill>
                  <a:srgbClr val="FFFFFF"/>
                </a:solidFill>
                <a:latin typeface="Courier New"/>
                <a:cs typeface="Courier New"/>
              </a:rPr>
              <a:t>out</a:t>
            </a:r>
            <a:r>
              <a:rPr sz="1800" spc="-8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Integer);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5800" y="5226942"/>
            <a:ext cx="986155" cy="858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private</a:t>
            </a:r>
            <a:endParaRPr sz="1800">
              <a:latin typeface="Courier New"/>
              <a:cs typeface="Courier New"/>
            </a:endParaRPr>
          </a:p>
          <a:p>
            <a:pPr marL="424180" marR="5080">
              <a:lnSpc>
                <a:spcPts val="2200"/>
              </a:lnSpc>
              <a:spcBef>
                <a:spcPts val="80"/>
              </a:spcBef>
            </a:pPr>
            <a:r>
              <a:rPr sz="1800" spc="-5" dirty="0">
                <a:solidFill>
                  <a:srgbClr val="FFFFFF"/>
                </a:solidFill>
                <a:latin typeface="Courier New"/>
                <a:cs typeface="Courier New"/>
              </a:rPr>
              <a:t>type  type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83173" y="5506342"/>
            <a:ext cx="7706995" cy="579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ourier New"/>
                <a:cs typeface="Courier New"/>
              </a:rPr>
              <a:t>Stack_Index is new Integer range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0 </a:t>
            </a:r>
            <a:r>
              <a:rPr sz="1800" spc="-5" dirty="0">
                <a:solidFill>
                  <a:srgbClr val="FFFFFF"/>
                </a:solidFill>
                <a:latin typeface="Courier New"/>
                <a:cs typeface="Courier New"/>
              </a:rPr>
              <a:t>..</a:t>
            </a:r>
            <a:r>
              <a:rPr sz="18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10;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spc="-5" dirty="0">
                <a:solidFill>
                  <a:srgbClr val="FFFFFF"/>
                </a:solidFill>
                <a:latin typeface="Courier New"/>
                <a:cs typeface="Courier New"/>
              </a:rPr>
              <a:t>Stack_Array is array (1 .. Stack_Index’Last) of</a:t>
            </a:r>
            <a:r>
              <a:rPr sz="1800" spc="-7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Integer;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17663" y="6344542"/>
            <a:ext cx="2357755" cy="858519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indent="-635">
              <a:lnSpc>
                <a:spcPct val="101899"/>
              </a:lnSpc>
              <a:spcBef>
                <a:spcPts val="55"/>
              </a:spcBef>
            </a:pPr>
            <a:r>
              <a:rPr sz="1800" spc="-5" dirty="0">
                <a:solidFill>
                  <a:srgbClr val="FFFFFF"/>
                </a:solidFill>
                <a:latin typeface="Courier New"/>
                <a:cs typeface="Courier New"/>
              </a:rPr>
              <a:t>tagged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record  Stack_Array;  </a:t>
            </a:r>
            <a:r>
              <a:rPr sz="1800" spc="-5" dirty="0">
                <a:solidFill>
                  <a:srgbClr val="FFFFFF"/>
                </a:solidFill>
                <a:latin typeface="Courier New"/>
                <a:cs typeface="Courier New"/>
              </a:rPr>
              <a:t>Stack_Index :=</a:t>
            </a:r>
            <a:r>
              <a:rPr sz="1800" spc="-9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0;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97348" y="6344542"/>
            <a:ext cx="1809114" cy="113792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424180" marR="5080" indent="-412115" algn="just">
              <a:lnSpc>
                <a:spcPct val="101899"/>
              </a:lnSpc>
              <a:spcBef>
                <a:spcPts val="55"/>
              </a:spcBef>
            </a:pPr>
            <a:r>
              <a:rPr sz="1800" spc="-5" dirty="0">
                <a:solidFill>
                  <a:srgbClr val="FFFFFF"/>
                </a:solidFill>
                <a:latin typeface="Courier New"/>
                <a:cs typeface="Courier New"/>
              </a:rPr>
              <a:t>type Stack</a:t>
            </a:r>
            <a:r>
              <a:rPr sz="1800" spc="-9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urier New"/>
                <a:cs typeface="Courier New"/>
              </a:rPr>
              <a:t>is  Element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:  </a:t>
            </a:r>
            <a:r>
              <a:rPr sz="1800" spc="-5" dirty="0">
                <a:solidFill>
                  <a:srgbClr val="FFFFFF"/>
                </a:solidFill>
                <a:latin typeface="Courier New"/>
                <a:cs typeface="Courier New"/>
              </a:rPr>
              <a:t>Position</a:t>
            </a:r>
            <a:r>
              <a:rPr sz="1800" spc="-10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: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spc="-5" dirty="0">
                <a:solidFill>
                  <a:srgbClr val="FFFFFF"/>
                </a:solidFill>
                <a:latin typeface="Courier New"/>
                <a:cs typeface="Courier New"/>
              </a:rPr>
              <a:t>end</a:t>
            </a:r>
            <a:r>
              <a:rPr sz="18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record;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5800" y="7741542"/>
            <a:ext cx="2220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ourier New"/>
                <a:cs typeface="Courier New"/>
              </a:rPr>
              <a:t>end</a:t>
            </a:r>
            <a:r>
              <a:rPr sz="1800" spc="-9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Class_Stack;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078032" y="9248378"/>
            <a:ext cx="3776979" cy="378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45415">
              <a:lnSpc>
                <a:spcPts val="1400"/>
              </a:lnSpc>
              <a:spcBef>
                <a:spcPts val="80"/>
              </a:spcBef>
            </a:pP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1997-2004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Lexical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Integration (M) </a:t>
            </a:r>
            <a:r>
              <a:rPr sz="1200" spc="-130" dirty="0">
                <a:solidFill>
                  <a:srgbClr val="FFFFFF"/>
                </a:solidFill>
                <a:latin typeface="Arial"/>
                <a:cs typeface="Arial"/>
              </a:rPr>
              <a:t>Sdn 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Bhd 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125" dirty="0">
                <a:solidFill>
                  <a:srgbClr val="FFFFFF"/>
                </a:solidFill>
                <a:latin typeface="Arial"/>
                <a:cs typeface="Arial"/>
              </a:rPr>
              <a:t>2003-20087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AdrianHoe.com,AdaStar</a:t>
            </a:r>
            <a:r>
              <a:rPr sz="12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Informatics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1511300"/>
            <a:ext cx="49530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33600" y="1447800"/>
            <a:ext cx="8089900" cy="74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3600" y="2095500"/>
            <a:ext cx="3784600" cy="723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16600" y="2070100"/>
            <a:ext cx="1879600" cy="749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12900" y="3086100"/>
            <a:ext cx="495300" cy="495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20900" y="3022600"/>
            <a:ext cx="1866900" cy="749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24300" y="3022600"/>
            <a:ext cx="5524500" cy="749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47200" y="3022600"/>
            <a:ext cx="2235200" cy="749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25600" y="1350267"/>
            <a:ext cx="9770745" cy="231648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564515" marR="1316355" indent="-551815">
              <a:lnSpc>
                <a:spcPts val="4900"/>
              </a:lnSpc>
              <a:spcBef>
                <a:spcPts val="380"/>
              </a:spcBef>
              <a:buSzPct val="171428"/>
              <a:buChar char="•"/>
              <a:tabLst>
                <a:tab pos="565150" algn="l"/>
              </a:tabLst>
            </a:pPr>
            <a:r>
              <a:rPr sz="4200" spc="-125" dirty="0">
                <a:solidFill>
                  <a:srgbClr val="FFFFFF"/>
                </a:solidFill>
                <a:latin typeface="Arial"/>
                <a:cs typeface="Arial"/>
              </a:rPr>
              <a:t>Structured </a:t>
            </a:r>
            <a:r>
              <a:rPr sz="4200" spc="-120" dirty="0">
                <a:solidFill>
                  <a:srgbClr val="FFFFFF"/>
                </a:solidFill>
                <a:latin typeface="Arial"/>
                <a:cs typeface="Arial"/>
              </a:rPr>
              <a:t>definitions </a:t>
            </a:r>
            <a:r>
              <a:rPr sz="4200" spc="-7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4200" spc="-160" dirty="0">
                <a:solidFill>
                  <a:srgbClr val="FFFFFF"/>
                </a:solidFill>
                <a:latin typeface="Arial"/>
                <a:cs typeface="Arial"/>
              </a:rPr>
              <a:t>objects </a:t>
            </a:r>
            <a:r>
              <a:rPr sz="4200" spc="-325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4200" spc="-140" dirty="0">
                <a:solidFill>
                  <a:srgbClr val="FFFFFF"/>
                </a:solidFill>
                <a:latin typeface="Arial"/>
                <a:cs typeface="Arial"/>
              </a:rPr>
              <a:t>operations </a:t>
            </a:r>
            <a:r>
              <a:rPr sz="4200" spc="-305" dirty="0">
                <a:solidFill>
                  <a:srgbClr val="FFFFFF"/>
                </a:solidFill>
                <a:latin typeface="Arial"/>
                <a:cs typeface="Arial"/>
              </a:rPr>
              <a:t>using</a:t>
            </a:r>
            <a:r>
              <a:rPr sz="420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i="1" spc="-325" dirty="0">
                <a:solidFill>
                  <a:srgbClr val="FFFFFF"/>
                </a:solidFill>
                <a:latin typeface="Trebuchet MS"/>
                <a:cs typeface="Trebuchet MS"/>
              </a:rPr>
              <a:t>Package</a:t>
            </a:r>
            <a:endParaRPr sz="4200">
              <a:latin typeface="Trebuchet MS"/>
              <a:cs typeface="Trebuchet MS"/>
            </a:endParaRPr>
          </a:p>
          <a:p>
            <a:pPr marL="564515" indent="-551815">
              <a:lnSpc>
                <a:spcPct val="100000"/>
              </a:lnSpc>
              <a:spcBef>
                <a:spcPts val="2320"/>
              </a:spcBef>
              <a:buSzPct val="171428"/>
              <a:buChar char="•"/>
              <a:tabLst>
                <a:tab pos="565150" algn="l"/>
              </a:tabLst>
            </a:pPr>
            <a:r>
              <a:rPr sz="4200" i="1" spc="-325" dirty="0">
                <a:solidFill>
                  <a:srgbClr val="FFFFFF"/>
                </a:solidFill>
                <a:latin typeface="Trebuchet MS"/>
                <a:cs typeface="Trebuchet MS"/>
              </a:rPr>
              <a:t>Package </a:t>
            </a:r>
            <a:r>
              <a:rPr sz="4200" spc="-200" dirty="0">
                <a:solidFill>
                  <a:srgbClr val="FFFFFF"/>
                </a:solidFill>
                <a:latin typeface="Arial"/>
                <a:cs typeface="Arial"/>
              </a:rPr>
              <a:t>must </a:t>
            </a:r>
            <a:r>
              <a:rPr sz="4200" spc="-280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4200" spc="-175" dirty="0">
                <a:solidFill>
                  <a:srgbClr val="FFFFFF"/>
                </a:solidFill>
                <a:latin typeface="Arial"/>
                <a:cs typeface="Arial"/>
              </a:rPr>
              <a:t>extensible </a:t>
            </a:r>
            <a:r>
              <a:rPr sz="4200" spc="-305" dirty="0">
                <a:solidFill>
                  <a:srgbClr val="FFFFFF"/>
                </a:solidFill>
                <a:latin typeface="Arial"/>
                <a:cs typeface="Arial"/>
              </a:rPr>
              <a:t>using</a:t>
            </a:r>
            <a:r>
              <a:rPr sz="4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i="1" spc="-425" dirty="0">
                <a:solidFill>
                  <a:srgbClr val="FFFFFF"/>
                </a:solidFill>
                <a:latin typeface="Trebuchet MS"/>
                <a:cs typeface="Trebuchet MS"/>
              </a:rPr>
              <a:t>Genericity</a:t>
            </a:r>
            <a:endParaRPr sz="42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41800" y="292100"/>
            <a:ext cx="4673600" cy="12319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0" dirty="0"/>
              <a:t>Expressive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85800" y="3632993"/>
            <a:ext cx="4049395" cy="1475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sz="1600" dirty="0">
                <a:solidFill>
                  <a:srgbClr val="FFFB00"/>
                </a:solidFill>
                <a:latin typeface="Courier New"/>
                <a:cs typeface="Courier New"/>
              </a:rPr>
              <a:t>generic</a:t>
            </a:r>
            <a:endParaRPr sz="1600">
              <a:latin typeface="Courier New"/>
              <a:cs typeface="Courier New"/>
            </a:endParaRPr>
          </a:p>
          <a:p>
            <a:pPr marL="378460">
              <a:lnSpc>
                <a:spcPts val="1900"/>
              </a:lnSpc>
            </a:pPr>
            <a:r>
              <a:rPr sz="1600" spc="-5" dirty="0">
                <a:solidFill>
                  <a:srgbClr val="FFFB00"/>
                </a:solidFill>
                <a:latin typeface="Courier New"/>
                <a:cs typeface="Courier New"/>
              </a:rPr>
              <a:t>type </a:t>
            </a:r>
            <a:r>
              <a:rPr sz="1600" dirty="0">
                <a:solidFill>
                  <a:srgbClr val="FFFB00"/>
                </a:solidFill>
                <a:latin typeface="Courier New"/>
                <a:cs typeface="Courier New"/>
              </a:rPr>
              <a:t>T </a:t>
            </a:r>
            <a:r>
              <a:rPr sz="1600" spc="-5" dirty="0">
                <a:solidFill>
                  <a:srgbClr val="FFFB00"/>
                </a:solidFill>
                <a:latin typeface="Courier New"/>
                <a:cs typeface="Courier New"/>
              </a:rPr>
              <a:t>is</a:t>
            </a:r>
            <a:r>
              <a:rPr sz="1600" spc="-30" dirty="0">
                <a:solidFill>
                  <a:srgbClr val="FFFB00"/>
                </a:solidFill>
                <a:latin typeface="Courier New"/>
                <a:cs typeface="Courier New"/>
              </a:rPr>
              <a:t> </a:t>
            </a:r>
            <a:r>
              <a:rPr sz="1600" dirty="0">
                <a:solidFill>
                  <a:srgbClr val="FFFB00"/>
                </a:solidFill>
                <a:latin typeface="Courier New"/>
                <a:cs typeface="Courier New"/>
              </a:rPr>
              <a:t>private;</a:t>
            </a:r>
            <a:endParaRPr sz="1600">
              <a:latin typeface="Courier New"/>
              <a:cs typeface="Courier New"/>
            </a:endParaRPr>
          </a:p>
          <a:p>
            <a:pPr marL="12700" marR="5080" indent="365760">
              <a:lnSpc>
                <a:spcPts val="1900"/>
              </a:lnSpc>
              <a:spcBef>
                <a:spcPts val="70"/>
              </a:spcBef>
            </a:pPr>
            <a:r>
              <a:rPr sz="1600" spc="-5" dirty="0">
                <a:solidFill>
                  <a:srgbClr val="FFFB00"/>
                </a:solidFill>
                <a:latin typeface="Courier New"/>
                <a:cs typeface="Courier New"/>
              </a:rPr>
              <a:t>Max_Stack </a:t>
            </a:r>
            <a:r>
              <a:rPr sz="1600" dirty="0">
                <a:solidFill>
                  <a:srgbClr val="FFFB00"/>
                </a:solidFill>
                <a:latin typeface="Courier New"/>
                <a:cs typeface="Courier New"/>
              </a:rPr>
              <a:t>: </a:t>
            </a:r>
            <a:r>
              <a:rPr sz="1600" spc="-5" dirty="0">
                <a:solidFill>
                  <a:srgbClr val="FFFB00"/>
                </a:solidFill>
                <a:latin typeface="Courier New"/>
                <a:cs typeface="Courier New"/>
              </a:rPr>
              <a:t>in Positive := </a:t>
            </a:r>
            <a:r>
              <a:rPr sz="1600" dirty="0">
                <a:solidFill>
                  <a:srgbClr val="FFFB00"/>
                </a:solidFill>
                <a:latin typeface="Courier New"/>
                <a:cs typeface="Courier New"/>
              </a:rPr>
              <a:t>10;  </a:t>
            </a:r>
            <a:r>
              <a:rPr sz="1600" spc="-5" dirty="0">
                <a:solidFill>
                  <a:srgbClr val="FFFFFF"/>
                </a:solidFill>
                <a:latin typeface="Courier New"/>
                <a:cs typeface="Courier New"/>
              </a:rPr>
              <a:t>package Class_Stack</a:t>
            </a:r>
            <a:r>
              <a:rPr sz="16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600" dirty="0">
                <a:solidFill>
                  <a:srgbClr val="FFFFFF"/>
                </a:solidFill>
                <a:latin typeface="Courier New"/>
                <a:cs typeface="Courier New"/>
              </a:rPr>
              <a:t>is</a:t>
            </a:r>
            <a:endParaRPr sz="16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Times New Roman"/>
              <a:cs typeface="Times New Roman"/>
            </a:endParaRPr>
          </a:p>
          <a:p>
            <a:pPr marL="37846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Courier New"/>
                <a:cs typeface="Courier New"/>
              </a:rPr>
              <a:t>type Stack is tagged</a:t>
            </a:r>
            <a:r>
              <a:rPr sz="1600" spc="-7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600" dirty="0">
                <a:solidFill>
                  <a:srgbClr val="FFFFFF"/>
                </a:solidFill>
                <a:latin typeface="Courier New"/>
                <a:cs typeface="Courier New"/>
              </a:rPr>
              <a:t>private;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51620" y="5322093"/>
            <a:ext cx="1122680" cy="7518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just">
              <a:lnSpc>
                <a:spcPts val="1900"/>
              </a:lnSpc>
              <a:spcBef>
                <a:spcPts val="180"/>
              </a:spcBef>
            </a:pPr>
            <a:r>
              <a:rPr sz="1600" spc="-5" dirty="0">
                <a:solidFill>
                  <a:srgbClr val="FFFFFF"/>
                </a:solidFill>
                <a:latin typeface="Courier New"/>
                <a:cs typeface="Courier New"/>
              </a:rPr>
              <a:t>procedure  procedure  procedure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70845" y="5322093"/>
            <a:ext cx="4781550" cy="75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Courier New"/>
                <a:cs typeface="Courier New"/>
              </a:rPr>
              <a:t>reset (the </a:t>
            </a:r>
            <a:r>
              <a:rPr sz="1600" dirty="0">
                <a:solidFill>
                  <a:srgbClr val="FFFFFF"/>
                </a:solidFill>
                <a:latin typeface="Courier New"/>
                <a:cs typeface="Courier New"/>
              </a:rPr>
              <a:t>: </a:t>
            </a:r>
            <a:r>
              <a:rPr sz="1600" spc="-5" dirty="0">
                <a:solidFill>
                  <a:srgbClr val="FFFFFF"/>
                </a:solidFill>
                <a:latin typeface="Courier New"/>
                <a:cs typeface="Courier New"/>
              </a:rPr>
              <a:t>in out</a:t>
            </a:r>
            <a:r>
              <a:rPr sz="16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600" dirty="0">
                <a:solidFill>
                  <a:srgbClr val="FFFFFF"/>
                </a:solidFill>
                <a:latin typeface="Courier New"/>
                <a:cs typeface="Courier New"/>
              </a:rPr>
              <a:t>Stack);</a:t>
            </a:r>
            <a:endParaRPr sz="1600">
              <a:latin typeface="Courier New"/>
              <a:cs typeface="Courier New"/>
            </a:endParaRPr>
          </a:p>
          <a:p>
            <a:pPr marL="12700" marR="5080">
              <a:lnSpc>
                <a:spcPts val="1900"/>
              </a:lnSpc>
              <a:spcBef>
                <a:spcPts val="70"/>
              </a:spcBef>
            </a:pPr>
            <a:r>
              <a:rPr sz="1600" spc="-5" dirty="0">
                <a:solidFill>
                  <a:srgbClr val="FFFFFF"/>
                </a:solidFill>
                <a:latin typeface="Courier New"/>
                <a:cs typeface="Courier New"/>
              </a:rPr>
              <a:t>push (the </a:t>
            </a:r>
            <a:r>
              <a:rPr sz="1600" dirty="0">
                <a:solidFill>
                  <a:srgbClr val="FFFFFF"/>
                </a:solidFill>
                <a:latin typeface="Courier New"/>
                <a:cs typeface="Courier New"/>
              </a:rPr>
              <a:t>: </a:t>
            </a:r>
            <a:r>
              <a:rPr sz="1600" spc="-5" dirty="0">
                <a:solidFill>
                  <a:srgbClr val="FFFFFF"/>
                </a:solidFill>
                <a:latin typeface="Courier New"/>
                <a:cs typeface="Courier New"/>
              </a:rPr>
              <a:t>in out Stack; </a:t>
            </a:r>
            <a:r>
              <a:rPr sz="1600" spc="-5" dirty="0">
                <a:solidFill>
                  <a:srgbClr val="FFFB00"/>
                </a:solidFill>
                <a:latin typeface="Courier New"/>
                <a:cs typeface="Courier New"/>
              </a:rPr>
              <a:t>item </a:t>
            </a:r>
            <a:r>
              <a:rPr sz="1600" dirty="0">
                <a:solidFill>
                  <a:srgbClr val="FFFB00"/>
                </a:solidFill>
                <a:latin typeface="Courier New"/>
                <a:cs typeface="Courier New"/>
              </a:rPr>
              <a:t>: </a:t>
            </a:r>
            <a:r>
              <a:rPr sz="1600" spc="-5" dirty="0">
                <a:solidFill>
                  <a:srgbClr val="FFFB00"/>
                </a:solidFill>
                <a:latin typeface="Courier New"/>
                <a:cs typeface="Courier New"/>
              </a:rPr>
              <a:t>in </a:t>
            </a:r>
            <a:r>
              <a:rPr sz="1600" dirty="0">
                <a:solidFill>
                  <a:srgbClr val="FFFB00"/>
                </a:solidFill>
                <a:latin typeface="Courier New"/>
                <a:cs typeface="Courier New"/>
              </a:rPr>
              <a:t>T</a:t>
            </a:r>
            <a:r>
              <a:rPr sz="1600" dirty="0">
                <a:solidFill>
                  <a:srgbClr val="FFFFFF"/>
                </a:solidFill>
                <a:latin typeface="Courier New"/>
                <a:cs typeface="Courier New"/>
              </a:rPr>
              <a:t>);  </a:t>
            </a:r>
            <a:r>
              <a:rPr sz="1600" spc="-5" dirty="0">
                <a:solidFill>
                  <a:srgbClr val="FFFFFF"/>
                </a:solidFill>
                <a:latin typeface="Courier New"/>
                <a:cs typeface="Courier New"/>
              </a:rPr>
              <a:t>pop (the </a:t>
            </a:r>
            <a:r>
              <a:rPr sz="1600" dirty="0">
                <a:solidFill>
                  <a:srgbClr val="FFFFFF"/>
                </a:solidFill>
                <a:latin typeface="Courier New"/>
                <a:cs typeface="Courier New"/>
              </a:rPr>
              <a:t>: </a:t>
            </a:r>
            <a:r>
              <a:rPr sz="1600" spc="-5" dirty="0">
                <a:solidFill>
                  <a:srgbClr val="FFFFFF"/>
                </a:solidFill>
                <a:latin typeface="Courier New"/>
                <a:cs typeface="Courier New"/>
              </a:rPr>
              <a:t>in out Stack; </a:t>
            </a:r>
            <a:r>
              <a:rPr sz="1600" spc="-5" dirty="0">
                <a:solidFill>
                  <a:srgbClr val="FFFB00"/>
                </a:solidFill>
                <a:latin typeface="Courier New"/>
                <a:cs typeface="Courier New"/>
              </a:rPr>
              <a:t>item </a:t>
            </a:r>
            <a:r>
              <a:rPr sz="1600" dirty="0">
                <a:solidFill>
                  <a:srgbClr val="FFFB00"/>
                </a:solidFill>
                <a:latin typeface="Courier New"/>
                <a:cs typeface="Courier New"/>
              </a:rPr>
              <a:t>: </a:t>
            </a:r>
            <a:r>
              <a:rPr sz="1600" spc="-5" dirty="0">
                <a:solidFill>
                  <a:srgbClr val="FFFB00"/>
                </a:solidFill>
                <a:latin typeface="Courier New"/>
                <a:cs typeface="Courier New"/>
              </a:rPr>
              <a:t>out</a:t>
            </a:r>
            <a:r>
              <a:rPr sz="1600" spc="-75" dirty="0">
                <a:solidFill>
                  <a:srgbClr val="FFFB00"/>
                </a:solidFill>
                <a:latin typeface="Courier New"/>
                <a:cs typeface="Courier New"/>
              </a:rPr>
              <a:t> </a:t>
            </a:r>
            <a:r>
              <a:rPr sz="1600" dirty="0">
                <a:solidFill>
                  <a:srgbClr val="FFFB00"/>
                </a:solidFill>
                <a:latin typeface="Courier New"/>
                <a:cs typeface="Courier New"/>
              </a:rPr>
              <a:t>T</a:t>
            </a:r>
            <a:r>
              <a:rPr sz="1600" dirty="0">
                <a:solidFill>
                  <a:srgbClr val="FFFFFF"/>
                </a:solidFill>
                <a:latin typeface="Courier New"/>
                <a:cs typeface="Courier New"/>
              </a:rPr>
              <a:t>);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5800" y="6287293"/>
            <a:ext cx="879475" cy="75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Courier New"/>
                <a:cs typeface="Courier New"/>
              </a:rPr>
              <a:t>private</a:t>
            </a:r>
            <a:endParaRPr sz="1600">
              <a:latin typeface="Courier New"/>
              <a:cs typeface="Courier New"/>
            </a:endParaRPr>
          </a:p>
          <a:p>
            <a:pPr marL="378460" marR="5080">
              <a:lnSpc>
                <a:spcPts val="1900"/>
              </a:lnSpc>
              <a:spcBef>
                <a:spcPts val="70"/>
              </a:spcBef>
            </a:pPr>
            <a:r>
              <a:rPr sz="1600" spc="-5" dirty="0">
                <a:solidFill>
                  <a:srgbClr val="FFFFFF"/>
                </a:solidFill>
                <a:latin typeface="Courier New"/>
                <a:cs typeface="Courier New"/>
              </a:rPr>
              <a:t>type  type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61243" y="6528593"/>
            <a:ext cx="5878830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z="1600" spc="-5" dirty="0">
                <a:solidFill>
                  <a:srgbClr val="FFFFFF"/>
                </a:solidFill>
                <a:latin typeface="Courier New"/>
                <a:cs typeface="Courier New"/>
              </a:rPr>
              <a:t>Stack_Index is new Integer range </a:t>
            </a:r>
            <a:r>
              <a:rPr sz="1600" dirty="0">
                <a:solidFill>
                  <a:srgbClr val="FFFFFF"/>
                </a:solidFill>
                <a:latin typeface="Courier New"/>
                <a:cs typeface="Courier New"/>
              </a:rPr>
              <a:t>0 </a:t>
            </a:r>
            <a:r>
              <a:rPr sz="1600" spc="-5" dirty="0">
                <a:solidFill>
                  <a:srgbClr val="FFFFFF"/>
                </a:solidFill>
                <a:latin typeface="Courier New"/>
                <a:cs typeface="Courier New"/>
              </a:rPr>
              <a:t>.. </a:t>
            </a:r>
            <a:r>
              <a:rPr sz="1600" dirty="0">
                <a:solidFill>
                  <a:srgbClr val="FFFB00"/>
                </a:solidFill>
                <a:latin typeface="Courier New"/>
                <a:cs typeface="Courier New"/>
              </a:rPr>
              <a:t>Max_Stack</a:t>
            </a:r>
            <a:r>
              <a:rPr sz="1600" dirty="0">
                <a:solidFill>
                  <a:srgbClr val="FFFFFF"/>
                </a:solidFill>
                <a:latin typeface="Courier New"/>
                <a:cs typeface="Courier New"/>
              </a:rPr>
              <a:t>;  </a:t>
            </a:r>
            <a:r>
              <a:rPr sz="1600" spc="-5" dirty="0">
                <a:solidFill>
                  <a:srgbClr val="FFFFFF"/>
                </a:solidFill>
                <a:latin typeface="Courier New"/>
                <a:cs typeface="Courier New"/>
              </a:rPr>
              <a:t>Stack_Array is array (1 .. </a:t>
            </a:r>
            <a:r>
              <a:rPr sz="1600" dirty="0">
                <a:solidFill>
                  <a:srgbClr val="FFFB00"/>
                </a:solidFill>
                <a:latin typeface="Courier New"/>
                <a:cs typeface="Courier New"/>
              </a:rPr>
              <a:t>Max_Stack</a:t>
            </a:r>
            <a:r>
              <a:rPr sz="1600" dirty="0">
                <a:solidFill>
                  <a:srgbClr val="FFFFFF"/>
                </a:solidFill>
                <a:latin typeface="Courier New"/>
                <a:cs typeface="Courier New"/>
              </a:rPr>
              <a:t>) </a:t>
            </a:r>
            <a:r>
              <a:rPr sz="1600" spc="-5" dirty="0">
                <a:solidFill>
                  <a:srgbClr val="FFFFFF"/>
                </a:solidFill>
                <a:latin typeface="Courier New"/>
                <a:cs typeface="Courier New"/>
              </a:rPr>
              <a:t>of</a:t>
            </a:r>
            <a:r>
              <a:rPr sz="16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600" dirty="0">
                <a:solidFill>
                  <a:srgbClr val="FFFB00"/>
                </a:solidFill>
                <a:latin typeface="Courier New"/>
                <a:cs typeface="Courier New"/>
              </a:rPr>
              <a:t>T</a:t>
            </a:r>
            <a:r>
              <a:rPr sz="1600" dirty="0">
                <a:solidFill>
                  <a:srgbClr val="FFFFFF"/>
                </a:solidFill>
                <a:latin typeface="Courier New"/>
                <a:cs typeface="Courier New"/>
              </a:rPr>
              <a:t>;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58567" y="7252493"/>
            <a:ext cx="2098675" cy="7518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-635">
              <a:lnSpc>
                <a:spcPts val="1900"/>
              </a:lnSpc>
              <a:spcBef>
                <a:spcPts val="180"/>
              </a:spcBef>
            </a:pPr>
            <a:r>
              <a:rPr sz="1600" spc="-5" dirty="0">
                <a:solidFill>
                  <a:srgbClr val="FFFFFF"/>
                </a:solidFill>
                <a:latin typeface="Courier New"/>
                <a:cs typeface="Courier New"/>
              </a:rPr>
              <a:t>tagged </a:t>
            </a:r>
            <a:r>
              <a:rPr sz="1600" dirty="0">
                <a:solidFill>
                  <a:srgbClr val="FFFFFF"/>
                </a:solidFill>
                <a:latin typeface="Courier New"/>
                <a:cs typeface="Courier New"/>
              </a:rPr>
              <a:t>record  Stack_Array;  </a:t>
            </a:r>
            <a:r>
              <a:rPr sz="1600" spc="-5" dirty="0">
                <a:solidFill>
                  <a:srgbClr val="FFFFFF"/>
                </a:solidFill>
                <a:latin typeface="Courier New"/>
                <a:cs typeface="Courier New"/>
              </a:rPr>
              <a:t>Stack_Index :=</a:t>
            </a:r>
            <a:r>
              <a:rPr sz="1600" spc="-9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600" dirty="0">
                <a:solidFill>
                  <a:srgbClr val="FFFFFF"/>
                </a:solidFill>
                <a:latin typeface="Courier New"/>
                <a:cs typeface="Courier New"/>
              </a:rPr>
              <a:t>0;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51620" y="7252493"/>
            <a:ext cx="1610995" cy="9931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78460" marR="5080" indent="-366395" algn="just">
              <a:lnSpc>
                <a:spcPts val="1900"/>
              </a:lnSpc>
              <a:spcBef>
                <a:spcPts val="180"/>
              </a:spcBef>
            </a:pPr>
            <a:r>
              <a:rPr sz="1600" spc="-5" dirty="0">
                <a:solidFill>
                  <a:srgbClr val="FFFFFF"/>
                </a:solidFill>
                <a:latin typeface="Courier New"/>
                <a:cs typeface="Courier New"/>
              </a:rPr>
              <a:t>type Stack</a:t>
            </a:r>
            <a:r>
              <a:rPr sz="1600" spc="-9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ourier New"/>
                <a:cs typeface="Courier New"/>
              </a:rPr>
              <a:t>is  Element </a:t>
            </a:r>
            <a:r>
              <a:rPr sz="1600" dirty="0">
                <a:solidFill>
                  <a:srgbClr val="FFFFFF"/>
                </a:solidFill>
                <a:latin typeface="Courier New"/>
                <a:cs typeface="Courier New"/>
              </a:rPr>
              <a:t>:  </a:t>
            </a:r>
            <a:r>
              <a:rPr sz="1600" spc="-5" dirty="0">
                <a:solidFill>
                  <a:srgbClr val="FFFFFF"/>
                </a:solidFill>
                <a:latin typeface="Courier New"/>
                <a:cs typeface="Courier New"/>
              </a:rPr>
              <a:t>Position</a:t>
            </a:r>
            <a:r>
              <a:rPr sz="1600" spc="-9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600" dirty="0">
                <a:solidFill>
                  <a:srgbClr val="FFFFFF"/>
                </a:solidFill>
                <a:latin typeface="Courier New"/>
                <a:cs typeface="Courier New"/>
              </a:rPr>
              <a:t>:</a:t>
            </a:r>
            <a:endParaRPr sz="1600">
              <a:latin typeface="Courier New"/>
              <a:cs typeface="Courier New"/>
            </a:endParaRPr>
          </a:p>
          <a:p>
            <a:pPr marL="12700">
              <a:lnSpc>
                <a:spcPts val="1839"/>
              </a:lnSpc>
            </a:pPr>
            <a:r>
              <a:rPr sz="1600" spc="-5" dirty="0">
                <a:solidFill>
                  <a:srgbClr val="FFFFFF"/>
                </a:solidFill>
                <a:latin typeface="Courier New"/>
                <a:cs typeface="Courier New"/>
              </a:rPr>
              <a:t>end</a:t>
            </a:r>
            <a:r>
              <a:rPr sz="16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600" dirty="0">
                <a:solidFill>
                  <a:srgbClr val="FFFFFF"/>
                </a:solidFill>
                <a:latin typeface="Courier New"/>
                <a:cs typeface="Courier New"/>
              </a:rPr>
              <a:t>record;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5800" y="8458993"/>
            <a:ext cx="19767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Courier New"/>
                <a:cs typeface="Courier New"/>
              </a:rPr>
              <a:t>end</a:t>
            </a:r>
            <a:r>
              <a:rPr sz="1600" spc="-9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600" dirty="0">
                <a:solidFill>
                  <a:srgbClr val="FFFFFF"/>
                </a:solidFill>
                <a:latin typeface="Courier New"/>
                <a:cs typeface="Courier New"/>
              </a:rPr>
              <a:t>Class_Stack;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078032" y="9248378"/>
            <a:ext cx="3776979" cy="378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45415">
              <a:lnSpc>
                <a:spcPts val="1400"/>
              </a:lnSpc>
              <a:spcBef>
                <a:spcPts val="80"/>
              </a:spcBef>
            </a:pP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1997-2004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Lexical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Integration (M) </a:t>
            </a:r>
            <a:r>
              <a:rPr sz="1200" spc="-130" dirty="0">
                <a:solidFill>
                  <a:srgbClr val="FFFFFF"/>
                </a:solidFill>
                <a:latin typeface="Arial"/>
                <a:cs typeface="Arial"/>
              </a:rPr>
              <a:t>Sdn 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Bhd 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2003-2008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AdrianHoe.com,AdaStar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Informatics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798" cy="9753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73300" y="1016000"/>
            <a:ext cx="8559800" cy="124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27460" y="757435"/>
            <a:ext cx="835025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81015" algn="l"/>
              </a:tabLst>
            </a:pPr>
            <a:r>
              <a:rPr spc="-400" dirty="0"/>
              <a:t>The</a:t>
            </a:r>
            <a:r>
              <a:rPr spc="10" dirty="0"/>
              <a:t> </a:t>
            </a:r>
            <a:r>
              <a:rPr spc="-40" dirty="0"/>
              <a:t>History	</a:t>
            </a:r>
            <a:r>
              <a:rPr spc="-140" dirty="0"/>
              <a:t>of</a:t>
            </a:r>
            <a:r>
              <a:rPr spc="-925" dirty="0"/>
              <a:t> </a:t>
            </a:r>
            <a:r>
              <a:rPr spc="-495" dirty="0"/>
              <a:t>Ada</a:t>
            </a:r>
          </a:p>
        </p:txBody>
      </p:sp>
      <p:sp>
        <p:nvSpPr>
          <p:cNvPr id="5" name="object 5"/>
          <p:cNvSpPr/>
          <p:nvPr/>
        </p:nvSpPr>
        <p:spPr>
          <a:xfrm>
            <a:off x="3416300" y="3289300"/>
            <a:ext cx="1651000" cy="63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02500" y="4127500"/>
            <a:ext cx="1536700" cy="63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18100" y="5346700"/>
            <a:ext cx="1765300" cy="635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86800" y="6172200"/>
            <a:ext cx="1460500" cy="749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13200" y="6807200"/>
            <a:ext cx="1435100" cy="635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481957" y="2993647"/>
            <a:ext cx="6511290" cy="4381500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4200" spc="-220" dirty="0">
                <a:solidFill>
                  <a:srgbClr val="FFFFFF"/>
                </a:solidFill>
                <a:latin typeface="Arial"/>
                <a:cs typeface="Arial"/>
              </a:rPr>
              <a:t>What?</a:t>
            </a:r>
            <a:endParaRPr sz="4200">
              <a:latin typeface="Arial"/>
              <a:cs typeface="Arial"/>
            </a:endParaRPr>
          </a:p>
          <a:p>
            <a:pPr marL="3896995">
              <a:lnSpc>
                <a:spcPct val="100000"/>
              </a:lnSpc>
              <a:spcBef>
                <a:spcPts val="1560"/>
              </a:spcBef>
            </a:pPr>
            <a:r>
              <a:rPr sz="4200" spc="-200" dirty="0">
                <a:solidFill>
                  <a:srgbClr val="FFFFFF"/>
                </a:solidFill>
                <a:latin typeface="Arial"/>
                <a:cs typeface="Arial"/>
              </a:rPr>
              <a:t>Who?</a:t>
            </a:r>
            <a:endParaRPr sz="4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950">
              <a:latin typeface="Times New Roman"/>
              <a:cs typeface="Times New Roman"/>
            </a:endParaRPr>
          </a:p>
          <a:p>
            <a:pPr marL="1712595">
              <a:lnSpc>
                <a:spcPct val="100000"/>
              </a:lnSpc>
            </a:pPr>
            <a:r>
              <a:rPr sz="4200" spc="-265" dirty="0">
                <a:solidFill>
                  <a:srgbClr val="FFFFFF"/>
                </a:solidFill>
                <a:latin typeface="Arial"/>
                <a:cs typeface="Arial"/>
              </a:rPr>
              <a:t>When?</a:t>
            </a:r>
            <a:endParaRPr sz="4200">
              <a:latin typeface="Arial"/>
              <a:cs typeface="Arial"/>
            </a:endParaRPr>
          </a:p>
          <a:p>
            <a:pPr marR="5080" algn="r">
              <a:lnSpc>
                <a:spcPts val="5020"/>
              </a:lnSpc>
              <a:spcBef>
                <a:spcPts val="1460"/>
              </a:spcBef>
            </a:pPr>
            <a:r>
              <a:rPr sz="4200" spc="409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4200" spc="-39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4200" spc="-600" dirty="0">
                <a:solidFill>
                  <a:srgbClr val="FFFFFF"/>
                </a:solidFill>
                <a:latin typeface="Arial"/>
                <a:cs typeface="Arial"/>
              </a:rPr>
              <a:t>y?</a:t>
            </a:r>
            <a:endParaRPr sz="4200">
              <a:latin typeface="Arial"/>
              <a:cs typeface="Arial"/>
            </a:endParaRPr>
          </a:p>
          <a:p>
            <a:pPr marL="571500">
              <a:lnSpc>
                <a:spcPts val="5020"/>
              </a:lnSpc>
            </a:pPr>
            <a:r>
              <a:rPr sz="4200" spc="-250" dirty="0">
                <a:solidFill>
                  <a:srgbClr val="FFFFFF"/>
                </a:solidFill>
                <a:latin typeface="Arial"/>
                <a:cs typeface="Arial"/>
              </a:rPr>
              <a:t>How?</a:t>
            </a:r>
            <a:endParaRPr sz="4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78032" y="9248378"/>
            <a:ext cx="3776979" cy="378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45415">
              <a:lnSpc>
                <a:spcPts val="1400"/>
              </a:lnSpc>
              <a:spcBef>
                <a:spcPts val="80"/>
              </a:spcBef>
            </a:pP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1997-2004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Lexical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Integration (M) </a:t>
            </a:r>
            <a:r>
              <a:rPr sz="1200" spc="-130" dirty="0">
                <a:solidFill>
                  <a:srgbClr val="FFFFFF"/>
                </a:solidFill>
                <a:latin typeface="Arial"/>
                <a:cs typeface="Arial"/>
              </a:rPr>
              <a:t>Sdn 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Bhd 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2003-2008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AdrianHoe.com,AdaStar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Informatics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2300" y="165893"/>
            <a:ext cx="4049395" cy="1475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Courier New"/>
                <a:cs typeface="Courier New"/>
              </a:rPr>
              <a:t>generic</a:t>
            </a:r>
            <a:endParaRPr sz="1600">
              <a:latin typeface="Courier New"/>
              <a:cs typeface="Courier New"/>
            </a:endParaRPr>
          </a:p>
          <a:p>
            <a:pPr marL="378460">
              <a:lnSpc>
                <a:spcPts val="1900"/>
              </a:lnSpc>
            </a:pPr>
            <a:r>
              <a:rPr sz="1600" spc="-5" dirty="0">
                <a:solidFill>
                  <a:srgbClr val="FFFFFF"/>
                </a:solidFill>
                <a:latin typeface="Courier New"/>
                <a:cs typeface="Courier New"/>
              </a:rPr>
              <a:t>type </a:t>
            </a:r>
            <a:r>
              <a:rPr sz="1600" dirty="0">
                <a:solidFill>
                  <a:srgbClr val="FFFFFF"/>
                </a:solidFill>
                <a:latin typeface="Courier New"/>
                <a:cs typeface="Courier New"/>
              </a:rPr>
              <a:t>T </a:t>
            </a:r>
            <a:r>
              <a:rPr sz="1600" spc="-5" dirty="0">
                <a:solidFill>
                  <a:srgbClr val="FFFFFF"/>
                </a:solidFill>
                <a:latin typeface="Courier New"/>
                <a:cs typeface="Courier New"/>
              </a:rPr>
              <a:t>is</a:t>
            </a:r>
            <a:r>
              <a:rPr sz="16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600" dirty="0">
                <a:solidFill>
                  <a:srgbClr val="FFFFFF"/>
                </a:solidFill>
                <a:latin typeface="Courier New"/>
                <a:cs typeface="Courier New"/>
              </a:rPr>
              <a:t>private;</a:t>
            </a:r>
            <a:endParaRPr sz="1600">
              <a:latin typeface="Courier New"/>
              <a:cs typeface="Courier New"/>
            </a:endParaRPr>
          </a:p>
          <a:p>
            <a:pPr marL="12700" marR="5080" indent="365760">
              <a:lnSpc>
                <a:spcPts val="1900"/>
              </a:lnSpc>
              <a:spcBef>
                <a:spcPts val="70"/>
              </a:spcBef>
            </a:pPr>
            <a:r>
              <a:rPr sz="1600" spc="-5" dirty="0">
                <a:solidFill>
                  <a:srgbClr val="FFFFFF"/>
                </a:solidFill>
                <a:latin typeface="Courier New"/>
                <a:cs typeface="Courier New"/>
              </a:rPr>
              <a:t>Max_Stack </a:t>
            </a:r>
            <a:r>
              <a:rPr sz="1600" dirty="0">
                <a:solidFill>
                  <a:srgbClr val="FFFFFF"/>
                </a:solidFill>
                <a:latin typeface="Courier New"/>
                <a:cs typeface="Courier New"/>
              </a:rPr>
              <a:t>: </a:t>
            </a:r>
            <a:r>
              <a:rPr sz="1600" spc="-5" dirty="0">
                <a:solidFill>
                  <a:srgbClr val="FFFFFF"/>
                </a:solidFill>
                <a:latin typeface="Courier New"/>
                <a:cs typeface="Courier New"/>
              </a:rPr>
              <a:t>in Positive := </a:t>
            </a:r>
            <a:r>
              <a:rPr sz="1600" dirty="0">
                <a:solidFill>
                  <a:srgbClr val="FFFFFF"/>
                </a:solidFill>
                <a:latin typeface="Courier New"/>
                <a:cs typeface="Courier New"/>
              </a:rPr>
              <a:t>10;  </a:t>
            </a:r>
            <a:r>
              <a:rPr sz="1600" spc="-5" dirty="0">
                <a:solidFill>
                  <a:srgbClr val="FFFFFF"/>
                </a:solidFill>
                <a:latin typeface="Courier New"/>
                <a:cs typeface="Courier New"/>
              </a:rPr>
              <a:t>package Class_Stack</a:t>
            </a:r>
            <a:r>
              <a:rPr sz="16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600" dirty="0">
                <a:solidFill>
                  <a:srgbClr val="FFFFFF"/>
                </a:solidFill>
                <a:latin typeface="Courier New"/>
                <a:cs typeface="Courier New"/>
              </a:rPr>
              <a:t>is</a:t>
            </a:r>
            <a:endParaRPr sz="16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Times New Roman"/>
              <a:cs typeface="Times New Roman"/>
            </a:endParaRPr>
          </a:p>
          <a:p>
            <a:pPr marL="37846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Courier New"/>
                <a:cs typeface="Courier New"/>
              </a:rPr>
              <a:t>type Stack is tagged</a:t>
            </a:r>
            <a:r>
              <a:rPr sz="1600" spc="-7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600" dirty="0">
                <a:solidFill>
                  <a:srgbClr val="FFFFFF"/>
                </a:solidFill>
                <a:latin typeface="Courier New"/>
                <a:cs typeface="Courier New"/>
              </a:rPr>
              <a:t>private;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8120" y="1854993"/>
            <a:ext cx="1122680" cy="7518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just">
              <a:lnSpc>
                <a:spcPts val="1900"/>
              </a:lnSpc>
              <a:spcBef>
                <a:spcPts val="180"/>
              </a:spcBef>
            </a:pPr>
            <a:r>
              <a:rPr sz="1600" spc="-5" dirty="0">
                <a:solidFill>
                  <a:srgbClr val="FFFFFF"/>
                </a:solidFill>
                <a:latin typeface="Courier New"/>
                <a:cs typeface="Courier New"/>
              </a:rPr>
              <a:t>procedure  procedure  procedure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07345" y="1854993"/>
            <a:ext cx="4780915" cy="75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Courier New"/>
                <a:cs typeface="Courier New"/>
              </a:rPr>
              <a:t>reset (the </a:t>
            </a:r>
            <a:r>
              <a:rPr sz="1600" dirty="0">
                <a:solidFill>
                  <a:srgbClr val="FFFFFF"/>
                </a:solidFill>
                <a:latin typeface="Courier New"/>
                <a:cs typeface="Courier New"/>
              </a:rPr>
              <a:t>: </a:t>
            </a:r>
            <a:r>
              <a:rPr sz="1600" spc="-5" dirty="0">
                <a:solidFill>
                  <a:srgbClr val="FFFFFF"/>
                </a:solidFill>
                <a:latin typeface="Courier New"/>
                <a:cs typeface="Courier New"/>
              </a:rPr>
              <a:t>in out</a:t>
            </a:r>
            <a:r>
              <a:rPr sz="16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600" dirty="0">
                <a:solidFill>
                  <a:srgbClr val="FFFFFF"/>
                </a:solidFill>
                <a:latin typeface="Courier New"/>
                <a:cs typeface="Courier New"/>
              </a:rPr>
              <a:t>Stack);</a:t>
            </a:r>
            <a:endParaRPr sz="1600">
              <a:latin typeface="Courier New"/>
              <a:cs typeface="Courier New"/>
            </a:endParaRPr>
          </a:p>
          <a:p>
            <a:pPr marL="12700" marR="5080">
              <a:lnSpc>
                <a:spcPts val="1900"/>
              </a:lnSpc>
              <a:spcBef>
                <a:spcPts val="70"/>
              </a:spcBef>
            </a:pPr>
            <a:r>
              <a:rPr sz="1600" spc="-5" dirty="0">
                <a:solidFill>
                  <a:srgbClr val="FFFFFF"/>
                </a:solidFill>
                <a:latin typeface="Courier New"/>
                <a:cs typeface="Courier New"/>
              </a:rPr>
              <a:t>push (the </a:t>
            </a:r>
            <a:r>
              <a:rPr sz="1600" dirty="0">
                <a:solidFill>
                  <a:srgbClr val="FFFFFF"/>
                </a:solidFill>
                <a:latin typeface="Courier New"/>
                <a:cs typeface="Courier New"/>
              </a:rPr>
              <a:t>: </a:t>
            </a:r>
            <a:r>
              <a:rPr sz="1600" spc="-5" dirty="0">
                <a:solidFill>
                  <a:srgbClr val="FFFFFF"/>
                </a:solidFill>
                <a:latin typeface="Courier New"/>
                <a:cs typeface="Courier New"/>
              </a:rPr>
              <a:t>in out Stack; item </a:t>
            </a:r>
            <a:r>
              <a:rPr sz="1600" dirty="0">
                <a:solidFill>
                  <a:srgbClr val="FFFFFF"/>
                </a:solidFill>
                <a:latin typeface="Courier New"/>
                <a:cs typeface="Courier New"/>
              </a:rPr>
              <a:t>: </a:t>
            </a:r>
            <a:r>
              <a:rPr sz="1600" spc="-5" dirty="0">
                <a:solidFill>
                  <a:srgbClr val="FFFFFF"/>
                </a:solidFill>
                <a:latin typeface="Courier New"/>
                <a:cs typeface="Courier New"/>
              </a:rPr>
              <a:t>in </a:t>
            </a:r>
            <a:r>
              <a:rPr sz="1600" dirty="0">
                <a:solidFill>
                  <a:srgbClr val="FFFFFF"/>
                </a:solidFill>
                <a:latin typeface="Courier New"/>
                <a:cs typeface="Courier New"/>
              </a:rPr>
              <a:t>T);  </a:t>
            </a:r>
            <a:r>
              <a:rPr sz="1600" spc="-5" dirty="0">
                <a:solidFill>
                  <a:srgbClr val="FFFFFF"/>
                </a:solidFill>
                <a:latin typeface="Courier New"/>
                <a:cs typeface="Courier New"/>
              </a:rPr>
              <a:t>pop (the </a:t>
            </a:r>
            <a:r>
              <a:rPr sz="1600" dirty="0">
                <a:solidFill>
                  <a:srgbClr val="FFFFFF"/>
                </a:solidFill>
                <a:latin typeface="Courier New"/>
                <a:cs typeface="Courier New"/>
              </a:rPr>
              <a:t>: </a:t>
            </a:r>
            <a:r>
              <a:rPr sz="1600" spc="-5" dirty="0">
                <a:solidFill>
                  <a:srgbClr val="FFFFFF"/>
                </a:solidFill>
                <a:latin typeface="Courier New"/>
                <a:cs typeface="Courier New"/>
              </a:rPr>
              <a:t>in out Stack; item </a:t>
            </a:r>
            <a:r>
              <a:rPr sz="1600" dirty="0">
                <a:solidFill>
                  <a:srgbClr val="FFFFFF"/>
                </a:solidFill>
                <a:latin typeface="Courier New"/>
                <a:cs typeface="Courier New"/>
              </a:rPr>
              <a:t>: </a:t>
            </a:r>
            <a:r>
              <a:rPr sz="1600" spc="-5" dirty="0">
                <a:solidFill>
                  <a:srgbClr val="FFFFFF"/>
                </a:solidFill>
                <a:latin typeface="Courier New"/>
                <a:cs typeface="Courier New"/>
              </a:rPr>
              <a:t>out</a:t>
            </a:r>
            <a:r>
              <a:rPr sz="1600" spc="-8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600" dirty="0">
                <a:solidFill>
                  <a:srgbClr val="FFFFFF"/>
                </a:solidFill>
                <a:latin typeface="Courier New"/>
                <a:cs typeface="Courier New"/>
              </a:rPr>
              <a:t>T);</a:t>
            </a:r>
            <a:endParaRPr sz="1600">
              <a:latin typeface="Courier New"/>
              <a:cs typeface="Courier New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03250" y="2882900"/>
          <a:ext cx="6891655" cy="68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1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2250">
                <a:tc>
                  <a:txBody>
                    <a:bodyPr/>
                    <a:lstStyle/>
                    <a:p>
                      <a:pPr marR="52705" algn="r">
                        <a:lnSpc>
                          <a:spcPts val="1525"/>
                        </a:lnSpc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private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R="53340" algn="r">
                        <a:lnSpc>
                          <a:spcPts val="1675"/>
                        </a:lnSpc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type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Stack_Index is new</a:t>
                      </a:r>
                      <a:r>
                        <a:rPr sz="1600" spc="-8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Integer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1675"/>
                        </a:lnSpc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range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r>
                        <a:rPr sz="1600" spc="-1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..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675"/>
                        </a:lnSpc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Max_Stack;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R="53340" algn="r">
                        <a:lnSpc>
                          <a:spcPts val="1650"/>
                        </a:lnSpc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type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Stack_Array is array (1</a:t>
                      </a:r>
                      <a:r>
                        <a:rPr sz="1600" spc="-8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..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1650"/>
                        </a:lnSpc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Max_Stack)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650"/>
                        </a:lnSpc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of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T;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2695067" y="3785393"/>
            <a:ext cx="2098675" cy="7518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-635">
              <a:lnSpc>
                <a:spcPts val="1900"/>
              </a:lnSpc>
              <a:spcBef>
                <a:spcPts val="180"/>
              </a:spcBef>
            </a:pPr>
            <a:r>
              <a:rPr sz="1600" spc="-5" dirty="0">
                <a:solidFill>
                  <a:srgbClr val="FFFFFF"/>
                </a:solidFill>
                <a:latin typeface="Courier New"/>
                <a:cs typeface="Courier New"/>
              </a:rPr>
              <a:t>tagged </a:t>
            </a:r>
            <a:r>
              <a:rPr sz="1600" dirty="0">
                <a:solidFill>
                  <a:srgbClr val="FFFFFF"/>
                </a:solidFill>
                <a:latin typeface="Courier New"/>
                <a:cs typeface="Courier New"/>
              </a:rPr>
              <a:t>record  Stack_Array;  </a:t>
            </a:r>
            <a:r>
              <a:rPr sz="1600" spc="-5" dirty="0">
                <a:solidFill>
                  <a:srgbClr val="FFFFFF"/>
                </a:solidFill>
                <a:latin typeface="Courier New"/>
                <a:cs typeface="Courier New"/>
              </a:rPr>
              <a:t>Stack_Index :=</a:t>
            </a:r>
            <a:r>
              <a:rPr sz="1600" spc="-9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600" dirty="0">
                <a:solidFill>
                  <a:srgbClr val="FFFFFF"/>
                </a:solidFill>
                <a:latin typeface="Courier New"/>
                <a:cs typeface="Courier New"/>
              </a:rPr>
              <a:t>0;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8120" y="3785393"/>
            <a:ext cx="1610995" cy="9931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78460" marR="5080" indent="-366395" algn="just">
              <a:lnSpc>
                <a:spcPts val="1900"/>
              </a:lnSpc>
              <a:spcBef>
                <a:spcPts val="180"/>
              </a:spcBef>
            </a:pPr>
            <a:r>
              <a:rPr sz="1600" spc="-5" dirty="0">
                <a:solidFill>
                  <a:srgbClr val="FFFFFF"/>
                </a:solidFill>
                <a:latin typeface="Courier New"/>
                <a:cs typeface="Courier New"/>
              </a:rPr>
              <a:t>type Stack</a:t>
            </a:r>
            <a:r>
              <a:rPr sz="1600" spc="-9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ourier New"/>
                <a:cs typeface="Courier New"/>
              </a:rPr>
              <a:t>is  Element </a:t>
            </a:r>
            <a:r>
              <a:rPr sz="1600" dirty="0">
                <a:solidFill>
                  <a:srgbClr val="FFFFFF"/>
                </a:solidFill>
                <a:latin typeface="Courier New"/>
                <a:cs typeface="Courier New"/>
              </a:rPr>
              <a:t>:  </a:t>
            </a:r>
            <a:r>
              <a:rPr sz="1600" spc="-5" dirty="0">
                <a:solidFill>
                  <a:srgbClr val="FFFFFF"/>
                </a:solidFill>
                <a:latin typeface="Courier New"/>
                <a:cs typeface="Courier New"/>
              </a:rPr>
              <a:t>Position</a:t>
            </a:r>
            <a:r>
              <a:rPr sz="1600" spc="-9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600" dirty="0">
                <a:solidFill>
                  <a:srgbClr val="FFFFFF"/>
                </a:solidFill>
                <a:latin typeface="Courier New"/>
                <a:cs typeface="Courier New"/>
              </a:rPr>
              <a:t>:</a:t>
            </a:r>
            <a:endParaRPr sz="1600">
              <a:latin typeface="Courier New"/>
              <a:cs typeface="Courier New"/>
            </a:endParaRPr>
          </a:p>
          <a:p>
            <a:pPr marL="12700">
              <a:lnSpc>
                <a:spcPts val="1839"/>
              </a:lnSpc>
            </a:pPr>
            <a:r>
              <a:rPr sz="1600" spc="-5" dirty="0">
                <a:solidFill>
                  <a:srgbClr val="FFFFFF"/>
                </a:solidFill>
                <a:latin typeface="Courier New"/>
                <a:cs typeface="Courier New"/>
              </a:rPr>
              <a:t>end</a:t>
            </a:r>
            <a:r>
              <a:rPr sz="16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600" dirty="0">
                <a:solidFill>
                  <a:srgbClr val="FFFFFF"/>
                </a:solidFill>
                <a:latin typeface="Courier New"/>
                <a:cs typeface="Courier New"/>
              </a:rPr>
              <a:t>record;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2300" y="4991893"/>
            <a:ext cx="19767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Courier New"/>
                <a:cs typeface="Courier New"/>
              </a:rPr>
              <a:t>end</a:t>
            </a:r>
            <a:r>
              <a:rPr sz="1600" spc="-9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600" dirty="0">
                <a:solidFill>
                  <a:srgbClr val="FFFFFF"/>
                </a:solidFill>
                <a:latin typeface="Courier New"/>
                <a:cs typeface="Courier New"/>
              </a:rPr>
              <a:t>Class_Stack;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2300" y="6198393"/>
            <a:ext cx="2098675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Courier New"/>
                <a:cs typeface="Courier New"/>
              </a:rPr>
              <a:t>with</a:t>
            </a:r>
            <a:r>
              <a:rPr sz="1600" spc="-9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600" dirty="0">
                <a:solidFill>
                  <a:srgbClr val="FFFFFF"/>
                </a:solidFill>
                <a:latin typeface="Courier New"/>
                <a:cs typeface="Courier New"/>
              </a:rPr>
              <a:t>Class_Stack;</a:t>
            </a:r>
            <a:endParaRPr sz="1600">
              <a:latin typeface="Courier New"/>
              <a:cs typeface="Courier New"/>
            </a:endParaRPr>
          </a:p>
          <a:p>
            <a:pPr marL="12700">
              <a:lnSpc>
                <a:spcPts val="1910"/>
              </a:lnSpc>
            </a:pPr>
            <a:r>
              <a:rPr sz="1600" dirty="0">
                <a:solidFill>
                  <a:srgbClr val="FFFFFF"/>
                </a:solidFill>
                <a:latin typeface="Courier New"/>
                <a:cs typeface="Courier New"/>
              </a:rPr>
              <a:t>...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58073" y="6922293"/>
            <a:ext cx="13665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Courier New"/>
                <a:cs typeface="Courier New"/>
              </a:rPr>
              <a:t>Class_Stack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21138" y="6922293"/>
            <a:ext cx="12452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Courier New"/>
                <a:cs typeface="Courier New"/>
              </a:rPr>
              <a:t>(Integer);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2300" y="6922293"/>
            <a:ext cx="3439795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Courier New"/>
                <a:cs typeface="Courier New"/>
              </a:rPr>
              <a:t>package Integer_Stack is</a:t>
            </a:r>
            <a:r>
              <a:rPr sz="1600" spc="-8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ourier New"/>
                <a:cs typeface="Courier New"/>
              </a:rPr>
              <a:t>new</a:t>
            </a:r>
            <a:endParaRPr sz="1600">
              <a:latin typeface="Courier New"/>
              <a:cs typeface="Courier New"/>
            </a:endParaRPr>
          </a:p>
          <a:p>
            <a:pPr marL="12700">
              <a:lnSpc>
                <a:spcPts val="1910"/>
              </a:lnSpc>
            </a:pPr>
            <a:r>
              <a:rPr sz="1600" dirty="0">
                <a:solidFill>
                  <a:srgbClr val="FFFFFF"/>
                </a:solidFill>
                <a:latin typeface="Courier New"/>
                <a:cs typeface="Courier New"/>
              </a:rPr>
              <a:t>...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2300" y="7646193"/>
            <a:ext cx="62439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Courier New"/>
                <a:cs typeface="Courier New"/>
              </a:rPr>
              <a:t>package Float_Stack is new Class_Stack (Float,</a:t>
            </a:r>
            <a:r>
              <a:rPr sz="1600" spc="-7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600" dirty="0">
                <a:solidFill>
                  <a:srgbClr val="FFFFFF"/>
                </a:solidFill>
                <a:latin typeface="Courier New"/>
                <a:cs typeface="Courier New"/>
              </a:rPr>
              <a:t>50);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078032" y="9248378"/>
            <a:ext cx="3776979" cy="378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45415">
              <a:lnSpc>
                <a:spcPts val="1400"/>
              </a:lnSpc>
              <a:spcBef>
                <a:spcPts val="80"/>
              </a:spcBef>
            </a:pP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1997-2004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Lexical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Integration (M) </a:t>
            </a:r>
            <a:r>
              <a:rPr sz="1200" spc="-130" dirty="0">
                <a:solidFill>
                  <a:srgbClr val="FFFFFF"/>
                </a:solidFill>
                <a:latin typeface="Arial"/>
                <a:cs typeface="Arial"/>
              </a:rPr>
              <a:t>Sdn 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Bhd 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125" dirty="0">
                <a:solidFill>
                  <a:srgbClr val="FFFFFF"/>
                </a:solidFill>
                <a:latin typeface="Arial"/>
                <a:cs typeface="Arial"/>
              </a:rPr>
              <a:t>2003-20087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AdrianHoe.com,AdaStar</a:t>
            </a:r>
            <a:r>
              <a:rPr sz="12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Informatics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2997200"/>
            <a:ext cx="49530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33600" y="2933700"/>
            <a:ext cx="3086100" cy="74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00200" y="3644900"/>
            <a:ext cx="49530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46300" y="3581400"/>
            <a:ext cx="4038600" cy="749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200" y="4292600"/>
            <a:ext cx="49530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46300" y="4229100"/>
            <a:ext cx="5156200" cy="749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0200" y="4953000"/>
            <a:ext cx="495300" cy="495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08200" y="4889500"/>
            <a:ext cx="3517900" cy="749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62600" y="4889500"/>
            <a:ext cx="406400" cy="635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25600" y="2836167"/>
            <a:ext cx="5523230" cy="2698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4515" indent="-551815">
              <a:lnSpc>
                <a:spcPct val="100000"/>
              </a:lnSpc>
              <a:spcBef>
                <a:spcPts val="100"/>
              </a:spcBef>
              <a:buSzPct val="171428"/>
              <a:buChar char="•"/>
              <a:tabLst>
                <a:tab pos="565150" algn="l"/>
              </a:tabLst>
            </a:pPr>
            <a:r>
              <a:rPr sz="4200" spc="-215" dirty="0">
                <a:solidFill>
                  <a:srgbClr val="FFFFFF"/>
                </a:solidFill>
                <a:latin typeface="Arial"/>
                <a:cs typeface="Arial"/>
              </a:rPr>
              <a:t>Strong</a:t>
            </a:r>
            <a:r>
              <a:rPr sz="4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180" dirty="0">
                <a:solidFill>
                  <a:srgbClr val="FFFFFF"/>
                </a:solidFill>
                <a:latin typeface="Arial"/>
                <a:cs typeface="Arial"/>
              </a:rPr>
              <a:t>typing</a:t>
            </a:r>
            <a:endParaRPr sz="4200">
              <a:latin typeface="Arial"/>
              <a:cs typeface="Arial"/>
            </a:endParaRPr>
          </a:p>
          <a:p>
            <a:pPr marL="564515" indent="-551815">
              <a:lnSpc>
                <a:spcPct val="100000"/>
              </a:lnSpc>
              <a:spcBef>
                <a:spcPts val="60"/>
              </a:spcBef>
              <a:buSzPct val="171428"/>
              <a:buChar char="•"/>
              <a:tabLst>
                <a:tab pos="565150" algn="l"/>
              </a:tabLst>
            </a:pPr>
            <a:r>
              <a:rPr sz="4200" spc="-434" dirty="0">
                <a:solidFill>
                  <a:srgbClr val="FFFFFF"/>
                </a:solidFill>
                <a:latin typeface="Arial"/>
                <a:cs typeface="Arial"/>
              </a:rPr>
              <a:t>Range</a:t>
            </a:r>
            <a:r>
              <a:rPr sz="4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145" dirty="0">
                <a:solidFill>
                  <a:srgbClr val="FFFFFF"/>
                </a:solidFill>
                <a:latin typeface="Arial"/>
                <a:cs typeface="Arial"/>
              </a:rPr>
              <a:t>constraints</a:t>
            </a:r>
            <a:endParaRPr sz="4200">
              <a:latin typeface="Arial"/>
              <a:cs typeface="Arial"/>
            </a:endParaRPr>
          </a:p>
          <a:p>
            <a:pPr marL="564515" indent="-551815">
              <a:lnSpc>
                <a:spcPct val="100000"/>
              </a:lnSpc>
              <a:spcBef>
                <a:spcPts val="60"/>
              </a:spcBef>
              <a:buSzPct val="171428"/>
              <a:buChar char="•"/>
              <a:tabLst>
                <a:tab pos="565150" algn="l"/>
              </a:tabLst>
            </a:pPr>
            <a:r>
              <a:rPr sz="4200" spc="-240" dirty="0">
                <a:solidFill>
                  <a:srgbClr val="FFFFFF"/>
                </a:solidFill>
                <a:latin typeface="Arial"/>
                <a:cs typeface="Arial"/>
              </a:rPr>
              <a:t>Enumerated </a:t>
            </a:r>
            <a:r>
              <a:rPr sz="4200" spc="-26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420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215" dirty="0">
                <a:solidFill>
                  <a:srgbClr val="FFFFFF"/>
                </a:solidFill>
                <a:latin typeface="Arial"/>
                <a:cs typeface="Arial"/>
              </a:rPr>
              <a:t>types</a:t>
            </a:r>
            <a:endParaRPr sz="4200">
              <a:latin typeface="Arial"/>
              <a:cs typeface="Arial"/>
            </a:endParaRPr>
          </a:p>
          <a:p>
            <a:pPr marL="564515" indent="-551815">
              <a:lnSpc>
                <a:spcPct val="100000"/>
              </a:lnSpc>
              <a:spcBef>
                <a:spcPts val="160"/>
              </a:spcBef>
              <a:buSzPct val="171428"/>
              <a:buChar char="•"/>
              <a:tabLst>
                <a:tab pos="565150" algn="l"/>
              </a:tabLst>
            </a:pPr>
            <a:r>
              <a:rPr sz="4200" spc="-165" dirty="0">
                <a:solidFill>
                  <a:srgbClr val="FFFFFF"/>
                </a:solidFill>
                <a:latin typeface="Arial"/>
                <a:cs typeface="Arial"/>
              </a:rPr>
              <a:t>Arrays </a:t>
            </a:r>
            <a:r>
              <a:rPr sz="4200" spc="-275" dirty="0">
                <a:solidFill>
                  <a:srgbClr val="FFFFFF"/>
                </a:solidFill>
                <a:latin typeface="Arial"/>
                <a:cs typeface="Arial"/>
              </a:rPr>
              <a:t>begin </a:t>
            </a:r>
            <a:r>
              <a:rPr sz="4200" spc="-16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4200" spc="4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00200" y="5600700"/>
            <a:ext cx="495300" cy="495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08200" y="5537200"/>
            <a:ext cx="3835400" cy="749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70100" y="6146800"/>
            <a:ext cx="406400" cy="406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01900" y="6134100"/>
            <a:ext cx="8902700" cy="4826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625600" y="5439928"/>
            <a:ext cx="5544820" cy="1036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4515" indent="-551815">
              <a:lnSpc>
                <a:spcPct val="100000"/>
              </a:lnSpc>
              <a:spcBef>
                <a:spcPts val="100"/>
              </a:spcBef>
              <a:buSzPct val="171428"/>
              <a:buChar char="•"/>
              <a:tabLst>
                <a:tab pos="565150" algn="l"/>
                <a:tab pos="1925320" algn="l"/>
              </a:tabLst>
            </a:pPr>
            <a:r>
              <a:rPr sz="4200" spc="-100" dirty="0">
                <a:solidFill>
                  <a:srgbClr val="FFFFFF"/>
                </a:solidFill>
                <a:latin typeface="Arial"/>
                <a:cs typeface="Arial"/>
              </a:rPr>
              <a:t>Array	</a:t>
            </a:r>
            <a:r>
              <a:rPr sz="4200" spc="-345" dirty="0">
                <a:solidFill>
                  <a:srgbClr val="FFFFFF"/>
                </a:solidFill>
                <a:latin typeface="Arial"/>
                <a:cs typeface="Arial"/>
              </a:rPr>
              <a:t>aggregates</a:t>
            </a:r>
            <a:endParaRPr sz="4200">
              <a:latin typeface="Arial"/>
              <a:cs typeface="Arial"/>
            </a:endParaRPr>
          </a:p>
          <a:p>
            <a:pPr marL="959485" lvl="1" indent="-489584">
              <a:lnSpc>
                <a:spcPct val="100000"/>
              </a:lnSpc>
              <a:spcBef>
                <a:spcPts val="235"/>
              </a:spcBef>
              <a:buSzPct val="170000"/>
              <a:buChar char="•"/>
              <a:tabLst>
                <a:tab pos="960119" algn="l"/>
              </a:tabLst>
            </a:pP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A : </a:t>
            </a:r>
            <a:r>
              <a:rPr sz="2000" spc="-5" dirty="0">
                <a:solidFill>
                  <a:srgbClr val="FFFFFF"/>
                </a:solidFill>
                <a:latin typeface="Courier New"/>
                <a:cs typeface="Courier New"/>
              </a:rPr>
              <a:t>array (1 .. 6) of Float</a:t>
            </a:r>
            <a:r>
              <a:rPr sz="2000" spc="-8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urier New"/>
                <a:cs typeface="Courier New"/>
              </a:rPr>
              <a:t>:=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97341" y="6109952"/>
            <a:ext cx="15500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ourier New"/>
                <a:cs typeface="Courier New"/>
              </a:rPr>
              <a:t>(1 ..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5</a:t>
            </a:r>
            <a:r>
              <a:rPr sz="2000" spc="-9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urier New"/>
                <a:cs typeface="Courier New"/>
              </a:rPr>
              <a:t>=&gt;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973847" y="6109952"/>
            <a:ext cx="23120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ourier New"/>
                <a:cs typeface="Courier New"/>
              </a:rPr>
              <a:t>0.0,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6 </a:t>
            </a:r>
            <a:r>
              <a:rPr sz="2000" spc="-5" dirty="0">
                <a:solidFill>
                  <a:srgbClr val="FFFFFF"/>
                </a:solidFill>
                <a:latin typeface="Courier New"/>
                <a:cs typeface="Courier New"/>
              </a:rPr>
              <a:t>=&gt;</a:t>
            </a:r>
            <a:r>
              <a:rPr sz="2000" spc="-10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1.0);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600200" y="6578600"/>
            <a:ext cx="495300" cy="495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33600" y="6515100"/>
            <a:ext cx="4762500" cy="749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70100" y="7124700"/>
            <a:ext cx="406400" cy="406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14600" y="7099300"/>
            <a:ext cx="9080500" cy="4953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27300" y="7429500"/>
            <a:ext cx="1562100" cy="4699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00200" y="7861300"/>
            <a:ext cx="495300" cy="495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33600" y="7797800"/>
            <a:ext cx="7670800" cy="7493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625600" y="6417828"/>
            <a:ext cx="9812655" cy="202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4515" indent="-551815">
              <a:lnSpc>
                <a:spcPct val="100000"/>
              </a:lnSpc>
              <a:spcBef>
                <a:spcPts val="100"/>
              </a:spcBef>
              <a:buSzPct val="171428"/>
              <a:buChar char="•"/>
              <a:tabLst>
                <a:tab pos="565150" algn="l"/>
              </a:tabLst>
            </a:pPr>
            <a:r>
              <a:rPr sz="4200" spc="-480" dirty="0">
                <a:solidFill>
                  <a:srgbClr val="FFFFFF"/>
                </a:solidFill>
                <a:latin typeface="Arial"/>
                <a:cs typeface="Arial"/>
              </a:rPr>
              <a:t>Safe </a:t>
            </a:r>
            <a:r>
              <a:rPr sz="4200" spc="-240" dirty="0">
                <a:solidFill>
                  <a:srgbClr val="FFFFFF"/>
                </a:solidFill>
                <a:latin typeface="Arial"/>
                <a:cs typeface="Arial"/>
              </a:rPr>
              <a:t>variables</a:t>
            </a:r>
            <a:r>
              <a:rPr sz="420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365" dirty="0">
                <a:solidFill>
                  <a:srgbClr val="FFFFFF"/>
                </a:solidFill>
                <a:latin typeface="Arial"/>
                <a:cs typeface="Arial"/>
              </a:rPr>
              <a:t>passing</a:t>
            </a:r>
            <a:endParaRPr sz="4200">
              <a:latin typeface="Arial"/>
              <a:cs typeface="Arial"/>
            </a:endParaRPr>
          </a:p>
          <a:p>
            <a:pPr marL="959485" marR="5080" lvl="1" indent="-489584">
              <a:lnSpc>
                <a:spcPct val="100000"/>
              </a:lnSpc>
              <a:spcBef>
                <a:spcPts val="235"/>
              </a:spcBef>
              <a:buSzPct val="170000"/>
              <a:buChar char="•"/>
              <a:tabLst>
                <a:tab pos="960119" algn="l"/>
              </a:tabLst>
            </a:pPr>
            <a:r>
              <a:rPr sz="2000" spc="-5" dirty="0">
                <a:solidFill>
                  <a:srgbClr val="FFFFFF"/>
                </a:solidFill>
                <a:latin typeface="Courier New"/>
                <a:cs typeface="Courier New"/>
              </a:rPr>
              <a:t>procedure Set (A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: </a:t>
            </a:r>
            <a:r>
              <a:rPr sz="2000" spc="-5" dirty="0">
                <a:solidFill>
                  <a:srgbClr val="FFFFFF"/>
                </a:solidFill>
                <a:latin typeface="Courier New"/>
                <a:cs typeface="Courier New"/>
              </a:rPr>
              <a:t>in Integer;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B : </a:t>
            </a:r>
            <a:r>
              <a:rPr sz="2000" spc="-5" dirty="0">
                <a:solidFill>
                  <a:srgbClr val="FFFFFF"/>
                </a:solidFill>
                <a:latin typeface="Courier New"/>
                <a:cs typeface="Courier New"/>
              </a:rPr>
              <a:t>out Integer;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C : </a:t>
            </a:r>
            <a:r>
              <a:rPr sz="2000" spc="-5" dirty="0">
                <a:solidFill>
                  <a:srgbClr val="FFFFFF"/>
                </a:solidFill>
                <a:latin typeface="Courier New"/>
                <a:cs typeface="Courier New"/>
              </a:rPr>
              <a:t>in out 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Integer);</a:t>
            </a:r>
            <a:endParaRPr sz="2000">
              <a:latin typeface="Courier New"/>
              <a:cs typeface="Courier New"/>
            </a:endParaRPr>
          </a:p>
          <a:p>
            <a:pPr marL="564515" indent="-551815">
              <a:lnSpc>
                <a:spcPct val="100000"/>
              </a:lnSpc>
              <a:spcBef>
                <a:spcPts val="25"/>
              </a:spcBef>
              <a:buSzPct val="171428"/>
              <a:buChar char="•"/>
              <a:tabLst>
                <a:tab pos="565150" algn="l"/>
              </a:tabLst>
            </a:pPr>
            <a:r>
              <a:rPr sz="4200" spc="-150" dirty="0">
                <a:solidFill>
                  <a:srgbClr val="FFFFFF"/>
                </a:solidFill>
                <a:latin typeface="Arial"/>
                <a:cs typeface="Arial"/>
              </a:rPr>
              <a:t>Capture </a:t>
            </a:r>
            <a:r>
              <a:rPr sz="4200" spc="-35" dirty="0">
                <a:solidFill>
                  <a:srgbClr val="FFFFFF"/>
                </a:solidFill>
                <a:latin typeface="Arial"/>
                <a:cs typeface="Arial"/>
              </a:rPr>
              <a:t>errors </a:t>
            </a:r>
            <a:r>
              <a:rPr sz="4200" spc="-160" dirty="0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sz="420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130" dirty="0">
                <a:solidFill>
                  <a:srgbClr val="FFFFFF"/>
                </a:solidFill>
                <a:latin typeface="Arial"/>
                <a:cs typeface="Arial"/>
              </a:rPr>
              <a:t>compilation</a:t>
            </a:r>
            <a:endParaRPr sz="4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432300" y="1028700"/>
            <a:ext cx="4318000" cy="12319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4421733" y="757435"/>
            <a:ext cx="416179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60" dirty="0"/>
              <a:t>Rel</a:t>
            </a:r>
            <a:r>
              <a:rPr spc="-30" dirty="0"/>
              <a:t>i</a:t>
            </a:r>
            <a:r>
              <a:rPr spc="-1090" dirty="0"/>
              <a:t>a</a:t>
            </a:r>
            <a:r>
              <a:rPr spc="-250" dirty="0"/>
              <a:t>bi</a:t>
            </a:r>
            <a:r>
              <a:rPr spc="-30" dirty="0"/>
              <a:t>li</a:t>
            </a:r>
            <a:r>
              <a:rPr spc="-35" dirty="0"/>
              <a:t>ty</a:t>
            </a:r>
          </a:p>
        </p:txBody>
      </p:sp>
      <p:sp>
        <p:nvSpPr>
          <p:cNvPr id="29" name="object 29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9078032" y="9248378"/>
            <a:ext cx="3776979" cy="378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45415">
              <a:lnSpc>
                <a:spcPts val="1400"/>
              </a:lnSpc>
              <a:spcBef>
                <a:spcPts val="80"/>
              </a:spcBef>
            </a:pP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1997-2004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Lexical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Integration (M) </a:t>
            </a:r>
            <a:r>
              <a:rPr sz="1200" spc="-130" dirty="0">
                <a:solidFill>
                  <a:srgbClr val="FFFFFF"/>
                </a:solidFill>
                <a:latin typeface="Arial"/>
                <a:cs typeface="Arial"/>
              </a:rPr>
              <a:t>Sdn 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Bhd 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2003-2008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AdrianHoe.com,AdaStar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Informatics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4343400"/>
            <a:ext cx="49530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6300" y="4279900"/>
            <a:ext cx="6299200" cy="74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18500" y="4279900"/>
            <a:ext cx="1676400" cy="749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46300" y="4902200"/>
            <a:ext cx="8483600" cy="749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20900" y="5511800"/>
            <a:ext cx="1727200" cy="635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0200" y="6527800"/>
            <a:ext cx="49530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46300" y="6464300"/>
            <a:ext cx="7772400" cy="749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25600" y="4182367"/>
            <a:ext cx="8846820" cy="292608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564515" marR="5080" indent="-551815">
              <a:lnSpc>
                <a:spcPct val="96300"/>
              </a:lnSpc>
              <a:spcBef>
                <a:spcPts val="285"/>
              </a:spcBef>
              <a:buSzPct val="171428"/>
              <a:buChar char="•"/>
              <a:tabLst>
                <a:tab pos="565150" algn="l"/>
              </a:tabLst>
            </a:pPr>
            <a:r>
              <a:rPr sz="4200" spc="-409" dirty="0">
                <a:solidFill>
                  <a:srgbClr val="FFFFFF"/>
                </a:solidFill>
                <a:latin typeface="Arial"/>
                <a:cs typeface="Arial"/>
              </a:rPr>
              <a:t>Language </a:t>
            </a:r>
            <a:r>
              <a:rPr sz="4200" spc="-145" dirty="0">
                <a:solidFill>
                  <a:srgbClr val="FFFFFF"/>
                </a:solidFill>
                <a:latin typeface="Arial"/>
                <a:cs typeface="Arial"/>
              </a:rPr>
              <a:t>implementation </a:t>
            </a:r>
            <a:r>
              <a:rPr sz="4200" spc="-7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4200" i="1" spc="-340" dirty="0">
                <a:solidFill>
                  <a:srgbClr val="FFFFFF"/>
                </a:solidFill>
                <a:latin typeface="Trebuchet MS"/>
                <a:cs typeface="Trebuchet MS"/>
              </a:rPr>
              <a:t>tasking  </a:t>
            </a:r>
            <a:r>
              <a:rPr sz="4200" spc="-195" dirty="0">
                <a:solidFill>
                  <a:srgbClr val="FFFFFF"/>
                </a:solidFill>
                <a:latin typeface="Arial"/>
                <a:cs typeface="Arial"/>
              </a:rPr>
              <a:t>(process) </a:t>
            </a:r>
            <a:r>
              <a:rPr sz="4200" spc="-65" dirty="0">
                <a:solidFill>
                  <a:srgbClr val="FFFFFF"/>
                </a:solidFill>
                <a:latin typeface="Arial"/>
                <a:cs typeface="Arial"/>
              </a:rPr>
              <a:t>rather </a:t>
            </a:r>
            <a:r>
              <a:rPr sz="4200" spc="-200" dirty="0">
                <a:solidFill>
                  <a:srgbClr val="FFFFFF"/>
                </a:solidFill>
                <a:latin typeface="Arial"/>
                <a:cs typeface="Arial"/>
              </a:rPr>
              <a:t>than </a:t>
            </a:r>
            <a:r>
              <a:rPr sz="4200" spc="-270" dirty="0">
                <a:solidFill>
                  <a:srgbClr val="FFFFFF"/>
                </a:solidFill>
                <a:latin typeface="Arial"/>
                <a:cs typeface="Arial"/>
              </a:rPr>
              <a:t>system </a:t>
            </a:r>
            <a:r>
              <a:rPr sz="4200" spc="-80" dirty="0">
                <a:solidFill>
                  <a:srgbClr val="FFFFFF"/>
                </a:solidFill>
                <a:latin typeface="Arial"/>
                <a:cs typeface="Arial"/>
              </a:rPr>
              <a:t>primitive  </a:t>
            </a:r>
            <a:r>
              <a:rPr sz="4200" i="1" spc="-385" dirty="0">
                <a:solidFill>
                  <a:srgbClr val="FFFFFF"/>
                </a:solidFill>
                <a:latin typeface="Trebuchet MS"/>
                <a:cs typeface="Trebuchet MS"/>
              </a:rPr>
              <a:t>threads</a:t>
            </a:r>
            <a:endParaRPr sz="4200">
              <a:latin typeface="Trebuchet MS"/>
              <a:cs typeface="Trebuchet MS"/>
            </a:endParaRPr>
          </a:p>
          <a:p>
            <a:pPr marL="564515" indent="-551815">
              <a:lnSpc>
                <a:spcPct val="100000"/>
              </a:lnSpc>
              <a:spcBef>
                <a:spcPts val="2460"/>
              </a:spcBef>
              <a:buSzPct val="171428"/>
              <a:buChar char="•"/>
              <a:tabLst>
                <a:tab pos="565150" algn="l"/>
                <a:tab pos="4965700" algn="l"/>
              </a:tabLst>
            </a:pPr>
            <a:r>
              <a:rPr sz="4200" spc="-305" dirty="0">
                <a:solidFill>
                  <a:srgbClr val="FFFFFF"/>
                </a:solidFill>
                <a:latin typeface="Arial"/>
                <a:cs typeface="Arial"/>
              </a:rPr>
              <a:t>Rendezvous</a:t>
            </a:r>
            <a:r>
              <a:rPr sz="42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229" dirty="0">
                <a:solidFill>
                  <a:srgbClr val="FFFFFF"/>
                </a:solidFill>
                <a:latin typeface="Arial"/>
                <a:cs typeface="Arial"/>
              </a:rPr>
              <a:t>instead	</a:t>
            </a:r>
            <a:r>
              <a:rPr sz="4200" spc="-7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4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280" dirty="0">
                <a:solidFill>
                  <a:srgbClr val="FFFFFF"/>
                </a:solidFill>
                <a:latin typeface="Arial"/>
                <a:cs typeface="Arial"/>
              </a:rPr>
              <a:t>semaphores</a:t>
            </a:r>
            <a:endParaRPr sz="4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876800" y="1028700"/>
            <a:ext cx="3352800" cy="1231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934558" y="757435"/>
            <a:ext cx="313626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10" dirty="0"/>
              <a:t>T</a:t>
            </a:r>
            <a:r>
              <a:rPr spc="-1090" dirty="0"/>
              <a:t>a</a:t>
            </a:r>
            <a:r>
              <a:rPr spc="-969" dirty="0"/>
              <a:t>s</a:t>
            </a:r>
            <a:r>
              <a:rPr spc="-105" dirty="0"/>
              <a:t>ki</a:t>
            </a:r>
            <a:r>
              <a:rPr spc="-780" dirty="0"/>
              <a:t>ng</a:t>
            </a:r>
          </a:p>
        </p:txBody>
      </p:sp>
      <p:sp>
        <p:nvSpPr>
          <p:cNvPr id="12" name="object 12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078032" y="9248378"/>
            <a:ext cx="3776979" cy="378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45415">
              <a:lnSpc>
                <a:spcPts val="1400"/>
              </a:lnSpc>
              <a:spcBef>
                <a:spcPts val="80"/>
              </a:spcBef>
            </a:pP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1997-2004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Lexical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Integration (M) </a:t>
            </a:r>
            <a:r>
              <a:rPr sz="1200" spc="-130" dirty="0">
                <a:solidFill>
                  <a:srgbClr val="FFFFFF"/>
                </a:solidFill>
                <a:latin typeface="Arial"/>
                <a:cs typeface="Arial"/>
              </a:rPr>
              <a:t>Sdn 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Bhd 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125" dirty="0">
                <a:solidFill>
                  <a:srgbClr val="FFFFFF"/>
                </a:solidFill>
                <a:latin typeface="Arial"/>
                <a:cs typeface="Arial"/>
              </a:rPr>
              <a:t>2003-20087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AdrianHoe.com,AdaStar</a:t>
            </a:r>
            <a:r>
              <a:rPr sz="12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Informatics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2552700"/>
            <a:ext cx="482600" cy="48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82800" y="2489200"/>
            <a:ext cx="9461500" cy="723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00200" y="3225800"/>
            <a:ext cx="482600" cy="48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82800" y="3162300"/>
            <a:ext cx="8483600" cy="723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200" y="4140200"/>
            <a:ext cx="482600" cy="48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82800" y="4076700"/>
            <a:ext cx="7073900" cy="723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0200" y="5054600"/>
            <a:ext cx="482600" cy="48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82800" y="4991100"/>
            <a:ext cx="6451600" cy="723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0200" y="5969000"/>
            <a:ext cx="482600" cy="48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82800" y="5905500"/>
            <a:ext cx="6565900" cy="723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00200" y="6883400"/>
            <a:ext cx="482600" cy="48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82800" y="6819900"/>
            <a:ext cx="6616700" cy="723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00200" y="7797800"/>
            <a:ext cx="482600" cy="48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82800" y="7734300"/>
            <a:ext cx="4572000" cy="622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00200" y="8712200"/>
            <a:ext cx="482600" cy="48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82800" y="8648700"/>
            <a:ext cx="7150100" cy="7239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625600" y="2397521"/>
            <a:ext cx="9742170" cy="6867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8480" indent="-525780">
              <a:lnSpc>
                <a:spcPct val="100000"/>
              </a:lnSpc>
              <a:spcBef>
                <a:spcPts val="100"/>
              </a:spcBef>
              <a:buSzPct val="171250"/>
              <a:buChar char="•"/>
              <a:tabLst>
                <a:tab pos="539115" algn="l"/>
                <a:tab pos="2453005" algn="l"/>
              </a:tabLst>
            </a:pPr>
            <a:r>
              <a:rPr sz="4000" spc="-155" dirty="0">
                <a:solidFill>
                  <a:srgbClr val="FFFFFF"/>
                </a:solidFill>
                <a:latin typeface="Arial"/>
                <a:cs typeface="Arial"/>
              </a:rPr>
              <a:t>Annex</a:t>
            </a:r>
            <a:r>
              <a:rPr sz="4000" spc="-3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A	</a:t>
            </a:r>
            <a:r>
              <a:rPr sz="4000" spc="-4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4000" spc="-200" dirty="0">
                <a:solidFill>
                  <a:srgbClr val="FFFFFF"/>
                </a:solidFill>
                <a:latin typeface="Arial"/>
                <a:cs typeface="Arial"/>
              </a:rPr>
              <a:t>Predefined </a:t>
            </a:r>
            <a:r>
              <a:rPr sz="4000" spc="-390" dirty="0">
                <a:solidFill>
                  <a:srgbClr val="FFFFFF"/>
                </a:solidFill>
                <a:latin typeface="Arial"/>
                <a:cs typeface="Arial"/>
              </a:rPr>
              <a:t>Language</a:t>
            </a:r>
            <a:r>
              <a:rPr sz="400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170" dirty="0">
                <a:solidFill>
                  <a:srgbClr val="FFFFFF"/>
                </a:solidFill>
                <a:latin typeface="Arial"/>
                <a:cs typeface="Arial"/>
              </a:rPr>
              <a:t>Environment</a:t>
            </a:r>
            <a:endParaRPr sz="4000">
              <a:latin typeface="Arial"/>
              <a:cs typeface="Arial"/>
            </a:endParaRPr>
          </a:p>
          <a:p>
            <a:pPr marL="538480" indent="-525780">
              <a:lnSpc>
                <a:spcPct val="100000"/>
              </a:lnSpc>
              <a:spcBef>
                <a:spcPts val="500"/>
              </a:spcBef>
              <a:buSzPct val="171250"/>
              <a:buChar char="•"/>
              <a:tabLst>
                <a:tab pos="539115" algn="l"/>
                <a:tab pos="2023745" algn="l"/>
                <a:tab pos="2451100" algn="l"/>
                <a:tab pos="4701540" algn="l"/>
              </a:tabLst>
            </a:pPr>
            <a:r>
              <a:rPr sz="4000" spc="-155" dirty="0">
                <a:solidFill>
                  <a:srgbClr val="FFFFFF"/>
                </a:solidFill>
                <a:latin typeface="Arial"/>
                <a:cs typeface="Arial"/>
              </a:rPr>
              <a:t>Annex	</a:t>
            </a:r>
            <a:r>
              <a:rPr sz="4000" spc="-420" dirty="0">
                <a:solidFill>
                  <a:srgbClr val="FFFFFF"/>
                </a:solidFill>
                <a:latin typeface="Arial"/>
                <a:cs typeface="Arial"/>
              </a:rPr>
              <a:t>B	</a:t>
            </a:r>
            <a:r>
              <a:rPr sz="4000" spc="-4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40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155" dirty="0">
                <a:solidFill>
                  <a:srgbClr val="FFFFFF"/>
                </a:solidFill>
                <a:latin typeface="Arial"/>
                <a:cs typeface="Arial"/>
              </a:rPr>
              <a:t>Interface	</a:t>
            </a:r>
            <a:r>
              <a:rPr sz="4000" spc="1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4000" spc="20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4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400" dirty="0">
                <a:solidFill>
                  <a:srgbClr val="FFFFFF"/>
                </a:solidFill>
                <a:latin typeface="Arial"/>
                <a:cs typeface="Arial"/>
              </a:rPr>
              <a:t>Languages</a:t>
            </a:r>
            <a:endParaRPr sz="4000">
              <a:latin typeface="Arial"/>
              <a:cs typeface="Arial"/>
            </a:endParaRPr>
          </a:p>
          <a:p>
            <a:pPr marL="538480" indent="-525780">
              <a:lnSpc>
                <a:spcPct val="100000"/>
              </a:lnSpc>
              <a:spcBef>
                <a:spcPts val="2400"/>
              </a:spcBef>
              <a:buSzPct val="171250"/>
              <a:buChar char="•"/>
              <a:tabLst>
                <a:tab pos="539115" algn="l"/>
                <a:tab pos="2023745" algn="l"/>
              </a:tabLst>
            </a:pPr>
            <a:r>
              <a:rPr sz="4000" spc="-155" dirty="0">
                <a:solidFill>
                  <a:srgbClr val="FFFFFF"/>
                </a:solidFill>
                <a:latin typeface="Arial"/>
                <a:cs typeface="Arial"/>
              </a:rPr>
              <a:t>Annex	</a:t>
            </a:r>
            <a:r>
              <a:rPr sz="4000" spc="-60" dirty="0">
                <a:solidFill>
                  <a:srgbClr val="FFFFFF"/>
                </a:solidFill>
                <a:latin typeface="Arial"/>
                <a:cs typeface="Arial"/>
              </a:rPr>
              <a:t>C </a:t>
            </a:r>
            <a:r>
              <a:rPr sz="4000" spc="-4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4000" spc="-340" dirty="0">
                <a:solidFill>
                  <a:srgbClr val="FFFFFF"/>
                </a:solidFill>
                <a:latin typeface="Arial"/>
                <a:cs typeface="Arial"/>
              </a:rPr>
              <a:t>Systems</a:t>
            </a:r>
            <a:r>
              <a:rPr sz="40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235" dirty="0">
                <a:solidFill>
                  <a:srgbClr val="FFFFFF"/>
                </a:solidFill>
                <a:latin typeface="Arial"/>
                <a:cs typeface="Arial"/>
              </a:rPr>
              <a:t>Programming</a:t>
            </a:r>
            <a:endParaRPr sz="4000">
              <a:latin typeface="Arial"/>
              <a:cs typeface="Arial"/>
            </a:endParaRPr>
          </a:p>
          <a:p>
            <a:pPr marL="538480" indent="-525780">
              <a:lnSpc>
                <a:spcPct val="100000"/>
              </a:lnSpc>
              <a:spcBef>
                <a:spcPts val="2400"/>
              </a:spcBef>
              <a:buSzPct val="171250"/>
              <a:buChar char="•"/>
              <a:tabLst>
                <a:tab pos="539115" algn="l"/>
                <a:tab pos="2023745" algn="l"/>
                <a:tab pos="5087620" algn="l"/>
              </a:tabLst>
            </a:pPr>
            <a:r>
              <a:rPr sz="4000" spc="-155" dirty="0">
                <a:solidFill>
                  <a:srgbClr val="FFFFFF"/>
                </a:solidFill>
                <a:latin typeface="Arial"/>
                <a:cs typeface="Arial"/>
              </a:rPr>
              <a:t>Annex	</a:t>
            </a:r>
            <a:r>
              <a:rPr sz="4000" spc="1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4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220" dirty="0">
                <a:solidFill>
                  <a:srgbClr val="FFFFFF"/>
                </a:solidFill>
                <a:latin typeface="Arial"/>
                <a:cs typeface="Arial"/>
              </a:rPr>
              <a:t>Real-Time	</a:t>
            </a:r>
            <a:r>
              <a:rPr sz="4000" spc="-340" dirty="0">
                <a:solidFill>
                  <a:srgbClr val="FFFFFF"/>
                </a:solidFill>
                <a:latin typeface="Arial"/>
                <a:cs typeface="Arial"/>
              </a:rPr>
              <a:t>Systems</a:t>
            </a:r>
            <a:endParaRPr sz="4000">
              <a:latin typeface="Arial"/>
              <a:cs typeface="Arial"/>
            </a:endParaRPr>
          </a:p>
          <a:p>
            <a:pPr marL="538480" indent="-525780">
              <a:lnSpc>
                <a:spcPct val="100000"/>
              </a:lnSpc>
              <a:spcBef>
                <a:spcPts val="2400"/>
              </a:spcBef>
              <a:buSzPct val="171250"/>
              <a:buChar char="•"/>
              <a:tabLst>
                <a:tab pos="539115" algn="l"/>
                <a:tab pos="2023745" algn="l"/>
              </a:tabLst>
            </a:pPr>
            <a:r>
              <a:rPr sz="4000" spc="-155" dirty="0">
                <a:solidFill>
                  <a:srgbClr val="FFFFFF"/>
                </a:solidFill>
                <a:latin typeface="Arial"/>
                <a:cs typeface="Arial"/>
              </a:rPr>
              <a:t>Annex	</a:t>
            </a:r>
            <a:r>
              <a:rPr sz="4000" spc="-67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4000" spc="-4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4000" spc="-60" dirty="0">
                <a:solidFill>
                  <a:srgbClr val="FFFFFF"/>
                </a:solidFill>
                <a:latin typeface="Arial"/>
                <a:cs typeface="Arial"/>
              </a:rPr>
              <a:t>Distributed</a:t>
            </a:r>
            <a:r>
              <a:rPr sz="40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340" dirty="0">
                <a:solidFill>
                  <a:srgbClr val="FFFFFF"/>
                </a:solidFill>
                <a:latin typeface="Arial"/>
                <a:cs typeface="Arial"/>
              </a:rPr>
              <a:t>Systems</a:t>
            </a:r>
            <a:endParaRPr sz="4000">
              <a:latin typeface="Arial"/>
              <a:cs typeface="Arial"/>
            </a:endParaRPr>
          </a:p>
          <a:p>
            <a:pPr marL="538480" indent="-525780">
              <a:lnSpc>
                <a:spcPct val="100000"/>
              </a:lnSpc>
              <a:spcBef>
                <a:spcPts val="2400"/>
              </a:spcBef>
              <a:buSzPct val="171250"/>
              <a:buChar char="•"/>
              <a:tabLst>
                <a:tab pos="539115" algn="l"/>
                <a:tab pos="2023745" algn="l"/>
              </a:tabLst>
            </a:pPr>
            <a:r>
              <a:rPr sz="4000" spc="-155" dirty="0">
                <a:solidFill>
                  <a:srgbClr val="FFFFFF"/>
                </a:solidFill>
                <a:latin typeface="Arial"/>
                <a:cs typeface="Arial"/>
              </a:rPr>
              <a:t>Annex	</a:t>
            </a:r>
            <a:r>
              <a:rPr sz="4000" spc="-570" dirty="0">
                <a:solidFill>
                  <a:srgbClr val="FFFFFF"/>
                </a:solidFill>
                <a:latin typeface="Arial"/>
                <a:cs typeface="Arial"/>
              </a:rPr>
              <a:t>F </a:t>
            </a:r>
            <a:r>
              <a:rPr sz="4000" spc="-4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4000" spc="-10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40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340" dirty="0">
                <a:solidFill>
                  <a:srgbClr val="FFFFFF"/>
                </a:solidFill>
                <a:latin typeface="Arial"/>
                <a:cs typeface="Arial"/>
              </a:rPr>
              <a:t>Systems</a:t>
            </a:r>
            <a:endParaRPr sz="4000">
              <a:latin typeface="Arial"/>
              <a:cs typeface="Arial"/>
            </a:endParaRPr>
          </a:p>
          <a:p>
            <a:pPr marL="538480" indent="-525780">
              <a:lnSpc>
                <a:spcPct val="100000"/>
              </a:lnSpc>
              <a:spcBef>
                <a:spcPts val="2400"/>
              </a:spcBef>
              <a:buSzPct val="171250"/>
              <a:buChar char="•"/>
              <a:tabLst>
                <a:tab pos="539115" algn="l"/>
                <a:tab pos="2023745" algn="l"/>
              </a:tabLst>
            </a:pPr>
            <a:r>
              <a:rPr sz="4000" spc="-155" dirty="0">
                <a:solidFill>
                  <a:srgbClr val="FFFFFF"/>
                </a:solidFill>
                <a:latin typeface="Arial"/>
                <a:cs typeface="Arial"/>
              </a:rPr>
              <a:t>Annex	G </a:t>
            </a:r>
            <a:r>
              <a:rPr sz="4000" spc="-4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4000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130" dirty="0">
                <a:solidFill>
                  <a:srgbClr val="FFFFFF"/>
                </a:solidFill>
                <a:latin typeface="Arial"/>
                <a:cs typeface="Arial"/>
              </a:rPr>
              <a:t>Numerics</a:t>
            </a:r>
            <a:endParaRPr sz="4000">
              <a:latin typeface="Arial"/>
              <a:cs typeface="Arial"/>
            </a:endParaRPr>
          </a:p>
          <a:p>
            <a:pPr marL="538480" indent="-525780">
              <a:lnSpc>
                <a:spcPct val="100000"/>
              </a:lnSpc>
              <a:spcBef>
                <a:spcPts val="2400"/>
              </a:spcBef>
              <a:buSzPct val="171250"/>
              <a:buChar char="•"/>
              <a:tabLst>
                <a:tab pos="539115" algn="l"/>
                <a:tab pos="2023745" algn="l"/>
              </a:tabLst>
            </a:pPr>
            <a:r>
              <a:rPr sz="4000" spc="-155" dirty="0">
                <a:solidFill>
                  <a:srgbClr val="FFFFFF"/>
                </a:solidFill>
                <a:latin typeface="Arial"/>
                <a:cs typeface="Arial"/>
              </a:rPr>
              <a:t>Annex	</a:t>
            </a:r>
            <a:r>
              <a:rPr sz="4000" spc="25" dirty="0">
                <a:solidFill>
                  <a:srgbClr val="FFFFFF"/>
                </a:solidFill>
                <a:latin typeface="Arial"/>
                <a:cs typeface="Arial"/>
              </a:rPr>
              <a:t>H </a:t>
            </a:r>
            <a:r>
              <a:rPr sz="4000" spc="-4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4000" spc="-185" dirty="0">
                <a:solidFill>
                  <a:srgbClr val="FFFFFF"/>
                </a:solidFill>
                <a:latin typeface="Arial"/>
                <a:cs typeface="Arial"/>
              </a:rPr>
              <a:t>High </a:t>
            </a:r>
            <a:r>
              <a:rPr sz="4000" spc="-85" dirty="0">
                <a:solidFill>
                  <a:srgbClr val="FFFFFF"/>
                </a:solidFill>
                <a:latin typeface="Arial"/>
                <a:cs typeface="Arial"/>
              </a:rPr>
              <a:t>Integrity</a:t>
            </a:r>
            <a:r>
              <a:rPr sz="4000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340" dirty="0">
                <a:solidFill>
                  <a:srgbClr val="FFFFFF"/>
                </a:solidFill>
                <a:latin typeface="Arial"/>
                <a:cs typeface="Arial"/>
              </a:rPr>
              <a:t>Systems</a:t>
            </a:r>
            <a:endParaRPr sz="4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73300" y="558800"/>
            <a:ext cx="8572500" cy="12319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264171" y="287535"/>
            <a:ext cx="847598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15" dirty="0"/>
              <a:t>Language</a:t>
            </a:r>
            <a:r>
              <a:rPr spc="-60" dirty="0"/>
              <a:t> </a:t>
            </a:r>
            <a:r>
              <a:rPr spc="-400" dirty="0"/>
              <a:t>Extension</a:t>
            </a:r>
          </a:p>
        </p:txBody>
      </p:sp>
      <p:sp>
        <p:nvSpPr>
          <p:cNvPr id="21" name="object 21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078032" y="9248378"/>
            <a:ext cx="3776979" cy="378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45415">
              <a:lnSpc>
                <a:spcPts val="1400"/>
              </a:lnSpc>
              <a:spcBef>
                <a:spcPts val="80"/>
              </a:spcBef>
            </a:pP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1997-2004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Lexical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Integration (M) </a:t>
            </a:r>
            <a:r>
              <a:rPr sz="1200" spc="-130" dirty="0">
                <a:solidFill>
                  <a:srgbClr val="FFFFFF"/>
                </a:solidFill>
                <a:latin typeface="Arial"/>
                <a:cs typeface="Arial"/>
              </a:rPr>
              <a:t>Sdn 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Bhd 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125" dirty="0">
                <a:solidFill>
                  <a:srgbClr val="FFFFFF"/>
                </a:solidFill>
                <a:latin typeface="Arial"/>
                <a:cs typeface="Arial"/>
              </a:rPr>
              <a:t>2003-20087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AdrianHoe.com,AdaStar</a:t>
            </a:r>
            <a:r>
              <a:rPr sz="12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Informatics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3111500"/>
            <a:ext cx="49530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6300" y="3048000"/>
            <a:ext cx="3937000" cy="74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7400" y="3886200"/>
            <a:ext cx="49530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03500" y="3822700"/>
            <a:ext cx="1841500" cy="63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57400" y="4660900"/>
            <a:ext cx="49530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78100" y="4597400"/>
            <a:ext cx="2413000" cy="749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57400" y="5435600"/>
            <a:ext cx="49530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90800" y="5372100"/>
            <a:ext cx="1447800" cy="635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0200" y="6210300"/>
            <a:ext cx="49530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46300" y="6146800"/>
            <a:ext cx="4432300" cy="749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00200" y="6985000"/>
            <a:ext cx="49530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33600" y="6921500"/>
            <a:ext cx="3797300" cy="635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00200" y="7759700"/>
            <a:ext cx="49530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46300" y="7696200"/>
            <a:ext cx="4000500" cy="749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625600" y="2950467"/>
            <a:ext cx="4807585" cy="5389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4515" indent="-551815">
              <a:lnSpc>
                <a:spcPct val="100000"/>
              </a:lnSpc>
              <a:spcBef>
                <a:spcPts val="100"/>
              </a:spcBef>
              <a:buSzPct val="171428"/>
              <a:buChar char="•"/>
              <a:tabLst>
                <a:tab pos="565150" algn="l"/>
              </a:tabLst>
            </a:pPr>
            <a:r>
              <a:rPr sz="4200" spc="-290" dirty="0">
                <a:solidFill>
                  <a:srgbClr val="FFFFFF"/>
                </a:solidFill>
                <a:latin typeface="Arial"/>
                <a:cs typeface="Arial"/>
              </a:rPr>
              <a:t>Pascal-like</a:t>
            </a:r>
            <a:r>
              <a:rPr sz="4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220" dirty="0">
                <a:solidFill>
                  <a:srgbClr val="FFFFFF"/>
                </a:solidFill>
                <a:latin typeface="Arial"/>
                <a:cs typeface="Arial"/>
              </a:rPr>
              <a:t>syntax</a:t>
            </a:r>
            <a:endParaRPr sz="4200">
              <a:latin typeface="Arial"/>
              <a:cs typeface="Arial"/>
            </a:endParaRPr>
          </a:p>
          <a:p>
            <a:pPr marL="1021715" lvl="1" indent="-551815">
              <a:lnSpc>
                <a:spcPct val="100000"/>
              </a:lnSpc>
              <a:spcBef>
                <a:spcPts val="1060"/>
              </a:spcBef>
              <a:buSzPct val="171428"/>
              <a:buChar char="•"/>
              <a:tabLst>
                <a:tab pos="1022350" algn="l"/>
              </a:tabLst>
            </a:pPr>
            <a:r>
              <a:rPr sz="4200" spc="-90" dirty="0">
                <a:solidFill>
                  <a:srgbClr val="FFFFFF"/>
                </a:solidFill>
                <a:latin typeface="Arial"/>
                <a:cs typeface="Arial"/>
              </a:rPr>
              <a:t>Natural</a:t>
            </a:r>
            <a:endParaRPr sz="4200">
              <a:latin typeface="Arial"/>
              <a:cs typeface="Arial"/>
            </a:endParaRPr>
          </a:p>
          <a:p>
            <a:pPr marL="1021715" lvl="1" indent="-551815">
              <a:lnSpc>
                <a:spcPct val="100000"/>
              </a:lnSpc>
              <a:spcBef>
                <a:spcPts val="1060"/>
              </a:spcBef>
              <a:buSzPct val="171428"/>
              <a:buChar char="•"/>
              <a:tabLst>
                <a:tab pos="1022350" algn="l"/>
              </a:tabLst>
            </a:pPr>
            <a:r>
              <a:rPr sz="4200" spc="-185" dirty="0">
                <a:solidFill>
                  <a:srgbClr val="FFFFFF"/>
                </a:solidFill>
                <a:latin typeface="Arial"/>
                <a:cs typeface="Arial"/>
              </a:rPr>
              <a:t>Top-down</a:t>
            </a:r>
            <a:endParaRPr sz="4200">
              <a:latin typeface="Arial"/>
              <a:cs typeface="Arial"/>
            </a:endParaRPr>
          </a:p>
          <a:p>
            <a:pPr marL="1021715" lvl="1" indent="-551815">
              <a:lnSpc>
                <a:spcPct val="100000"/>
              </a:lnSpc>
              <a:spcBef>
                <a:spcPts val="1060"/>
              </a:spcBef>
              <a:buSzPct val="171428"/>
              <a:buChar char="•"/>
              <a:tabLst>
                <a:tab pos="1022350" algn="l"/>
              </a:tabLst>
            </a:pPr>
            <a:r>
              <a:rPr sz="4200" spc="-240" dirty="0">
                <a:solidFill>
                  <a:srgbClr val="FFFFFF"/>
                </a:solidFill>
                <a:latin typeface="Arial"/>
                <a:cs typeface="Arial"/>
              </a:rPr>
              <a:t>Clean</a:t>
            </a:r>
            <a:endParaRPr sz="4200">
              <a:latin typeface="Arial"/>
              <a:cs typeface="Arial"/>
            </a:endParaRPr>
          </a:p>
          <a:p>
            <a:pPr marL="564515" indent="-551815">
              <a:lnSpc>
                <a:spcPct val="100000"/>
              </a:lnSpc>
              <a:spcBef>
                <a:spcPts val="1060"/>
              </a:spcBef>
              <a:buSzPct val="171428"/>
              <a:buChar char="•"/>
              <a:tabLst>
                <a:tab pos="565150" algn="l"/>
                <a:tab pos="1423670" algn="l"/>
                <a:tab pos="3061335" algn="l"/>
              </a:tabLst>
            </a:pPr>
            <a:r>
              <a:rPr sz="4200" spc="24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200" spc="-20" dirty="0">
                <a:solidFill>
                  <a:srgbClr val="FFFFFF"/>
                </a:solidFill>
                <a:latin typeface="Arial"/>
                <a:cs typeface="Arial"/>
              </a:rPr>
              <a:t>o	</a:t>
            </a:r>
            <a:r>
              <a:rPr sz="42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200" spc="1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4200" spc="-70" dirty="0">
                <a:solidFill>
                  <a:srgbClr val="FFFFFF"/>
                </a:solidFill>
                <a:latin typeface="Arial"/>
                <a:cs typeface="Arial"/>
              </a:rPr>
              <a:t>ypti</a:t>
            </a:r>
            <a:r>
              <a:rPr sz="4200" spc="-26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2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4200" spc="-48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4200" spc="-200" dirty="0">
                <a:solidFill>
                  <a:srgbClr val="FFFFFF"/>
                </a:solidFill>
                <a:latin typeface="Arial"/>
                <a:cs typeface="Arial"/>
              </a:rPr>
              <a:t>ymb</a:t>
            </a:r>
            <a:r>
              <a:rPr sz="4200" spc="-18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200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4200" spc="-48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4200">
              <a:latin typeface="Arial"/>
              <a:cs typeface="Arial"/>
            </a:endParaRPr>
          </a:p>
          <a:p>
            <a:pPr marL="564515" indent="-551815">
              <a:lnSpc>
                <a:spcPct val="100000"/>
              </a:lnSpc>
              <a:spcBef>
                <a:spcPts val="1060"/>
              </a:spcBef>
              <a:buSzPct val="171428"/>
              <a:buChar char="•"/>
              <a:tabLst>
                <a:tab pos="565150" algn="l"/>
                <a:tab pos="1901825" algn="l"/>
              </a:tabLst>
            </a:pPr>
            <a:r>
              <a:rPr sz="4200" spc="-140" dirty="0">
                <a:solidFill>
                  <a:srgbClr val="FFFFFF"/>
                </a:solidFill>
                <a:latin typeface="Arial"/>
                <a:cs typeface="Arial"/>
              </a:rPr>
              <a:t>Clear	</a:t>
            </a:r>
            <a:r>
              <a:rPr sz="4200" spc="-120" dirty="0">
                <a:solidFill>
                  <a:srgbClr val="FFFFFF"/>
                </a:solidFill>
                <a:latin typeface="Arial"/>
                <a:cs typeface="Arial"/>
              </a:rPr>
              <a:t>definitions</a:t>
            </a:r>
            <a:endParaRPr sz="4200">
              <a:latin typeface="Arial"/>
              <a:cs typeface="Arial"/>
            </a:endParaRPr>
          </a:p>
          <a:p>
            <a:pPr marL="564515" indent="-551815">
              <a:lnSpc>
                <a:spcPct val="100000"/>
              </a:lnSpc>
              <a:spcBef>
                <a:spcPts val="1060"/>
              </a:spcBef>
              <a:buSzPct val="171428"/>
              <a:buChar char="•"/>
              <a:tabLst>
                <a:tab pos="565150" algn="l"/>
                <a:tab pos="1645920" algn="l"/>
              </a:tabLst>
            </a:pPr>
            <a:r>
              <a:rPr sz="4200" spc="-500" dirty="0">
                <a:solidFill>
                  <a:srgbClr val="FFFFFF"/>
                </a:solidFill>
                <a:latin typeface="Arial"/>
                <a:cs typeface="Arial"/>
              </a:rPr>
              <a:t>Easy	</a:t>
            </a:r>
            <a:r>
              <a:rPr sz="4200" spc="-254" dirty="0">
                <a:solidFill>
                  <a:srgbClr val="FFFFFF"/>
                </a:solidFill>
                <a:latin typeface="Arial"/>
                <a:cs typeface="Arial"/>
              </a:rPr>
              <a:t>maintenance</a:t>
            </a:r>
            <a:endParaRPr sz="4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165600" y="1028700"/>
            <a:ext cx="4851400" cy="12319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4156075" y="757435"/>
            <a:ext cx="469265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5" dirty="0"/>
              <a:t>Re</a:t>
            </a:r>
            <a:r>
              <a:rPr spc="-835" dirty="0"/>
              <a:t>a</a:t>
            </a:r>
            <a:r>
              <a:rPr spc="-390" dirty="0"/>
              <a:t>d</a:t>
            </a:r>
            <a:r>
              <a:rPr spc="-1090" dirty="0"/>
              <a:t>a</a:t>
            </a:r>
            <a:r>
              <a:rPr spc="-250" dirty="0"/>
              <a:t>bi</a:t>
            </a:r>
            <a:r>
              <a:rPr spc="-30" dirty="0"/>
              <a:t>li</a:t>
            </a:r>
            <a:r>
              <a:rPr spc="-35" dirty="0"/>
              <a:t>ty</a:t>
            </a:r>
          </a:p>
        </p:txBody>
      </p:sp>
      <p:sp>
        <p:nvSpPr>
          <p:cNvPr id="19" name="object 19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078032" y="9248378"/>
            <a:ext cx="3776979" cy="378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45415">
              <a:lnSpc>
                <a:spcPts val="1400"/>
              </a:lnSpc>
              <a:spcBef>
                <a:spcPts val="80"/>
              </a:spcBef>
            </a:pP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1997-2004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Lexical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Integration (M) </a:t>
            </a:r>
            <a:r>
              <a:rPr sz="1200" spc="-130" dirty="0">
                <a:solidFill>
                  <a:srgbClr val="FFFFFF"/>
                </a:solidFill>
                <a:latin typeface="Arial"/>
                <a:cs typeface="Arial"/>
              </a:rPr>
              <a:t>Sdn 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Bhd 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125" dirty="0">
                <a:solidFill>
                  <a:srgbClr val="FFFFFF"/>
                </a:solidFill>
                <a:latin typeface="Arial"/>
                <a:cs typeface="Arial"/>
              </a:rPr>
              <a:t>2003-20087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AdrianHoe.com,AdaStar</a:t>
            </a:r>
            <a:r>
              <a:rPr sz="12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Informatics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2933700"/>
            <a:ext cx="49530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6300" y="2870200"/>
            <a:ext cx="6565900" cy="63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7400" y="3886200"/>
            <a:ext cx="49530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78100" y="3822700"/>
            <a:ext cx="8534400" cy="749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90800" y="4445000"/>
            <a:ext cx="5219700" cy="749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57400" y="5461000"/>
            <a:ext cx="49530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03500" y="5397500"/>
            <a:ext cx="8737600" cy="749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90800" y="6019800"/>
            <a:ext cx="6096000" cy="749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27300" y="7061200"/>
            <a:ext cx="457200" cy="469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60700" y="6972300"/>
            <a:ext cx="787400" cy="660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06800" y="6985000"/>
            <a:ext cx="5308600" cy="749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57400" y="8001000"/>
            <a:ext cx="495300" cy="431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5400" y="7937500"/>
            <a:ext cx="6426200" cy="4953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625600" y="2772667"/>
            <a:ext cx="9563735" cy="5809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4515" indent="-551815">
              <a:lnSpc>
                <a:spcPct val="100000"/>
              </a:lnSpc>
              <a:spcBef>
                <a:spcPts val="100"/>
              </a:spcBef>
              <a:buSzPct val="171428"/>
              <a:buChar char="•"/>
              <a:tabLst>
                <a:tab pos="565150" algn="l"/>
              </a:tabLst>
            </a:pPr>
            <a:r>
              <a:rPr sz="4200" spc="-50" dirty="0">
                <a:solidFill>
                  <a:srgbClr val="FFFFFF"/>
                </a:solidFill>
                <a:latin typeface="Arial"/>
                <a:cs typeface="Arial"/>
              </a:rPr>
              <a:t>Definition </a:t>
            </a:r>
            <a:r>
              <a:rPr sz="4200" spc="-7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4200" spc="-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160" dirty="0">
                <a:solidFill>
                  <a:srgbClr val="FFFFFF"/>
                </a:solidFill>
                <a:latin typeface="Arial"/>
                <a:cs typeface="Arial"/>
              </a:rPr>
              <a:t>Time-To-Market</a:t>
            </a:r>
            <a:endParaRPr sz="4200">
              <a:latin typeface="Arial"/>
              <a:cs typeface="Arial"/>
            </a:endParaRPr>
          </a:p>
          <a:p>
            <a:pPr marL="1021715" marR="221615" lvl="1" indent="-551815">
              <a:lnSpc>
                <a:spcPts val="4900"/>
              </a:lnSpc>
              <a:spcBef>
                <a:spcPts val="2740"/>
              </a:spcBef>
              <a:buSzPct val="171428"/>
              <a:buChar char="•"/>
              <a:tabLst>
                <a:tab pos="1022350" algn="l"/>
                <a:tab pos="2621280" algn="l"/>
                <a:tab pos="4470400" algn="l"/>
              </a:tabLst>
            </a:pPr>
            <a:r>
              <a:rPr sz="4200" spc="-160" dirty="0">
                <a:solidFill>
                  <a:srgbClr val="FFFFFF"/>
                </a:solidFill>
                <a:latin typeface="Arial"/>
                <a:cs typeface="Arial"/>
              </a:rPr>
              <a:t>Timely	</a:t>
            </a:r>
            <a:r>
              <a:rPr sz="4200" spc="-140" dirty="0">
                <a:solidFill>
                  <a:srgbClr val="FFFFFF"/>
                </a:solidFill>
                <a:latin typeface="Arial"/>
                <a:cs typeface="Arial"/>
              </a:rPr>
              <a:t>delivery	</a:t>
            </a:r>
            <a:r>
              <a:rPr sz="4200" spc="-7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4200" spc="-165" dirty="0">
                <a:solidFill>
                  <a:srgbClr val="FFFFFF"/>
                </a:solidFill>
                <a:latin typeface="Arial"/>
                <a:cs typeface="Arial"/>
              </a:rPr>
              <a:t>reliable </a:t>
            </a:r>
            <a:r>
              <a:rPr sz="4200" spc="-140" dirty="0">
                <a:solidFill>
                  <a:srgbClr val="FFFFFF"/>
                </a:solidFill>
                <a:latin typeface="Arial"/>
                <a:cs typeface="Arial"/>
              </a:rPr>
              <a:t>software </a:t>
            </a:r>
            <a:r>
              <a:rPr sz="4200" spc="-335" dirty="0">
                <a:solidFill>
                  <a:srgbClr val="FFFFFF"/>
                </a:solidFill>
                <a:latin typeface="Arial"/>
                <a:cs typeface="Arial"/>
              </a:rPr>
              <a:t>vs.  </a:t>
            </a:r>
            <a:r>
              <a:rPr sz="4200" spc="-140" dirty="0">
                <a:solidFill>
                  <a:srgbClr val="FFFFFF"/>
                </a:solidFill>
                <a:latin typeface="Arial"/>
                <a:cs typeface="Arial"/>
              </a:rPr>
              <a:t>deliver </a:t>
            </a:r>
            <a:r>
              <a:rPr sz="4200" spc="-40" dirty="0">
                <a:solidFill>
                  <a:srgbClr val="FFFFFF"/>
                </a:solidFill>
                <a:latin typeface="Arial"/>
                <a:cs typeface="Arial"/>
              </a:rPr>
              <a:t>first, </a:t>
            </a:r>
            <a:r>
              <a:rPr sz="4200" spc="-215" dirty="0">
                <a:solidFill>
                  <a:srgbClr val="FFFFFF"/>
                </a:solidFill>
                <a:latin typeface="Arial"/>
                <a:cs typeface="Arial"/>
              </a:rPr>
              <a:t>patch</a:t>
            </a:r>
            <a:r>
              <a:rPr sz="4200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80" dirty="0">
                <a:solidFill>
                  <a:srgbClr val="FFFFFF"/>
                </a:solidFill>
                <a:latin typeface="Arial"/>
                <a:cs typeface="Arial"/>
              </a:rPr>
              <a:t>later</a:t>
            </a:r>
            <a:endParaRPr sz="4200">
              <a:latin typeface="Arial"/>
              <a:cs typeface="Arial"/>
            </a:endParaRPr>
          </a:p>
          <a:p>
            <a:pPr marL="1021715" marR="5080" lvl="1" indent="-551815">
              <a:lnSpc>
                <a:spcPts val="4900"/>
              </a:lnSpc>
              <a:spcBef>
                <a:spcPts val="2600"/>
              </a:spcBef>
              <a:buSzPct val="171428"/>
              <a:buChar char="•"/>
              <a:tabLst>
                <a:tab pos="1022350" algn="l"/>
                <a:tab pos="2393950" algn="l"/>
                <a:tab pos="4855210" algn="l"/>
              </a:tabLst>
            </a:pPr>
            <a:r>
              <a:rPr sz="4200" spc="-225" dirty="0">
                <a:solidFill>
                  <a:srgbClr val="FFFFFF"/>
                </a:solidFill>
                <a:latin typeface="Arial"/>
                <a:cs typeface="Arial"/>
              </a:rPr>
              <a:t>Force	</a:t>
            </a:r>
            <a:r>
              <a:rPr sz="4200" spc="-155" dirty="0">
                <a:solidFill>
                  <a:srgbClr val="FFFFFF"/>
                </a:solidFill>
                <a:latin typeface="Arial"/>
                <a:cs typeface="Arial"/>
              </a:rPr>
              <a:t>programmers/software </a:t>
            </a:r>
            <a:r>
              <a:rPr sz="4200" spc="-250" dirty="0">
                <a:solidFill>
                  <a:srgbClr val="FFFFFF"/>
                </a:solidFill>
                <a:latin typeface="Arial"/>
                <a:cs typeface="Arial"/>
              </a:rPr>
              <a:t>engineers  </a:t>
            </a:r>
            <a:r>
              <a:rPr sz="4200" spc="-295" dirty="0">
                <a:solidFill>
                  <a:srgbClr val="FFFFFF"/>
                </a:solidFill>
                <a:latin typeface="Arial"/>
                <a:cs typeface="Arial"/>
              </a:rPr>
              <a:t>spend</a:t>
            </a:r>
            <a:r>
              <a:rPr sz="42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110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42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95" dirty="0">
                <a:solidFill>
                  <a:srgbClr val="FFFFFF"/>
                </a:solidFill>
                <a:latin typeface="Arial"/>
                <a:cs typeface="Arial"/>
              </a:rPr>
              <a:t>time	</a:t>
            </a:r>
            <a:r>
              <a:rPr sz="4200" spc="-13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4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305" dirty="0">
                <a:solidFill>
                  <a:srgbClr val="FFFFFF"/>
                </a:solidFill>
                <a:latin typeface="Arial"/>
                <a:cs typeface="Arial"/>
              </a:rPr>
              <a:t>design</a:t>
            </a:r>
            <a:endParaRPr sz="4200">
              <a:latin typeface="Arial"/>
              <a:cs typeface="Arial"/>
            </a:endParaRPr>
          </a:p>
          <a:p>
            <a:pPr marL="1463040" lvl="2" indent="-548640">
              <a:lnSpc>
                <a:spcPct val="100000"/>
              </a:lnSpc>
              <a:spcBef>
                <a:spcPts val="2420"/>
              </a:spcBef>
              <a:buSzPct val="171428"/>
              <a:buChar char="•"/>
              <a:tabLst>
                <a:tab pos="1463675" algn="l"/>
                <a:tab pos="2564765" algn="l"/>
                <a:tab pos="3674110" algn="l"/>
              </a:tabLst>
            </a:pPr>
            <a:r>
              <a:rPr sz="4200" spc="-305" dirty="0">
                <a:solidFill>
                  <a:srgbClr val="FFFFFF"/>
                </a:solidFill>
                <a:latin typeface="Arial"/>
                <a:cs typeface="Arial"/>
              </a:rPr>
              <a:t>10%	</a:t>
            </a:r>
            <a:r>
              <a:rPr sz="4200" spc="-95" dirty="0">
                <a:solidFill>
                  <a:srgbClr val="FFFFFF"/>
                </a:solidFill>
                <a:latin typeface="Arial"/>
                <a:cs typeface="Arial"/>
              </a:rPr>
              <a:t>time	</a:t>
            </a:r>
            <a:r>
              <a:rPr sz="4200" spc="-210" dirty="0">
                <a:solidFill>
                  <a:srgbClr val="FFFFFF"/>
                </a:solidFill>
                <a:latin typeface="Arial"/>
                <a:cs typeface="Arial"/>
              </a:rPr>
              <a:t>spent </a:t>
            </a:r>
            <a:r>
              <a:rPr sz="4200" spc="-13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4200" spc="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215" dirty="0">
                <a:solidFill>
                  <a:srgbClr val="FFFFFF"/>
                </a:solidFill>
                <a:latin typeface="Arial"/>
                <a:cs typeface="Arial"/>
              </a:rPr>
              <a:t>coding</a:t>
            </a:r>
            <a:endParaRPr sz="4200">
              <a:latin typeface="Arial"/>
              <a:cs typeface="Arial"/>
            </a:endParaRPr>
          </a:p>
          <a:p>
            <a:pPr marL="1021715" lvl="1" indent="-551815">
              <a:lnSpc>
                <a:spcPct val="100000"/>
              </a:lnSpc>
              <a:spcBef>
                <a:spcPts val="2460"/>
              </a:spcBef>
              <a:buSzPct val="171428"/>
              <a:buChar char="•"/>
              <a:tabLst>
                <a:tab pos="1022350" algn="l"/>
                <a:tab pos="2142490" algn="l"/>
                <a:tab pos="4662170" algn="l"/>
              </a:tabLst>
            </a:pPr>
            <a:r>
              <a:rPr sz="4200" spc="-130" dirty="0">
                <a:solidFill>
                  <a:srgbClr val="FFFFFF"/>
                </a:solidFill>
                <a:latin typeface="Arial"/>
                <a:cs typeface="Arial"/>
              </a:rPr>
              <a:t>Also	</a:t>
            </a:r>
            <a:r>
              <a:rPr sz="4200" spc="-135" dirty="0">
                <a:solidFill>
                  <a:srgbClr val="FFFFFF"/>
                </a:solidFill>
                <a:latin typeface="Arial"/>
                <a:cs typeface="Arial"/>
              </a:rPr>
              <a:t>allow</a:t>
            </a:r>
            <a:r>
              <a:rPr sz="4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155" dirty="0">
                <a:solidFill>
                  <a:srgbClr val="FFFFFF"/>
                </a:solidFill>
                <a:latin typeface="Arial"/>
                <a:cs typeface="Arial"/>
              </a:rPr>
              <a:t>rapid	</a:t>
            </a:r>
            <a:r>
              <a:rPr sz="4200" spc="-90" dirty="0">
                <a:solidFill>
                  <a:srgbClr val="FFFFFF"/>
                </a:solidFill>
                <a:latin typeface="Arial"/>
                <a:cs typeface="Arial"/>
              </a:rPr>
              <a:t>prototyping</a:t>
            </a:r>
            <a:endParaRPr sz="4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921000" y="1028700"/>
            <a:ext cx="7277100" cy="1003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974417" y="757435"/>
            <a:ext cx="705675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15" dirty="0"/>
              <a:t>Time-To-Market</a:t>
            </a:r>
          </a:p>
        </p:txBody>
      </p:sp>
      <p:sp>
        <p:nvSpPr>
          <p:cNvPr id="18" name="object 18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078032" y="9248378"/>
            <a:ext cx="3776979" cy="378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45415">
              <a:lnSpc>
                <a:spcPts val="1400"/>
              </a:lnSpc>
              <a:spcBef>
                <a:spcPts val="80"/>
              </a:spcBef>
            </a:pP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1997-2004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Lexical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Integration (M) </a:t>
            </a:r>
            <a:r>
              <a:rPr sz="1200" spc="-130" dirty="0">
                <a:solidFill>
                  <a:srgbClr val="FFFFFF"/>
                </a:solidFill>
                <a:latin typeface="Arial"/>
                <a:cs typeface="Arial"/>
              </a:rPr>
              <a:t>Sdn 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Bhd 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2003-2008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AdrianHoe.com,AdaStar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Informatics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7500" y="2997200"/>
            <a:ext cx="444500" cy="43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57400" y="2933700"/>
            <a:ext cx="7213600" cy="63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44700" y="3479800"/>
            <a:ext cx="444500" cy="43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14600" y="3416300"/>
            <a:ext cx="8356600" cy="63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89200" y="3962400"/>
            <a:ext cx="444500" cy="43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46400" y="3898900"/>
            <a:ext cx="7975600" cy="63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59100" y="4356100"/>
            <a:ext cx="2260600" cy="635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44700" y="4902200"/>
            <a:ext cx="444500" cy="43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14600" y="4838700"/>
            <a:ext cx="7696200" cy="635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89200" y="5384800"/>
            <a:ext cx="444500" cy="43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59100" y="5321300"/>
            <a:ext cx="8102600" cy="635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87500" y="5867400"/>
            <a:ext cx="444500" cy="43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57400" y="5803900"/>
            <a:ext cx="7975600" cy="635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44700" y="6350000"/>
            <a:ext cx="444500" cy="43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14600" y="6286500"/>
            <a:ext cx="6553200" cy="635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44700" y="6832600"/>
            <a:ext cx="444500" cy="43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89200" y="6769100"/>
            <a:ext cx="8420100" cy="635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87500" y="7315200"/>
            <a:ext cx="444500" cy="43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57400" y="7251700"/>
            <a:ext cx="1600200" cy="5461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44700" y="7797800"/>
            <a:ext cx="444500" cy="43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14600" y="7734300"/>
            <a:ext cx="1701800" cy="5461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44700" y="8280400"/>
            <a:ext cx="444500" cy="43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14600" y="8216900"/>
            <a:ext cx="3175000" cy="5461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625600" y="2878137"/>
            <a:ext cx="9276080" cy="5854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7680" indent="-474980">
              <a:lnSpc>
                <a:spcPts val="3820"/>
              </a:lnSpc>
              <a:spcBef>
                <a:spcPts val="100"/>
              </a:spcBef>
              <a:buSzPct val="170312"/>
              <a:buChar char="•"/>
              <a:tabLst>
                <a:tab pos="488315" algn="l"/>
              </a:tabLst>
            </a:pPr>
            <a:r>
              <a:rPr sz="3200" spc="-75" dirty="0">
                <a:solidFill>
                  <a:srgbClr val="FFFFFF"/>
                </a:solidFill>
                <a:latin typeface="Arial"/>
                <a:cs typeface="Arial"/>
              </a:rPr>
              <a:t>Built </a:t>
            </a:r>
            <a:r>
              <a:rPr sz="3200" spc="-100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top 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200" spc="-114" dirty="0">
                <a:solidFill>
                  <a:srgbClr val="FFFFFF"/>
                </a:solidFill>
                <a:latin typeface="Arial"/>
                <a:cs typeface="Arial"/>
              </a:rPr>
              <a:t>strong </a:t>
            </a:r>
            <a:r>
              <a:rPr sz="3200" spc="-105" dirty="0">
                <a:solidFill>
                  <a:srgbClr val="FFFFFF"/>
                </a:solidFill>
                <a:latin typeface="Arial"/>
                <a:cs typeface="Arial"/>
              </a:rPr>
              <a:t>software</a:t>
            </a:r>
            <a:r>
              <a:rPr sz="3200" spc="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50" dirty="0">
                <a:solidFill>
                  <a:srgbClr val="FFFFFF"/>
                </a:solidFill>
                <a:latin typeface="Arial"/>
                <a:cs typeface="Arial"/>
              </a:rPr>
              <a:t>philosophy</a:t>
            </a:r>
            <a:endParaRPr sz="3200">
              <a:latin typeface="Arial"/>
              <a:cs typeface="Arial"/>
            </a:endParaRPr>
          </a:p>
          <a:p>
            <a:pPr marL="944880" lvl="1" indent="-474980">
              <a:lnSpc>
                <a:spcPts val="3800"/>
              </a:lnSpc>
              <a:buSzPct val="170312"/>
              <a:buChar char="•"/>
              <a:tabLst>
                <a:tab pos="945515" algn="l"/>
              </a:tabLst>
            </a:pPr>
            <a:r>
              <a:rPr sz="3200" spc="-170" dirty="0">
                <a:solidFill>
                  <a:srgbClr val="FFFFFF"/>
                </a:solidFill>
                <a:latin typeface="Arial"/>
                <a:cs typeface="Arial"/>
              </a:rPr>
              <a:t>Enforce </a:t>
            </a:r>
            <a:r>
              <a:rPr sz="3200" spc="-114" dirty="0">
                <a:solidFill>
                  <a:srgbClr val="FFFFFF"/>
                </a:solidFill>
                <a:latin typeface="Arial"/>
                <a:cs typeface="Arial"/>
              </a:rPr>
              <a:t>strong </a:t>
            </a:r>
            <a:r>
              <a:rPr sz="3200" spc="-160" dirty="0">
                <a:solidFill>
                  <a:srgbClr val="FFFFFF"/>
                </a:solidFill>
                <a:latin typeface="Arial"/>
                <a:cs typeface="Arial"/>
              </a:rPr>
              <a:t>disciplines </a:t>
            </a:r>
            <a:r>
              <a:rPr sz="3200" spc="-1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3200" spc="-105" dirty="0">
                <a:solidFill>
                  <a:srgbClr val="FFFFFF"/>
                </a:solidFill>
                <a:latin typeface="Arial"/>
                <a:cs typeface="Arial"/>
              </a:rPr>
              <a:t>software</a:t>
            </a:r>
            <a:r>
              <a:rPr sz="3200" spc="5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80" dirty="0">
                <a:solidFill>
                  <a:srgbClr val="FFFFFF"/>
                </a:solidFill>
                <a:latin typeface="Arial"/>
                <a:cs typeface="Arial"/>
              </a:rPr>
              <a:t>engineering</a:t>
            </a:r>
            <a:endParaRPr sz="3200">
              <a:latin typeface="Arial"/>
              <a:cs typeface="Arial"/>
            </a:endParaRPr>
          </a:p>
          <a:p>
            <a:pPr marL="1389380" marR="130175" lvl="2" indent="-474980">
              <a:lnSpc>
                <a:spcPts val="3600"/>
              </a:lnSpc>
              <a:spcBef>
                <a:spcPts val="300"/>
              </a:spcBef>
              <a:buSzPct val="170312"/>
              <a:buChar char="•"/>
              <a:tabLst>
                <a:tab pos="1390015" algn="l"/>
              </a:tabLst>
            </a:pPr>
            <a:r>
              <a:rPr sz="3200" spc="-130" dirty="0">
                <a:solidFill>
                  <a:srgbClr val="FFFFFF"/>
                </a:solidFill>
                <a:latin typeface="Arial"/>
                <a:cs typeface="Arial"/>
              </a:rPr>
              <a:t>On-The-Fly </a:t>
            </a:r>
            <a:r>
              <a:rPr sz="3200" spc="-155" dirty="0">
                <a:solidFill>
                  <a:srgbClr val="FFFFFF"/>
                </a:solidFill>
                <a:latin typeface="Arial"/>
                <a:cs typeface="Arial"/>
              </a:rPr>
              <a:t>programming </a:t>
            </a:r>
            <a:r>
              <a:rPr sz="3200" spc="-19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3200" spc="-204" dirty="0">
                <a:solidFill>
                  <a:srgbClr val="FFFFFF"/>
                </a:solidFill>
                <a:latin typeface="Arial"/>
                <a:cs typeface="Arial"/>
              </a:rPr>
              <a:t>also </a:t>
            </a:r>
            <a:r>
              <a:rPr sz="3200" spc="-140" dirty="0">
                <a:solidFill>
                  <a:srgbClr val="FFFFFF"/>
                </a:solidFill>
                <a:latin typeface="Arial"/>
                <a:cs typeface="Arial"/>
              </a:rPr>
              <a:t>allowed </a:t>
            </a:r>
            <a:r>
              <a:rPr sz="3200" spc="-105" dirty="0">
                <a:solidFill>
                  <a:srgbClr val="FFFFFF"/>
                </a:solidFill>
                <a:latin typeface="Arial"/>
                <a:cs typeface="Arial"/>
              </a:rPr>
              <a:t>(rapid  </a:t>
            </a:r>
            <a:r>
              <a:rPr sz="3200" spc="-65" dirty="0">
                <a:solidFill>
                  <a:srgbClr val="FFFFFF"/>
                </a:solidFill>
                <a:latin typeface="Arial"/>
                <a:cs typeface="Arial"/>
              </a:rPr>
              <a:t>prototyping)</a:t>
            </a:r>
            <a:endParaRPr sz="3200">
              <a:latin typeface="Arial"/>
              <a:cs typeface="Arial"/>
            </a:endParaRPr>
          </a:p>
          <a:p>
            <a:pPr marL="944880" lvl="1" indent="-474980">
              <a:lnSpc>
                <a:spcPts val="2575"/>
              </a:lnSpc>
              <a:buSzPct val="170312"/>
              <a:buChar char="•"/>
              <a:tabLst>
                <a:tab pos="945515" algn="l"/>
              </a:tabLst>
            </a:pPr>
            <a:r>
              <a:rPr sz="3200" spc="-315" dirty="0">
                <a:solidFill>
                  <a:srgbClr val="FFFFFF"/>
                </a:solidFill>
                <a:latin typeface="Arial"/>
                <a:cs typeface="Arial"/>
              </a:rPr>
              <a:t>Language </a:t>
            </a:r>
            <a:r>
              <a:rPr sz="3200" spc="2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both </a:t>
            </a:r>
            <a:r>
              <a:rPr sz="3200" spc="-114" dirty="0">
                <a:solidFill>
                  <a:srgbClr val="FFFFFF"/>
                </a:solidFill>
                <a:latin typeface="Arial"/>
                <a:cs typeface="Arial"/>
              </a:rPr>
              <a:t>implementation </a:t>
            </a:r>
            <a:r>
              <a:rPr sz="3200" spc="-2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29" dirty="0">
                <a:solidFill>
                  <a:srgbClr val="FFFFFF"/>
                </a:solidFill>
                <a:latin typeface="Arial"/>
                <a:cs typeface="Arial"/>
              </a:rPr>
              <a:t>design</a:t>
            </a:r>
            <a:endParaRPr sz="3200">
              <a:latin typeface="Arial"/>
              <a:cs typeface="Arial"/>
            </a:endParaRPr>
          </a:p>
          <a:p>
            <a:pPr marL="914400" indent="-901700">
              <a:lnSpc>
                <a:spcPts val="5150"/>
              </a:lnSpc>
              <a:buChar char="•"/>
              <a:tabLst>
                <a:tab pos="913765" algn="l"/>
                <a:tab pos="914400" algn="l"/>
              </a:tabLst>
            </a:pPr>
            <a:r>
              <a:rPr sz="8175" spc="44" baseline="-8154" dirty="0">
                <a:solidFill>
                  <a:srgbClr val="FFFFFF"/>
                </a:solidFill>
                <a:latin typeface="Arial"/>
                <a:cs typeface="Arial"/>
              </a:rPr>
              <a:t>• 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Directly </a:t>
            </a:r>
            <a:r>
              <a:rPr sz="3200" spc="-95" dirty="0">
                <a:solidFill>
                  <a:srgbClr val="FFFFFF"/>
                </a:solidFill>
                <a:latin typeface="Arial"/>
                <a:cs typeface="Arial"/>
              </a:rPr>
              <a:t>reflects 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structure of </a:t>
            </a:r>
            <a:r>
              <a:rPr sz="3200" spc="-9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spc="-105" dirty="0">
                <a:solidFill>
                  <a:srgbClr val="FFFFFF"/>
                </a:solidFill>
                <a:latin typeface="Arial"/>
                <a:cs typeface="Arial"/>
              </a:rPr>
              <a:t>problem</a:t>
            </a:r>
            <a:r>
              <a:rPr sz="3200" spc="5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85" dirty="0">
                <a:solidFill>
                  <a:srgbClr val="FFFFFF"/>
                </a:solidFill>
                <a:latin typeface="Arial"/>
                <a:cs typeface="Arial"/>
              </a:rPr>
              <a:t>space</a:t>
            </a:r>
            <a:endParaRPr sz="3200">
              <a:latin typeface="Arial"/>
              <a:cs typeface="Arial"/>
            </a:endParaRPr>
          </a:p>
          <a:p>
            <a:pPr marL="487680">
              <a:lnSpc>
                <a:spcPts val="3575"/>
              </a:lnSpc>
            </a:pPr>
            <a:r>
              <a:rPr sz="3200" spc="-100" dirty="0">
                <a:solidFill>
                  <a:srgbClr val="FFFFFF"/>
                </a:solidFill>
                <a:latin typeface="Arial"/>
                <a:cs typeface="Arial"/>
              </a:rPr>
              <a:t>Efforts 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200" spc="-105" dirty="0">
                <a:solidFill>
                  <a:srgbClr val="FFFFFF"/>
                </a:solidFill>
                <a:latin typeface="Arial"/>
                <a:cs typeface="Arial"/>
              </a:rPr>
              <a:t>software </a:t>
            </a:r>
            <a:r>
              <a:rPr sz="3200" spc="-190" dirty="0">
                <a:solidFill>
                  <a:srgbClr val="FFFFFF"/>
                </a:solidFill>
                <a:latin typeface="Arial"/>
                <a:cs typeface="Arial"/>
              </a:rPr>
              <a:t>engineers </a:t>
            </a:r>
            <a:r>
              <a:rPr sz="3200" spc="-140" dirty="0">
                <a:solidFill>
                  <a:srgbClr val="FFFFFF"/>
                </a:solidFill>
                <a:latin typeface="Arial"/>
                <a:cs typeface="Arial"/>
              </a:rPr>
              <a:t>around </a:t>
            </a:r>
            <a:r>
              <a:rPr sz="3200" spc="-9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5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world</a:t>
            </a:r>
            <a:endParaRPr sz="3200">
              <a:latin typeface="Arial"/>
              <a:cs typeface="Arial"/>
            </a:endParaRPr>
          </a:p>
          <a:p>
            <a:pPr marL="944880" lvl="1" indent="-474980">
              <a:lnSpc>
                <a:spcPts val="2675"/>
              </a:lnSpc>
              <a:buSzPct val="170312"/>
              <a:buChar char="•"/>
              <a:tabLst>
                <a:tab pos="945515" algn="l"/>
              </a:tabLst>
            </a:pPr>
            <a:r>
              <a:rPr sz="3200" spc="114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3200" spc="-415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3200" spc="-229" dirty="0">
                <a:solidFill>
                  <a:srgbClr val="FFFFFF"/>
                </a:solidFill>
                <a:latin typeface="Arial"/>
                <a:cs typeface="Arial"/>
              </a:rPr>
              <a:t>design  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200" spc="-150" dirty="0">
                <a:solidFill>
                  <a:srgbClr val="FFFFFF"/>
                </a:solidFill>
                <a:latin typeface="Arial"/>
                <a:cs typeface="Arial"/>
              </a:rPr>
              <a:t>one </a:t>
            </a:r>
            <a:r>
              <a:rPr sz="3200" spc="90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3200" spc="25" dirty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sz="3200" spc="-5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55" dirty="0">
                <a:solidFill>
                  <a:srgbClr val="FFFFFF"/>
                </a:solidFill>
                <a:latin typeface="Arial"/>
                <a:cs typeface="Arial"/>
              </a:rPr>
              <a:t>individuals</a:t>
            </a:r>
            <a:endParaRPr sz="3200">
              <a:latin typeface="Arial"/>
              <a:cs typeface="Arial"/>
            </a:endParaRPr>
          </a:p>
          <a:p>
            <a:pPr marL="469900" indent="-457200">
              <a:lnSpc>
                <a:spcPts val="5150"/>
              </a:lnSpc>
              <a:buChar char="•"/>
              <a:tabLst>
                <a:tab pos="469900" algn="l"/>
              </a:tabLst>
            </a:pPr>
            <a:r>
              <a:rPr sz="8175" spc="44" baseline="-8154" dirty="0">
                <a:solidFill>
                  <a:srgbClr val="FFFFFF"/>
                </a:solidFill>
                <a:latin typeface="Arial"/>
                <a:cs typeface="Arial"/>
              </a:rPr>
              <a:t>• </a:t>
            </a:r>
            <a:r>
              <a:rPr sz="3200" spc="-195" dirty="0">
                <a:solidFill>
                  <a:srgbClr val="FFFFFF"/>
                </a:solidFill>
                <a:latin typeface="Arial"/>
                <a:cs typeface="Arial"/>
              </a:rPr>
              <a:t>Technology </a:t>
            </a:r>
            <a:r>
              <a:rPr sz="3200" spc="30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proprietary </a:t>
            </a:r>
            <a:r>
              <a:rPr sz="3200" spc="8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200" spc="-150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3200" spc="3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30" dirty="0">
                <a:solidFill>
                  <a:srgbClr val="FFFFFF"/>
                </a:solidFill>
                <a:latin typeface="Arial"/>
                <a:cs typeface="Arial"/>
              </a:rPr>
              <a:t>organization</a:t>
            </a:r>
            <a:endParaRPr sz="3200">
              <a:latin typeface="Arial"/>
              <a:cs typeface="Arial"/>
            </a:endParaRPr>
          </a:p>
          <a:p>
            <a:pPr marL="487680">
              <a:lnSpc>
                <a:spcPts val="3575"/>
              </a:lnSpc>
            </a:pPr>
            <a:r>
              <a:rPr sz="3200" spc="-125" dirty="0">
                <a:solidFill>
                  <a:srgbClr val="FFFFFF"/>
                </a:solidFill>
                <a:latin typeface="Arial"/>
                <a:cs typeface="Arial"/>
              </a:rPr>
              <a:t>Matured</a:t>
            </a:r>
            <a:endParaRPr sz="3200">
              <a:latin typeface="Arial"/>
              <a:cs typeface="Arial"/>
            </a:endParaRPr>
          </a:p>
          <a:p>
            <a:pPr marL="944880" lvl="1" indent="-474980">
              <a:lnSpc>
                <a:spcPts val="3800"/>
              </a:lnSpc>
              <a:buSzPct val="170312"/>
              <a:buChar char="•"/>
              <a:tabLst>
                <a:tab pos="945515" algn="l"/>
              </a:tabLst>
            </a:pPr>
            <a:r>
              <a:rPr sz="3200" spc="-160" dirty="0">
                <a:solidFill>
                  <a:srgbClr val="FFFFFF"/>
                </a:solidFill>
                <a:latin typeface="Arial"/>
                <a:cs typeface="Arial"/>
              </a:rPr>
              <a:t>MIL-STD</a:t>
            </a:r>
            <a:endParaRPr sz="3200">
              <a:latin typeface="Arial"/>
              <a:cs typeface="Arial"/>
            </a:endParaRPr>
          </a:p>
          <a:p>
            <a:pPr marL="944880" lvl="1" indent="-474980">
              <a:lnSpc>
                <a:spcPts val="3820"/>
              </a:lnSpc>
              <a:buSzPct val="170312"/>
              <a:buChar char="•"/>
              <a:tabLst>
                <a:tab pos="945515" algn="l"/>
              </a:tabLst>
            </a:pPr>
            <a:r>
              <a:rPr sz="3200" spc="-165" dirty="0">
                <a:solidFill>
                  <a:srgbClr val="FFFFFF"/>
                </a:solidFill>
                <a:latin typeface="Arial"/>
                <a:cs typeface="Arial"/>
              </a:rPr>
              <a:t>Full </a:t>
            </a:r>
            <a:r>
              <a:rPr sz="3200" spc="-150" dirty="0">
                <a:solidFill>
                  <a:srgbClr val="FFFFFF"/>
                </a:solidFill>
                <a:latin typeface="Arial"/>
                <a:cs typeface="Arial"/>
              </a:rPr>
              <a:t>ANSI </a:t>
            </a:r>
            <a:r>
              <a:rPr sz="3200" spc="-2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04" dirty="0">
                <a:solidFill>
                  <a:srgbClr val="FFFFFF"/>
                </a:solidFill>
                <a:latin typeface="Arial"/>
                <a:cs typeface="Arial"/>
              </a:rPr>
              <a:t>ISO</a:t>
            </a:r>
            <a:endParaRPr sz="3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917700" y="406400"/>
            <a:ext cx="9309100" cy="12446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78300" y="1638300"/>
            <a:ext cx="4826000" cy="12319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946423" y="147835"/>
            <a:ext cx="9112250" cy="252476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240915" marR="5080" indent="-2228850">
              <a:lnSpc>
                <a:spcPts val="9600"/>
              </a:lnSpc>
              <a:spcBef>
                <a:spcPts val="819"/>
              </a:spcBef>
            </a:pPr>
            <a:r>
              <a:rPr spc="-375" dirty="0"/>
              <a:t>Software </a:t>
            </a:r>
            <a:r>
              <a:rPr spc="-530" dirty="0"/>
              <a:t>Engineering  </a:t>
            </a:r>
            <a:r>
              <a:rPr spc="-470" dirty="0"/>
              <a:t>Philosophy</a:t>
            </a:r>
          </a:p>
        </p:txBody>
      </p:sp>
      <p:sp>
        <p:nvSpPr>
          <p:cNvPr id="29" name="object 29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9078032" y="9248378"/>
            <a:ext cx="3776979" cy="378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45415">
              <a:lnSpc>
                <a:spcPts val="1400"/>
              </a:lnSpc>
              <a:spcBef>
                <a:spcPts val="80"/>
              </a:spcBef>
            </a:pP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1997-2004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Lexical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Integration (M) </a:t>
            </a:r>
            <a:r>
              <a:rPr sz="1200" spc="-130" dirty="0">
                <a:solidFill>
                  <a:srgbClr val="FFFFFF"/>
                </a:solidFill>
                <a:latin typeface="Arial"/>
                <a:cs typeface="Arial"/>
              </a:rPr>
              <a:t>Sdn 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Bhd 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2003-2008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AdrianHoe.com,AdaStar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Informatics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4953000"/>
            <a:ext cx="49530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6300" y="4889500"/>
            <a:ext cx="3225800" cy="74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7400" y="5905500"/>
            <a:ext cx="49530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65400" y="5842000"/>
            <a:ext cx="3530600" cy="63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25600" y="4791967"/>
            <a:ext cx="4312285" cy="1694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4515" indent="-551815">
              <a:lnSpc>
                <a:spcPct val="100000"/>
              </a:lnSpc>
              <a:spcBef>
                <a:spcPts val="100"/>
              </a:spcBef>
              <a:buSzPct val="171428"/>
              <a:buChar char="•"/>
              <a:tabLst>
                <a:tab pos="565150" algn="l"/>
                <a:tab pos="1692275" algn="l"/>
              </a:tabLst>
            </a:pPr>
            <a:r>
              <a:rPr sz="4200" spc="-235" dirty="0">
                <a:solidFill>
                  <a:srgbClr val="FFFFFF"/>
                </a:solidFill>
                <a:latin typeface="Arial"/>
                <a:cs typeface="Arial"/>
              </a:rPr>
              <a:t>Fully	</a:t>
            </a:r>
            <a:r>
              <a:rPr sz="4200" spc="-210" dirty="0">
                <a:solidFill>
                  <a:srgbClr val="FFFFFF"/>
                </a:solidFill>
                <a:latin typeface="Arial"/>
                <a:cs typeface="Arial"/>
              </a:rPr>
              <a:t>validated</a:t>
            </a:r>
            <a:endParaRPr sz="4200">
              <a:latin typeface="Arial"/>
              <a:cs typeface="Arial"/>
            </a:endParaRPr>
          </a:p>
          <a:p>
            <a:pPr marL="1021715" lvl="1" indent="-551815">
              <a:lnSpc>
                <a:spcPct val="100000"/>
              </a:lnSpc>
              <a:spcBef>
                <a:spcPts val="2460"/>
              </a:spcBef>
              <a:buSzPct val="171428"/>
              <a:buChar char="•"/>
              <a:tabLst>
                <a:tab pos="1022350" algn="l"/>
              </a:tabLst>
            </a:pPr>
            <a:r>
              <a:rPr sz="4200" spc="-190" dirty="0">
                <a:solidFill>
                  <a:srgbClr val="FFFFFF"/>
                </a:solidFill>
                <a:latin typeface="Arial"/>
                <a:cs typeface="Arial"/>
              </a:rPr>
              <a:t>Validation</a:t>
            </a:r>
            <a:r>
              <a:rPr sz="4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165" dirty="0">
                <a:solidFill>
                  <a:srgbClr val="FFFFFF"/>
                </a:solidFill>
                <a:latin typeface="Arial"/>
                <a:cs typeface="Arial"/>
              </a:rPr>
              <a:t>suite</a:t>
            </a:r>
            <a:endParaRPr sz="4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18000" y="1028700"/>
            <a:ext cx="4406900" cy="1003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382926" y="757435"/>
            <a:ext cx="423926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35" dirty="0"/>
              <a:t>V</a:t>
            </a:r>
            <a:r>
              <a:rPr spc="-1090" dirty="0"/>
              <a:t>a</a:t>
            </a:r>
            <a:r>
              <a:rPr spc="-30" dirty="0"/>
              <a:t>li</a:t>
            </a:r>
            <a:r>
              <a:rPr spc="-390" dirty="0"/>
              <a:t>d</a:t>
            </a:r>
            <a:r>
              <a:rPr spc="-1090" dirty="0"/>
              <a:t>a</a:t>
            </a:r>
            <a:r>
              <a:rPr spc="235" dirty="0"/>
              <a:t>t</a:t>
            </a:r>
            <a:r>
              <a:rPr spc="195" dirty="0"/>
              <a:t>i</a:t>
            </a:r>
            <a:r>
              <a:rPr spc="-40" dirty="0"/>
              <a:t>o</a:t>
            </a:r>
            <a:r>
              <a:rPr spc="-475" dirty="0"/>
              <a:t>n</a:t>
            </a:r>
          </a:p>
        </p:txBody>
      </p:sp>
      <p:sp>
        <p:nvSpPr>
          <p:cNvPr id="9" name="object 9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078032" y="9248378"/>
            <a:ext cx="3776979" cy="378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45415">
              <a:lnSpc>
                <a:spcPts val="1400"/>
              </a:lnSpc>
              <a:spcBef>
                <a:spcPts val="80"/>
              </a:spcBef>
            </a:pP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1997-2004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Lexical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Integration (M) </a:t>
            </a:r>
            <a:r>
              <a:rPr sz="1200" spc="-130" dirty="0">
                <a:solidFill>
                  <a:srgbClr val="FFFFFF"/>
                </a:solidFill>
                <a:latin typeface="Arial"/>
                <a:cs typeface="Arial"/>
              </a:rPr>
              <a:t>Sdn 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Bhd 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2003-2008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AdrianHoe.com,AdaStar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Informatics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000" y="1028700"/>
            <a:ext cx="5156200" cy="1231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7300" y="757435"/>
            <a:ext cx="505650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45" dirty="0"/>
              <a:t>Examples</a:t>
            </a:r>
            <a:r>
              <a:rPr spc="-60" dirty="0"/>
              <a:t> </a:t>
            </a:r>
            <a:r>
              <a:rPr spc="-500" dirty="0"/>
              <a:t>...</a:t>
            </a:r>
          </a:p>
        </p:txBody>
      </p:sp>
      <p:sp>
        <p:nvSpPr>
          <p:cNvPr id="4" name="object 4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078032" y="9248378"/>
            <a:ext cx="3776979" cy="378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45415">
              <a:lnSpc>
                <a:spcPts val="1400"/>
              </a:lnSpc>
              <a:spcBef>
                <a:spcPts val="80"/>
              </a:spcBef>
            </a:pP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1997-2004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Lexical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Integration (M) </a:t>
            </a:r>
            <a:r>
              <a:rPr sz="1200" spc="-130" dirty="0">
                <a:solidFill>
                  <a:srgbClr val="FFFFFF"/>
                </a:solidFill>
                <a:latin typeface="Arial"/>
                <a:cs typeface="Arial"/>
              </a:rPr>
              <a:t>Sdn 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Bhd 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2003-2008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AdrianHoe.com,AdaStar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Informatics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798" cy="9753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5900" y="508000"/>
            <a:ext cx="3771900" cy="1231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52900" y="495300"/>
            <a:ext cx="546100" cy="1003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91100" y="508000"/>
            <a:ext cx="5524500" cy="1231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3200" y="237256"/>
            <a:ext cx="1014285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31285" algn="l"/>
              </a:tabLst>
            </a:pPr>
            <a:r>
              <a:rPr spc="-595" dirty="0"/>
              <a:t>Example	</a:t>
            </a:r>
            <a:r>
              <a:rPr dirty="0"/>
              <a:t>1 </a:t>
            </a:r>
            <a:r>
              <a:rPr spc="-85" dirty="0"/>
              <a:t>-</a:t>
            </a:r>
            <a:r>
              <a:rPr spc="-100" dirty="0"/>
              <a:t> </a:t>
            </a:r>
            <a:r>
              <a:rPr spc="-440" dirty="0"/>
              <a:t>Readability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62237" y="2109391"/>
            <a:ext cx="756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B00"/>
                </a:solidFill>
                <a:latin typeface="Courier New"/>
                <a:cs typeface="Courier New"/>
              </a:rPr>
              <a:t>(int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76670" y="2109391"/>
            <a:ext cx="1306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B00"/>
                </a:solidFill>
                <a:latin typeface="Courier New"/>
                <a:cs typeface="Courier New"/>
              </a:rPr>
              <a:t>*a,</a:t>
            </a:r>
            <a:r>
              <a:rPr sz="2400" spc="-95" dirty="0">
                <a:solidFill>
                  <a:srgbClr val="FFFB00"/>
                </a:solidFill>
                <a:latin typeface="Courier New"/>
                <a:cs typeface="Courier New"/>
              </a:rPr>
              <a:t> </a:t>
            </a:r>
            <a:r>
              <a:rPr sz="2400" dirty="0">
                <a:solidFill>
                  <a:srgbClr val="FFFB00"/>
                </a:solidFill>
                <a:latin typeface="Courier New"/>
                <a:cs typeface="Courier New"/>
              </a:rPr>
              <a:t>*b)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3400" y="2109391"/>
            <a:ext cx="2220595" cy="1127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B00"/>
                </a:solidFill>
                <a:latin typeface="Courier New"/>
                <a:cs typeface="Courier New"/>
              </a:rPr>
              <a:t>Calculate</a:t>
            </a:r>
            <a:endParaRPr sz="2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B00"/>
                </a:solidFill>
                <a:latin typeface="Courier New"/>
                <a:cs typeface="Courier New"/>
              </a:rPr>
              <a:t>{</a:t>
            </a:r>
            <a:endParaRPr sz="2400">
              <a:latin typeface="Courier New"/>
              <a:cs typeface="Courier New"/>
            </a:endParaRPr>
          </a:p>
          <a:p>
            <a:pPr marL="561340">
              <a:lnSpc>
                <a:spcPct val="100000"/>
              </a:lnSpc>
              <a:spcBef>
                <a:spcPts val="20"/>
              </a:spcBef>
            </a:pPr>
            <a:r>
              <a:rPr sz="2400" spc="-5" dirty="0">
                <a:solidFill>
                  <a:srgbClr val="FFFB00"/>
                </a:solidFill>
                <a:latin typeface="Courier New"/>
                <a:cs typeface="Courier New"/>
              </a:rPr>
              <a:t>int c,</a:t>
            </a:r>
            <a:r>
              <a:rPr sz="2400" spc="-95" dirty="0">
                <a:solidFill>
                  <a:srgbClr val="FFFB00"/>
                </a:solidFill>
                <a:latin typeface="Courier New"/>
                <a:cs typeface="Courier New"/>
              </a:rPr>
              <a:t> </a:t>
            </a:r>
            <a:r>
              <a:rPr sz="2400" dirty="0">
                <a:solidFill>
                  <a:srgbClr val="FFFB00"/>
                </a:solidFill>
                <a:latin typeface="Courier New"/>
                <a:cs typeface="Courier New"/>
              </a:rPr>
              <a:t>d;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3400" y="3214291"/>
            <a:ext cx="2586355" cy="14960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561340" marR="5080">
              <a:lnSpc>
                <a:spcPct val="100699"/>
              </a:lnSpc>
              <a:spcBef>
                <a:spcPts val="80"/>
              </a:spcBef>
            </a:pPr>
            <a:r>
              <a:rPr sz="2400" dirty="0">
                <a:solidFill>
                  <a:srgbClr val="FFFB00"/>
                </a:solidFill>
                <a:latin typeface="Courier New"/>
                <a:cs typeface="Courier New"/>
              </a:rPr>
              <a:t>c=*a++;  d=c*a/*b;  a=d+(*a)-b;</a:t>
            </a:r>
            <a:endParaRPr sz="2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FFB00"/>
                </a:solidFill>
                <a:latin typeface="Courier New"/>
                <a:cs typeface="Courier New"/>
              </a:rPr>
              <a:t>}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91074" y="5779691"/>
            <a:ext cx="3683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ourier New"/>
                <a:cs typeface="Courier New"/>
              </a:rPr>
              <a:t>(a </a:t>
            </a:r>
            <a:r>
              <a:rPr sz="2400" dirty="0">
                <a:solidFill>
                  <a:srgbClr val="FFFFFF"/>
                </a:solidFill>
                <a:latin typeface="Courier New"/>
                <a:cs typeface="Courier New"/>
              </a:rPr>
              <a:t>: </a:t>
            </a:r>
            <a:r>
              <a:rPr sz="2400" spc="-5" dirty="0">
                <a:solidFill>
                  <a:srgbClr val="FFFFFF"/>
                </a:solidFill>
                <a:latin typeface="Courier New"/>
                <a:cs typeface="Courier New"/>
              </a:rPr>
              <a:t>in out</a:t>
            </a:r>
            <a:r>
              <a:rPr sz="2400" spc="-9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urier New"/>
                <a:cs typeface="Courier New"/>
              </a:rPr>
              <a:t>Integer;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31717" y="5779691"/>
            <a:ext cx="3317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ourier New"/>
                <a:cs typeface="Courier New"/>
              </a:rPr>
              <a:t>b : </a:t>
            </a:r>
            <a:r>
              <a:rPr sz="2400" spc="-5" dirty="0">
                <a:solidFill>
                  <a:srgbClr val="FFFFFF"/>
                </a:solidFill>
                <a:latin typeface="Courier New"/>
                <a:cs typeface="Courier New"/>
              </a:rPr>
              <a:t>in Integer)</a:t>
            </a:r>
            <a:r>
              <a:rPr sz="2400" spc="-10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400" dirty="0">
                <a:solidFill>
                  <a:srgbClr val="FFFFFF"/>
                </a:solidFill>
                <a:latin typeface="Courier New"/>
                <a:cs typeface="Courier New"/>
              </a:rPr>
              <a:t>is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62237" y="5779691"/>
            <a:ext cx="1671955" cy="759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-635">
              <a:lnSpc>
                <a:spcPct val="100699"/>
              </a:lnSpc>
              <a:spcBef>
                <a:spcPts val="80"/>
              </a:spcBef>
            </a:pPr>
            <a:r>
              <a:rPr sz="2400" spc="-5" dirty="0">
                <a:solidFill>
                  <a:srgbClr val="FFFFFF"/>
                </a:solidFill>
                <a:latin typeface="Courier New"/>
                <a:cs typeface="Courier New"/>
              </a:rPr>
              <a:t>Calculate  </a:t>
            </a:r>
            <a:r>
              <a:rPr sz="2400" dirty="0">
                <a:solidFill>
                  <a:srgbClr val="FFFFFF"/>
                </a:solidFill>
                <a:latin typeface="Courier New"/>
                <a:cs typeface="Courier New"/>
              </a:rPr>
              <a:t>Integer;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3400" y="5779691"/>
            <a:ext cx="1671955" cy="1127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ourier New"/>
                <a:cs typeface="Courier New"/>
              </a:rPr>
              <a:t>procedure</a:t>
            </a:r>
            <a:endParaRPr sz="2400">
              <a:latin typeface="Courier New"/>
              <a:cs typeface="Courier New"/>
            </a:endParaRPr>
          </a:p>
          <a:p>
            <a:pPr marL="12700" marR="5080" indent="548640">
              <a:lnSpc>
                <a:spcPct val="100699"/>
              </a:lnSpc>
            </a:pPr>
            <a:r>
              <a:rPr sz="2400" spc="-5" dirty="0">
                <a:solidFill>
                  <a:srgbClr val="FFFFFF"/>
                </a:solidFill>
                <a:latin typeface="Courier New"/>
                <a:cs typeface="Courier New"/>
              </a:rPr>
              <a:t>c, </a:t>
            </a:r>
            <a:r>
              <a:rPr sz="2400" dirty="0">
                <a:solidFill>
                  <a:srgbClr val="FFFFFF"/>
                </a:solidFill>
                <a:latin typeface="Courier New"/>
                <a:cs typeface="Courier New"/>
              </a:rPr>
              <a:t>d</a:t>
            </a:r>
            <a:r>
              <a:rPr sz="2400" spc="-10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400" dirty="0">
                <a:solidFill>
                  <a:srgbClr val="FFFFFF"/>
                </a:solidFill>
                <a:latin typeface="Courier New"/>
                <a:cs typeface="Courier New"/>
              </a:rPr>
              <a:t>:  begin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82131" y="6884591"/>
            <a:ext cx="1306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ourier New"/>
                <a:cs typeface="Courier New"/>
              </a:rPr>
              <a:t>c </a:t>
            </a:r>
            <a:r>
              <a:rPr sz="2400" spc="-5" dirty="0">
                <a:solidFill>
                  <a:srgbClr val="FFFFFF"/>
                </a:solidFill>
                <a:latin typeface="Courier New"/>
                <a:cs typeface="Courier New"/>
              </a:rPr>
              <a:t>:=</a:t>
            </a:r>
            <a:r>
              <a:rPr sz="2400" spc="-10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400" dirty="0">
                <a:solidFill>
                  <a:srgbClr val="FFFFFF"/>
                </a:solidFill>
                <a:latin typeface="Courier New"/>
                <a:cs typeface="Courier New"/>
              </a:rPr>
              <a:t>a;</a:t>
            </a:r>
            <a:endParaRPr sz="2400">
              <a:latin typeface="Courier New"/>
              <a:cs typeface="Courier New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1063081" y="7340600"/>
          <a:ext cx="2816860" cy="104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43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pPr marL="31750">
                        <a:lnSpc>
                          <a:spcPts val="229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a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90"/>
                        </a:lnSpc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:=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9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a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9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29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1;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31750">
                        <a:lnSpc>
                          <a:spcPts val="254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d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40"/>
                        </a:lnSpc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:=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4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4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*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 marR="3175">
                        <a:lnSpc>
                          <a:spcPts val="254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a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54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/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54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b;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31750">
                        <a:lnSpc>
                          <a:spcPts val="254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a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40"/>
                        </a:lnSpc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:=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4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d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4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 marR="3175">
                        <a:lnSpc>
                          <a:spcPts val="254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a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54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54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b;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533400" y="8357790"/>
            <a:ext cx="2586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ourier New"/>
                <a:cs typeface="Courier New"/>
              </a:rPr>
              <a:t>end</a:t>
            </a:r>
            <a:r>
              <a:rPr sz="2400" spc="-9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400" dirty="0">
                <a:solidFill>
                  <a:srgbClr val="FFFFFF"/>
                </a:solidFill>
                <a:latin typeface="Courier New"/>
                <a:cs typeface="Courier New"/>
              </a:rPr>
              <a:t>Calculate;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078032" y="9248378"/>
            <a:ext cx="3776979" cy="378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45415">
              <a:lnSpc>
                <a:spcPts val="1400"/>
              </a:lnSpc>
              <a:spcBef>
                <a:spcPts val="80"/>
              </a:spcBef>
            </a:pP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1997-2004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Lexical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Integration (M) </a:t>
            </a:r>
            <a:r>
              <a:rPr sz="1200" spc="-130" dirty="0">
                <a:solidFill>
                  <a:srgbClr val="FFFFFF"/>
                </a:solidFill>
                <a:latin typeface="Arial"/>
                <a:cs typeface="Arial"/>
              </a:rPr>
              <a:t>Sdn 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Bhd 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125" dirty="0">
                <a:solidFill>
                  <a:srgbClr val="FFFFFF"/>
                </a:solidFill>
                <a:latin typeface="Arial"/>
                <a:cs typeface="Arial"/>
              </a:rPr>
              <a:t>2003-20087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AdrianHoe.com,AdaStar</a:t>
            </a:r>
            <a:r>
              <a:rPr sz="12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Informatics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2400" y="1066800"/>
            <a:ext cx="7620000" cy="76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00200" y="2768600"/>
            <a:ext cx="495300" cy="49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46300" y="2705100"/>
            <a:ext cx="8458200" cy="749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0200" y="3721100"/>
            <a:ext cx="495300" cy="49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3600" y="3657600"/>
            <a:ext cx="5207000" cy="749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57400" y="4470400"/>
            <a:ext cx="457200" cy="45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52700" y="4406900"/>
            <a:ext cx="3733800" cy="673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57400" y="5016500"/>
            <a:ext cx="457200" cy="45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52700" y="4953000"/>
            <a:ext cx="2095500" cy="571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57400" y="5562600"/>
            <a:ext cx="457200" cy="45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52700" y="5499100"/>
            <a:ext cx="2184400" cy="673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57400" y="6108700"/>
            <a:ext cx="457200" cy="45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52700" y="6045200"/>
            <a:ext cx="1981200" cy="571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57400" y="6654800"/>
            <a:ext cx="457200" cy="45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40000" y="6578600"/>
            <a:ext cx="1866900" cy="5842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625600" y="2607567"/>
            <a:ext cx="8803005" cy="454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4515" indent="-551815">
              <a:lnSpc>
                <a:spcPct val="100000"/>
              </a:lnSpc>
              <a:spcBef>
                <a:spcPts val="100"/>
              </a:spcBef>
              <a:buSzPct val="171428"/>
              <a:buChar char="•"/>
              <a:tabLst>
                <a:tab pos="565150" algn="l"/>
                <a:tab pos="4016375" algn="l"/>
                <a:tab pos="7851140" algn="l"/>
              </a:tabLst>
            </a:pPr>
            <a:r>
              <a:rPr sz="4200" spc="-495" dirty="0">
                <a:solidFill>
                  <a:srgbClr val="FFFFFE"/>
                </a:solidFill>
                <a:latin typeface="Arial"/>
                <a:cs typeface="Arial"/>
              </a:rPr>
              <a:t>U</a:t>
            </a:r>
            <a:r>
              <a:rPr sz="4200" spc="-450" dirty="0">
                <a:solidFill>
                  <a:srgbClr val="FFFFFE"/>
                </a:solidFill>
                <a:latin typeface="Arial"/>
                <a:cs typeface="Arial"/>
              </a:rPr>
              <a:t>S</a:t>
            </a:r>
            <a:r>
              <a:rPr sz="4200" spc="-5" dirty="0">
                <a:solidFill>
                  <a:srgbClr val="FFFFFE"/>
                </a:solidFill>
                <a:latin typeface="Arial"/>
                <a:cs typeface="Arial"/>
              </a:rPr>
              <a:t> </a:t>
            </a:r>
            <a:r>
              <a:rPr sz="4200" spc="55" dirty="0">
                <a:solidFill>
                  <a:srgbClr val="FFFFFE"/>
                </a:solidFill>
                <a:latin typeface="Arial"/>
                <a:cs typeface="Arial"/>
              </a:rPr>
              <a:t>D</a:t>
            </a:r>
            <a:r>
              <a:rPr sz="4200" spc="35" dirty="0">
                <a:solidFill>
                  <a:srgbClr val="FFFFFE"/>
                </a:solidFill>
                <a:latin typeface="Arial"/>
                <a:cs typeface="Arial"/>
              </a:rPr>
              <a:t>o</a:t>
            </a:r>
            <a:r>
              <a:rPr sz="4200" spc="-204" dirty="0">
                <a:solidFill>
                  <a:srgbClr val="FFFFFE"/>
                </a:solidFill>
                <a:latin typeface="Arial"/>
                <a:cs typeface="Arial"/>
              </a:rPr>
              <a:t>D</a:t>
            </a:r>
            <a:r>
              <a:rPr sz="4200" spc="-250" dirty="0">
                <a:solidFill>
                  <a:srgbClr val="FFFFFE"/>
                </a:solidFill>
                <a:latin typeface="Arial"/>
                <a:cs typeface="Arial"/>
              </a:rPr>
              <a:t>,</a:t>
            </a:r>
            <a:r>
              <a:rPr sz="4200" spc="-425" dirty="0">
                <a:solidFill>
                  <a:srgbClr val="FFFFFE"/>
                </a:solidFill>
                <a:latin typeface="Arial"/>
                <a:cs typeface="Arial"/>
              </a:rPr>
              <a:t> </a:t>
            </a:r>
            <a:r>
              <a:rPr sz="4200" spc="-100" dirty="0">
                <a:solidFill>
                  <a:srgbClr val="FFFFFE"/>
                </a:solidFill>
                <a:latin typeface="Arial"/>
                <a:cs typeface="Arial"/>
              </a:rPr>
              <a:t>w</a:t>
            </a:r>
            <a:r>
              <a:rPr sz="4200" spc="-20" dirty="0">
                <a:solidFill>
                  <a:srgbClr val="FFFFFE"/>
                </a:solidFill>
                <a:latin typeface="Arial"/>
                <a:cs typeface="Arial"/>
              </a:rPr>
              <a:t>o</a:t>
            </a:r>
            <a:r>
              <a:rPr sz="4200" spc="125" dirty="0">
                <a:solidFill>
                  <a:srgbClr val="FFFFFE"/>
                </a:solidFill>
                <a:latin typeface="Arial"/>
                <a:cs typeface="Arial"/>
              </a:rPr>
              <a:t>rl</a:t>
            </a:r>
            <a:r>
              <a:rPr sz="4200" spc="-195" dirty="0">
                <a:solidFill>
                  <a:srgbClr val="FFFFFE"/>
                </a:solidFill>
                <a:latin typeface="Arial"/>
                <a:cs typeface="Arial"/>
              </a:rPr>
              <a:t>d</a:t>
            </a:r>
            <a:r>
              <a:rPr sz="4200" dirty="0">
                <a:solidFill>
                  <a:srgbClr val="FFFFFE"/>
                </a:solidFill>
                <a:latin typeface="Arial"/>
                <a:cs typeface="Arial"/>
              </a:rPr>
              <a:t>	</a:t>
            </a:r>
            <a:r>
              <a:rPr sz="4200" spc="-20" dirty="0">
                <a:solidFill>
                  <a:srgbClr val="FFFFFE"/>
                </a:solidFill>
                <a:latin typeface="Arial"/>
                <a:cs typeface="Arial"/>
              </a:rPr>
              <a:t>l</a:t>
            </a:r>
            <a:r>
              <a:rPr sz="4200" spc="-545" dirty="0">
                <a:solidFill>
                  <a:srgbClr val="FFFFFE"/>
                </a:solidFill>
                <a:latin typeface="Arial"/>
                <a:cs typeface="Arial"/>
              </a:rPr>
              <a:t>a</a:t>
            </a:r>
            <a:r>
              <a:rPr sz="4200" spc="-105" dirty="0">
                <a:solidFill>
                  <a:srgbClr val="FFFFFE"/>
                </a:solidFill>
                <a:latin typeface="Arial"/>
                <a:cs typeface="Arial"/>
              </a:rPr>
              <a:t>r</a:t>
            </a:r>
            <a:r>
              <a:rPr sz="4200" spc="-180" dirty="0">
                <a:solidFill>
                  <a:srgbClr val="FFFFFE"/>
                </a:solidFill>
                <a:latin typeface="Arial"/>
                <a:cs typeface="Arial"/>
              </a:rPr>
              <a:t>g</a:t>
            </a:r>
            <a:r>
              <a:rPr sz="4200" spc="-430" dirty="0">
                <a:solidFill>
                  <a:srgbClr val="FFFFFE"/>
                </a:solidFill>
                <a:latin typeface="Arial"/>
                <a:cs typeface="Arial"/>
              </a:rPr>
              <a:t>e</a:t>
            </a:r>
            <a:r>
              <a:rPr sz="4200" spc="-390" dirty="0">
                <a:solidFill>
                  <a:srgbClr val="FFFFFE"/>
                </a:solidFill>
                <a:latin typeface="Arial"/>
                <a:cs typeface="Arial"/>
              </a:rPr>
              <a:t>s</a:t>
            </a:r>
            <a:r>
              <a:rPr sz="4200" spc="229" dirty="0">
                <a:solidFill>
                  <a:srgbClr val="FFFFFE"/>
                </a:solidFill>
                <a:latin typeface="Arial"/>
                <a:cs typeface="Arial"/>
              </a:rPr>
              <a:t>t</a:t>
            </a:r>
            <a:r>
              <a:rPr sz="4200" spc="-5" dirty="0">
                <a:solidFill>
                  <a:srgbClr val="FFFFFE"/>
                </a:solidFill>
                <a:latin typeface="Arial"/>
                <a:cs typeface="Arial"/>
              </a:rPr>
              <a:t> </a:t>
            </a:r>
            <a:r>
              <a:rPr sz="4200" spc="-135" dirty="0">
                <a:solidFill>
                  <a:srgbClr val="FFFFFE"/>
                </a:solidFill>
                <a:latin typeface="Arial"/>
                <a:cs typeface="Arial"/>
              </a:rPr>
              <a:t>c</a:t>
            </a:r>
            <a:r>
              <a:rPr sz="4200" spc="-155" dirty="0">
                <a:solidFill>
                  <a:srgbClr val="FFFFFE"/>
                </a:solidFill>
                <a:latin typeface="Arial"/>
                <a:cs typeface="Arial"/>
              </a:rPr>
              <a:t>o</a:t>
            </a:r>
            <a:r>
              <a:rPr sz="4200" spc="-95" dirty="0">
                <a:solidFill>
                  <a:srgbClr val="FFFFFE"/>
                </a:solidFill>
                <a:latin typeface="Arial"/>
                <a:cs typeface="Arial"/>
              </a:rPr>
              <a:t>mputer</a:t>
            </a:r>
            <a:r>
              <a:rPr sz="4200" dirty="0">
                <a:solidFill>
                  <a:srgbClr val="FFFFFE"/>
                </a:solidFill>
                <a:latin typeface="Arial"/>
                <a:cs typeface="Arial"/>
              </a:rPr>
              <a:t>	</a:t>
            </a:r>
            <a:r>
              <a:rPr sz="4200" spc="-380" dirty="0">
                <a:solidFill>
                  <a:srgbClr val="FFFFFE"/>
                </a:solidFill>
                <a:latin typeface="Arial"/>
                <a:cs typeface="Arial"/>
              </a:rPr>
              <a:t>u</a:t>
            </a:r>
            <a:r>
              <a:rPr sz="4200" spc="-350" dirty="0">
                <a:solidFill>
                  <a:srgbClr val="FFFFFE"/>
                </a:solidFill>
                <a:latin typeface="Arial"/>
                <a:cs typeface="Arial"/>
              </a:rPr>
              <a:t>s</a:t>
            </a:r>
            <a:r>
              <a:rPr sz="4200" spc="-30" dirty="0">
                <a:solidFill>
                  <a:srgbClr val="FFFFFE"/>
                </a:solidFill>
                <a:latin typeface="Arial"/>
                <a:cs typeface="Arial"/>
              </a:rPr>
              <a:t>er</a:t>
            </a:r>
            <a:endParaRPr sz="4200">
              <a:latin typeface="Arial"/>
              <a:cs typeface="Arial"/>
            </a:endParaRPr>
          </a:p>
          <a:p>
            <a:pPr marL="564515" indent="-551815">
              <a:lnSpc>
                <a:spcPct val="100000"/>
              </a:lnSpc>
              <a:spcBef>
                <a:spcPts val="2460"/>
              </a:spcBef>
              <a:buSzPct val="171428"/>
              <a:buChar char="•"/>
              <a:tabLst>
                <a:tab pos="565150" algn="l"/>
              </a:tabLst>
            </a:pPr>
            <a:r>
              <a:rPr sz="4200" spc="-100" dirty="0">
                <a:solidFill>
                  <a:srgbClr val="FFFFFE"/>
                </a:solidFill>
                <a:latin typeface="Arial"/>
                <a:cs typeface="Arial"/>
              </a:rPr>
              <a:t>Complexity </a:t>
            </a:r>
            <a:r>
              <a:rPr sz="4200" spc="-45" dirty="0">
                <a:solidFill>
                  <a:srgbClr val="FFFFFE"/>
                </a:solidFill>
                <a:latin typeface="Arial"/>
                <a:cs typeface="Arial"/>
              </a:rPr>
              <a:t>-</a:t>
            </a:r>
            <a:r>
              <a:rPr sz="4200" spc="-440" dirty="0">
                <a:solidFill>
                  <a:srgbClr val="FFFFFE"/>
                </a:solidFill>
                <a:latin typeface="Arial"/>
                <a:cs typeface="Arial"/>
              </a:rPr>
              <a:t> </a:t>
            </a:r>
            <a:r>
              <a:rPr sz="4200" spc="-145" dirty="0">
                <a:solidFill>
                  <a:srgbClr val="FFFFFE"/>
                </a:solidFill>
                <a:latin typeface="Arial"/>
                <a:cs typeface="Arial"/>
              </a:rPr>
              <a:t>Tri-forces</a:t>
            </a:r>
            <a:endParaRPr sz="4200">
              <a:latin typeface="Arial"/>
              <a:cs typeface="Arial"/>
            </a:endParaRPr>
          </a:p>
          <a:p>
            <a:pPr marL="975360" lvl="1" indent="-505459">
              <a:lnSpc>
                <a:spcPts val="4310"/>
              </a:lnSpc>
              <a:spcBef>
                <a:spcPts val="994"/>
              </a:spcBef>
              <a:buSzPct val="170833"/>
              <a:buChar char="•"/>
              <a:tabLst>
                <a:tab pos="975994" algn="l"/>
              </a:tabLst>
            </a:pPr>
            <a:r>
              <a:rPr sz="3600" spc="-270" dirty="0">
                <a:solidFill>
                  <a:srgbClr val="FFFFFE"/>
                </a:solidFill>
                <a:latin typeface="Arial"/>
                <a:cs typeface="Arial"/>
              </a:rPr>
              <a:t>Embedded</a:t>
            </a:r>
            <a:r>
              <a:rPr sz="3600" spc="-10" dirty="0">
                <a:solidFill>
                  <a:srgbClr val="FFFFFE"/>
                </a:solidFill>
                <a:latin typeface="Arial"/>
                <a:cs typeface="Arial"/>
              </a:rPr>
              <a:t> </a:t>
            </a:r>
            <a:r>
              <a:rPr sz="3600" spc="-254" dirty="0">
                <a:solidFill>
                  <a:srgbClr val="FFFFFE"/>
                </a:solidFill>
                <a:latin typeface="Arial"/>
                <a:cs typeface="Arial"/>
              </a:rPr>
              <a:t>systems</a:t>
            </a:r>
            <a:endParaRPr sz="3600">
              <a:latin typeface="Arial"/>
              <a:cs typeface="Arial"/>
            </a:endParaRPr>
          </a:p>
          <a:p>
            <a:pPr marL="975360" lvl="1" indent="-505459">
              <a:lnSpc>
                <a:spcPts val="4300"/>
              </a:lnSpc>
              <a:buSzPct val="170833"/>
              <a:buChar char="•"/>
              <a:tabLst>
                <a:tab pos="975994" algn="l"/>
              </a:tabLst>
            </a:pPr>
            <a:r>
              <a:rPr sz="3600" spc="-270" dirty="0">
                <a:solidFill>
                  <a:srgbClr val="FFFFFF"/>
                </a:solidFill>
                <a:latin typeface="Arial"/>
                <a:cs typeface="Arial"/>
              </a:rPr>
              <a:t>Databases</a:t>
            </a:r>
            <a:endParaRPr sz="3600">
              <a:latin typeface="Arial"/>
              <a:cs typeface="Arial"/>
            </a:endParaRPr>
          </a:p>
          <a:p>
            <a:pPr marL="975360" lvl="1" indent="-505459">
              <a:lnSpc>
                <a:spcPts val="4300"/>
              </a:lnSpc>
              <a:buSzPct val="170833"/>
              <a:buChar char="•"/>
              <a:tabLst>
                <a:tab pos="975994" algn="l"/>
              </a:tabLst>
            </a:pPr>
            <a:r>
              <a:rPr sz="3600" spc="-250" dirty="0">
                <a:solidFill>
                  <a:srgbClr val="FFFFFF"/>
                </a:solidFill>
                <a:latin typeface="Arial"/>
                <a:cs typeface="Arial"/>
              </a:rPr>
              <a:t>Processing</a:t>
            </a:r>
            <a:endParaRPr sz="3600">
              <a:latin typeface="Arial"/>
              <a:cs typeface="Arial"/>
            </a:endParaRPr>
          </a:p>
          <a:p>
            <a:pPr marL="975360" lvl="1" indent="-505459">
              <a:lnSpc>
                <a:spcPts val="4300"/>
              </a:lnSpc>
              <a:buSzPct val="170833"/>
              <a:buChar char="•"/>
              <a:tabLst>
                <a:tab pos="975994" algn="l"/>
              </a:tabLst>
            </a:pPr>
            <a:r>
              <a:rPr sz="3600" spc="-175" dirty="0">
                <a:solidFill>
                  <a:srgbClr val="FFFFFE"/>
                </a:solidFill>
                <a:latin typeface="Arial"/>
                <a:cs typeface="Arial"/>
              </a:rPr>
              <a:t>Real-time</a:t>
            </a:r>
            <a:endParaRPr sz="3600">
              <a:latin typeface="Arial"/>
              <a:cs typeface="Arial"/>
            </a:endParaRPr>
          </a:p>
          <a:p>
            <a:pPr marL="975360" lvl="1" indent="-505459">
              <a:lnSpc>
                <a:spcPts val="4310"/>
              </a:lnSpc>
              <a:buSzPct val="170833"/>
              <a:buChar char="•"/>
              <a:tabLst>
                <a:tab pos="975994" algn="l"/>
              </a:tabLst>
            </a:pPr>
            <a:r>
              <a:rPr sz="3600" spc="-155" dirty="0">
                <a:solidFill>
                  <a:srgbClr val="FFFFFE"/>
                </a:solidFill>
                <a:latin typeface="Arial"/>
                <a:cs typeface="Arial"/>
              </a:rPr>
              <a:t>Scientific</a:t>
            </a:r>
            <a:endParaRPr sz="3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60400" y="279400"/>
            <a:ext cx="11760200" cy="1016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15019" y="20835"/>
            <a:ext cx="1157541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65065" algn="l"/>
              </a:tabLst>
            </a:pPr>
            <a:r>
              <a:rPr spc="-400" dirty="0"/>
              <a:t>The</a:t>
            </a:r>
            <a:r>
              <a:rPr spc="-1045" dirty="0"/>
              <a:t> </a:t>
            </a:r>
            <a:r>
              <a:rPr spc="25" dirty="0"/>
              <a:t>World	</a:t>
            </a:r>
            <a:r>
              <a:rPr spc="-375" dirty="0"/>
              <a:t>Software</a:t>
            </a:r>
            <a:r>
              <a:rPr spc="-75" dirty="0"/>
              <a:t> </a:t>
            </a:r>
            <a:r>
              <a:rPr spc="-265" dirty="0"/>
              <a:t>Crisis</a:t>
            </a:r>
          </a:p>
        </p:txBody>
      </p:sp>
      <p:sp>
        <p:nvSpPr>
          <p:cNvPr id="20" name="object 20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078032" y="9248378"/>
            <a:ext cx="3776979" cy="378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45415">
              <a:lnSpc>
                <a:spcPts val="1400"/>
              </a:lnSpc>
              <a:spcBef>
                <a:spcPts val="80"/>
              </a:spcBef>
            </a:pP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1997-2004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Lexical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Integration (M) </a:t>
            </a:r>
            <a:r>
              <a:rPr sz="1200" spc="-130" dirty="0">
                <a:solidFill>
                  <a:srgbClr val="FFFFFF"/>
                </a:solidFill>
                <a:latin typeface="Arial"/>
                <a:cs typeface="Arial"/>
              </a:rPr>
              <a:t>Sdn 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Bhd 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2003-2008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AdrianHoe.com,AdaStar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Informatics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798" cy="9753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5900" y="495300"/>
            <a:ext cx="9715500" cy="124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3200" y="236735"/>
            <a:ext cx="955230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95" dirty="0"/>
              <a:t>Example </a:t>
            </a:r>
            <a:r>
              <a:rPr spc="-475" dirty="0"/>
              <a:t>2 </a:t>
            </a:r>
            <a:r>
              <a:rPr spc="-85" dirty="0"/>
              <a:t>-</a:t>
            </a:r>
            <a:r>
              <a:rPr spc="-770" dirty="0"/>
              <a:t> </a:t>
            </a:r>
            <a:r>
              <a:rPr spc="-310" dirty="0"/>
              <a:t>Reliability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3400" y="2109192"/>
            <a:ext cx="231203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B00"/>
                </a:solidFill>
                <a:latin typeface="Courier New"/>
                <a:cs typeface="Courier New"/>
              </a:rPr>
              <a:t>int</a:t>
            </a:r>
            <a:r>
              <a:rPr sz="2000" spc="-95" dirty="0">
                <a:solidFill>
                  <a:srgbClr val="FFFB00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B00"/>
                </a:solidFill>
                <a:latin typeface="Courier New"/>
                <a:cs typeface="Courier New"/>
              </a:rPr>
              <a:t>Matrix[10];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B00"/>
                </a:solidFill>
                <a:latin typeface="Courier New"/>
                <a:cs typeface="Courier New"/>
              </a:rPr>
              <a:t>...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FFFB00"/>
                </a:solidFill>
                <a:latin typeface="Courier New"/>
                <a:cs typeface="Courier New"/>
              </a:rPr>
              <a:t>Max </a:t>
            </a:r>
            <a:r>
              <a:rPr sz="2000" dirty="0">
                <a:solidFill>
                  <a:srgbClr val="FFFB00"/>
                </a:solidFill>
                <a:latin typeface="Courier New"/>
                <a:cs typeface="Courier New"/>
              </a:rPr>
              <a:t>=</a:t>
            </a:r>
            <a:r>
              <a:rPr sz="2000" spc="-30" dirty="0">
                <a:solidFill>
                  <a:srgbClr val="FFFB00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B00"/>
                </a:solidFill>
                <a:latin typeface="Courier New"/>
                <a:cs typeface="Courier New"/>
              </a:rPr>
              <a:t>15;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B00"/>
                </a:solidFill>
                <a:latin typeface="Courier New"/>
                <a:cs typeface="Courier New"/>
              </a:rPr>
              <a:t>...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72296" y="3328391"/>
            <a:ext cx="12452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B00"/>
                </a:solidFill>
                <a:latin typeface="Courier New"/>
                <a:cs typeface="Courier New"/>
              </a:rPr>
              <a:t>int</a:t>
            </a:r>
            <a:r>
              <a:rPr sz="2000" spc="-95" dirty="0">
                <a:solidFill>
                  <a:srgbClr val="FFFB00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B00"/>
                </a:solidFill>
                <a:latin typeface="Courier New"/>
                <a:cs typeface="Courier New"/>
              </a:rPr>
              <a:t>max)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do_something_dangerous (int</a:t>
            </a:r>
            <a:r>
              <a:rPr spc="-90" dirty="0"/>
              <a:t> </a:t>
            </a:r>
            <a:r>
              <a:rPr spc="-5" dirty="0"/>
              <a:t>*matrix,</a:t>
            </a:r>
          </a:p>
          <a:p>
            <a:pPr marL="12700">
              <a:lnSpc>
                <a:spcPct val="100000"/>
              </a:lnSpc>
            </a:pPr>
            <a:r>
              <a:rPr dirty="0"/>
              <a:t>{</a:t>
            </a:r>
          </a:p>
          <a:p>
            <a:pPr marL="469900">
              <a:lnSpc>
                <a:spcPct val="100000"/>
              </a:lnSpc>
            </a:pPr>
            <a:r>
              <a:rPr spc="-5" dirty="0"/>
              <a:t>for</a:t>
            </a:r>
            <a:r>
              <a:rPr spc="-15" dirty="0"/>
              <a:t> </a:t>
            </a:r>
            <a:r>
              <a:rPr dirty="0"/>
              <a:t>(i=0;i++;i&lt;=Max)</a:t>
            </a:r>
          </a:p>
          <a:p>
            <a:pPr marL="469900">
              <a:lnSpc>
                <a:spcPct val="100000"/>
              </a:lnSpc>
            </a:pPr>
            <a:r>
              <a:rPr dirty="0"/>
              <a:t>{</a:t>
            </a:r>
          </a:p>
          <a:p>
            <a:pPr marL="927100">
              <a:lnSpc>
                <a:spcPct val="100000"/>
              </a:lnSpc>
            </a:pPr>
            <a:r>
              <a:rPr dirty="0"/>
              <a:t>safety_value=Matrix[i];</a:t>
            </a:r>
          </a:p>
          <a:p>
            <a:pPr marL="927100">
              <a:lnSpc>
                <a:spcPct val="100000"/>
              </a:lnSpc>
            </a:pPr>
            <a:r>
              <a:rPr dirty="0"/>
              <a:t>...</a:t>
            </a:r>
          </a:p>
          <a:p>
            <a:pPr marL="469900">
              <a:lnSpc>
                <a:spcPct val="100000"/>
              </a:lnSpc>
            </a:pPr>
            <a:r>
              <a:rPr dirty="0"/>
              <a:t>}</a:t>
            </a:r>
          </a:p>
          <a:p>
            <a:pPr marL="12700">
              <a:lnSpc>
                <a:spcPct val="100000"/>
              </a:lnSpc>
            </a:pPr>
            <a:r>
              <a:rPr dirty="0"/>
              <a:t>}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3400" y="6325591"/>
            <a:ext cx="520763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ourier New"/>
                <a:cs typeface="Courier New"/>
              </a:rPr>
              <a:t>Matrix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: </a:t>
            </a:r>
            <a:r>
              <a:rPr sz="2000" spc="-5" dirty="0">
                <a:solidFill>
                  <a:srgbClr val="FFFFFF"/>
                </a:solidFill>
                <a:latin typeface="Courier New"/>
                <a:cs typeface="Courier New"/>
              </a:rPr>
              <a:t>array (1..10) of</a:t>
            </a:r>
            <a:r>
              <a:rPr sz="2000" spc="-9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Integer;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...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Courier New"/>
                <a:cs typeface="Courier New"/>
              </a:rPr>
              <a:t>Max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: </a:t>
            </a:r>
            <a:r>
              <a:rPr sz="2000" spc="-5" dirty="0">
                <a:solidFill>
                  <a:srgbClr val="FFFFFF"/>
                </a:solidFill>
                <a:latin typeface="Courier New"/>
                <a:cs typeface="Courier New"/>
              </a:rPr>
              <a:t>Integer :=</a:t>
            </a:r>
            <a:r>
              <a:rPr sz="20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15;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...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20119" y="8459192"/>
            <a:ext cx="2007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ourier New"/>
                <a:cs typeface="Courier New"/>
              </a:rPr>
              <a:t>--</a:t>
            </a:r>
            <a:r>
              <a:rPr sz="2000" spc="-8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Courier New"/>
                <a:cs typeface="Courier New"/>
              </a:rPr>
              <a:t>Constraint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4399" y="8459192"/>
            <a:ext cx="18548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-5" dirty="0">
                <a:solidFill>
                  <a:srgbClr val="FFFFFF"/>
                </a:solidFill>
                <a:latin typeface="Courier New"/>
                <a:cs typeface="Courier New"/>
              </a:rPr>
              <a:t>error</a:t>
            </a:r>
            <a:r>
              <a:rPr sz="2000" i="1" spc="-9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Courier New"/>
                <a:cs typeface="Courier New"/>
              </a:rPr>
              <a:t>raised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135656" y="8459192"/>
            <a:ext cx="17024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-5" dirty="0">
                <a:solidFill>
                  <a:srgbClr val="FFFFFF"/>
                </a:solidFill>
                <a:latin typeface="Courier New"/>
                <a:cs typeface="Courier New"/>
              </a:rPr>
              <a:t>by</a:t>
            </a:r>
            <a:r>
              <a:rPr sz="2000" i="1" spc="-9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ourier New"/>
                <a:cs typeface="Courier New"/>
              </a:rPr>
              <a:t>compiler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0676" y="7849592"/>
            <a:ext cx="459803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23645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ourier New"/>
                <a:cs typeface="Courier New"/>
              </a:rPr>
              <a:t>for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I </a:t>
            </a:r>
            <a:r>
              <a:rPr sz="2000" spc="-5" dirty="0">
                <a:solidFill>
                  <a:srgbClr val="FFFFFF"/>
                </a:solidFill>
                <a:latin typeface="Courier New"/>
                <a:cs typeface="Courier New"/>
              </a:rPr>
              <a:t>in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1 </a:t>
            </a:r>
            <a:r>
              <a:rPr sz="2000" spc="-5" dirty="0">
                <a:solidFill>
                  <a:srgbClr val="FFFFFF"/>
                </a:solidFill>
                <a:latin typeface="Courier New"/>
                <a:cs typeface="Courier New"/>
              </a:rPr>
              <a:t>.. Max</a:t>
            </a:r>
            <a:r>
              <a:rPr sz="2000" spc="-9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loop  begin</a:t>
            </a:r>
            <a:endParaRPr sz="2000">
              <a:latin typeface="Courier New"/>
              <a:cs typeface="Courier New"/>
            </a:endParaRPr>
          </a:p>
          <a:p>
            <a:pPr marL="46990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Courier New"/>
                <a:cs typeface="Courier New"/>
              </a:rPr>
              <a:t>Safety_Value := Matrix</a:t>
            </a:r>
            <a:r>
              <a:rPr sz="2000" spc="-9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urier New"/>
                <a:cs typeface="Courier New"/>
              </a:rPr>
              <a:t>(I);</a:t>
            </a:r>
            <a:endParaRPr sz="2000">
              <a:latin typeface="Courier New"/>
              <a:cs typeface="Courier New"/>
            </a:endParaRPr>
          </a:p>
          <a:p>
            <a:pPr marL="4699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...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90676" y="9131300"/>
            <a:ext cx="63563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10"/>
              </a:lnSpc>
            </a:pP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end;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78032" y="9248378"/>
            <a:ext cx="3776979" cy="378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45415">
              <a:lnSpc>
                <a:spcPts val="1400"/>
              </a:lnSpc>
              <a:spcBef>
                <a:spcPts val="80"/>
              </a:spcBef>
            </a:pP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1997-2004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Lexical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Integration (M) </a:t>
            </a:r>
            <a:r>
              <a:rPr sz="1200" spc="-130" dirty="0">
                <a:solidFill>
                  <a:srgbClr val="FFFFFF"/>
                </a:solidFill>
                <a:latin typeface="Arial"/>
                <a:cs typeface="Arial"/>
              </a:rPr>
              <a:t>Sdn 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Bhd 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125" dirty="0">
                <a:solidFill>
                  <a:srgbClr val="FFFFFF"/>
                </a:solidFill>
                <a:latin typeface="Arial"/>
                <a:cs typeface="Arial"/>
              </a:rPr>
              <a:t>2003-20087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AdrianHoe.com,AdaStar</a:t>
            </a:r>
            <a:r>
              <a:rPr sz="12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Informatics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798" cy="9753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5900" y="495300"/>
            <a:ext cx="9715500" cy="124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3200" y="236735"/>
            <a:ext cx="955230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95" dirty="0"/>
              <a:t>Example </a:t>
            </a:r>
            <a:r>
              <a:rPr spc="-475" dirty="0"/>
              <a:t>3 </a:t>
            </a:r>
            <a:r>
              <a:rPr spc="-85" dirty="0"/>
              <a:t>-</a:t>
            </a:r>
            <a:r>
              <a:rPr spc="-770" dirty="0"/>
              <a:t> </a:t>
            </a:r>
            <a:r>
              <a:rPr spc="-310" dirty="0"/>
              <a:t>Reliability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3400" y="1651992"/>
            <a:ext cx="475043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B00"/>
                </a:solidFill>
                <a:latin typeface="Courier New"/>
                <a:cs typeface="Courier New"/>
              </a:rPr>
              <a:t>enum Color {green=1,</a:t>
            </a:r>
            <a:r>
              <a:rPr sz="2000" spc="-45" dirty="0">
                <a:solidFill>
                  <a:srgbClr val="FFFB00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B00"/>
                </a:solidFill>
                <a:latin typeface="Courier New"/>
                <a:cs typeface="Courier New"/>
              </a:rPr>
              <a:t>red=2}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B00"/>
                </a:solidFill>
                <a:latin typeface="Courier New"/>
                <a:cs typeface="Courier New"/>
              </a:rPr>
              <a:t>...</a:t>
            </a:r>
            <a:endParaRPr sz="2000">
              <a:latin typeface="Courier New"/>
              <a:cs typeface="Courier New"/>
            </a:endParaRPr>
          </a:p>
          <a:p>
            <a:pPr marL="469900">
              <a:lnSpc>
                <a:spcPct val="100000"/>
              </a:lnSpc>
            </a:pPr>
            <a:r>
              <a:rPr sz="2000" spc="-5" dirty="0">
                <a:solidFill>
                  <a:srgbClr val="FFFB00"/>
                </a:solidFill>
                <a:latin typeface="Courier New"/>
                <a:cs typeface="Courier New"/>
              </a:rPr>
              <a:t>color traffic_light </a:t>
            </a:r>
            <a:r>
              <a:rPr sz="2000" dirty="0">
                <a:solidFill>
                  <a:srgbClr val="FFFB00"/>
                </a:solidFill>
                <a:latin typeface="Courier New"/>
                <a:cs typeface="Courier New"/>
              </a:rPr>
              <a:t>=</a:t>
            </a:r>
            <a:r>
              <a:rPr sz="2000" spc="-95" dirty="0">
                <a:solidFill>
                  <a:srgbClr val="FFFB00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B00"/>
                </a:solidFill>
                <a:latin typeface="Courier New"/>
                <a:cs typeface="Courier New"/>
              </a:rPr>
              <a:t>green;</a:t>
            </a:r>
            <a:endParaRPr sz="2000">
              <a:latin typeface="Courier New"/>
              <a:cs typeface="Courier New"/>
            </a:endParaRPr>
          </a:p>
          <a:p>
            <a:pPr marL="469900">
              <a:lnSpc>
                <a:spcPct val="100000"/>
              </a:lnSpc>
            </a:pPr>
            <a:r>
              <a:rPr sz="2000" dirty="0">
                <a:solidFill>
                  <a:srgbClr val="FFFB00"/>
                </a:solidFill>
                <a:latin typeface="Courier New"/>
                <a:cs typeface="Courier New"/>
              </a:rPr>
              <a:t>...</a:t>
            </a:r>
            <a:endParaRPr sz="2000">
              <a:latin typeface="Courier New"/>
              <a:cs typeface="Courier New"/>
            </a:endParaRPr>
          </a:p>
          <a:p>
            <a:pPr marL="469900">
              <a:lnSpc>
                <a:spcPct val="100000"/>
              </a:lnSpc>
            </a:pPr>
            <a:r>
              <a:rPr sz="2000" dirty="0">
                <a:solidFill>
                  <a:srgbClr val="FFFB00"/>
                </a:solidFill>
                <a:latin typeface="Courier New"/>
                <a:cs typeface="Courier New"/>
              </a:rPr>
              <a:t>do_something();</a:t>
            </a:r>
            <a:endParaRPr sz="2000">
              <a:latin typeface="Courier New"/>
              <a:cs typeface="Courier New"/>
            </a:endParaRPr>
          </a:p>
          <a:p>
            <a:pPr marL="469900">
              <a:lnSpc>
                <a:spcPct val="100000"/>
              </a:lnSpc>
            </a:pPr>
            <a:r>
              <a:rPr sz="2000" dirty="0">
                <a:solidFill>
                  <a:srgbClr val="FFFB00"/>
                </a:solidFill>
                <a:latin typeface="Courier New"/>
                <a:cs typeface="Courier New"/>
              </a:rPr>
              <a:t>...</a:t>
            </a:r>
            <a:endParaRPr sz="2000">
              <a:latin typeface="Courier New"/>
              <a:cs typeface="Courier New"/>
            </a:endParaRPr>
          </a:p>
          <a:p>
            <a:pPr marL="927100" marR="461645" indent="-457834">
              <a:lnSpc>
                <a:spcPct val="100000"/>
              </a:lnSpc>
            </a:pPr>
            <a:r>
              <a:rPr sz="2000" spc="-5" dirty="0">
                <a:solidFill>
                  <a:srgbClr val="FFFB00"/>
                </a:solidFill>
                <a:latin typeface="Courier New"/>
                <a:cs typeface="Courier New"/>
              </a:rPr>
              <a:t>if</a:t>
            </a:r>
            <a:r>
              <a:rPr sz="2000" spc="-100" dirty="0">
                <a:solidFill>
                  <a:srgbClr val="FFFB00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B00"/>
                </a:solidFill>
                <a:latin typeface="Courier New"/>
                <a:cs typeface="Courier New"/>
              </a:rPr>
              <a:t>(traffic_light==green)  start_train();</a:t>
            </a:r>
            <a:endParaRPr sz="2000">
              <a:latin typeface="Courier New"/>
              <a:cs typeface="Courier New"/>
            </a:endParaRPr>
          </a:p>
          <a:p>
            <a:pPr marL="469900">
              <a:lnSpc>
                <a:spcPct val="100000"/>
              </a:lnSpc>
            </a:pPr>
            <a:r>
              <a:rPr sz="2000" dirty="0">
                <a:solidFill>
                  <a:srgbClr val="FFFB00"/>
                </a:solidFill>
                <a:latin typeface="Courier New"/>
                <a:cs typeface="Courier New"/>
              </a:rPr>
              <a:t>else</a:t>
            </a:r>
            <a:endParaRPr sz="2000">
              <a:latin typeface="Courier New"/>
              <a:cs typeface="Courier New"/>
            </a:endParaRPr>
          </a:p>
          <a:p>
            <a:pPr marL="927100">
              <a:lnSpc>
                <a:spcPct val="100000"/>
              </a:lnSpc>
            </a:pPr>
            <a:r>
              <a:rPr sz="2000" dirty="0">
                <a:solidFill>
                  <a:srgbClr val="FFFB00"/>
                </a:solidFill>
                <a:latin typeface="Courier New"/>
                <a:cs typeface="Courier New"/>
              </a:rPr>
              <a:t>wait();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B00"/>
                </a:solidFill>
                <a:latin typeface="Courier New"/>
                <a:cs typeface="Courier New"/>
              </a:rPr>
              <a:t>...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B00"/>
                </a:solidFill>
                <a:latin typeface="Courier New"/>
                <a:cs typeface="Courier New"/>
              </a:rPr>
              <a:t>do_someting()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3400" y="5309591"/>
            <a:ext cx="91700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2300" algn="l"/>
              </a:tabLst>
            </a:pPr>
            <a:r>
              <a:rPr sz="2000" dirty="0">
                <a:solidFill>
                  <a:srgbClr val="FFFB00"/>
                </a:solidFill>
                <a:latin typeface="Courier New"/>
                <a:cs typeface="Courier New"/>
              </a:rPr>
              <a:t>{	</a:t>
            </a:r>
            <a:r>
              <a:rPr sz="2000" spc="-5" dirty="0">
                <a:solidFill>
                  <a:srgbClr val="FFFB00"/>
                </a:solidFill>
                <a:latin typeface="Courier New"/>
                <a:cs typeface="Courier New"/>
              </a:rPr>
              <a:t>/* </a:t>
            </a:r>
            <a:r>
              <a:rPr sz="2000" i="1" spc="-5" dirty="0">
                <a:solidFill>
                  <a:srgbClr val="FFFB00"/>
                </a:solidFill>
                <a:latin typeface="Courier New"/>
                <a:cs typeface="Courier New"/>
              </a:rPr>
              <a:t>Somehow enum color {green, red} somewhere =&gt;</a:t>
            </a:r>
            <a:r>
              <a:rPr sz="2000" i="1" spc="-60" dirty="0">
                <a:solidFill>
                  <a:srgbClr val="FFFB00"/>
                </a:solidFill>
                <a:latin typeface="Courier New"/>
                <a:cs typeface="Courier New"/>
              </a:rPr>
              <a:t> </a:t>
            </a:r>
            <a:r>
              <a:rPr sz="2000" i="1" spc="-5" dirty="0">
                <a:solidFill>
                  <a:srgbClr val="FFFB00"/>
                </a:solidFill>
                <a:latin typeface="Courier New"/>
                <a:cs typeface="Courier New"/>
              </a:rPr>
              <a:t>green=0,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30204" y="5309591"/>
            <a:ext cx="12452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-5" dirty="0">
                <a:solidFill>
                  <a:srgbClr val="FFFB00"/>
                </a:solidFill>
                <a:latin typeface="Courier New"/>
                <a:cs typeface="Courier New"/>
              </a:rPr>
              <a:t>red=1</a:t>
            </a:r>
            <a:r>
              <a:rPr sz="2000" i="1" spc="-95" dirty="0">
                <a:solidFill>
                  <a:srgbClr val="FFFB00"/>
                </a:solidFill>
                <a:latin typeface="Courier New"/>
                <a:cs typeface="Courier New"/>
              </a:rPr>
              <a:t> </a:t>
            </a:r>
            <a:r>
              <a:rPr sz="2000" i="1" dirty="0">
                <a:solidFill>
                  <a:srgbClr val="FFFB00"/>
                </a:solidFill>
                <a:latin typeface="Courier New"/>
                <a:cs typeface="Courier New"/>
              </a:rPr>
              <a:t>*/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0676" y="5614391"/>
            <a:ext cx="44462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60700" algn="l"/>
                <a:tab pos="4127500" algn="l"/>
              </a:tabLst>
            </a:pPr>
            <a:r>
              <a:rPr sz="2000" spc="-5" dirty="0">
                <a:solidFill>
                  <a:srgbClr val="FFFB00"/>
                </a:solidFill>
                <a:latin typeface="Courier New"/>
                <a:cs typeface="Courier New"/>
              </a:rPr>
              <a:t>traffic_light=1</a:t>
            </a:r>
            <a:r>
              <a:rPr sz="2000" dirty="0">
                <a:solidFill>
                  <a:srgbClr val="FFFB00"/>
                </a:solidFill>
                <a:latin typeface="Courier New"/>
                <a:cs typeface="Courier New"/>
              </a:rPr>
              <a:t>;	</a:t>
            </a:r>
            <a:r>
              <a:rPr sz="2000" spc="-5" dirty="0">
                <a:solidFill>
                  <a:srgbClr val="FFFB00"/>
                </a:solidFill>
                <a:latin typeface="Courier New"/>
                <a:cs typeface="Courier New"/>
              </a:rPr>
              <a:t>/</a:t>
            </a:r>
            <a:r>
              <a:rPr sz="2000" dirty="0">
                <a:solidFill>
                  <a:srgbClr val="FFFB00"/>
                </a:solidFill>
                <a:latin typeface="Courier New"/>
                <a:cs typeface="Courier New"/>
              </a:rPr>
              <a:t>* </a:t>
            </a:r>
            <a:r>
              <a:rPr sz="2000" i="1" dirty="0">
                <a:solidFill>
                  <a:srgbClr val="FFFB00"/>
                </a:solidFill>
                <a:latin typeface="Courier New"/>
                <a:cs typeface="Courier New"/>
              </a:rPr>
              <a:t>Red	</a:t>
            </a:r>
            <a:r>
              <a:rPr sz="2000" dirty="0">
                <a:solidFill>
                  <a:srgbClr val="FFFB00"/>
                </a:solidFill>
                <a:latin typeface="Courier New"/>
                <a:cs typeface="Courier New"/>
              </a:rPr>
              <a:t>*/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67033" y="6325591"/>
            <a:ext cx="3684270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ourier New"/>
                <a:cs typeface="Courier New"/>
              </a:rPr>
              <a:t>enum (Green,</a:t>
            </a:r>
            <a:r>
              <a:rPr sz="20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Red);</a:t>
            </a:r>
            <a:endParaRPr sz="20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: </a:t>
            </a:r>
            <a:r>
              <a:rPr sz="2000" spc="-5" dirty="0">
                <a:solidFill>
                  <a:srgbClr val="FFFFFF"/>
                </a:solidFill>
                <a:latin typeface="Courier New"/>
                <a:cs typeface="Courier New"/>
              </a:rPr>
              <a:t>Color :=</a:t>
            </a:r>
            <a:r>
              <a:rPr sz="20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Red;</a:t>
            </a:r>
            <a:endParaRPr sz="20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993900" algn="l"/>
              </a:tabLst>
            </a:pPr>
            <a:r>
              <a:rPr sz="2000" spc="-5" dirty="0">
                <a:solidFill>
                  <a:srgbClr val="FFFFFF"/>
                </a:solidFill>
                <a:latin typeface="Courier New"/>
                <a:cs typeface="Courier New"/>
              </a:rPr>
              <a:t>:= 1;	--</a:t>
            </a:r>
            <a:r>
              <a:rPr sz="2000" spc="-8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Courier New"/>
                <a:cs typeface="Courier New"/>
              </a:rPr>
              <a:t>Compiler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77774" y="7544792"/>
            <a:ext cx="17024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-5" dirty="0">
                <a:solidFill>
                  <a:srgbClr val="FFFFFF"/>
                </a:solidFill>
                <a:latin typeface="Courier New"/>
                <a:cs typeface="Courier New"/>
              </a:rPr>
              <a:t>gives</a:t>
            </a:r>
            <a:r>
              <a:rPr sz="2000" i="1" spc="-9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ourier New"/>
                <a:cs typeface="Courier New"/>
              </a:rPr>
              <a:t>error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3400" y="6325591"/>
            <a:ext cx="200723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ourier New"/>
                <a:cs typeface="Courier New"/>
              </a:rPr>
              <a:t>type Color</a:t>
            </a:r>
            <a:r>
              <a:rPr sz="2000" spc="-9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urier New"/>
                <a:cs typeface="Courier New"/>
              </a:rPr>
              <a:t>is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...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Courier New"/>
                <a:cs typeface="Courier New"/>
              </a:rPr>
              <a:t>Traffic_Light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...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Courier New"/>
                <a:cs typeface="Courier New"/>
              </a:rPr>
              <a:t>Traffic_Light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...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81536" y="8154392"/>
            <a:ext cx="18548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= </a:t>
            </a:r>
            <a:r>
              <a:rPr sz="2000" spc="-5" dirty="0">
                <a:solidFill>
                  <a:srgbClr val="FFFFFF"/>
                </a:solidFill>
                <a:latin typeface="Courier New"/>
                <a:cs typeface="Courier New"/>
              </a:rPr>
              <a:t>Green</a:t>
            </a:r>
            <a:r>
              <a:rPr sz="2000" spc="-10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then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0676" y="8154392"/>
            <a:ext cx="2464435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ourier New"/>
                <a:cs typeface="Courier New"/>
              </a:rPr>
              <a:t>if</a:t>
            </a:r>
            <a:r>
              <a:rPr sz="2000" spc="-9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urier New"/>
                <a:cs typeface="Courier New"/>
              </a:rPr>
              <a:t>Traffic_Light 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Start_Train;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else</a:t>
            </a:r>
            <a:endParaRPr sz="2000">
              <a:latin typeface="Courier New"/>
              <a:cs typeface="Courier New"/>
            </a:endParaRPr>
          </a:p>
          <a:p>
            <a:pPr marL="12700" marR="1223645" indent="4572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Wait;  </a:t>
            </a:r>
            <a:r>
              <a:rPr sz="2000" spc="-5" dirty="0">
                <a:solidFill>
                  <a:srgbClr val="FFFFFF"/>
                </a:solidFill>
                <a:latin typeface="Courier New"/>
                <a:cs typeface="Courier New"/>
              </a:rPr>
              <a:t>end</a:t>
            </a:r>
            <a:r>
              <a:rPr sz="2000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if;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078032" y="9235876"/>
            <a:ext cx="3776979" cy="3860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145415">
              <a:lnSpc>
                <a:spcPts val="1400"/>
              </a:lnSpc>
              <a:spcBef>
                <a:spcPts val="180"/>
              </a:spcBef>
            </a:pP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1997-2004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Lexical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Integration (M) </a:t>
            </a:r>
            <a:r>
              <a:rPr sz="1200" spc="-130" dirty="0">
                <a:solidFill>
                  <a:srgbClr val="FFFFFF"/>
                </a:solidFill>
                <a:latin typeface="Arial"/>
                <a:cs typeface="Arial"/>
              </a:rPr>
              <a:t>Sdn 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Bhd 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2003-2008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AdrianHoe.com,AdaStar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Informatics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798" cy="9753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5900" y="495300"/>
            <a:ext cx="8547100" cy="124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3200" y="236735"/>
            <a:ext cx="839279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95" dirty="0"/>
              <a:t>Example </a:t>
            </a:r>
            <a:r>
              <a:rPr spc="-475" dirty="0"/>
              <a:t>4 </a:t>
            </a:r>
            <a:r>
              <a:rPr spc="-85" dirty="0"/>
              <a:t>-</a:t>
            </a:r>
            <a:r>
              <a:rPr spc="-1810" dirty="0"/>
              <a:t> </a:t>
            </a:r>
            <a:r>
              <a:rPr spc="-705" dirty="0"/>
              <a:t>Tasking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2600" y="2172692"/>
            <a:ext cx="26168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B00"/>
                </a:solidFill>
                <a:latin typeface="Courier New"/>
                <a:cs typeface="Courier New"/>
              </a:rPr>
              <a:t>process_1()</a:t>
            </a:r>
            <a:r>
              <a:rPr sz="2000" spc="-90" dirty="0">
                <a:solidFill>
                  <a:srgbClr val="FFFB00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B00"/>
                </a:solidFill>
                <a:latin typeface="Courier New"/>
                <a:cs typeface="Courier New"/>
              </a:rPr>
              <a:t>{...}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2600" y="2782292"/>
            <a:ext cx="26168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B00"/>
                </a:solidFill>
                <a:latin typeface="Courier New"/>
                <a:cs typeface="Courier New"/>
              </a:rPr>
              <a:t>process_2()</a:t>
            </a:r>
            <a:r>
              <a:rPr sz="2000" spc="-90" dirty="0">
                <a:solidFill>
                  <a:srgbClr val="FFFB00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B00"/>
                </a:solidFill>
                <a:latin typeface="Courier New"/>
                <a:cs typeface="Courier New"/>
              </a:rPr>
              <a:t>{...}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40363" y="4001491"/>
            <a:ext cx="20072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B00"/>
                </a:solidFill>
                <a:latin typeface="Courier New"/>
                <a:cs typeface="Courier New"/>
              </a:rPr>
              <a:t>(&amp;process_1);  (&amp;process_2);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2600" y="3391891"/>
            <a:ext cx="3531235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B00"/>
                </a:solidFill>
                <a:latin typeface="Courier New"/>
                <a:cs typeface="Courier New"/>
              </a:rPr>
              <a:t>void</a:t>
            </a:r>
            <a:r>
              <a:rPr sz="2000" spc="-55" dirty="0">
                <a:solidFill>
                  <a:srgbClr val="FFFB00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B00"/>
                </a:solidFill>
                <a:latin typeface="Courier New"/>
                <a:cs typeface="Courier New"/>
              </a:rPr>
              <a:t>do_some_process()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B00"/>
                </a:solidFill>
                <a:latin typeface="Courier New"/>
                <a:cs typeface="Courier New"/>
              </a:rPr>
              <a:t>{</a:t>
            </a:r>
            <a:endParaRPr sz="2000">
              <a:latin typeface="Courier New"/>
              <a:cs typeface="Courier New"/>
            </a:endParaRPr>
          </a:p>
          <a:p>
            <a:pPr marL="469900" marR="5080">
              <a:lnSpc>
                <a:spcPct val="100000"/>
              </a:lnSpc>
            </a:pPr>
            <a:r>
              <a:rPr sz="2000" spc="-5" dirty="0">
                <a:solidFill>
                  <a:srgbClr val="FFFB00"/>
                </a:solidFill>
                <a:latin typeface="Courier New"/>
                <a:cs typeface="Courier New"/>
              </a:rPr>
              <a:t>Tid1 </a:t>
            </a:r>
            <a:r>
              <a:rPr sz="2000" dirty="0">
                <a:solidFill>
                  <a:srgbClr val="FFFB00"/>
                </a:solidFill>
                <a:latin typeface="Courier New"/>
                <a:cs typeface="Courier New"/>
              </a:rPr>
              <a:t>=</a:t>
            </a:r>
            <a:r>
              <a:rPr sz="2000" spc="-100" dirty="0">
                <a:solidFill>
                  <a:srgbClr val="FFFB00"/>
                </a:solidFill>
                <a:latin typeface="Courier New"/>
                <a:cs typeface="Courier New"/>
              </a:rPr>
              <a:t> </a:t>
            </a:r>
            <a:r>
              <a:rPr sz="2000" spc="-5" dirty="0">
                <a:solidFill>
                  <a:srgbClr val="FFFB00"/>
                </a:solidFill>
                <a:latin typeface="Courier New"/>
                <a:cs typeface="Courier New"/>
              </a:rPr>
              <a:t>Create_Thread  Tid2 </a:t>
            </a:r>
            <a:r>
              <a:rPr sz="2000" dirty="0">
                <a:solidFill>
                  <a:srgbClr val="FFFB00"/>
                </a:solidFill>
                <a:latin typeface="Courier New"/>
                <a:cs typeface="Courier New"/>
              </a:rPr>
              <a:t>=</a:t>
            </a:r>
            <a:r>
              <a:rPr sz="2000" spc="-100" dirty="0">
                <a:solidFill>
                  <a:srgbClr val="FFFB00"/>
                </a:solidFill>
                <a:latin typeface="Courier New"/>
                <a:cs typeface="Courier New"/>
              </a:rPr>
              <a:t> </a:t>
            </a:r>
            <a:r>
              <a:rPr sz="2000" spc="-5" dirty="0">
                <a:solidFill>
                  <a:srgbClr val="FFFB00"/>
                </a:solidFill>
                <a:latin typeface="Courier New"/>
                <a:cs typeface="Courier New"/>
              </a:rPr>
              <a:t>Create_Thread</a:t>
            </a:r>
            <a:endParaRPr sz="2000">
              <a:latin typeface="Courier New"/>
              <a:cs typeface="Courier New"/>
            </a:endParaRPr>
          </a:p>
          <a:p>
            <a:pPr marL="469900">
              <a:lnSpc>
                <a:spcPct val="100000"/>
              </a:lnSpc>
            </a:pPr>
            <a:r>
              <a:rPr sz="2000" dirty="0">
                <a:solidFill>
                  <a:srgbClr val="FFFB00"/>
                </a:solidFill>
                <a:latin typeface="Courier New"/>
                <a:cs typeface="Courier New"/>
              </a:rPr>
              <a:t>...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21108" y="4915891"/>
            <a:ext cx="10928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B00"/>
                </a:solidFill>
                <a:latin typeface="Courier New"/>
                <a:cs typeface="Courier New"/>
              </a:rPr>
              <a:t>(Tid1);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B00"/>
                </a:solidFill>
                <a:latin typeface="Courier New"/>
                <a:cs typeface="Courier New"/>
              </a:rPr>
              <a:t>(Tid2);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9876" y="4915891"/>
            <a:ext cx="185483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B00"/>
                </a:solidFill>
                <a:latin typeface="Courier New"/>
                <a:cs typeface="Courier New"/>
              </a:rPr>
              <a:t>Start_Thread  Start_Thread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B00"/>
                </a:solidFill>
                <a:latin typeface="Courier New"/>
                <a:cs typeface="Courier New"/>
              </a:rPr>
              <a:t>...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9876" y="5830291"/>
            <a:ext cx="29216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B00"/>
                </a:solidFill>
                <a:latin typeface="Courier New"/>
                <a:cs typeface="Courier New"/>
              </a:rPr>
              <a:t>Kill_Thread</a:t>
            </a:r>
            <a:r>
              <a:rPr sz="2000" spc="-90" dirty="0">
                <a:solidFill>
                  <a:srgbClr val="FFFB00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B00"/>
                </a:solidFill>
                <a:latin typeface="Courier New"/>
                <a:cs typeface="Courier New"/>
              </a:rPr>
              <a:t>(Tid2);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2600" y="6135091"/>
            <a:ext cx="1784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B00"/>
                </a:solidFill>
                <a:latin typeface="Courier New"/>
                <a:cs typeface="Courier New"/>
              </a:rPr>
              <a:t>}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35900" y="2096492"/>
            <a:ext cx="42932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ourier New"/>
                <a:cs typeface="Courier New"/>
              </a:rPr>
              <a:t>procedure Do_Some_Process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is  </a:t>
            </a:r>
            <a:r>
              <a:rPr sz="2000" spc="-5" dirty="0">
                <a:solidFill>
                  <a:srgbClr val="FFFFFF"/>
                </a:solidFill>
                <a:latin typeface="Courier New"/>
                <a:cs typeface="Courier New"/>
              </a:rPr>
              <a:t>task</a:t>
            </a:r>
            <a:r>
              <a:rPr sz="20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Process_1;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93175" y="3010891"/>
            <a:ext cx="337883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ourier New"/>
                <a:cs typeface="Courier New"/>
              </a:rPr>
              <a:t>task body Process_1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is  begin</a:t>
            </a:r>
            <a:endParaRPr sz="2000">
              <a:latin typeface="Courier New"/>
              <a:cs typeface="Courier New"/>
            </a:endParaRPr>
          </a:p>
          <a:p>
            <a:pPr marL="4699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...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Courier New"/>
                <a:cs typeface="Courier New"/>
              </a:rPr>
              <a:t>end</a:t>
            </a:r>
            <a:r>
              <a:rPr sz="20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Process_1;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93175" y="4534891"/>
            <a:ext cx="23120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ourier New"/>
                <a:cs typeface="Courier New"/>
              </a:rPr>
              <a:t>task</a:t>
            </a:r>
            <a:r>
              <a:rPr sz="2000" spc="-9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Process_2;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93175" y="5144491"/>
            <a:ext cx="337883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ourier New"/>
                <a:cs typeface="Courier New"/>
              </a:rPr>
              <a:t>task body Process_2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is  begin</a:t>
            </a:r>
            <a:endParaRPr sz="2000">
              <a:latin typeface="Courier New"/>
              <a:cs typeface="Courier New"/>
            </a:endParaRPr>
          </a:p>
          <a:p>
            <a:pPr marL="4699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...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Courier New"/>
                <a:cs typeface="Courier New"/>
              </a:rPr>
              <a:t>end</a:t>
            </a:r>
            <a:r>
              <a:rPr sz="20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Process_2;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35900" y="6668492"/>
            <a:ext cx="307403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begin</a:t>
            </a:r>
            <a:endParaRPr sz="2000">
              <a:latin typeface="Courier New"/>
              <a:cs typeface="Courier New"/>
            </a:endParaRPr>
          </a:p>
          <a:p>
            <a:pPr marL="12700" marR="5080" indent="4572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Do_Whatever_Here;  </a:t>
            </a:r>
            <a:r>
              <a:rPr sz="2000" spc="-5" dirty="0">
                <a:solidFill>
                  <a:srgbClr val="FFFFFF"/>
                </a:solidFill>
                <a:latin typeface="Courier New"/>
                <a:cs typeface="Courier New"/>
              </a:rPr>
              <a:t>end</a:t>
            </a:r>
            <a:r>
              <a:rPr sz="2000" spc="-10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Do_Some_Process;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078032" y="9248378"/>
            <a:ext cx="3776979" cy="378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45415">
              <a:lnSpc>
                <a:spcPts val="1400"/>
              </a:lnSpc>
              <a:spcBef>
                <a:spcPts val="80"/>
              </a:spcBef>
            </a:pP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1997-2004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Lexical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Integration (M) </a:t>
            </a:r>
            <a:r>
              <a:rPr sz="1200" spc="-130" dirty="0">
                <a:solidFill>
                  <a:srgbClr val="FFFFFF"/>
                </a:solidFill>
                <a:latin typeface="Arial"/>
                <a:cs typeface="Arial"/>
              </a:rPr>
              <a:t>Sdn 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Bhd 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2003-2008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AdrianHoe.com,AdaStar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Informatics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2000" y="1016000"/>
            <a:ext cx="6464300" cy="101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69518" y="757435"/>
            <a:ext cx="626554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5" dirty="0"/>
              <a:t>Who </a:t>
            </a:r>
            <a:r>
              <a:rPr spc="-700" dirty="0"/>
              <a:t>use</a:t>
            </a:r>
            <a:r>
              <a:rPr spc="-1045" dirty="0"/>
              <a:t> </a:t>
            </a:r>
            <a:r>
              <a:rPr spc="-840" dirty="0"/>
              <a:t>Ada?</a:t>
            </a:r>
          </a:p>
        </p:txBody>
      </p:sp>
      <p:sp>
        <p:nvSpPr>
          <p:cNvPr id="4" name="object 4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078032" y="9248378"/>
            <a:ext cx="3776979" cy="378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45415">
              <a:lnSpc>
                <a:spcPts val="1400"/>
              </a:lnSpc>
              <a:spcBef>
                <a:spcPts val="80"/>
              </a:spcBef>
            </a:pP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1997-2004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Lexical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Integration (M) </a:t>
            </a:r>
            <a:r>
              <a:rPr sz="1200" spc="-130" dirty="0">
                <a:solidFill>
                  <a:srgbClr val="FFFFFF"/>
                </a:solidFill>
                <a:latin typeface="Arial"/>
                <a:cs typeface="Arial"/>
              </a:rPr>
              <a:t>Sdn 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Bhd 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2003-2008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AdrianHoe.com,AdaStar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Informatics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3200" y="2540000"/>
            <a:ext cx="3670300" cy="275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64100" y="1028700"/>
            <a:ext cx="3454400" cy="1231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56422" y="757435"/>
            <a:ext cx="329184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40" dirty="0"/>
              <a:t>M</a:t>
            </a:r>
            <a:r>
              <a:rPr spc="-30" dirty="0"/>
              <a:t>ili</a:t>
            </a:r>
            <a:r>
              <a:rPr spc="-320" dirty="0"/>
              <a:t>ta</a:t>
            </a:r>
            <a:r>
              <a:rPr spc="775" dirty="0"/>
              <a:t>r</a:t>
            </a:r>
            <a:r>
              <a:rPr spc="-525" dirty="0"/>
              <a:t>y</a:t>
            </a:r>
          </a:p>
        </p:txBody>
      </p:sp>
      <p:sp>
        <p:nvSpPr>
          <p:cNvPr id="5" name="object 5"/>
          <p:cNvSpPr/>
          <p:nvPr/>
        </p:nvSpPr>
        <p:spPr>
          <a:xfrm>
            <a:off x="9029700" y="6845300"/>
            <a:ext cx="3200400" cy="1866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99200" y="4546600"/>
            <a:ext cx="3746500" cy="2806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0200" y="2946400"/>
            <a:ext cx="495300" cy="495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33600" y="2882900"/>
            <a:ext cx="977900" cy="635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00200" y="3657600"/>
            <a:ext cx="495300" cy="495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46300" y="3594100"/>
            <a:ext cx="7810500" cy="749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00200" y="4368800"/>
            <a:ext cx="495300" cy="495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46300" y="4305300"/>
            <a:ext cx="3759200" cy="749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00200" y="5080000"/>
            <a:ext cx="495300" cy="495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08200" y="5016500"/>
            <a:ext cx="3924300" cy="749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00200" y="5791200"/>
            <a:ext cx="495300" cy="495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46300" y="5727700"/>
            <a:ext cx="1841500" cy="635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00200" y="6502400"/>
            <a:ext cx="495300" cy="495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08200" y="6438900"/>
            <a:ext cx="2273300" cy="7493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00200" y="7213600"/>
            <a:ext cx="495300" cy="495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33600" y="7150100"/>
            <a:ext cx="2108200" cy="635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00200" y="7924800"/>
            <a:ext cx="495300" cy="495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33600" y="7861300"/>
            <a:ext cx="5638800" cy="635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00200" y="8636000"/>
            <a:ext cx="495300" cy="495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33600" y="8699500"/>
            <a:ext cx="1739900" cy="508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625600" y="2785367"/>
            <a:ext cx="8187690" cy="6431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4515" indent="-551815">
              <a:lnSpc>
                <a:spcPct val="100000"/>
              </a:lnSpc>
              <a:spcBef>
                <a:spcPts val="100"/>
              </a:spcBef>
              <a:buSzPct val="171428"/>
              <a:buChar char="•"/>
              <a:tabLst>
                <a:tab pos="565150" algn="l"/>
              </a:tabLst>
            </a:pPr>
            <a:r>
              <a:rPr sz="4200" spc="-140" dirty="0">
                <a:solidFill>
                  <a:srgbClr val="FFFFFF"/>
                </a:solidFill>
                <a:latin typeface="Arial"/>
                <a:cs typeface="Arial"/>
              </a:rPr>
              <a:t>C4I</a:t>
            </a:r>
            <a:endParaRPr sz="4200">
              <a:latin typeface="Arial"/>
              <a:cs typeface="Arial"/>
            </a:endParaRPr>
          </a:p>
          <a:p>
            <a:pPr marL="564515" indent="-551815">
              <a:lnSpc>
                <a:spcPct val="100000"/>
              </a:lnSpc>
              <a:spcBef>
                <a:spcPts val="560"/>
              </a:spcBef>
              <a:buSzPct val="171428"/>
              <a:buChar char="•"/>
              <a:tabLst>
                <a:tab pos="565150" algn="l"/>
              </a:tabLst>
            </a:pPr>
            <a:r>
              <a:rPr sz="4200" spc="-145" dirty="0">
                <a:solidFill>
                  <a:srgbClr val="FFFFFF"/>
                </a:solidFill>
                <a:latin typeface="Arial"/>
                <a:cs typeface="Arial"/>
              </a:rPr>
              <a:t>Battle </a:t>
            </a:r>
            <a:r>
              <a:rPr sz="4200" spc="-140" dirty="0">
                <a:solidFill>
                  <a:srgbClr val="FFFFFF"/>
                </a:solidFill>
                <a:latin typeface="Arial"/>
                <a:cs typeface="Arial"/>
              </a:rPr>
              <a:t>Theater </a:t>
            </a:r>
            <a:r>
              <a:rPr sz="4200" spc="-305" dirty="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r>
              <a:rPr sz="420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330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4200">
              <a:latin typeface="Arial"/>
              <a:cs typeface="Arial"/>
            </a:endParaRPr>
          </a:p>
          <a:p>
            <a:pPr marL="564515" indent="-551815">
              <a:lnSpc>
                <a:spcPct val="100000"/>
              </a:lnSpc>
              <a:spcBef>
                <a:spcPts val="560"/>
              </a:spcBef>
              <a:buSzPct val="171428"/>
              <a:buChar char="•"/>
              <a:tabLst>
                <a:tab pos="565150" algn="l"/>
              </a:tabLst>
            </a:pPr>
            <a:r>
              <a:rPr sz="4200" spc="-215" dirty="0">
                <a:solidFill>
                  <a:srgbClr val="FFFFFF"/>
                </a:solidFill>
                <a:latin typeface="Arial"/>
                <a:cs typeface="Arial"/>
              </a:rPr>
              <a:t>Mission</a:t>
            </a:r>
            <a:r>
              <a:rPr sz="4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315" dirty="0">
                <a:solidFill>
                  <a:srgbClr val="FFFFFF"/>
                </a:solidFill>
                <a:latin typeface="Arial"/>
                <a:cs typeface="Arial"/>
              </a:rPr>
              <a:t>Planning</a:t>
            </a:r>
            <a:endParaRPr sz="4200">
              <a:latin typeface="Arial"/>
              <a:cs typeface="Arial"/>
            </a:endParaRPr>
          </a:p>
          <a:p>
            <a:pPr marL="564515" indent="-551815">
              <a:lnSpc>
                <a:spcPct val="100000"/>
              </a:lnSpc>
              <a:spcBef>
                <a:spcPts val="560"/>
              </a:spcBef>
              <a:buSzPct val="171428"/>
              <a:buChar char="•"/>
              <a:tabLst>
                <a:tab pos="565150" algn="l"/>
              </a:tabLst>
            </a:pPr>
            <a:r>
              <a:rPr sz="4200" spc="-229" dirty="0">
                <a:solidFill>
                  <a:srgbClr val="FFFFFF"/>
                </a:solidFill>
                <a:latin typeface="Arial"/>
                <a:cs typeface="Arial"/>
              </a:rPr>
              <a:t>Weapon</a:t>
            </a:r>
            <a:r>
              <a:rPr sz="4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5" dirty="0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endParaRPr sz="4200">
              <a:latin typeface="Arial"/>
              <a:cs typeface="Arial"/>
            </a:endParaRPr>
          </a:p>
          <a:p>
            <a:pPr marL="564515" indent="-551815">
              <a:lnSpc>
                <a:spcPct val="100000"/>
              </a:lnSpc>
              <a:spcBef>
                <a:spcPts val="560"/>
              </a:spcBef>
              <a:buSzPct val="171428"/>
              <a:buChar char="•"/>
              <a:tabLst>
                <a:tab pos="565150" algn="l"/>
              </a:tabLst>
            </a:pPr>
            <a:r>
              <a:rPr sz="4200" spc="-260" dirty="0">
                <a:solidFill>
                  <a:srgbClr val="FFFFFF"/>
                </a:solidFill>
                <a:latin typeface="Arial"/>
                <a:cs typeface="Arial"/>
              </a:rPr>
              <a:t>Missiles</a:t>
            </a:r>
            <a:endParaRPr sz="4200">
              <a:latin typeface="Arial"/>
              <a:cs typeface="Arial"/>
            </a:endParaRPr>
          </a:p>
          <a:p>
            <a:pPr marL="564515" indent="-551815">
              <a:lnSpc>
                <a:spcPct val="100000"/>
              </a:lnSpc>
              <a:spcBef>
                <a:spcPts val="560"/>
              </a:spcBef>
              <a:buSzPct val="171428"/>
              <a:buChar char="•"/>
              <a:tabLst>
                <a:tab pos="565150" algn="l"/>
              </a:tabLst>
            </a:pPr>
            <a:r>
              <a:rPr sz="4200" spc="-200" dirty="0">
                <a:solidFill>
                  <a:srgbClr val="FFFFFF"/>
                </a:solidFill>
                <a:latin typeface="Arial"/>
                <a:cs typeface="Arial"/>
              </a:rPr>
              <a:t>Warships</a:t>
            </a:r>
            <a:endParaRPr sz="4200">
              <a:latin typeface="Arial"/>
              <a:cs typeface="Arial"/>
            </a:endParaRPr>
          </a:p>
          <a:p>
            <a:pPr marL="564515" indent="-551815">
              <a:lnSpc>
                <a:spcPct val="100000"/>
              </a:lnSpc>
              <a:spcBef>
                <a:spcPts val="560"/>
              </a:spcBef>
              <a:buSzPct val="171428"/>
              <a:buChar char="•"/>
              <a:tabLst>
                <a:tab pos="565150" algn="l"/>
              </a:tabLst>
            </a:pPr>
            <a:r>
              <a:rPr sz="4200" spc="-215" dirty="0">
                <a:solidFill>
                  <a:srgbClr val="FFFFFF"/>
                </a:solidFill>
                <a:latin typeface="Arial"/>
                <a:cs typeface="Arial"/>
              </a:rPr>
              <a:t>Satellites</a:t>
            </a:r>
            <a:endParaRPr sz="4200">
              <a:latin typeface="Arial"/>
              <a:cs typeface="Arial"/>
            </a:endParaRPr>
          </a:p>
          <a:p>
            <a:pPr marL="564515" indent="-551815">
              <a:lnSpc>
                <a:spcPct val="100000"/>
              </a:lnSpc>
              <a:spcBef>
                <a:spcPts val="560"/>
              </a:spcBef>
              <a:buSzPct val="171428"/>
              <a:buChar char="•"/>
              <a:tabLst>
                <a:tab pos="565150" algn="l"/>
                <a:tab pos="4494530" algn="l"/>
              </a:tabLst>
            </a:pPr>
            <a:r>
              <a:rPr sz="4200" spc="-229" dirty="0">
                <a:solidFill>
                  <a:srgbClr val="FFFFFF"/>
                </a:solidFill>
                <a:latin typeface="Arial"/>
                <a:cs typeface="Arial"/>
              </a:rPr>
              <a:t>Simulations</a:t>
            </a:r>
            <a:r>
              <a:rPr sz="42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1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4200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45" dirty="0">
                <a:solidFill>
                  <a:srgbClr val="FFFFFF"/>
                </a:solidFill>
                <a:latin typeface="Arial"/>
                <a:cs typeface="Arial"/>
              </a:rPr>
              <a:t>War	</a:t>
            </a:r>
            <a:r>
              <a:rPr sz="4200" spc="-355" dirty="0">
                <a:solidFill>
                  <a:srgbClr val="FFFFFF"/>
                </a:solidFill>
                <a:latin typeface="Arial"/>
                <a:cs typeface="Arial"/>
              </a:rPr>
              <a:t>Games</a:t>
            </a:r>
            <a:endParaRPr sz="4200">
              <a:latin typeface="Arial"/>
              <a:cs typeface="Arial"/>
            </a:endParaRPr>
          </a:p>
          <a:p>
            <a:pPr marL="564515" indent="-551815">
              <a:lnSpc>
                <a:spcPct val="100000"/>
              </a:lnSpc>
              <a:spcBef>
                <a:spcPts val="560"/>
              </a:spcBef>
              <a:buSzPct val="171428"/>
              <a:buChar char="•"/>
              <a:tabLst>
                <a:tab pos="565150" algn="l"/>
              </a:tabLst>
            </a:pPr>
            <a:r>
              <a:rPr sz="4200" spc="-160" dirty="0">
                <a:solidFill>
                  <a:srgbClr val="FFFFFF"/>
                </a:solidFill>
                <a:latin typeface="Arial"/>
                <a:cs typeface="Arial"/>
              </a:rPr>
              <a:t>more...</a:t>
            </a:r>
            <a:endParaRPr sz="4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9078032" y="9248378"/>
            <a:ext cx="3776979" cy="378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45415">
              <a:lnSpc>
                <a:spcPts val="1400"/>
              </a:lnSpc>
              <a:spcBef>
                <a:spcPts val="80"/>
              </a:spcBef>
            </a:pP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1997-2004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Lexical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Integration (M) </a:t>
            </a:r>
            <a:r>
              <a:rPr sz="1200" spc="-130" dirty="0">
                <a:solidFill>
                  <a:srgbClr val="FFFFFF"/>
                </a:solidFill>
                <a:latin typeface="Arial"/>
                <a:cs typeface="Arial"/>
              </a:rPr>
              <a:t>Sdn 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Bhd 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2003-2008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AdrianHoe.com,AdaStar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Informatics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44900" y="1066800"/>
            <a:ext cx="5715000" cy="76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00200" y="3302000"/>
            <a:ext cx="495300" cy="49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46300" y="3238500"/>
            <a:ext cx="1600200" cy="63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0200" y="4013200"/>
            <a:ext cx="495300" cy="49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46300" y="3949700"/>
            <a:ext cx="1689100" cy="749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0200" y="4724400"/>
            <a:ext cx="495300" cy="49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46300" y="4660900"/>
            <a:ext cx="3860800" cy="635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00200" y="5435600"/>
            <a:ext cx="495300" cy="49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46300" y="5372100"/>
            <a:ext cx="3987800" cy="749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00200" y="6146800"/>
            <a:ext cx="495300" cy="49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08200" y="6083300"/>
            <a:ext cx="1663700" cy="635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00200" y="6858000"/>
            <a:ext cx="495300" cy="49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08200" y="6794500"/>
            <a:ext cx="4203700" cy="635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00200" y="7569200"/>
            <a:ext cx="495300" cy="49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33600" y="7505700"/>
            <a:ext cx="1130300" cy="635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625600" y="3140967"/>
            <a:ext cx="4545330" cy="5008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4515" indent="-551815">
              <a:lnSpc>
                <a:spcPct val="100000"/>
              </a:lnSpc>
              <a:spcBef>
                <a:spcPts val="100"/>
              </a:spcBef>
              <a:buSzPct val="171428"/>
              <a:buChar char="•"/>
              <a:tabLst>
                <a:tab pos="565150" algn="l"/>
              </a:tabLst>
            </a:pPr>
            <a:r>
              <a:rPr sz="4200" spc="-160" dirty="0">
                <a:solidFill>
                  <a:srgbClr val="FFFFFF"/>
                </a:solidFill>
                <a:latin typeface="Arial"/>
                <a:cs typeface="Arial"/>
              </a:rPr>
              <a:t>NASA</a:t>
            </a:r>
            <a:endParaRPr sz="4200">
              <a:latin typeface="Arial"/>
              <a:cs typeface="Arial"/>
            </a:endParaRPr>
          </a:p>
          <a:p>
            <a:pPr marL="564515" indent="-551815">
              <a:lnSpc>
                <a:spcPct val="100000"/>
              </a:lnSpc>
              <a:spcBef>
                <a:spcPts val="560"/>
              </a:spcBef>
              <a:buSzPct val="171428"/>
              <a:buChar char="•"/>
              <a:tabLst>
                <a:tab pos="565150" algn="l"/>
              </a:tabLst>
            </a:pPr>
            <a:r>
              <a:rPr sz="4200" spc="-265" dirty="0">
                <a:solidFill>
                  <a:srgbClr val="FFFFFF"/>
                </a:solidFill>
                <a:latin typeface="Arial"/>
                <a:cs typeface="Arial"/>
              </a:rPr>
              <a:t>Boeing</a:t>
            </a:r>
            <a:endParaRPr sz="4200">
              <a:latin typeface="Arial"/>
              <a:cs typeface="Arial"/>
            </a:endParaRPr>
          </a:p>
          <a:p>
            <a:pPr marL="564515" indent="-551815">
              <a:lnSpc>
                <a:spcPct val="100000"/>
              </a:lnSpc>
              <a:spcBef>
                <a:spcPts val="560"/>
              </a:spcBef>
              <a:buSzPct val="171428"/>
              <a:buChar char="•"/>
              <a:tabLst>
                <a:tab pos="565150" algn="l"/>
              </a:tabLst>
            </a:pPr>
            <a:r>
              <a:rPr sz="4200" spc="-220" dirty="0">
                <a:solidFill>
                  <a:srgbClr val="FFFFFF"/>
                </a:solidFill>
                <a:latin typeface="Arial"/>
                <a:cs typeface="Arial"/>
              </a:rPr>
              <a:t>Lockheed</a:t>
            </a:r>
            <a:r>
              <a:rPr sz="4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75" dirty="0">
                <a:solidFill>
                  <a:srgbClr val="FFFFFF"/>
                </a:solidFill>
                <a:latin typeface="Arial"/>
                <a:cs typeface="Arial"/>
              </a:rPr>
              <a:t>Martin</a:t>
            </a:r>
            <a:endParaRPr sz="4200">
              <a:latin typeface="Arial"/>
              <a:cs typeface="Arial"/>
            </a:endParaRPr>
          </a:p>
          <a:p>
            <a:pPr marL="564515" indent="-551815">
              <a:lnSpc>
                <a:spcPct val="100000"/>
              </a:lnSpc>
              <a:spcBef>
                <a:spcPts val="560"/>
              </a:spcBef>
              <a:buSzPct val="171428"/>
              <a:buChar char="•"/>
              <a:tabLst>
                <a:tab pos="565150" algn="l"/>
              </a:tabLst>
            </a:pPr>
            <a:r>
              <a:rPr sz="4200" spc="-100" dirty="0">
                <a:solidFill>
                  <a:srgbClr val="FFFFFF"/>
                </a:solidFill>
                <a:latin typeface="Arial"/>
                <a:cs typeface="Arial"/>
              </a:rPr>
              <a:t>British</a:t>
            </a:r>
            <a:r>
              <a:rPr sz="4200" spc="-4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229" dirty="0">
                <a:solidFill>
                  <a:srgbClr val="FFFFFF"/>
                </a:solidFill>
                <a:latin typeface="Arial"/>
                <a:cs typeface="Arial"/>
              </a:rPr>
              <a:t>Aerospace</a:t>
            </a:r>
            <a:endParaRPr sz="4200">
              <a:latin typeface="Arial"/>
              <a:cs typeface="Arial"/>
            </a:endParaRPr>
          </a:p>
          <a:p>
            <a:pPr marL="564515" indent="-551815">
              <a:lnSpc>
                <a:spcPct val="100000"/>
              </a:lnSpc>
              <a:spcBef>
                <a:spcPts val="560"/>
              </a:spcBef>
              <a:buSzPct val="171428"/>
              <a:buChar char="•"/>
              <a:tabLst>
                <a:tab pos="565150" algn="l"/>
              </a:tabLst>
            </a:pPr>
            <a:r>
              <a:rPr sz="4200" spc="-120" dirty="0">
                <a:solidFill>
                  <a:srgbClr val="FFFFFF"/>
                </a:solidFill>
                <a:latin typeface="Arial"/>
                <a:cs typeface="Arial"/>
              </a:rPr>
              <a:t>Airbus</a:t>
            </a:r>
            <a:endParaRPr sz="4200">
              <a:latin typeface="Arial"/>
              <a:cs typeface="Arial"/>
            </a:endParaRPr>
          </a:p>
          <a:p>
            <a:pPr marL="564515" indent="-551815">
              <a:lnSpc>
                <a:spcPct val="100000"/>
              </a:lnSpc>
              <a:spcBef>
                <a:spcPts val="560"/>
              </a:spcBef>
              <a:buSzPct val="171428"/>
              <a:buChar char="•"/>
              <a:tabLst>
                <a:tab pos="565150" algn="l"/>
              </a:tabLst>
            </a:pPr>
            <a:r>
              <a:rPr sz="4200" spc="80" dirty="0">
                <a:solidFill>
                  <a:srgbClr val="FFFFFF"/>
                </a:solidFill>
                <a:latin typeface="Arial"/>
                <a:cs typeface="Arial"/>
              </a:rPr>
              <a:t>Air </a:t>
            </a:r>
            <a:r>
              <a:rPr sz="4200" spc="-175" dirty="0">
                <a:solidFill>
                  <a:srgbClr val="FFFFFF"/>
                </a:solidFill>
                <a:latin typeface="Arial"/>
                <a:cs typeface="Arial"/>
              </a:rPr>
              <a:t>Traffic</a:t>
            </a:r>
            <a:r>
              <a:rPr sz="4200" spc="-6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5" dirty="0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endParaRPr sz="4200">
              <a:latin typeface="Arial"/>
              <a:cs typeface="Arial"/>
            </a:endParaRPr>
          </a:p>
          <a:p>
            <a:pPr marL="564515" indent="-551815">
              <a:lnSpc>
                <a:spcPct val="100000"/>
              </a:lnSpc>
              <a:spcBef>
                <a:spcPts val="560"/>
              </a:spcBef>
              <a:buSzPct val="171428"/>
              <a:buChar char="•"/>
              <a:tabLst>
                <a:tab pos="565150" algn="l"/>
              </a:tabLst>
            </a:pPr>
            <a:r>
              <a:rPr sz="4200" spc="-575" dirty="0">
                <a:solidFill>
                  <a:srgbClr val="FFFFFF"/>
                </a:solidFill>
                <a:latin typeface="Arial"/>
                <a:cs typeface="Arial"/>
              </a:rPr>
              <a:t>GPS</a:t>
            </a:r>
            <a:endParaRPr sz="4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861300" y="1549400"/>
            <a:ext cx="4660900" cy="32893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66900" y="1028700"/>
            <a:ext cx="9334500" cy="12319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938870" y="757435"/>
            <a:ext cx="912685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93310" algn="l"/>
              </a:tabLst>
            </a:pPr>
            <a:r>
              <a:rPr spc="-455" dirty="0"/>
              <a:t>Aerospace	</a:t>
            </a:r>
            <a:r>
              <a:rPr spc="-325" dirty="0"/>
              <a:t>Industries</a:t>
            </a:r>
          </a:p>
        </p:txBody>
      </p:sp>
      <p:sp>
        <p:nvSpPr>
          <p:cNvPr id="21" name="object 21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078032" y="9248378"/>
            <a:ext cx="3776979" cy="378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45415">
              <a:lnSpc>
                <a:spcPts val="1400"/>
              </a:lnSpc>
              <a:spcBef>
                <a:spcPts val="80"/>
              </a:spcBef>
            </a:pP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1997-2004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Lexical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Integration (M) </a:t>
            </a:r>
            <a:r>
              <a:rPr sz="1200" spc="-130" dirty="0">
                <a:solidFill>
                  <a:srgbClr val="FFFFFF"/>
                </a:solidFill>
                <a:latin typeface="Arial"/>
                <a:cs typeface="Arial"/>
              </a:rPr>
              <a:t>Sdn 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Bhd 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2003-2008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AdrianHoe.com,AdaStar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Informatics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02100" y="1028700"/>
            <a:ext cx="4876800" cy="1231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57636" y="757435"/>
            <a:ext cx="468947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10" dirty="0"/>
              <a:t>T</a:t>
            </a:r>
            <a:r>
              <a:rPr spc="-210" dirty="0"/>
              <a:t>r</a:t>
            </a:r>
            <a:r>
              <a:rPr spc="-355" dirty="0"/>
              <a:t>a</a:t>
            </a:r>
            <a:r>
              <a:rPr spc="-760" dirty="0"/>
              <a:t>n</a:t>
            </a:r>
            <a:r>
              <a:rPr spc="-690" dirty="0"/>
              <a:t>s</a:t>
            </a:r>
            <a:r>
              <a:rPr spc="-254" dirty="0"/>
              <a:t>p</a:t>
            </a:r>
            <a:r>
              <a:rPr spc="-260" dirty="0"/>
              <a:t>o</a:t>
            </a:r>
            <a:r>
              <a:rPr spc="690" dirty="0"/>
              <a:t>r</a:t>
            </a:r>
            <a:r>
              <a:rPr spc="-260" dirty="0"/>
              <a:t>ts</a:t>
            </a:r>
          </a:p>
        </p:txBody>
      </p:sp>
      <p:sp>
        <p:nvSpPr>
          <p:cNvPr id="4" name="object 4"/>
          <p:cNvSpPr/>
          <p:nvPr/>
        </p:nvSpPr>
        <p:spPr>
          <a:xfrm>
            <a:off x="7696200" y="4559300"/>
            <a:ext cx="4889500" cy="3263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0200" y="3695700"/>
            <a:ext cx="495300" cy="495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20900" y="3632200"/>
            <a:ext cx="4013200" cy="63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0200" y="4648200"/>
            <a:ext cx="495300" cy="495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46300" y="4584700"/>
            <a:ext cx="8597900" cy="749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33600" y="5207000"/>
            <a:ext cx="2108200" cy="749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0200" y="6223000"/>
            <a:ext cx="495300" cy="495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46300" y="6159500"/>
            <a:ext cx="3009900" cy="749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00200" y="7175500"/>
            <a:ext cx="495300" cy="495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33600" y="7112000"/>
            <a:ext cx="5562600" cy="635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25600" y="3534667"/>
            <a:ext cx="8984615" cy="422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4515" indent="-551815">
              <a:lnSpc>
                <a:spcPct val="100000"/>
              </a:lnSpc>
              <a:spcBef>
                <a:spcPts val="100"/>
              </a:spcBef>
              <a:buSzPct val="171428"/>
              <a:buChar char="•"/>
              <a:tabLst>
                <a:tab pos="565150" algn="l"/>
              </a:tabLst>
            </a:pPr>
            <a:r>
              <a:rPr sz="4200" spc="-155" dirty="0">
                <a:solidFill>
                  <a:srgbClr val="FFFFFF"/>
                </a:solidFill>
                <a:latin typeface="Arial"/>
                <a:cs typeface="Arial"/>
              </a:rPr>
              <a:t>TGV </a:t>
            </a:r>
            <a:r>
              <a:rPr sz="4200" spc="-135" dirty="0">
                <a:solidFill>
                  <a:srgbClr val="FFFFFF"/>
                </a:solidFill>
                <a:latin typeface="Arial"/>
                <a:cs typeface="Arial"/>
              </a:rPr>
              <a:t>Bullet</a:t>
            </a:r>
            <a:r>
              <a:rPr sz="4200" spc="-3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265" dirty="0">
                <a:solidFill>
                  <a:srgbClr val="FFFFFF"/>
                </a:solidFill>
                <a:latin typeface="Arial"/>
                <a:cs typeface="Arial"/>
              </a:rPr>
              <a:t>Trains</a:t>
            </a:r>
            <a:endParaRPr sz="4200">
              <a:latin typeface="Arial"/>
              <a:cs typeface="Arial"/>
            </a:endParaRPr>
          </a:p>
          <a:p>
            <a:pPr marL="564515" marR="5080" indent="-551815">
              <a:lnSpc>
                <a:spcPts val="4900"/>
              </a:lnSpc>
              <a:spcBef>
                <a:spcPts val="2740"/>
              </a:spcBef>
              <a:buSzPct val="171428"/>
              <a:buChar char="•"/>
              <a:tabLst>
                <a:tab pos="565150" algn="l"/>
              </a:tabLst>
            </a:pPr>
            <a:r>
              <a:rPr sz="4200" spc="-305" dirty="0">
                <a:solidFill>
                  <a:srgbClr val="FFFFFF"/>
                </a:solidFill>
                <a:latin typeface="Arial"/>
                <a:cs typeface="Arial"/>
              </a:rPr>
              <a:t>Railway </a:t>
            </a:r>
            <a:r>
              <a:rPr sz="4200" spc="-175" dirty="0">
                <a:solidFill>
                  <a:srgbClr val="FFFFFF"/>
                </a:solidFill>
                <a:latin typeface="Arial"/>
                <a:cs typeface="Arial"/>
              </a:rPr>
              <a:t>Traffic </a:t>
            </a:r>
            <a:r>
              <a:rPr sz="4200" spc="5" dirty="0">
                <a:solidFill>
                  <a:srgbClr val="FFFFFF"/>
                </a:solidFill>
                <a:latin typeface="Arial"/>
                <a:cs typeface="Arial"/>
              </a:rPr>
              <a:t>Control </a:t>
            </a:r>
            <a:r>
              <a:rPr sz="4200" spc="-245" dirty="0">
                <a:solidFill>
                  <a:srgbClr val="FFFFFF"/>
                </a:solidFill>
                <a:latin typeface="Arial"/>
                <a:cs typeface="Arial"/>
              </a:rPr>
              <a:t>(European</a:t>
            </a:r>
            <a:r>
              <a:rPr sz="4200" spc="-6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220" dirty="0">
                <a:solidFill>
                  <a:srgbClr val="FFFFFF"/>
                </a:solidFill>
                <a:latin typeface="Arial"/>
                <a:cs typeface="Arial"/>
              </a:rPr>
              <a:t>Train  </a:t>
            </a:r>
            <a:r>
              <a:rPr sz="4200" spc="-5" dirty="0">
                <a:solidFill>
                  <a:srgbClr val="FFFFFF"/>
                </a:solidFill>
                <a:latin typeface="Arial"/>
                <a:cs typeface="Arial"/>
              </a:rPr>
              <a:t>Control)</a:t>
            </a:r>
            <a:endParaRPr sz="4200">
              <a:latin typeface="Arial"/>
              <a:cs typeface="Arial"/>
            </a:endParaRPr>
          </a:p>
          <a:p>
            <a:pPr marL="564515" indent="-551815">
              <a:lnSpc>
                <a:spcPct val="100000"/>
              </a:lnSpc>
              <a:spcBef>
                <a:spcPts val="2320"/>
              </a:spcBef>
              <a:buSzPct val="171428"/>
              <a:buChar char="•"/>
              <a:tabLst>
                <a:tab pos="565150" algn="l"/>
                <a:tab pos="1745614" algn="l"/>
              </a:tabLst>
            </a:pPr>
            <a:r>
              <a:rPr sz="4200" spc="-290" dirty="0">
                <a:solidFill>
                  <a:srgbClr val="FFFFFF"/>
                </a:solidFill>
                <a:latin typeface="Arial"/>
                <a:cs typeface="Arial"/>
              </a:rPr>
              <a:t>Paris	</a:t>
            </a:r>
            <a:r>
              <a:rPr sz="4200" spc="-390" dirty="0">
                <a:solidFill>
                  <a:srgbClr val="FFFFFF"/>
                </a:solidFill>
                <a:latin typeface="Arial"/>
                <a:cs typeface="Arial"/>
              </a:rPr>
              <a:t>Subway</a:t>
            </a:r>
            <a:endParaRPr sz="4200">
              <a:latin typeface="Arial"/>
              <a:cs typeface="Arial"/>
            </a:endParaRPr>
          </a:p>
          <a:p>
            <a:pPr marL="564515" indent="-551815">
              <a:lnSpc>
                <a:spcPct val="100000"/>
              </a:lnSpc>
              <a:spcBef>
                <a:spcPts val="2460"/>
              </a:spcBef>
              <a:buSzPct val="171428"/>
              <a:buChar char="•"/>
              <a:tabLst>
                <a:tab pos="565150" algn="l"/>
                <a:tab pos="1927225" algn="l"/>
              </a:tabLst>
            </a:pPr>
            <a:r>
              <a:rPr sz="4200" spc="-100" dirty="0">
                <a:solidFill>
                  <a:srgbClr val="FFFFFF"/>
                </a:solidFill>
                <a:latin typeface="Arial"/>
                <a:cs typeface="Arial"/>
              </a:rPr>
              <a:t>Cairo	</a:t>
            </a:r>
            <a:r>
              <a:rPr sz="4200" spc="-180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4200" spc="-155" dirty="0">
                <a:solidFill>
                  <a:srgbClr val="FFFFFF"/>
                </a:solidFill>
                <a:latin typeface="Arial"/>
                <a:cs typeface="Arial"/>
              </a:rPr>
              <a:t>Calcutta</a:t>
            </a:r>
            <a:r>
              <a:rPr sz="420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110" dirty="0">
                <a:solidFill>
                  <a:srgbClr val="FFFFFF"/>
                </a:solidFill>
                <a:latin typeface="Arial"/>
                <a:cs typeface="Arial"/>
              </a:rPr>
              <a:t>Metros</a:t>
            </a:r>
            <a:endParaRPr sz="4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078032" y="9248378"/>
            <a:ext cx="3776979" cy="378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45415">
              <a:lnSpc>
                <a:spcPts val="1400"/>
              </a:lnSpc>
              <a:spcBef>
                <a:spcPts val="80"/>
              </a:spcBef>
            </a:pP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1997-2004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Lexical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Integration (M) </a:t>
            </a:r>
            <a:r>
              <a:rPr sz="1200" spc="-130" dirty="0">
                <a:solidFill>
                  <a:srgbClr val="FFFFFF"/>
                </a:solidFill>
                <a:latin typeface="Arial"/>
                <a:cs typeface="Arial"/>
              </a:rPr>
              <a:t>Sdn 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Bhd 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125" dirty="0">
                <a:solidFill>
                  <a:srgbClr val="FFFFFF"/>
                </a:solidFill>
                <a:latin typeface="Arial"/>
                <a:cs typeface="Arial"/>
              </a:rPr>
              <a:t>2003-20087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AdrianHoe.com,AdaStar</a:t>
            </a:r>
            <a:r>
              <a:rPr sz="12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Informatics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00200" y="4165600"/>
            <a:ext cx="495300" cy="49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46300" y="4102100"/>
            <a:ext cx="7493000" cy="749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0200" y="5118100"/>
            <a:ext cx="495300" cy="49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3600" y="5054600"/>
            <a:ext cx="8737600" cy="749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33600" y="5676900"/>
            <a:ext cx="1879600" cy="749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0200" y="6692900"/>
            <a:ext cx="495300" cy="49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08200" y="6629400"/>
            <a:ext cx="3822700" cy="749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25600" y="4004567"/>
            <a:ext cx="9100820" cy="3268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4515" indent="-551815">
              <a:lnSpc>
                <a:spcPct val="100000"/>
              </a:lnSpc>
              <a:spcBef>
                <a:spcPts val="100"/>
              </a:spcBef>
              <a:buSzPct val="171428"/>
              <a:buChar char="•"/>
              <a:tabLst>
                <a:tab pos="565150" algn="l"/>
              </a:tabLst>
            </a:pPr>
            <a:r>
              <a:rPr sz="4200" spc="-140" dirty="0">
                <a:solidFill>
                  <a:srgbClr val="FFFFFF"/>
                </a:solidFill>
                <a:latin typeface="Arial"/>
                <a:cs typeface="Arial"/>
              </a:rPr>
              <a:t>NASDAQ, </a:t>
            </a:r>
            <a:r>
              <a:rPr sz="4200" spc="10" dirty="0">
                <a:solidFill>
                  <a:srgbClr val="FFFFFF"/>
                </a:solidFill>
                <a:latin typeface="Arial"/>
                <a:cs typeface="Arial"/>
              </a:rPr>
              <a:t>Dow </a:t>
            </a:r>
            <a:r>
              <a:rPr sz="4200" spc="-409" dirty="0">
                <a:solidFill>
                  <a:srgbClr val="FFFFFF"/>
                </a:solidFill>
                <a:latin typeface="Arial"/>
                <a:cs typeface="Arial"/>
              </a:rPr>
              <a:t>Jones, </a:t>
            </a:r>
            <a:r>
              <a:rPr sz="4200" spc="-50" dirty="0">
                <a:solidFill>
                  <a:srgbClr val="FFFFFF"/>
                </a:solidFill>
                <a:latin typeface="Arial"/>
                <a:cs typeface="Arial"/>
              </a:rPr>
              <a:t>DAX,</a:t>
            </a:r>
            <a:r>
              <a:rPr sz="4200" spc="-7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175" dirty="0">
                <a:solidFill>
                  <a:srgbClr val="FFFFFF"/>
                </a:solidFill>
                <a:latin typeface="Arial"/>
                <a:cs typeface="Arial"/>
              </a:rPr>
              <a:t>etc...</a:t>
            </a:r>
            <a:endParaRPr sz="4200">
              <a:latin typeface="Arial"/>
              <a:cs typeface="Arial"/>
            </a:endParaRPr>
          </a:p>
          <a:p>
            <a:pPr marL="564515" marR="5080" indent="-551815">
              <a:lnSpc>
                <a:spcPts val="4900"/>
              </a:lnSpc>
              <a:spcBef>
                <a:spcPts val="2740"/>
              </a:spcBef>
              <a:buSzPct val="171428"/>
              <a:buChar char="•"/>
              <a:tabLst>
                <a:tab pos="565150" algn="l"/>
                <a:tab pos="1868170" algn="l"/>
              </a:tabLst>
            </a:pPr>
            <a:r>
              <a:rPr sz="4200" spc="-380" dirty="0">
                <a:solidFill>
                  <a:srgbClr val="FFFFFF"/>
                </a:solidFill>
                <a:latin typeface="Arial"/>
                <a:cs typeface="Arial"/>
              </a:rPr>
              <a:t>Swiss	</a:t>
            </a:r>
            <a:r>
              <a:rPr sz="4200" spc="-330" dirty="0">
                <a:solidFill>
                  <a:srgbClr val="FFFFFF"/>
                </a:solidFill>
                <a:latin typeface="Arial"/>
                <a:cs typeface="Arial"/>
              </a:rPr>
              <a:t>Bank </a:t>
            </a:r>
            <a:r>
              <a:rPr sz="4200" spc="-114" dirty="0">
                <a:solidFill>
                  <a:srgbClr val="FFFFFF"/>
                </a:solidFill>
                <a:latin typeface="Arial"/>
                <a:cs typeface="Arial"/>
              </a:rPr>
              <a:t>(International </a:t>
            </a:r>
            <a:r>
              <a:rPr sz="4200" spc="-320" dirty="0">
                <a:solidFill>
                  <a:srgbClr val="FFFFFF"/>
                </a:solidFill>
                <a:latin typeface="Arial"/>
                <a:cs typeface="Arial"/>
              </a:rPr>
              <a:t>Fund </a:t>
            </a:r>
            <a:r>
              <a:rPr sz="4200" spc="-275" dirty="0">
                <a:solidFill>
                  <a:srgbClr val="FFFFFF"/>
                </a:solidFill>
                <a:latin typeface="Arial"/>
                <a:cs typeface="Arial"/>
              </a:rPr>
              <a:t>Transfer,  </a:t>
            </a:r>
            <a:r>
              <a:rPr sz="4200" spc="-210" dirty="0">
                <a:solidFill>
                  <a:srgbClr val="FFFFFF"/>
                </a:solidFill>
                <a:latin typeface="Arial"/>
                <a:cs typeface="Arial"/>
              </a:rPr>
              <a:t>SWIFT)</a:t>
            </a:r>
            <a:endParaRPr sz="4200">
              <a:latin typeface="Arial"/>
              <a:cs typeface="Arial"/>
            </a:endParaRPr>
          </a:p>
          <a:p>
            <a:pPr marL="564515" indent="-551815">
              <a:lnSpc>
                <a:spcPct val="100000"/>
              </a:lnSpc>
              <a:spcBef>
                <a:spcPts val="2320"/>
              </a:spcBef>
              <a:buSzPct val="171428"/>
              <a:buChar char="•"/>
              <a:tabLst>
                <a:tab pos="565150" algn="l"/>
                <a:tab pos="3063875" algn="l"/>
              </a:tabLst>
            </a:pPr>
            <a:r>
              <a:rPr sz="4200" spc="-80" dirty="0">
                <a:solidFill>
                  <a:srgbClr val="FFFFFF"/>
                </a:solidFill>
                <a:latin typeface="Arial"/>
                <a:cs typeface="Arial"/>
              </a:rPr>
              <a:t>Well</a:t>
            </a:r>
            <a:r>
              <a:rPr sz="4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300" dirty="0">
                <a:solidFill>
                  <a:srgbClr val="FFFFFF"/>
                </a:solidFill>
                <a:latin typeface="Arial"/>
                <a:cs typeface="Arial"/>
              </a:rPr>
              <a:t>Fargo	</a:t>
            </a:r>
            <a:r>
              <a:rPr sz="4200" spc="-330" dirty="0">
                <a:solidFill>
                  <a:srgbClr val="FFFFFF"/>
                </a:solidFill>
                <a:latin typeface="Arial"/>
                <a:cs typeface="Arial"/>
              </a:rPr>
              <a:t>Bank</a:t>
            </a:r>
            <a:endParaRPr sz="4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73600" y="1028700"/>
            <a:ext cx="3771900" cy="1003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666295" y="757435"/>
            <a:ext cx="3672204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0" dirty="0"/>
              <a:t>Financial</a:t>
            </a:r>
          </a:p>
        </p:txBody>
      </p:sp>
      <p:sp>
        <p:nvSpPr>
          <p:cNvPr id="13" name="object 13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078032" y="9248378"/>
            <a:ext cx="3776979" cy="378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45415">
              <a:lnSpc>
                <a:spcPts val="1400"/>
              </a:lnSpc>
              <a:spcBef>
                <a:spcPts val="80"/>
              </a:spcBef>
            </a:pP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1997-2004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Lexical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Integration (M) </a:t>
            </a:r>
            <a:r>
              <a:rPr sz="1200" spc="-130" dirty="0">
                <a:solidFill>
                  <a:srgbClr val="FFFFFF"/>
                </a:solidFill>
                <a:latin typeface="Arial"/>
                <a:cs typeface="Arial"/>
              </a:rPr>
              <a:t>Sdn 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Bhd 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2003-2008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AdrianHoe.com,AdaStar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Informatics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00200" y="4165600"/>
            <a:ext cx="495300" cy="49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3600" y="4102100"/>
            <a:ext cx="8343900" cy="749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33600" y="4724400"/>
            <a:ext cx="2108200" cy="749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200" y="5740400"/>
            <a:ext cx="495300" cy="49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46300" y="5676900"/>
            <a:ext cx="3708400" cy="749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0200" y="6692900"/>
            <a:ext cx="495300" cy="49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46300" y="6629400"/>
            <a:ext cx="1079500" cy="635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25600" y="4004567"/>
            <a:ext cx="8707755" cy="3268979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564515" marR="5080" indent="-551815">
              <a:lnSpc>
                <a:spcPts val="4900"/>
              </a:lnSpc>
              <a:spcBef>
                <a:spcPts val="380"/>
              </a:spcBef>
              <a:buSzPct val="171428"/>
              <a:buChar char="•"/>
              <a:tabLst>
                <a:tab pos="565150" algn="l"/>
              </a:tabLst>
            </a:pPr>
            <a:r>
              <a:rPr sz="4200" spc="-265" dirty="0">
                <a:solidFill>
                  <a:srgbClr val="FFFFFF"/>
                </a:solidFill>
                <a:latin typeface="Arial"/>
                <a:cs typeface="Arial"/>
              </a:rPr>
              <a:t>Steel </a:t>
            </a:r>
            <a:r>
              <a:rPr sz="4200" spc="-70" dirty="0">
                <a:solidFill>
                  <a:srgbClr val="FFFFFF"/>
                </a:solidFill>
                <a:latin typeface="Arial"/>
                <a:cs typeface="Arial"/>
              </a:rPr>
              <a:t>Mill </a:t>
            </a:r>
            <a:r>
              <a:rPr sz="4200" spc="-120" dirty="0">
                <a:solidFill>
                  <a:srgbClr val="FFFFFF"/>
                </a:solidFill>
                <a:latin typeface="Arial"/>
                <a:cs typeface="Arial"/>
              </a:rPr>
              <a:t>(Production </a:t>
            </a:r>
            <a:r>
              <a:rPr sz="4200" spc="-85" dirty="0">
                <a:solidFill>
                  <a:srgbClr val="FFFFFF"/>
                </a:solidFill>
                <a:latin typeface="Arial"/>
                <a:cs typeface="Arial"/>
              </a:rPr>
              <a:t>Monitoring </a:t>
            </a:r>
            <a:r>
              <a:rPr sz="4200" spc="-325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4200" spc="-5" dirty="0">
                <a:solidFill>
                  <a:srgbClr val="FFFFFF"/>
                </a:solidFill>
                <a:latin typeface="Arial"/>
                <a:cs typeface="Arial"/>
              </a:rPr>
              <a:t>Control)</a:t>
            </a:r>
            <a:endParaRPr sz="4200">
              <a:latin typeface="Arial"/>
              <a:cs typeface="Arial"/>
            </a:endParaRPr>
          </a:p>
          <a:p>
            <a:pPr marL="564515" indent="-551815">
              <a:lnSpc>
                <a:spcPct val="100000"/>
              </a:lnSpc>
              <a:spcBef>
                <a:spcPts val="2320"/>
              </a:spcBef>
              <a:buSzPct val="171428"/>
              <a:buChar char="•"/>
              <a:tabLst>
                <a:tab pos="565150" algn="l"/>
              </a:tabLst>
            </a:pPr>
            <a:r>
              <a:rPr sz="4200" spc="-110" dirty="0">
                <a:solidFill>
                  <a:srgbClr val="FFFFFF"/>
                </a:solidFill>
                <a:latin typeface="Arial"/>
                <a:cs typeface="Arial"/>
              </a:rPr>
              <a:t>Furniture</a:t>
            </a:r>
            <a:r>
              <a:rPr sz="4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295" dirty="0">
                <a:solidFill>
                  <a:srgbClr val="FFFFFF"/>
                </a:solidFill>
                <a:latin typeface="Arial"/>
                <a:cs typeface="Arial"/>
              </a:rPr>
              <a:t>(MRP)</a:t>
            </a:r>
            <a:endParaRPr sz="4200">
              <a:latin typeface="Arial"/>
              <a:cs typeface="Arial"/>
            </a:endParaRPr>
          </a:p>
          <a:p>
            <a:pPr marL="564515" indent="-551815">
              <a:lnSpc>
                <a:spcPct val="100000"/>
              </a:lnSpc>
              <a:spcBef>
                <a:spcPts val="2460"/>
              </a:spcBef>
              <a:buSzPct val="171428"/>
              <a:buChar char="•"/>
              <a:tabLst>
                <a:tab pos="565150" algn="l"/>
              </a:tabLst>
            </a:pPr>
            <a:r>
              <a:rPr sz="4200" spc="-620" dirty="0">
                <a:solidFill>
                  <a:srgbClr val="FFFFFF"/>
                </a:solidFill>
                <a:latin typeface="Arial"/>
                <a:cs typeface="Arial"/>
              </a:rPr>
              <a:t>ERP</a:t>
            </a:r>
            <a:endParaRPr sz="4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94200" y="1028700"/>
            <a:ext cx="4356100" cy="1003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379279" y="757435"/>
            <a:ext cx="424624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25" dirty="0"/>
              <a:t>Industries</a:t>
            </a:r>
          </a:p>
        </p:txBody>
      </p:sp>
      <p:sp>
        <p:nvSpPr>
          <p:cNvPr id="13" name="object 13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078032" y="9248378"/>
            <a:ext cx="3776979" cy="378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45415">
              <a:lnSpc>
                <a:spcPts val="1400"/>
              </a:lnSpc>
              <a:spcBef>
                <a:spcPts val="80"/>
              </a:spcBef>
            </a:pP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1997-2004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Lexical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Integration (M) </a:t>
            </a:r>
            <a:r>
              <a:rPr sz="1200" spc="-130" dirty="0">
                <a:solidFill>
                  <a:srgbClr val="FFFFFF"/>
                </a:solidFill>
                <a:latin typeface="Arial"/>
                <a:cs typeface="Arial"/>
              </a:rPr>
              <a:t>Sdn 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Bhd 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125" dirty="0">
                <a:solidFill>
                  <a:srgbClr val="FFFFFF"/>
                </a:solidFill>
                <a:latin typeface="Arial"/>
                <a:cs typeface="Arial"/>
              </a:rPr>
              <a:t>2003-20087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AdrianHoe.com,AdaStar</a:t>
            </a:r>
            <a:r>
              <a:rPr sz="12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Informatics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4953000"/>
            <a:ext cx="49530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6300" y="4889500"/>
            <a:ext cx="4889500" cy="63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00200" y="5905500"/>
            <a:ext cx="49530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46300" y="5842000"/>
            <a:ext cx="3721100" cy="749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25600" y="4791967"/>
            <a:ext cx="5255895" cy="1694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4515" indent="-551815">
              <a:lnSpc>
                <a:spcPct val="100000"/>
              </a:lnSpc>
              <a:spcBef>
                <a:spcPts val="100"/>
              </a:spcBef>
              <a:buSzPct val="171428"/>
              <a:buChar char="•"/>
              <a:tabLst>
                <a:tab pos="565150" algn="l"/>
                <a:tab pos="2440940" algn="l"/>
              </a:tabLst>
            </a:pPr>
            <a:r>
              <a:rPr sz="4200" spc="-125" dirty="0">
                <a:solidFill>
                  <a:srgbClr val="FFFFFF"/>
                </a:solidFill>
                <a:latin typeface="Arial"/>
                <a:cs typeface="Arial"/>
              </a:rPr>
              <a:t>Nuclear	</a:t>
            </a:r>
            <a:r>
              <a:rPr sz="4200" spc="-200" dirty="0">
                <a:solidFill>
                  <a:srgbClr val="FFFFFF"/>
                </a:solidFill>
                <a:latin typeface="Arial"/>
                <a:cs typeface="Arial"/>
              </a:rPr>
              <a:t>Power</a:t>
            </a:r>
            <a:r>
              <a:rPr sz="4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285" dirty="0">
                <a:solidFill>
                  <a:srgbClr val="FFFFFF"/>
                </a:solidFill>
                <a:latin typeface="Arial"/>
                <a:cs typeface="Arial"/>
              </a:rPr>
              <a:t>Plants</a:t>
            </a:r>
            <a:endParaRPr sz="4200">
              <a:latin typeface="Arial"/>
              <a:cs typeface="Arial"/>
            </a:endParaRPr>
          </a:p>
          <a:p>
            <a:pPr marL="564515" indent="-551815">
              <a:lnSpc>
                <a:spcPct val="100000"/>
              </a:lnSpc>
              <a:spcBef>
                <a:spcPts val="2460"/>
              </a:spcBef>
              <a:buSzPct val="171428"/>
              <a:buChar char="•"/>
              <a:tabLst>
                <a:tab pos="565150" algn="l"/>
              </a:tabLst>
            </a:pPr>
            <a:r>
              <a:rPr sz="4200" spc="-100" dirty="0">
                <a:solidFill>
                  <a:srgbClr val="FFFFFF"/>
                </a:solidFill>
                <a:latin typeface="Arial"/>
                <a:cs typeface="Arial"/>
              </a:rPr>
              <a:t>Pratt </a:t>
            </a:r>
            <a:r>
              <a:rPr sz="4200" spc="-18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4200" spc="-4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70" dirty="0">
                <a:solidFill>
                  <a:srgbClr val="FFFFFF"/>
                </a:solidFill>
                <a:latin typeface="Arial"/>
                <a:cs typeface="Arial"/>
              </a:rPr>
              <a:t>Whitney</a:t>
            </a:r>
            <a:endParaRPr sz="4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05100" y="1016000"/>
            <a:ext cx="7734300" cy="1244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35064" y="757435"/>
            <a:ext cx="753427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0" dirty="0"/>
              <a:t>Safety and</a:t>
            </a:r>
            <a:r>
              <a:rPr spc="-465" dirty="0"/>
              <a:t> </a:t>
            </a:r>
            <a:r>
              <a:rPr spc="-585" dirty="0"/>
              <a:t>Testing</a:t>
            </a:r>
          </a:p>
        </p:txBody>
      </p:sp>
      <p:sp>
        <p:nvSpPr>
          <p:cNvPr id="9" name="object 9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078032" y="9248378"/>
            <a:ext cx="3776979" cy="378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45415">
              <a:lnSpc>
                <a:spcPts val="1400"/>
              </a:lnSpc>
              <a:spcBef>
                <a:spcPts val="80"/>
              </a:spcBef>
            </a:pP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1997-2004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Lexical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Integration (M) </a:t>
            </a:r>
            <a:r>
              <a:rPr sz="1200" spc="-130" dirty="0">
                <a:solidFill>
                  <a:srgbClr val="FFFFFF"/>
                </a:solidFill>
                <a:latin typeface="Arial"/>
                <a:cs typeface="Arial"/>
              </a:rPr>
              <a:t>Sdn 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Bhd 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2003-2008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AdrianHoe.com,AdaStar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Informatics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2400" y="1066800"/>
            <a:ext cx="7620000" cy="76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00200" y="2578100"/>
            <a:ext cx="495300" cy="49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08200" y="2514600"/>
            <a:ext cx="8420100" cy="749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08200" y="3136900"/>
            <a:ext cx="2971800" cy="63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57400" y="3975100"/>
            <a:ext cx="457200" cy="45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27300" y="3924300"/>
            <a:ext cx="6375400" cy="635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24900" y="3898900"/>
            <a:ext cx="381000" cy="609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53500" y="3924300"/>
            <a:ext cx="1930400" cy="685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89200" y="4470400"/>
            <a:ext cx="8255000" cy="685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52700" y="4991100"/>
            <a:ext cx="9156700" cy="635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52700" y="5511800"/>
            <a:ext cx="8597900" cy="635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27300" y="6045200"/>
            <a:ext cx="1905000" cy="5715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00200" y="6807200"/>
            <a:ext cx="495300" cy="49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20900" y="6743700"/>
            <a:ext cx="3632200" cy="7493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625600" y="2417067"/>
            <a:ext cx="9933940" cy="497078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564515" marR="1180465" indent="-551815">
              <a:lnSpc>
                <a:spcPts val="4900"/>
              </a:lnSpc>
              <a:spcBef>
                <a:spcPts val="380"/>
              </a:spcBef>
              <a:buSzPct val="171428"/>
              <a:buChar char="•"/>
              <a:tabLst>
                <a:tab pos="565150" algn="l"/>
              </a:tabLst>
            </a:pPr>
            <a:r>
              <a:rPr sz="4200" spc="-170" dirty="0">
                <a:solidFill>
                  <a:srgbClr val="FFFFFF"/>
                </a:solidFill>
                <a:latin typeface="Arial"/>
                <a:cs typeface="Arial"/>
              </a:rPr>
              <a:t>Variety </a:t>
            </a:r>
            <a:r>
              <a:rPr sz="4200" spc="-7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4200" spc="-204" dirty="0">
                <a:solidFill>
                  <a:srgbClr val="FFFFFF"/>
                </a:solidFill>
                <a:latin typeface="Arial"/>
                <a:cs typeface="Arial"/>
              </a:rPr>
              <a:t>programming </a:t>
            </a:r>
            <a:r>
              <a:rPr sz="4200" spc="-390" dirty="0">
                <a:solidFill>
                  <a:srgbClr val="FFFFFF"/>
                </a:solidFill>
                <a:latin typeface="Arial"/>
                <a:cs typeface="Arial"/>
              </a:rPr>
              <a:t>languages </a:t>
            </a:r>
            <a:r>
              <a:rPr sz="4200" spc="-325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4200" spc="-160" dirty="0">
                <a:solidFill>
                  <a:srgbClr val="FFFFFF"/>
                </a:solidFill>
                <a:latin typeface="Arial"/>
                <a:cs typeface="Arial"/>
              </a:rPr>
              <a:t>variant</a:t>
            </a:r>
            <a:r>
              <a:rPr sz="4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300" dirty="0">
                <a:solidFill>
                  <a:srgbClr val="FFFFFF"/>
                </a:solidFill>
                <a:latin typeface="Arial"/>
                <a:cs typeface="Arial"/>
              </a:rPr>
              <a:t>used:</a:t>
            </a:r>
            <a:endParaRPr sz="4200">
              <a:latin typeface="Arial"/>
              <a:cs typeface="Arial"/>
            </a:endParaRPr>
          </a:p>
          <a:p>
            <a:pPr marL="975360" marR="5080" lvl="1" indent="-505459">
              <a:lnSpc>
                <a:spcPct val="96100"/>
              </a:lnSpc>
              <a:spcBef>
                <a:spcPts val="1415"/>
              </a:spcBef>
              <a:buSzPct val="170833"/>
              <a:buChar char="•"/>
              <a:tabLst>
                <a:tab pos="975994" algn="l"/>
              </a:tabLst>
            </a:pPr>
            <a:r>
              <a:rPr sz="3600" spc="-210" dirty="0">
                <a:solidFill>
                  <a:srgbClr val="FFFFFF"/>
                </a:solidFill>
                <a:latin typeface="Arial"/>
                <a:cs typeface="Arial"/>
              </a:rPr>
              <a:t>TACPOL, </a:t>
            </a:r>
            <a:r>
              <a:rPr sz="3600" spc="-310" dirty="0">
                <a:solidFill>
                  <a:srgbClr val="FFFFFF"/>
                </a:solidFill>
                <a:latin typeface="Arial"/>
                <a:cs typeface="Arial"/>
              </a:rPr>
              <a:t>CMS-2Y, </a:t>
            </a:r>
            <a:r>
              <a:rPr sz="3600" spc="-235" dirty="0">
                <a:solidFill>
                  <a:srgbClr val="FFFFFF"/>
                </a:solidFill>
                <a:latin typeface="Arial"/>
                <a:cs typeface="Arial"/>
              </a:rPr>
              <a:t>CMS-2M, </a:t>
            </a:r>
            <a:r>
              <a:rPr sz="3600" spc="-315" dirty="0">
                <a:solidFill>
                  <a:srgbClr val="FFFFFF"/>
                </a:solidFill>
                <a:latin typeface="Arial"/>
                <a:cs typeface="Arial"/>
              </a:rPr>
              <a:t>SPL-</a:t>
            </a:r>
            <a:r>
              <a:rPr sz="3600" spc="-315" dirty="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sz="3600" spc="-31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3600" spc="-295" dirty="0">
                <a:solidFill>
                  <a:srgbClr val="FFFFFF"/>
                </a:solidFill>
                <a:latin typeface="Arial"/>
                <a:cs typeface="Arial"/>
              </a:rPr>
              <a:t>Jovial </a:t>
            </a:r>
            <a:r>
              <a:rPr sz="3600" spc="-440" dirty="0">
                <a:solidFill>
                  <a:srgbClr val="FFFFFF"/>
                </a:solidFill>
                <a:latin typeface="Arial"/>
                <a:cs typeface="Arial"/>
              </a:rPr>
              <a:t>J3,  </a:t>
            </a:r>
            <a:r>
              <a:rPr sz="3600" spc="-295" dirty="0">
                <a:solidFill>
                  <a:srgbClr val="FFFFFF"/>
                </a:solidFill>
                <a:latin typeface="Arial"/>
                <a:cs typeface="Arial"/>
              </a:rPr>
              <a:t>Jovial </a:t>
            </a:r>
            <a:r>
              <a:rPr sz="3600" spc="-380" dirty="0">
                <a:solidFill>
                  <a:srgbClr val="FFFFFF"/>
                </a:solidFill>
                <a:latin typeface="Arial"/>
                <a:cs typeface="Arial"/>
              </a:rPr>
              <a:t>J73, </a:t>
            </a:r>
            <a:r>
              <a:rPr sz="3600" spc="-200" dirty="0">
                <a:solidFill>
                  <a:srgbClr val="FFFFFF"/>
                </a:solidFill>
                <a:latin typeface="Arial"/>
                <a:cs typeface="Arial"/>
              </a:rPr>
              <a:t>FORTRAN, </a:t>
            </a:r>
            <a:r>
              <a:rPr sz="3600" spc="-95" dirty="0">
                <a:solidFill>
                  <a:srgbClr val="FFFFFF"/>
                </a:solidFill>
                <a:latin typeface="Arial"/>
                <a:cs typeface="Arial"/>
              </a:rPr>
              <a:t>COBOL, </a:t>
            </a:r>
            <a:r>
              <a:rPr sz="3600" spc="-110" dirty="0">
                <a:solidFill>
                  <a:srgbClr val="FFFFFF"/>
                </a:solidFill>
                <a:latin typeface="Arial"/>
                <a:cs typeface="Arial"/>
              </a:rPr>
              <a:t>CORAL </a:t>
            </a:r>
            <a:r>
              <a:rPr sz="3600" spc="-210" dirty="0">
                <a:solidFill>
                  <a:srgbClr val="FFFFFF"/>
                </a:solidFill>
                <a:latin typeface="Arial"/>
                <a:cs typeface="Arial"/>
              </a:rPr>
              <a:t>66,  </a:t>
            </a:r>
            <a:r>
              <a:rPr sz="3600" spc="-340" dirty="0">
                <a:solidFill>
                  <a:srgbClr val="FFFFFF"/>
                </a:solidFill>
                <a:latin typeface="Arial"/>
                <a:cs typeface="Arial"/>
              </a:rPr>
              <a:t>Pascal, </a:t>
            </a:r>
            <a:r>
              <a:rPr sz="3600" spc="-225" dirty="0">
                <a:solidFill>
                  <a:srgbClr val="FFFFFF"/>
                </a:solidFill>
                <a:latin typeface="Arial"/>
                <a:cs typeface="Arial"/>
              </a:rPr>
              <a:t>PL/I, </a:t>
            </a:r>
            <a:r>
              <a:rPr sz="3600" spc="-140" dirty="0">
                <a:solidFill>
                  <a:srgbClr val="FFFFFF"/>
                </a:solidFill>
                <a:latin typeface="Arial"/>
                <a:cs typeface="Arial"/>
              </a:rPr>
              <a:t>PL/M,ALGOL </a:t>
            </a:r>
            <a:r>
              <a:rPr sz="3600" spc="-100" dirty="0">
                <a:solidFill>
                  <a:srgbClr val="FFFFFF"/>
                </a:solidFill>
                <a:latin typeface="Arial"/>
                <a:cs typeface="Arial"/>
              </a:rPr>
              <a:t>60,ALGOL </a:t>
            </a:r>
            <a:r>
              <a:rPr sz="3600" spc="-210" dirty="0">
                <a:solidFill>
                  <a:srgbClr val="FFFFFF"/>
                </a:solidFill>
                <a:latin typeface="Arial"/>
                <a:cs typeface="Arial"/>
              </a:rPr>
              <a:t>68,</a:t>
            </a:r>
            <a:r>
              <a:rPr sz="3600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275" dirty="0">
                <a:solidFill>
                  <a:srgbClr val="FFFFFF"/>
                </a:solidFill>
                <a:latin typeface="Arial"/>
                <a:cs typeface="Arial"/>
              </a:rPr>
              <a:t>Simula,  </a:t>
            </a:r>
            <a:r>
              <a:rPr sz="3600" spc="-185" dirty="0">
                <a:solidFill>
                  <a:srgbClr val="FFFFFF"/>
                </a:solidFill>
                <a:latin typeface="Arial"/>
                <a:cs typeface="Arial"/>
              </a:rPr>
              <a:t>Modula, </a:t>
            </a:r>
            <a:r>
              <a:rPr sz="3600" spc="-140" dirty="0">
                <a:solidFill>
                  <a:srgbClr val="FFFFFF"/>
                </a:solidFill>
                <a:latin typeface="Arial"/>
                <a:cs typeface="Arial"/>
              </a:rPr>
              <a:t>CHILL, </a:t>
            </a:r>
            <a:r>
              <a:rPr sz="3600" spc="-315" dirty="0">
                <a:solidFill>
                  <a:srgbClr val="FFFFFF"/>
                </a:solidFill>
                <a:latin typeface="Arial"/>
                <a:cs typeface="Arial"/>
              </a:rPr>
              <a:t>Mesa, </a:t>
            </a:r>
            <a:r>
              <a:rPr sz="3600" spc="-535" dirty="0">
                <a:solidFill>
                  <a:srgbClr val="FFFFFF"/>
                </a:solidFill>
                <a:latin typeface="Arial"/>
                <a:cs typeface="Arial"/>
              </a:rPr>
              <a:t>CSP, </a:t>
            </a:r>
            <a:r>
              <a:rPr sz="3600" spc="-280" dirty="0">
                <a:solidFill>
                  <a:srgbClr val="FFFFFF"/>
                </a:solidFill>
                <a:latin typeface="Arial"/>
                <a:cs typeface="Arial"/>
              </a:rPr>
              <a:t>PEARL,APL, </a:t>
            </a:r>
            <a:r>
              <a:rPr sz="3600" spc="-220" dirty="0">
                <a:solidFill>
                  <a:srgbClr val="FFFFFF"/>
                </a:solidFill>
                <a:latin typeface="Arial"/>
                <a:cs typeface="Arial"/>
              </a:rPr>
              <a:t>Linda,  </a:t>
            </a:r>
            <a:r>
              <a:rPr sz="3600" spc="-28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50" dirty="0">
                <a:solidFill>
                  <a:srgbClr val="FFFFFF"/>
                </a:solidFill>
                <a:latin typeface="Arial"/>
                <a:cs typeface="Arial"/>
              </a:rPr>
              <a:t>etc...</a:t>
            </a:r>
            <a:endParaRPr sz="3600">
              <a:latin typeface="Arial"/>
              <a:cs typeface="Arial"/>
            </a:endParaRPr>
          </a:p>
          <a:p>
            <a:pPr marL="564515" indent="-551815">
              <a:lnSpc>
                <a:spcPct val="100000"/>
              </a:lnSpc>
              <a:spcBef>
                <a:spcPts val="1040"/>
              </a:spcBef>
              <a:buSzPct val="171428"/>
              <a:buChar char="•"/>
              <a:tabLst>
                <a:tab pos="565150" algn="l"/>
              </a:tabLst>
            </a:pPr>
            <a:r>
              <a:rPr sz="4200" spc="-135" dirty="0">
                <a:solidFill>
                  <a:srgbClr val="FFFFFF"/>
                </a:solidFill>
                <a:latin typeface="Arial"/>
                <a:cs typeface="Arial"/>
              </a:rPr>
              <a:t>Transportability</a:t>
            </a:r>
            <a:endParaRPr sz="4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078032" y="9248378"/>
            <a:ext cx="3776979" cy="378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45415">
              <a:lnSpc>
                <a:spcPts val="1400"/>
              </a:lnSpc>
              <a:spcBef>
                <a:spcPts val="80"/>
              </a:spcBef>
            </a:pP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1997-2004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Lexical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Integration (M) </a:t>
            </a:r>
            <a:r>
              <a:rPr sz="1200" spc="-130" dirty="0">
                <a:solidFill>
                  <a:srgbClr val="FFFFFF"/>
                </a:solidFill>
                <a:latin typeface="Arial"/>
                <a:cs typeface="Arial"/>
              </a:rPr>
              <a:t>Sdn 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Bhd 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2003-2008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AdrianHoe.com,AdaStar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Informatics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4953000"/>
            <a:ext cx="49530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08200" y="4889500"/>
            <a:ext cx="4457700" cy="74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00200" y="5905500"/>
            <a:ext cx="49530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46300" y="5842000"/>
            <a:ext cx="2844800" cy="749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25600" y="4791967"/>
            <a:ext cx="4813300" cy="1694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4515" indent="-551815">
              <a:lnSpc>
                <a:spcPct val="100000"/>
              </a:lnSpc>
              <a:spcBef>
                <a:spcPts val="100"/>
              </a:spcBef>
              <a:buSzPct val="171428"/>
              <a:buChar char="•"/>
              <a:tabLst>
                <a:tab pos="565150" algn="l"/>
              </a:tabLst>
            </a:pPr>
            <a:r>
              <a:rPr sz="4200" spc="-195" dirty="0">
                <a:solidFill>
                  <a:srgbClr val="FFFFFF"/>
                </a:solidFill>
                <a:latin typeface="Arial"/>
                <a:cs typeface="Arial"/>
              </a:rPr>
              <a:t>X-ray, </a:t>
            </a:r>
            <a:r>
              <a:rPr sz="4200" spc="-50" dirty="0">
                <a:solidFill>
                  <a:srgbClr val="FFFFFF"/>
                </a:solidFill>
                <a:latin typeface="Arial"/>
                <a:cs typeface="Arial"/>
              </a:rPr>
              <a:t>CT </a:t>
            </a:r>
            <a:r>
              <a:rPr sz="4200" spc="-355" dirty="0">
                <a:solidFill>
                  <a:srgbClr val="FFFFFF"/>
                </a:solidFill>
                <a:latin typeface="Arial"/>
                <a:cs typeface="Arial"/>
              </a:rPr>
              <a:t>scan,</a:t>
            </a:r>
            <a:r>
              <a:rPr sz="4200" spc="-6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280" dirty="0">
                <a:solidFill>
                  <a:srgbClr val="FFFFFF"/>
                </a:solidFill>
                <a:latin typeface="Arial"/>
                <a:cs typeface="Arial"/>
              </a:rPr>
              <a:t>MRI</a:t>
            </a:r>
            <a:endParaRPr sz="4200">
              <a:latin typeface="Arial"/>
              <a:cs typeface="Arial"/>
            </a:endParaRPr>
          </a:p>
          <a:p>
            <a:pPr marL="564515" indent="-551815">
              <a:lnSpc>
                <a:spcPct val="100000"/>
              </a:lnSpc>
              <a:spcBef>
                <a:spcPts val="2460"/>
              </a:spcBef>
              <a:buSzPct val="171428"/>
              <a:buChar char="•"/>
              <a:tabLst>
                <a:tab pos="565150" algn="l"/>
              </a:tabLst>
            </a:pPr>
            <a:r>
              <a:rPr sz="4200" spc="-55" dirty="0">
                <a:solidFill>
                  <a:srgbClr val="FFFFFF"/>
                </a:solidFill>
                <a:latin typeface="Arial"/>
                <a:cs typeface="Arial"/>
              </a:rPr>
              <a:t>Heart</a:t>
            </a:r>
            <a:r>
              <a:rPr sz="4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225" dirty="0">
                <a:solidFill>
                  <a:srgbClr val="FFFFFF"/>
                </a:solidFill>
                <a:latin typeface="Arial"/>
                <a:cs typeface="Arial"/>
              </a:rPr>
              <a:t>pacer</a:t>
            </a:r>
            <a:endParaRPr sz="4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64100" y="1028700"/>
            <a:ext cx="3390900" cy="1003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850692" y="757435"/>
            <a:ext cx="330327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40" dirty="0"/>
              <a:t>M</a:t>
            </a:r>
            <a:r>
              <a:rPr spc="-520" dirty="0"/>
              <a:t>e</a:t>
            </a:r>
            <a:r>
              <a:rPr spc="-525" dirty="0"/>
              <a:t>d</a:t>
            </a:r>
            <a:r>
              <a:rPr spc="-30" dirty="0"/>
              <a:t>i</a:t>
            </a:r>
            <a:r>
              <a:rPr spc="-765" dirty="0"/>
              <a:t>c</a:t>
            </a:r>
            <a:r>
              <a:rPr spc="-855" dirty="0"/>
              <a:t>a</a:t>
            </a:r>
            <a:r>
              <a:rPr spc="-25" dirty="0"/>
              <a:t>l</a:t>
            </a:r>
          </a:p>
        </p:txBody>
      </p:sp>
      <p:sp>
        <p:nvSpPr>
          <p:cNvPr id="9" name="object 9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078032" y="9248378"/>
            <a:ext cx="3776979" cy="378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45415">
              <a:lnSpc>
                <a:spcPts val="1400"/>
              </a:lnSpc>
              <a:spcBef>
                <a:spcPts val="80"/>
              </a:spcBef>
            </a:pP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1997-2004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Lexical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Integration (M) </a:t>
            </a:r>
            <a:r>
              <a:rPr sz="1200" spc="-130" dirty="0">
                <a:solidFill>
                  <a:srgbClr val="FFFFFF"/>
                </a:solidFill>
                <a:latin typeface="Arial"/>
                <a:cs typeface="Arial"/>
              </a:rPr>
              <a:t>Sdn 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Bhd 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125" dirty="0">
                <a:solidFill>
                  <a:srgbClr val="FFFFFF"/>
                </a:solidFill>
                <a:latin typeface="Arial"/>
                <a:cs typeface="Arial"/>
              </a:rPr>
              <a:t>2003-20087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AdrianHoe.com,AdaStar</a:t>
            </a:r>
            <a:r>
              <a:rPr sz="12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Informatics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3060700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33600" y="2997200"/>
            <a:ext cx="4051300" cy="673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00200" y="3670300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08200" y="3594100"/>
            <a:ext cx="2959100" cy="685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200" y="4279900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46300" y="4216400"/>
            <a:ext cx="3162300" cy="673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0200" y="4889500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08200" y="4826000"/>
            <a:ext cx="2705100" cy="673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0200" y="5499100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46300" y="5422900"/>
            <a:ext cx="4216400" cy="685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00200" y="6108700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20900" y="6032500"/>
            <a:ext cx="7518400" cy="685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00200" y="6718300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46300" y="6642100"/>
            <a:ext cx="8763000" cy="685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46300" y="7162800"/>
            <a:ext cx="3022600" cy="685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00200" y="7848600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08200" y="7785100"/>
            <a:ext cx="3479800" cy="6731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625600" y="2917229"/>
            <a:ext cx="9115425" cy="5427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4515" indent="-551815">
              <a:lnSpc>
                <a:spcPct val="100000"/>
              </a:lnSpc>
              <a:spcBef>
                <a:spcPts val="100"/>
              </a:spcBef>
              <a:buSzPct val="170833"/>
              <a:buChar char="•"/>
              <a:tabLst>
                <a:tab pos="565150" algn="l"/>
              </a:tabLst>
            </a:pPr>
            <a:r>
              <a:rPr sz="3600" spc="-105" dirty="0">
                <a:solidFill>
                  <a:srgbClr val="FFFFFF"/>
                </a:solidFill>
                <a:latin typeface="Arial"/>
                <a:cs typeface="Arial"/>
              </a:rPr>
              <a:t>Pollution</a:t>
            </a:r>
            <a:r>
              <a:rPr sz="3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70" dirty="0">
                <a:solidFill>
                  <a:srgbClr val="FFFFFF"/>
                </a:solidFill>
                <a:latin typeface="Arial"/>
                <a:cs typeface="Arial"/>
              </a:rPr>
              <a:t>Monitoring</a:t>
            </a:r>
            <a:endParaRPr sz="3600">
              <a:latin typeface="Arial"/>
              <a:cs typeface="Arial"/>
            </a:endParaRPr>
          </a:p>
          <a:p>
            <a:pPr marL="564515" indent="-551815">
              <a:lnSpc>
                <a:spcPct val="100000"/>
              </a:lnSpc>
              <a:spcBef>
                <a:spcPts val="480"/>
              </a:spcBef>
              <a:buSzPct val="170833"/>
              <a:buChar char="•"/>
              <a:tabLst>
                <a:tab pos="565150" algn="l"/>
              </a:tabLst>
            </a:pPr>
            <a:r>
              <a:rPr sz="3600" spc="-140" dirty="0">
                <a:solidFill>
                  <a:srgbClr val="FFFFFF"/>
                </a:solidFill>
                <a:latin typeface="Arial"/>
                <a:cs typeface="Arial"/>
              </a:rPr>
              <a:t>Video</a:t>
            </a:r>
            <a:r>
              <a:rPr sz="3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60" dirty="0">
                <a:solidFill>
                  <a:srgbClr val="FFFFFF"/>
                </a:solidFill>
                <a:latin typeface="Arial"/>
                <a:cs typeface="Arial"/>
              </a:rPr>
              <a:t>Security</a:t>
            </a:r>
            <a:endParaRPr sz="3600">
              <a:latin typeface="Arial"/>
              <a:cs typeface="Arial"/>
            </a:endParaRPr>
          </a:p>
          <a:p>
            <a:pPr marL="564515" indent="-551815">
              <a:lnSpc>
                <a:spcPct val="100000"/>
              </a:lnSpc>
              <a:spcBef>
                <a:spcPts val="480"/>
              </a:spcBef>
              <a:buSzPct val="170833"/>
              <a:buChar char="•"/>
              <a:tabLst>
                <a:tab pos="565150" algn="l"/>
              </a:tabLst>
            </a:pPr>
            <a:r>
              <a:rPr sz="3600" spc="-220" dirty="0">
                <a:solidFill>
                  <a:srgbClr val="FFFFFF"/>
                </a:solidFill>
                <a:latin typeface="Arial"/>
                <a:cs typeface="Arial"/>
              </a:rPr>
              <a:t>Radio</a:t>
            </a:r>
            <a:r>
              <a:rPr sz="3600" spc="-4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254" dirty="0">
                <a:solidFill>
                  <a:srgbClr val="FFFFFF"/>
                </a:solidFill>
                <a:latin typeface="Arial"/>
                <a:cs typeface="Arial"/>
              </a:rPr>
              <a:t>Telescope</a:t>
            </a:r>
            <a:endParaRPr sz="3600">
              <a:latin typeface="Arial"/>
              <a:cs typeface="Arial"/>
            </a:endParaRPr>
          </a:p>
          <a:p>
            <a:pPr marL="564515" indent="-551815">
              <a:lnSpc>
                <a:spcPct val="100000"/>
              </a:lnSpc>
              <a:spcBef>
                <a:spcPts val="480"/>
              </a:spcBef>
              <a:buSzPct val="170833"/>
              <a:buChar char="•"/>
              <a:tabLst>
                <a:tab pos="565150" algn="l"/>
              </a:tabLst>
            </a:pPr>
            <a:r>
              <a:rPr sz="3600" spc="-140" dirty="0">
                <a:solidFill>
                  <a:srgbClr val="FFFFFF"/>
                </a:solidFill>
                <a:latin typeface="Arial"/>
                <a:cs typeface="Arial"/>
              </a:rPr>
              <a:t>Video</a:t>
            </a:r>
            <a:r>
              <a:rPr sz="3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85" dirty="0">
                <a:solidFill>
                  <a:srgbClr val="FFFFFF"/>
                </a:solidFill>
                <a:latin typeface="Arial"/>
                <a:cs typeface="Arial"/>
              </a:rPr>
              <a:t>Editing</a:t>
            </a:r>
            <a:endParaRPr sz="3600">
              <a:latin typeface="Arial"/>
              <a:cs typeface="Arial"/>
            </a:endParaRPr>
          </a:p>
          <a:p>
            <a:pPr marL="564515" indent="-551815">
              <a:lnSpc>
                <a:spcPct val="100000"/>
              </a:lnSpc>
              <a:spcBef>
                <a:spcPts val="480"/>
              </a:spcBef>
              <a:buSzPct val="170833"/>
              <a:buChar char="•"/>
              <a:tabLst>
                <a:tab pos="565150" algn="l"/>
              </a:tabLst>
            </a:pPr>
            <a:r>
              <a:rPr sz="3600" spc="-155" dirty="0">
                <a:solidFill>
                  <a:srgbClr val="FFFFFF"/>
                </a:solidFill>
                <a:latin typeface="Arial"/>
                <a:cs typeface="Arial"/>
              </a:rPr>
              <a:t>Fault-Tolerant</a:t>
            </a:r>
            <a:r>
              <a:rPr sz="3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285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3600">
              <a:latin typeface="Arial"/>
              <a:cs typeface="Arial"/>
            </a:endParaRPr>
          </a:p>
          <a:p>
            <a:pPr marL="564515" indent="-551815">
              <a:lnSpc>
                <a:spcPct val="100000"/>
              </a:lnSpc>
              <a:spcBef>
                <a:spcPts val="480"/>
              </a:spcBef>
              <a:buSzPct val="170833"/>
              <a:buChar char="•"/>
              <a:tabLst>
                <a:tab pos="565150" algn="l"/>
              </a:tabLst>
            </a:pPr>
            <a:r>
              <a:rPr sz="3600" spc="-285" dirty="0">
                <a:solidFill>
                  <a:srgbClr val="FFFFFF"/>
                </a:solidFill>
                <a:latin typeface="Arial"/>
                <a:cs typeface="Arial"/>
              </a:rPr>
              <a:t>Sharp </a:t>
            </a:r>
            <a:r>
              <a:rPr sz="3600" spc="-190" dirty="0">
                <a:solidFill>
                  <a:srgbClr val="FFFFFF"/>
                </a:solidFill>
                <a:latin typeface="Arial"/>
                <a:cs typeface="Arial"/>
              </a:rPr>
              <a:t>Zaurus-Mac </a:t>
            </a:r>
            <a:r>
              <a:rPr sz="3600" spc="-300" dirty="0">
                <a:solidFill>
                  <a:srgbClr val="FFFFFF"/>
                </a:solidFill>
                <a:latin typeface="Arial"/>
                <a:cs typeface="Arial"/>
              </a:rPr>
              <a:t>OS </a:t>
            </a:r>
            <a:r>
              <a:rPr sz="3600" spc="145" dirty="0">
                <a:solidFill>
                  <a:srgbClr val="FFFFFF"/>
                </a:solidFill>
                <a:latin typeface="Arial"/>
                <a:cs typeface="Arial"/>
              </a:rPr>
              <a:t>X </a:t>
            </a:r>
            <a:r>
              <a:rPr sz="3600" spc="-355" dirty="0">
                <a:solidFill>
                  <a:srgbClr val="FFFFFF"/>
                </a:solidFill>
                <a:latin typeface="Arial"/>
                <a:cs typeface="Arial"/>
              </a:rPr>
              <a:t>Sync</a:t>
            </a:r>
            <a:r>
              <a:rPr sz="3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60" dirty="0">
                <a:solidFill>
                  <a:srgbClr val="FFFFFF"/>
                </a:solidFill>
                <a:latin typeface="Arial"/>
                <a:cs typeface="Arial"/>
              </a:rPr>
              <a:t>Software</a:t>
            </a:r>
            <a:endParaRPr sz="3600">
              <a:latin typeface="Arial"/>
              <a:cs typeface="Arial"/>
            </a:endParaRPr>
          </a:p>
          <a:p>
            <a:pPr marL="564515" marR="5080" indent="-551815">
              <a:lnSpc>
                <a:spcPts val="4100"/>
              </a:lnSpc>
              <a:spcBef>
                <a:spcPts val="800"/>
              </a:spcBef>
              <a:buSzPct val="170833"/>
              <a:buChar char="•"/>
              <a:tabLst>
                <a:tab pos="565150" algn="l"/>
              </a:tabLst>
            </a:pPr>
            <a:r>
              <a:rPr sz="3600" spc="25" dirty="0">
                <a:solidFill>
                  <a:srgbClr val="FFFFFF"/>
                </a:solidFill>
                <a:latin typeface="Arial"/>
                <a:cs typeface="Arial"/>
              </a:rPr>
              <a:t>Network </a:t>
            </a:r>
            <a:r>
              <a:rPr sz="3600" spc="-110" dirty="0">
                <a:solidFill>
                  <a:srgbClr val="FFFFFF"/>
                </a:solidFill>
                <a:latin typeface="Arial"/>
                <a:cs typeface="Arial"/>
              </a:rPr>
              <a:t>Cooperative </a:t>
            </a:r>
            <a:r>
              <a:rPr sz="3600" spc="-160" dirty="0">
                <a:solidFill>
                  <a:srgbClr val="FFFFFF"/>
                </a:solidFill>
                <a:latin typeface="Arial"/>
                <a:cs typeface="Arial"/>
              </a:rPr>
              <a:t>Software </a:t>
            </a:r>
            <a:r>
              <a:rPr sz="3600" spc="-145" dirty="0">
                <a:solidFill>
                  <a:srgbClr val="FFFFFF"/>
                </a:solidFill>
                <a:latin typeface="Arial"/>
                <a:cs typeface="Arial"/>
              </a:rPr>
              <a:t>Development  </a:t>
            </a:r>
            <a:r>
              <a:rPr sz="3600" spc="-185" dirty="0">
                <a:solidFill>
                  <a:srgbClr val="FFFFFF"/>
                </a:solidFill>
                <a:latin typeface="Arial"/>
                <a:cs typeface="Arial"/>
              </a:rPr>
              <a:t>Daemon</a:t>
            </a:r>
            <a:r>
              <a:rPr sz="3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225" dirty="0">
                <a:solidFill>
                  <a:srgbClr val="FFFFFF"/>
                </a:solidFill>
                <a:latin typeface="Arial"/>
                <a:cs typeface="Arial"/>
              </a:rPr>
              <a:t>(CVS)</a:t>
            </a:r>
            <a:endParaRPr sz="3600">
              <a:latin typeface="Arial"/>
              <a:cs typeface="Arial"/>
            </a:endParaRPr>
          </a:p>
          <a:p>
            <a:pPr marL="564515" indent="-551815">
              <a:lnSpc>
                <a:spcPct val="100000"/>
              </a:lnSpc>
              <a:spcBef>
                <a:spcPts val="380"/>
              </a:spcBef>
              <a:buSzPct val="170833"/>
              <a:buChar char="•"/>
              <a:tabLst>
                <a:tab pos="565150" algn="l"/>
              </a:tabLst>
            </a:pPr>
            <a:r>
              <a:rPr sz="3600" spc="-155" dirty="0">
                <a:solidFill>
                  <a:srgbClr val="FFFFFF"/>
                </a:solidFill>
                <a:latin typeface="Arial"/>
                <a:cs typeface="Arial"/>
              </a:rPr>
              <a:t>Web</a:t>
            </a:r>
            <a:r>
              <a:rPr sz="3600" spc="-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35" dirty="0">
                <a:solidFill>
                  <a:srgbClr val="FFFFFF"/>
                </a:solidFill>
                <a:latin typeface="Arial"/>
                <a:cs typeface="Arial"/>
              </a:rPr>
              <a:t>Applications</a:t>
            </a:r>
            <a:endParaRPr sz="3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914900" y="1016000"/>
            <a:ext cx="3289300" cy="1016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4934296" y="757435"/>
            <a:ext cx="313626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75" dirty="0"/>
              <a:t>O</a:t>
            </a:r>
            <a:r>
              <a:rPr spc="-225" dirty="0"/>
              <a:t>thers</a:t>
            </a:r>
          </a:p>
        </p:txBody>
      </p:sp>
      <p:sp>
        <p:nvSpPr>
          <p:cNvPr id="22" name="object 22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9078032" y="9248378"/>
            <a:ext cx="3776979" cy="378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45415">
              <a:lnSpc>
                <a:spcPts val="1400"/>
              </a:lnSpc>
              <a:spcBef>
                <a:spcPts val="80"/>
              </a:spcBef>
            </a:pP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1997-2004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Lexical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Integration (M) </a:t>
            </a:r>
            <a:r>
              <a:rPr sz="1200" spc="-130" dirty="0">
                <a:solidFill>
                  <a:srgbClr val="FFFFFF"/>
                </a:solidFill>
                <a:latin typeface="Arial"/>
                <a:cs typeface="Arial"/>
              </a:rPr>
              <a:t>Sdn 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Bhd 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2003-2008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AdrianHoe.com,AdaStar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Informatics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3238500"/>
            <a:ext cx="49530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6300" y="3175000"/>
            <a:ext cx="5816600" cy="698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00200" y="4191000"/>
            <a:ext cx="49530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46300" y="4127500"/>
            <a:ext cx="9296400" cy="749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46300" y="4749800"/>
            <a:ext cx="9499600" cy="749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46300" y="5372100"/>
            <a:ext cx="5626100" cy="749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0200" y="6388100"/>
            <a:ext cx="49530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70100" y="6324600"/>
            <a:ext cx="9067800" cy="749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20900" y="6946900"/>
            <a:ext cx="8686800" cy="749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08200" y="7569200"/>
            <a:ext cx="2260600" cy="698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67200" y="7569200"/>
            <a:ext cx="2463800" cy="749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25600" y="3077467"/>
            <a:ext cx="9872980" cy="5059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4515" indent="-551815">
              <a:lnSpc>
                <a:spcPct val="100000"/>
              </a:lnSpc>
              <a:spcBef>
                <a:spcPts val="100"/>
              </a:spcBef>
              <a:buSzPct val="171428"/>
              <a:buChar char="•"/>
              <a:tabLst>
                <a:tab pos="565150" algn="l"/>
              </a:tabLst>
            </a:pPr>
            <a:r>
              <a:rPr sz="4200" spc="-395" dirty="0">
                <a:solidFill>
                  <a:srgbClr val="FFFFFF"/>
                </a:solidFill>
                <a:latin typeface="Arial"/>
                <a:cs typeface="Arial"/>
              </a:rPr>
              <a:t>US, </a:t>
            </a:r>
            <a:r>
              <a:rPr sz="4200" spc="-340" dirty="0">
                <a:solidFill>
                  <a:srgbClr val="FFFFFF"/>
                </a:solidFill>
                <a:latin typeface="Arial"/>
                <a:cs typeface="Arial"/>
              </a:rPr>
              <a:t>Canada, </a:t>
            </a:r>
            <a:r>
              <a:rPr sz="4200" spc="-175" dirty="0">
                <a:solidFill>
                  <a:srgbClr val="FFFFFF"/>
                </a:solidFill>
                <a:latin typeface="Arial"/>
                <a:cs typeface="Arial"/>
              </a:rPr>
              <a:t>Mexico,</a:t>
            </a:r>
            <a:r>
              <a:rPr sz="4200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185" dirty="0">
                <a:solidFill>
                  <a:srgbClr val="FFFFFF"/>
                </a:solidFill>
                <a:latin typeface="Arial"/>
                <a:cs typeface="Arial"/>
              </a:rPr>
              <a:t>Brazil</a:t>
            </a:r>
            <a:endParaRPr sz="4200">
              <a:latin typeface="Arial"/>
              <a:cs typeface="Arial"/>
            </a:endParaRPr>
          </a:p>
          <a:p>
            <a:pPr marL="564515" marR="5080" indent="-551815">
              <a:lnSpc>
                <a:spcPts val="4900"/>
              </a:lnSpc>
              <a:spcBef>
                <a:spcPts val="2740"/>
              </a:spcBef>
              <a:buSzPct val="171428"/>
              <a:buChar char="•"/>
              <a:tabLst>
                <a:tab pos="565150" algn="l"/>
              </a:tabLst>
            </a:pPr>
            <a:r>
              <a:rPr sz="4200" spc="-120" dirty="0">
                <a:solidFill>
                  <a:srgbClr val="FFFFFF"/>
                </a:solidFill>
                <a:latin typeface="Arial"/>
                <a:cs typeface="Arial"/>
              </a:rPr>
              <a:t>UK, </a:t>
            </a:r>
            <a:r>
              <a:rPr sz="4200" spc="-270" dirty="0">
                <a:solidFill>
                  <a:srgbClr val="FFFFFF"/>
                </a:solidFill>
                <a:latin typeface="Arial"/>
                <a:cs typeface="Arial"/>
              </a:rPr>
              <a:t>France, </a:t>
            </a:r>
            <a:r>
              <a:rPr sz="4200" spc="-185" dirty="0">
                <a:solidFill>
                  <a:srgbClr val="FFFFFF"/>
                </a:solidFill>
                <a:latin typeface="Arial"/>
                <a:cs typeface="Arial"/>
              </a:rPr>
              <a:t>Germany,Austria, </a:t>
            </a:r>
            <a:r>
              <a:rPr sz="4200" spc="-290" dirty="0">
                <a:solidFill>
                  <a:srgbClr val="FFFFFF"/>
                </a:solidFill>
                <a:latin typeface="Arial"/>
                <a:cs typeface="Arial"/>
              </a:rPr>
              <a:t>Poland, </a:t>
            </a:r>
            <a:r>
              <a:rPr sz="4200" spc="-225" dirty="0">
                <a:solidFill>
                  <a:srgbClr val="FFFFFF"/>
                </a:solidFill>
                <a:latin typeface="Arial"/>
                <a:cs typeface="Arial"/>
              </a:rPr>
              <a:t>Italy,  </a:t>
            </a:r>
            <a:r>
              <a:rPr sz="4200" spc="-155" dirty="0">
                <a:solidFill>
                  <a:srgbClr val="FFFFFF"/>
                </a:solidFill>
                <a:latin typeface="Arial"/>
                <a:cs typeface="Arial"/>
              </a:rPr>
              <a:t>Norway, </a:t>
            </a:r>
            <a:r>
              <a:rPr sz="4200" spc="-360" dirty="0">
                <a:solidFill>
                  <a:srgbClr val="FFFFFF"/>
                </a:solidFill>
                <a:latin typeface="Arial"/>
                <a:cs typeface="Arial"/>
              </a:rPr>
              <a:t>Russia, </a:t>
            </a:r>
            <a:r>
              <a:rPr sz="4200" spc="-365" dirty="0">
                <a:solidFill>
                  <a:srgbClr val="FFFFFF"/>
                </a:solidFill>
                <a:latin typeface="Arial"/>
                <a:cs typeface="Arial"/>
              </a:rPr>
              <a:t>Spain, </a:t>
            </a:r>
            <a:r>
              <a:rPr sz="4200" spc="-330" dirty="0">
                <a:solidFill>
                  <a:srgbClr val="FFFFFF"/>
                </a:solidFill>
                <a:latin typeface="Arial"/>
                <a:cs typeface="Arial"/>
              </a:rPr>
              <a:t>Sweden,</a:t>
            </a:r>
            <a:r>
              <a:rPr sz="4200" spc="-84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195" dirty="0">
                <a:solidFill>
                  <a:srgbClr val="FFFFFF"/>
                </a:solidFill>
                <a:latin typeface="Arial"/>
                <a:cs typeface="Arial"/>
              </a:rPr>
              <a:t>Switzerland,  </a:t>
            </a:r>
            <a:r>
              <a:rPr sz="4200" spc="-260" dirty="0">
                <a:solidFill>
                  <a:srgbClr val="FFFFFF"/>
                </a:solidFill>
                <a:latin typeface="Arial"/>
                <a:cs typeface="Arial"/>
              </a:rPr>
              <a:t>Belgium, </a:t>
            </a:r>
            <a:r>
              <a:rPr sz="4200" spc="-200" dirty="0">
                <a:solidFill>
                  <a:srgbClr val="FFFFFF"/>
                </a:solidFill>
                <a:latin typeface="Arial"/>
                <a:cs typeface="Arial"/>
              </a:rPr>
              <a:t>Portugal,</a:t>
            </a:r>
            <a:r>
              <a:rPr sz="4200" spc="-5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265" dirty="0">
                <a:solidFill>
                  <a:srgbClr val="FFFFFF"/>
                </a:solidFill>
                <a:latin typeface="Arial"/>
                <a:cs typeface="Arial"/>
              </a:rPr>
              <a:t>Finland</a:t>
            </a:r>
            <a:endParaRPr sz="4200">
              <a:latin typeface="Arial"/>
              <a:cs typeface="Arial"/>
            </a:endParaRPr>
          </a:p>
          <a:p>
            <a:pPr marL="564515" marR="504190" indent="-551815">
              <a:lnSpc>
                <a:spcPts val="4900"/>
              </a:lnSpc>
              <a:spcBef>
                <a:spcPts val="2600"/>
              </a:spcBef>
              <a:buSzPct val="171428"/>
              <a:buChar char="•"/>
              <a:tabLst>
                <a:tab pos="565150" algn="l"/>
              </a:tabLst>
            </a:pPr>
            <a:r>
              <a:rPr sz="4200" spc="-484" dirty="0">
                <a:solidFill>
                  <a:srgbClr val="FFFFFF"/>
                </a:solidFill>
                <a:latin typeface="Arial"/>
                <a:cs typeface="Arial"/>
              </a:rPr>
              <a:t>Japan, </a:t>
            </a:r>
            <a:r>
              <a:rPr sz="4200" spc="-225" dirty="0">
                <a:solidFill>
                  <a:srgbClr val="FFFFFF"/>
                </a:solidFill>
                <a:latin typeface="Arial"/>
                <a:cs typeface="Arial"/>
              </a:rPr>
              <a:t>China, </a:t>
            </a:r>
            <a:r>
              <a:rPr sz="4200" spc="-229" dirty="0">
                <a:solidFill>
                  <a:srgbClr val="FFFFFF"/>
                </a:solidFill>
                <a:latin typeface="Arial"/>
                <a:cs typeface="Arial"/>
              </a:rPr>
              <a:t>India, </a:t>
            </a:r>
            <a:r>
              <a:rPr sz="4200" spc="-290" dirty="0">
                <a:solidFill>
                  <a:srgbClr val="FFFFFF"/>
                </a:solidFill>
                <a:latin typeface="Arial"/>
                <a:cs typeface="Arial"/>
              </a:rPr>
              <a:t>Pakistan, </a:t>
            </a:r>
            <a:r>
              <a:rPr sz="4200" spc="-229" dirty="0">
                <a:solidFill>
                  <a:srgbClr val="FFFFFF"/>
                </a:solidFill>
                <a:latin typeface="Arial"/>
                <a:cs typeface="Arial"/>
              </a:rPr>
              <a:t>South</a:t>
            </a:r>
            <a:r>
              <a:rPr sz="4200" spc="-4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210" dirty="0">
                <a:solidFill>
                  <a:srgbClr val="FFFFFF"/>
                </a:solidFill>
                <a:latin typeface="Arial"/>
                <a:cs typeface="Arial"/>
              </a:rPr>
              <a:t>Korea,  </a:t>
            </a:r>
            <a:r>
              <a:rPr sz="4200" spc="-310" dirty="0">
                <a:solidFill>
                  <a:srgbClr val="FFFFFF"/>
                </a:solidFill>
                <a:latin typeface="Arial"/>
                <a:cs typeface="Arial"/>
              </a:rPr>
              <a:t>Taiwan, </a:t>
            </a:r>
            <a:r>
              <a:rPr sz="4200" spc="-195" dirty="0">
                <a:solidFill>
                  <a:srgbClr val="FFFFFF"/>
                </a:solidFill>
                <a:latin typeface="Arial"/>
                <a:cs typeface="Arial"/>
              </a:rPr>
              <a:t>Hong </a:t>
            </a:r>
            <a:r>
              <a:rPr sz="4200" spc="-225" dirty="0">
                <a:solidFill>
                  <a:srgbClr val="FFFFFF"/>
                </a:solidFill>
                <a:latin typeface="Arial"/>
                <a:cs typeface="Arial"/>
              </a:rPr>
              <a:t>Kong,Vietnam, </a:t>
            </a:r>
            <a:r>
              <a:rPr sz="4200" spc="-285" dirty="0">
                <a:solidFill>
                  <a:srgbClr val="FFFFFF"/>
                </a:solidFill>
                <a:latin typeface="Arial"/>
                <a:cs typeface="Arial"/>
              </a:rPr>
              <a:t>Singapore,  </a:t>
            </a:r>
            <a:r>
              <a:rPr sz="4200" spc="-165" dirty="0">
                <a:solidFill>
                  <a:srgbClr val="FFFFFF"/>
                </a:solidFill>
                <a:latin typeface="Arial"/>
                <a:cs typeface="Arial"/>
              </a:rPr>
              <a:t>Australia,</a:t>
            </a:r>
            <a:r>
              <a:rPr sz="4200" spc="-4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350" dirty="0">
                <a:solidFill>
                  <a:srgbClr val="FAFB26"/>
                </a:solidFill>
                <a:latin typeface="Arial"/>
                <a:cs typeface="Arial"/>
              </a:rPr>
              <a:t>Malaysia(?)</a:t>
            </a:r>
            <a:endParaRPr sz="4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73200" y="1016000"/>
            <a:ext cx="10198100" cy="1016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494284" y="757435"/>
            <a:ext cx="1001522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0" dirty="0"/>
              <a:t>Countries </a:t>
            </a:r>
            <a:r>
              <a:rPr spc="-165" dirty="0"/>
              <a:t>that </a:t>
            </a:r>
            <a:r>
              <a:rPr spc="-700" dirty="0"/>
              <a:t>use</a:t>
            </a:r>
            <a:r>
              <a:rPr spc="-525" dirty="0"/>
              <a:t> </a:t>
            </a:r>
            <a:r>
              <a:rPr spc="-495" dirty="0"/>
              <a:t>Ada</a:t>
            </a:r>
          </a:p>
        </p:txBody>
      </p:sp>
      <p:sp>
        <p:nvSpPr>
          <p:cNvPr id="16" name="object 16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078032" y="9248378"/>
            <a:ext cx="3776979" cy="378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45415">
              <a:lnSpc>
                <a:spcPts val="1400"/>
              </a:lnSpc>
              <a:spcBef>
                <a:spcPts val="80"/>
              </a:spcBef>
            </a:pP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1997-2004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Lexical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Integration (M) </a:t>
            </a:r>
            <a:r>
              <a:rPr sz="1200" spc="-130" dirty="0">
                <a:solidFill>
                  <a:srgbClr val="FFFFFF"/>
                </a:solidFill>
                <a:latin typeface="Arial"/>
                <a:cs typeface="Arial"/>
              </a:rPr>
              <a:t>Sdn 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Bhd 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2003-2008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AdrianHoe.com,AdaStar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Informatics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7500" y="3797300"/>
            <a:ext cx="393700" cy="40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1200" y="3759200"/>
            <a:ext cx="96774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81200" y="4127500"/>
            <a:ext cx="6692900" cy="546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32800" y="4127500"/>
            <a:ext cx="342900" cy="482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85200" y="4127500"/>
            <a:ext cx="952500" cy="546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87500" y="4686300"/>
            <a:ext cx="393700" cy="393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68500" y="4648200"/>
            <a:ext cx="5283200" cy="520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86600" y="4648200"/>
            <a:ext cx="342900" cy="482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39000" y="4648200"/>
            <a:ext cx="4368800" cy="546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93900" y="5003800"/>
            <a:ext cx="3797300" cy="5461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87500" y="5549900"/>
            <a:ext cx="393700" cy="406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68500" y="5511800"/>
            <a:ext cx="9867900" cy="5461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93900" y="5880100"/>
            <a:ext cx="2362200" cy="4826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14800" y="5880100"/>
            <a:ext cx="342900" cy="4826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67200" y="5880100"/>
            <a:ext cx="952500" cy="5588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87500" y="6426200"/>
            <a:ext cx="393700" cy="406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625600" y="3336655"/>
            <a:ext cx="210820" cy="3538220"/>
          </a:xfrm>
          <a:prstGeom prst="rect">
            <a:avLst/>
          </a:prstGeom>
        </p:spPr>
        <p:txBody>
          <a:bodyPr vert="horz" wrap="square" lIns="0" tIns="269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25"/>
              </a:spcBef>
            </a:pPr>
            <a:r>
              <a:rPr sz="4100" spc="2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4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35"/>
              </a:spcBef>
            </a:pPr>
            <a:r>
              <a:rPr sz="4100" spc="2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4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30"/>
              </a:spcBef>
            </a:pPr>
            <a:r>
              <a:rPr sz="4100" spc="2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4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80"/>
              </a:spcBef>
            </a:pPr>
            <a:r>
              <a:rPr sz="4100" spc="2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41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81200" y="6388100"/>
            <a:ext cx="9537700" cy="5588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81200" y="6743700"/>
            <a:ext cx="9652000" cy="5588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81200" y="7099300"/>
            <a:ext cx="5588000" cy="5588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039173" y="3739753"/>
            <a:ext cx="9632315" cy="373189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194310">
              <a:lnSpc>
                <a:spcPct val="100699"/>
              </a:lnSpc>
              <a:spcBef>
                <a:spcPts val="80"/>
              </a:spcBef>
            </a:pP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Steelman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Requirements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High 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Order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Computer </a:t>
            </a:r>
            <a:r>
              <a:rPr sz="2400" spc="-229" dirty="0">
                <a:solidFill>
                  <a:srgbClr val="FFFFFF"/>
                </a:solidFill>
                <a:latin typeface="Arial"/>
                <a:cs typeface="Arial"/>
              </a:rPr>
              <a:t>Languages,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Department 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Defense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  <a:hlinkClick r:id="rId21"/>
              </a:rPr>
              <a:t>http://www.xgc.com/manuals/steelman/t1.html)</a:t>
            </a:r>
            <a:endParaRPr sz="2400">
              <a:latin typeface="Arial"/>
              <a:cs typeface="Arial"/>
            </a:endParaRPr>
          </a:p>
          <a:p>
            <a:pPr marL="12700" marR="231140">
              <a:lnSpc>
                <a:spcPts val="2800"/>
              </a:lnSpc>
              <a:spcBef>
                <a:spcPts val="1380"/>
              </a:spcBef>
            </a:pP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Ada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DoD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HOLWG,</a:t>
            </a:r>
            <a:r>
              <a:rPr sz="2400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Col</a:t>
            </a:r>
            <a:r>
              <a:rPr sz="2400" spc="-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FFFFFF"/>
                </a:solidFill>
                <a:latin typeface="Arial"/>
                <a:cs typeface="Arial"/>
              </a:rPr>
              <a:t>WM</a:t>
            </a:r>
            <a:r>
              <a:rPr sz="2400" spc="-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Whitaker,</a:t>
            </a:r>
            <a:r>
              <a:rPr sz="2400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1993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  <a:hlinkClick r:id="rId22"/>
              </a:rPr>
              <a:t>http://archive.adaic.com/pol-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hist/history/holwg-93/2.html)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699"/>
              </a:lnSpc>
              <a:spcBef>
                <a:spcPts val="1019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Review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Non-Ada </a:t>
            </a:r>
            <a:r>
              <a:rPr sz="2400" spc="6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Ada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Conversion (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  <a:hlinkClick r:id="rId23"/>
              </a:rPr>
              <a:t>http://www.dacs.dtic.mil/techs/ada/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NONADA2ADA1.html)</a:t>
            </a:r>
            <a:endParaRPr sz="2400">
              <a:latin typeface="Arial"/>
              <a:cs typeface="Arial"/>
            </a:endParaRPr>
          </a:p>
          <a:p>
            <a:pPr marL="12700" marR="198755">
              <a:lnSpc>
                <a:spcPts val="2800"/>
              </a:lnSpc>
              <a:spcBef>
                <a:spcPts val="1280"/>
              </a:spcBef>
            </a:pP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Software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Development 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Reengineering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Experience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Report,Adrian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Hoe, 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7th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International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Conference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Reliable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Software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Technologies,Ada-Europe 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2002,Vienna,Austria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(http://adrianhoe.com)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127500" y="1016000"/>
            <a:ext cx="4889500" cy="10160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4111278" y="757435"/>
            <a:ext cx="478218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5" dirty="0"/>
              <a:t>References</a:t>
            </a:r>
          </a:p>
        </p:txBody>
      </p:sp>
      <p:sp>
        <p:nvSpPr>
          <p:cNvPr id="25" name="object 25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9078032" y="9248378"/>
            <a:ext cx="3776979" cy="378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45415">
              <a:lnSpc>
                <a:spcPts val="1400"/>
              </a:lnSpc>
              <a:spcBef>
                <a:spcPts val="80"/>
              </a:spcBef>
            </a:pP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1997-2004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Lexical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Integration (M) </a:t>
            </a:r>
            <a:r>
              <a:rPr sz="1200" spc="-130" dirty="0">
                <a:solidFill>
                  <a:srgbClr val="FFFFFF"/>
                </a:solidFill>
                <a:latin typeface="Arial"/>
                <a:cs typeface="Arial"/>
              </a:rPr>
              <a:t>Sdn 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Bhd 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2003-2008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AdrianHoe.com,AdaStar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Informatics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798" cy="9753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0" y="3086100"/>
            <a:ext cx="2286000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34000" y="4737100"/>
            <a:ext cx="2425700" cy="571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54600" y="5283200"/>
            <a:ext cx="2984500" cy="571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49141" y="3018829"/>
            <a:ext cx="4306570" cy="3304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7600">
              <a:lnSpc>
                <a:spcPct val="100000"/>
              </a:lnSpc>
              <a:spcBef>
                <a:spcPts val="100"/>
              </a:spcBef>
            </a:pPr>
            <a:r>
              <a:rPr sz="3600" spc="-200" dirty="0">
                <a:solidFill>
                  <a:srgbClr val="FFFFFF"/>
                </a:solidFill>
                <a:latin typeface="Arial"/>
                <a:cs typeface="Arial"/>
              </a:rPr>
              <a:t>Thank</a:t>
            </a:r>
            <a:r>
              <a:rPr sz="3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40" dirty="0">
                <a:solidFill>
                  <a:srgbClr val="FFFFFF"/>
                </a:solidFill>
                <a:latin typeface="Arial"/>
                <a:cs typeface="Arial"/>
              </a:rPr>
              <a:t>you!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00">
              <a:latin typeface="Times New Roman"/>
              <a:cs typeface="Times New Roman"/>
            </a:endParaRPr>
          </a:p>
          <a:p>
            <a:pPr marL="12700" marR="5080" algn="ctr">
              <a:lnSpc>
                <a:spcPts val="4300"/>
              </a:lnSpc>
            </a:pPr>
            <a:r>
              <a:rPr sz="3600" spc="-105" dirty="0">
                <a:solidFill>
                  <a:srgbClr val="FFFFFF"/>
                </a:solidFill>
                <a:latin typeface="Arial"/>
                <a:cs typeface="Arial"/>
              </a:rPr>
              <a:t>Adrian </a:t>
            </a:r>
            <a:r>
              <a:rPr sz="3600" spc="-95" dirty="0">
                <a:solidFill>
                  <a:srgbClr val="FFFFFF"/>
                </a:solidFill>
                <a:latin typeface="Arial"/>
                <a:cs typeface="Arial"/>
              </a:rPr>
              <a:t>Hoe  </a:t>
            </a:r>
            <a:r>
              <a:rPr sz="3600" spc="-170" dirty="0">
                <a:solidFill>
                  <a:srgbClr val="FFFFFF"/>
                </a:solidFill>
                <a:latin typeface="Arial"/>
                <a:cs typeface="Arial"/>
              </a:rPr>
              <a:t>adrianhoe.com  </a:t>
            </a:r>
            <a:r>
              <a:rPr sz="3600" u="heavy" spc="-1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adastarinformatics.com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92600" y="5816600"/>
            <a:ext cx="4508500" cy="584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92700" y="1485900"/>
            <a:ext cx="2959100" cy="1155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118435" y="1227335"/>
            <a:ext cx="276796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80" dirty="0"/>
              <a:t>Q </a:t>
            </a:r>
            <a:r>
              <a:rPr spc="-355" dirty="0"/>
              <a:t>&amp;</a:t>
            </a:r>
            <a:r>
              <a:rPr spc="-1325" dirty="0"/>
              <a:t> </a:t>
            </a:r>
            <a:r>
              <a:rPr dirty="0"/>
              <a:t>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2400" y="1066800"/>
            <a:ext cx="7620000" cy="76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00200" y="2514600"/>
            <a:ext cx="495300" cy="49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3600" y="2451100"/>
            <a:ext cx="4470400" cy="749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57400" y="3263900"/>
            <a:ext cx="457200" cy="45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40000" y="3200400"/>
            <a:ext cx="7353300" cy="673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40000" y="3733800"/>
            <a:ext cx="2552700" cy="558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0200" y="4965700"/>
            <a:ext cx="495300" cy="49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46300" y="4902200"/>
            <a:ext cx="7797800" cy="749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0200" y="6223000"/>
            <a:ext cx="495300" cy="49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3600" y="6159500"/>
            <a:ext cx="8166100" cy="749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33600" y="6807200"/>
            <a:ext cx="2603500" cy="7239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25600" y="2353567"/>
            <a:ext cx="8526145" cy="4996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4515" indent="-551815">
              <a:lnSpc>
                <a:spcPct val="100000"/>
              </a:lnSpc>
              <a:spcBef>
                <a:spcPts val="100"/>
              </a:spcBef>
              <a:buSzPct val="171428"/>
              <a:buChar char="•"/>
              <a:tabLst>
                <a:tab pos="565150" algn="l"/>
              </a:tabLst>
            </a:pPr>
            <a:r>
              <a:rPr sz="4200" spc="-100" dirty="0">
                <a:solidFill>
                  <a:srgbClr val="FFFFFF"/>
                </a:solidFill>
                <a:latin typeface="Arial"/>
                <a:cs typeface="Arial"/>
              </a:rPr>
              <a:t>Complexity </a:t>
            </a:r>
            <a:r>
              <a:rPr sz="4200" spc="-45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4200" spc="-180" dirty="0">
                <a:solidFill>
                  <a:srgbClr val="FFFFFF"/>
                </a:solidFill>
                <a:latin typeface="Arial"/>
                <a:cs typeface="Arial"/>
              </a:rPr>
              <a:t>led</a:t>
            </a:r>
            <a:r>
              <a:rPr sz="420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10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4200">
              <a:latin typeface="Arial"/>
              <a:cs typeface="Arial"/>
            </a:endParaRPr>
          </a:p>
          <a:p>
            <a:pPr marL="975360" marR="408305" lvl="1" indent="-505459">
              <a:lnSpc>
                <a:spcPts val="4100"/>
              </a:lnSpc>
              <a:spcBef>
                <a:spcPts val="1315"/>
              </a:spcBef>
              <a:buSzPct val="170833"/>
              <a:buChar char="•"/>
              <a:tabLst>
                <a:tab pos="975994" algn="l"/>
              </a:tabLst>
            </a:pPr>
            <a:r>
              <a:rPr sz="3600" spc="-240" dirty="0">
                <a:solidFill>
                  <a:srgbClr val="FFFFFF"/>
                </a:solidFill>
                <a:latin typeface="Arial"/>
                <a:cs typeface="Arial"/>
              </a:rPr>
              <a:t>escalating </a:t>
            </a:r>
            <a:r>
              <a:rPr sz="3600" spc="-175" dirty="0">
                <a:solidFill>
                  <a:srgbClr val="FFFFFF"/>
                </a:solidFill>
                <a:latin typeface="Arial"/>
                <a:cs typeface="Arial"/>
              </a:rPr>
              <a:t>costs </a:t>
            </a:r>
            <a:r>
              <a:rPr sz="3600" spc="-60" dirty="0">
                <a:solidFill>
                  <a:srgbClr val="FFFFFF"/>
                </a:solidFill>
                <a:latin typeface="Arial"/>
                <a:cs typeface="Arial"/>
              </a:rPr>
              <a:t>both </a:t>
            </a:r>
            <a:r>
              <a:rPr sz="3600" spc="-165" dirty="0">
                <a:solidFill>
                  <a:srgbClr val="FFFFFF"/>
                </a:solidFill>
                <a:latin typeface="Arial"/>
                <a:cs typeface="Arial"/>
              </a:rPr>
              <a:t>development </a:t>
            </a:r>
            <a:r>
              <a:rPr sz="3600" spc="-280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3600" spc="-220" dirty="0">
                <a:solidFill>
                  <a:srgbClr val="FFFFFF"/>
                </a:solidFill>
                <a:latin typeface="Arial"/>
                <a:cs typeface="Arial"/>
              </a:rPr>
              <a:t>maintenance</a:t>
            </a:r>
            <a:endParaRPr sz="3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Arial"/>
              <a:buChar char="•"/>
            </a:pPr>
            <a:endParaRPr sz="4100">
              <a:latin typeface="Times New Roman"/>
              <a:cs typeface="Times New Roman"/>
            </a:endParaRPr>
          </a:p>
          <a:p>
            <a:pPr marL="564515" indent="-551815">
              <a:lnSpc>
                <a:spcPct val="100000"/>
              </a:lnSpc>
              <a:buSzPct val="171428"/>
              <a:buChar char="•"/>
              <a:tabLst>
                <a:tab pos="565150" algn="l"/>
                <a:tab pos="5169535" algn="l"/>
              </a:tabLst>
            </a:pPr>
            <a:r>
              <a:rPr sz="4200" spc="-160" dirty="0">
                <a:solidFill>
                  <a:srgbClr val="FFFFFF"/>
                </a:solidFill>
                <a:latin typeface="Arial"/>
                <a:cs typeface="Arial"/>
              </a:rPr>
              <a:t>Reliability </a:t>
            </a:r>
            <a:r>
              <a:rPr sz="4200" spc="-4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4200" spc="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215" dirty="0">
                <a:solidFill>
                  <a:srgbClr val="FFFFFF"/>
                </a:solidFill>
                <a:latin typeface="Arial"/>
                <a:cs typeface="Arial"/>
              </a:rPr>
              <a:t>Mission</a:t>
            </a:r>
            <a:r>
              <a:rPr sz="42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10" dirty="0">
                <a:solidFill>
                  <a:srgbClr val="FFFFFF"/>
                </a:solidFill>
                <a:latin typeface="Arial"/>
                <a:cs typeface="Arial"/>
              </a:rPr>
              <a:t>/	</a:t>
            </a:r>
            <a:r>
              <a:rPr sz="4200" spc="-325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4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55" dirty="0">
                <a:solidFill>
                  <a:srgbClr val="FFFFFF"/>
                </a:solidFill>
                <a:latin typeface="Arial"/>
                <a:cs typeface="Arial"/>
              </a:rPr>
              <a:t>Critical</a:t>
            </a:r>
            <a:endParaRPr sz="4200">
              <a:latin typeface="Arial"/>
              <a:cs typeface="Arial"/>
            </a:endParaRPr>
          </a:p>
          <a:p>
            <a:pPr marL="564515" marR="5080" indent="-551815">
              <a:lnSpc>
                <a:spcPts val="4900"/>
              </a:lnSpc>
              <a:spcBef>
                <a:spcPts val="5140"/>
              </a:spcBef>
              <a:buSzPct val="171428"/>
              <a:buChar char="•"/>
              <a:tabLst>
                <a:tab pos="565150" algn="l"/>
                <a:tab pos="5944235" algn="l"/>
              </a:tabLst>
            </a:pPr>
            <a:r>
              <a:rPr sz="4200" spc="20" dirty="0">
                <a:solidFill>
                  <a:srgbClr val="FFFFFF"/>
                </a:solidFill>
                <a:latin typeface="Arial"/>
                <a:cs typeface="Arial"/>
              </a:rPr>
              <a:t>Other </a:t>
            </a:r>
            <a:r>
              <a:rPr sz="4200" spc="-55" dirty="0">
                <a:solidFill>
                  <a:srgbClr val="FFFFFF"/>
                </a:solidFill>
                <a:latin typeface="Arial"/>
                <a:cs typeface="Arial"/>
              </a:rPr>
              <a:t>part </a:t>
            </a:r>
            <a:r>
              <a:rPr sz="4200" spc="-7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420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114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42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15" dirty="0">
                <a:solidFill>
                  <a:srgbClr val="FFFFFF"/>
                </a:solidFill>
                <a:latin typeface="Arial"/>
                <a:cs typeface="Arial"/>
              </a:rPr>
              <a:t>world	</a:t>
            </a:r>
            <a:r>
              <a:rPr sz="4200" spc="-335" dirty="0">
                <a:solidFill>
                  <a:srgbClr val="FFFFFF"/>
                </a:solidFill>
                <a:latin typeface="Arial"/>
                <a:cs typeface="Arial"/>
              </a:rPr>
              <a:t>having </a:t>
            </a:r>
            <a:r>
              <a:rPr sz="4200" spc="-405" dirty="0">
                <a:solidFill>
                  <a:srgbClr val="FFFFFF"/>
                </a:solidFill>
                <a:latin typeface="Arial"/>
                <a:cs typeface="Arial"/>
              </a:rPr>
              <a:t>same  </a:t>
            </a:r>
            <a:r>
              <a:rPr sz="4200" spc="-180" dirty="0">
                <a:solidFill>
                  <a:srgbClr val="FFFFFF"/>
                </a:solidFill>
                <a:latin typeface="Arial"/>
                <a:cs typeface="Arial"/>
              </a:rPr>
              <a:t>experience</a:t>
            </a:r>
            <a:endParaRPr sz="4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078032" y="9248378"/>
            <a:ext cx="3776979" cy="378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45415">
              <a:lnSpc>
                <a:spcPts val="1400"/>
              </a:lnSpc>
              <a:spcBef>
                <a:spcPts val="80"/>
              </a:spcBef>
            </a:pP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1997-2004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Lexical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Integration (M) </a:t>
            </a:r>
            <a:r>
              <a:rPr sz="1200" spc="-130" dirty="0">
                <a:solidFill>
                  <a:srgbClr val="FFFFFF"/>
                </a:solidFill>
                <a:latin typeface="Arial"/>
                <a:cs typeface="Arial"/>
              </a:rPr>
              <a:t>Sdn 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Bhd 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125" dirty="0">
                <a:solidFill>
                  <a:srgbClr val="FFFFFF"/>
                </a:solidFill>
                <a:latin typeface="Arial"/>
                <a:cs typeface="Arial"/>
              </a:rPr>
              <a:t>2003-20087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AdrianHoe.com,AdaStar</a:t>
            </a:r>
            <a:r>
              <a:rPr sz="12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Informatics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2400" y="1066800"/>
            <a:ext cx="7620000" cy="76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00200" y="2438400"/>
            <a:ext cx="495300" cy="49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25600" y="2024456"/>
            <a:ext cx="3492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25" dirty="0"/>
              <a:t>•</a:t>
            </a:r>
            <a:endParaRPr sz="7200"/>
          </a:p>
        </p:txBody>
      </p:sp>
      <p:sp>
        <p:nvSpPr>
          <p:cNvPr id="5" name="object 5"/>
          <p:cNvSpPr/>
          <p:nvPr/>
        </p:nvSpPr>
        <p:spPr>
          <a:xfrm>
            <a:off x="2298700" y="2374900"/>
            <a:ext cx="7950200" cy="749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326079" y="2277367"/>
            <a:ext cx="777557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40045" algn="l"/>
              </a:tabLst>
            </a:pPr>
            <a:r>
              <a:rPr sz="4200" spc="-120" dirty="0">
                <a:solidFill>
                  <a:srgbClr val="FFFFFF"/>
                </a:solidFill>
                <a:latin typeface="Arial"/>
                <a:cs typeface="Arial"/>
              </a:rPr>
              <a:t>Identified</a:t>
            </a:r>
            <a:r>
              <a:rPr sz="42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140" dirty="0">
                <a:solidFill>
                  <a:srgbClr val="FFFFFF"/>
                </a:solidFill>
                <a:latin typeface="Arial"/>
                <a:cs typeface="Arial"/>
              </a:rPr>
              <a:t>software</a:t>
            </a:r>
            <a:r>
              <a:rPr sz="42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170" dirty="0">
                <a:solidFill>
                  <a:srgbClr val="FFFFFF"/>
                </a:solidFill>
                <a:latin typeface="Arial"/>
                <a:cs typeface="Arial"/>
              </a:rPr>
              <a:t>crisis	</a:t>
            </a:r>
            <a:r>
              <a:rPr sz="4200" spc="-229" dirty="0">
                <a:solidFill>
                  <a:srgbClr val="FFFFFF"/>
                </a:solidFill>
                <a:latin typeface="Arial"/>
                <a:cs typeface="Arial"/>
              </a:rPr>
              <a:t>symptoms:</a:t>
            </a:r>
            <a:endParaRPr sz="4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57400" y="3187700"/>
            <a:ext cx="457200" cy="45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52700" y="3124200"/>
            <a:ext cx="3086100" cy="673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57400" y="3733800"/>
            <a:ext cx="457200" cy="45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52700" y="3670300"/>
            <a:ext cx="2006600" cy="673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57400" y="4279900"/>
            <a:ext cx="457200" cy="45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40000" y="4203700"/>
            <a:ext cx="1143000" cy="584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57400" y="4826000"/>
            <a:ext cx="457200" cy="45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52700" y="4749800"/>
            <a:ext cx="2476500" cy="685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57400" y="5372100"/>
            <a:ext cx="457200" cy="45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27300" y="5308600"/>
            <a:ext cx="2184400" cy="571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57400" y="5918200"/>
            <a:ext cx="457200" cy="45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27300" y="5854700"/>
            <a:ext cx="3162300" cy="6731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57400" y="6464300"/>
            <a:ext cx="457200" cy="45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52700" y="6400800"/>
            <a:ext cx="2870200" cy="6731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57400" y="7010400"/>
            <a:ext cx="457200" cy="45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52700" y="6934200"/>
            <a:ext cx="1955800" cy="6858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082800" y="3044229"/>
            <a:ext cx="3431540" cy="4462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8159" indent="-505459">
              <a:lnSpc>
                <a:spcPts val="4310"/>
              </a:lnSpc>
              <a:spcBef>
                <a:spcPts val="100"/>
              </a:spcBef>
              <a:buSzPct val="170833"/>
              <a:buChar char="•"/>
              <a:tabLst>
                <a:tab pos="518795" algn="l"/>
              </a:tabLst>
            </a:pPr>
            <a:r>
              <a:rPr sz="3600" spc="-280" dirty="0">
                <a:solidFill>
                  <a:srgbClr val="FFFFFF"/>
                </a:solidFill>
                <a:latin typeface="Arial"/>
                <a:cs typeface="Arial"/>
              </a:rPr>
              <a:t>Responsiveness</a:t>
            </a:r>
            <a:endParaRPr sz="3600">
              <a:latin typeface="Arial"/>
              <a:cs typeface="Arial"/>
            </a:endParaRPr>
          </a:p>
          <a:p>
            <a:pPr marL="518159" indent="-505459">
              <a:lnSpc>
                <a:spcPts val="4300"/>
              </a:lnSpc>
              <a:buSzPct val="170833"/>
              <a:buChar char="•"/>
              <a:tabLst>
                <a:tab pos="518795" algn="l"/>
              </a:tabLst>
            </a:pPr>
            <a:r>
              <a:rPr sz="3600" spc="-135" dirty="0">
                <a:solidFill>
                  <a:srgbClr val="FFFFFF"/>
                </a:solidFill>
                <a:latin typeface="Arial"/>
                <a:cs typeface="Arial"/>
              </a:rPr>
              <a:t>Reliability</a:t>
            </a:r>
            <a:endParaRPr sz="3600">
              <a:latin typeface="Arial"/>
              <a:cs typeface="Arial"/>
            </a:endParaRPr>
          </a:p>
          <a:p>
            <a:pPr marL="518159" indent="-505459">
              <a:lnSpc>
                <a:spcPts val="4300"/>
              </a:lnSpc>
              <a:buSzPct val="170833"/>
              <a:buChar char="•"/>
              <a:tabLst>
                <a:tab pos="518795" algn="l"/>
              </a:tabLst>
            </a:pPr>
            <a:r>
              <a:rPr sz="3600" spc="-75" dirty="0">
                <a:solidFill>
                  <a:srgbClr val="FFFFFF"/>
                </a:solidFill>
                <a:latin typeface="Arial"/>
                <a:cs typeface="Arial"/>
              </a:rPr>
              <a:t>Cost</a:t>
            </a:r>
            <a:endParaRPr sz="3600">
              <a:latin typeface="Arial"/>
              <a:cs typeface="Arial"/>
            </a:endParaRPr>
          </a:p>
          <a:p>
            <a:pPr marL="518159" indent="-505459">
              <a:lnSpc>
                <a:spcPts val="4300"/>
              </a:lnSpc>
              <a:buSzPct val="170833"/>
              <a:buChar char="•"/>
              <a:tabLst>
                <a:tab pos="518795" algn="l"/>
              </a:tabLst>
            </a:pPr>
            <a:r>
              <a:rPr sz="3600" spc="-90" dirty="0">
                <a:solidFill>
                  <a:srgbClr val="FFFFFF"/>
                </a:solidFill>
                <a:latin typeface="Arial"/>
                <a:cs typeface="Arial"/>
              </a:rPr>
              <a:t>Modifiability</a:t>
            </a:r>
            <a:endParaRPr sz="3600">
              <a:latin typeface="Arial"/>
              <a:cs typeface="Arial"/>
            </a:endParaRPr>
          </a:p>
          <a:p>
            <a:pPr marL="518159" indent="-505459">
              <a:lnSpc>
                <a:spcPts val="4300"/>
              </a:lnSpc>
              <a:buSzPct val="170833"/>
              <a:buChar char="•"/>
              <a:tabLst>
                <a:tab pos="518795" algn="l"/>
              </a:tabLst>
            </a:pPr>
            <a:r>
              <a:rPr sz="3600" spc="-190" dirty="0">
                <a:solidFill>
                  <a:srgbClr val="FFFFFF"/>
                </a:solidFill>
                <a:latin typeface="Arial"/>
                <a:cs typeface="Arial"/>
              </a:rPr>
              <a:t>Timeliness</a:t>
            </a:r>
            <a:endParaRPr sz="3600">
              <a:latin typeface="Arial"/>
              <a:cs typeface="Arial"/>
            </a:endParaRPr>
          </a:p>
          <a:p>
            <a:pPr marL="518159" indent="-505459">
              <a:lnSpc>
                <a:spcPts val="4300"/>
              </a:lnSpc>
              <a:buSzPct val="170833"/>
              <a:buChar char="•"/>
              <a:tabLst>
                <a:tab pos="518795" algn="l"/>
              </a:tabLst>
            </a:pPr>
            <a:r>
              <a:rPr sz="3600" spc="-114" dirty="0">
                <a:solidFill>
                  <a:srgbClr val="FFFFFF"/>
                </a:solidFill>
                <a:latin typeface="Arial"/>
                <a:cs typeface="Arial"/>
              </a:rPr>
              <a:t>Transportability</a:t>
            </a:r>
            <a:endParaRPr sz="3600">
              <a:latin typeface="Arial"/>
              <a:cs typeface="Arial"/>
            </a:endParaRPr>
          </a:p>
          <a:p>
            <a:pPr marL="518159" indent="-505459">
              <a:lnSpc>
                <a:spcPts val="4300"/>
              </a:lnSpc>
              <a:buSzPct val="170833"/>
              <a:buChar char="•"/>
              <a:tabLst>
                <a:tab pos="518795" algn="l"/>
              </a:tabLst>
            </a:pPr>
            <a:r>
              <a:rPr sz="3600" spc="-140" dirty="0">
                <a:solidFill>
                  <a:srgbClr val="FFFFFF"/>
                </a:solidFill>
                <a:latin typeface="Arial"/>
                <a:cs typeface="Arial"/>
              </a:rPr>
              <a:t>Maintainability</a:t>
            </a:r>
            <a:endParaRPr sz="3600">
              <a:latin typeface="Arial"/>
              <a:cs typeface="Arial"/>
            </a:endParaRPr>
          </a:p>
          <a:p>
            <a:pPr marL="518159" indent="-505459">
              <a:lnSpc>
                <a:spcPts val="4310"/>
              </a:lnSpc>
              <a:buSzPct val="170833"/>
              <a:buChar char="•"/>
              <a:tabLst>
                <a:tab pos="518795" algn="l"/>
              </a:tabLst>
            </a:pPr>
            <a:r>
              <a:rPr sz="3600" spc="-190" dirty="0">
                <a:solidFill>
                  <a:srgbClr val="FFFFFF"/>
                </a:solidFill>
                <a:latin typeface="Arial"/>
                <a:cs typeface="Arial"/>
              </a:rPr>
              <a:t>Efficiency</a:t>
            </a:r>
            <a:endParaRPr sz="36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9078032" y="9248378"/>
            <a:ext cx="3776979" cy="378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45415">
              <a:lnSpc>
                <a:spcPts val="1400"/>
              </a:lnSpc>
              <a:spcBef>
                <a:spcPts val="80"/>
              </a:spcBef>
            </a:pP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1997-2004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Lexical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Integration (M) </a:t>
            </a:r>
            <a:r>
              <a:rPr sz="1200" spc="-130" dirty="0">
                <a:solidFill>
                  <a:srgbClr val="FFFFFF"/>
                </a:solidFill>
                <a:latin typeface="Arial"/>
                <a:cs typeface="Arial"/>
              </a:rPr>
              <a:t>Sdn 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Bhd 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2003-2008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AdrianHoe.com,AdaStar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Informatics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4457700"/>
            <a:ext cx="49530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33600" y="4394200"/>
            <a:ext cx="5638800" cy="74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7400" y="5384800"/>
            <a:ext cx="457200" cy="45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40000" y="5308600"/>
            <a:ext cx="3784600" cy="685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57400" y="5930900"/>
            <a:ext cx="457200" cy="45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52700" y="5867400"/>
            <a:ext cx="7239000" cy="673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57400" y="6477000"/>
            <a:ext cx="457200" cy="45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40000" y="6400800"/>
            <a:ext cx="4127500" cy="685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25600" y="4296667"/>
            <a:ext cx="8007984" cy="2676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4515" indent="-551815">
              <a:lnSpc>
                <a:spcPct val="100000"/>
              </a:lnSpc>
              <a:spcBef>
                <a:spcPts val="100"/>
              </a:spcBef>
              <a:buSzPct val="171428"/>
              <a:buChar char="•"/>
              <a:tabLst>
                <a:tab pos="565150" algn="l"/>
                <a:tab pos="3940810" algn="l"/>
                <a:tab pos="4410710" algn="l"/>
              </a:tabLst>
            </a:pPr>
            <a:r>
              <a:rPr sz="4200" spc="-340" dirty="0">
                <a:solidFill>
                  <a:srgbClr val="FFFFFF"/>
                </a:solidFill>
                <a:latin typeface="Arial"/>
                <a:cs typeface="Arial"/>
              </a:rPr>
              <a:t>Single</a:t>
            </a:r>
            <a:r>
              <a:rPr sz="42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225" dirty="0">
                <a:solidFill>
                  <a:srgbClr val="FFFFFF"/>
                </a:solidFill>
                <a:latin typeface="Arial"/>
                <a:cs typeface="Arial"/>
              </a:rPr>
              <a:t>standard	</a:t>
            </a:r>
            <a:r>
              <a:rPr sz="4200" spc="-254" dirty="0">
                <a:solidFill>
                  <a:srgbClr val="FFFFFF"/>
                </a:solidFill>
                <a:latin typeface="Arial"/>
                <a:cs typeface="Arial"/>
              </a:rPr>
              <a:t>is	</a:t>
            </a:r>
            <a:r>
              <a:rPr sz="4200" spc="-270" dirty="0">
                <a:solidFill>
                  <a:srgbClr val="FFFFFF"/>
                </a:solidFill>
                <a:latin typeface="Arial"/>
                <a:cs typeface="Arial"/>
              </a:rPr>
              <a:t>needed</a:t>
            </a:r>
            <a:endParaRPr sz="4200">
              <a:latin typeface="Arial"/>
              <a:cs typeface="Arial"/>
            </a:endParaRPr>
          </a:p>
          <a:p>
            <a:pPr marL="975360" lvl="1" indent="-505459">
              <a:lnSpc>
                <a:spcPts val="4310"/>
              </a:lnSpc>
              <a:spcBef>
                <a:spcPts val="2395"/>
              </a:spcBef>
              <a:buSzPct val="170833"/>
              <a:buChar char="•"/>
              <a:tabLst>
                <a:tab pos="975994" algn="l"/>
              </a:tabLst>
            </a:pPr>
            <a:r>
              <a:rPr sz="3600" spc="-165" dirty="0">
                <a:solidFill>
                  <a:srgbClr val="FFFFFF"/>
                </a:solidFill>
                <a:latin typeface="Arial"/>
                <a:cs typeface="Arial"/>
              </a:rPr>
              <a:t>General</a:t>
            </a:r>
            <a:r>
              <a:rPr sz="3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55" dirty="0">
                <a:solidFill>
                  <a:srgbClr val="FFFFFF"/>
                </a:solidFill>
                <a:latin typeface="Arial"/>
                <a:cs typeface="Arial"/>
              </a:rPr>
              <a:t>computing</a:t>
            </a:r>
            <a:endParaRPr sz="3600">
              <a:latin typeface="Arial"/>
              <a:cs typeface="Arial"/>
            </a:endParaRPr>
          </a:p>
          <a:p>
            <a:pPr marL="975360" lvl="1" indent="-505459">
              <a:lnSpc>
                <a:spcPts val="4300"/>
              </a:lnSpc>
              <a:buSzPct val="170833"/>
              <a:buChar char="•"/>
              <a:tabLst>
                <a:tab pos="975994" algn="l"/>
              </a:tabLst>
            </a:pPr>
            <a:r>
              <a:rPr sz="3600" spc="-270" dirty="0">
                <a:solidFill>
                  <a:srgbClr val="FFFFFF"/>
                </a:solidFill>
                <a:latin typeface="Arial"/>
                <a:cs typeface="Arial"/>
              </a:rPr>
              <a:t>Embedded </a:t>
            </a:r>
            <a:r>
              <a:rPr sz="3600" spc="-28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3600" spc="-200" dirty="0">
                <a:solidFill>
                  <a:srgbClr val="FFFFFF"/>
                </a:solidFill>
                <a:latin typeface="Arial"/>
                <a:cs typeface="Arial"/>
              </a:rPr>
              <a:t>Real-Time</a:t>
            </a:r>
            <a:r>
              <a:rPr sz="36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75" dirty="0">
                <a:solidFill>
                  <a:srgbClr val="FFFFFF"/>
                </a:solidFill>
                <a:latin typeface="Arial"/>
                <a:cs typeface="Arial"/>
              </a:rPr>
              <a:t>applications</a:t>
            </a:r>
            <a:endParaRPr sz="3600">
              <a:latin typeface="Arial"/>
              <a:cs typeface="Arial"/>
            </a:endParaRPr>
          </a:p>
          <a:p>
            <a:pPr marL="975360" lvl="1" indent="-505459">
              <a:lnSpc>
                <a:spcPts val="4310"/>
              </a:lnSpc>
              <a:buSzPct val="170833"/>
              <a:buChar char="•"/>
              <a:tabLst>
                <a:tab pos="975994" algn="l"/>
              </a:tabLst>
            </a:pPr>
            <a:r>
              <a:rPr sz="3600" spc="-155" dirty="0">
                <a:solidFill>
                  <a:srgbClr val="FFFFFF"/>
                </a:solidFill>
                <a:latin typeface="Arial"/>
                <a:cs typeface="Arial"/>
              </a:rPr>
              <a:t>Scientific</a:t>
            </a:r>
            <a:r>
              <a:rPr sz="3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200" dirty="0">
                <a:solidFill>
                  <a:srgbClr val="FFFFFF"/>
                </a:solidFill>
                <a:latin typeface="Arial"/>
                <a:cs typeface="Arial"/>
              </a:rPr>
              <a:t>engineering</a:t>
            </a:r>
            <a:endParaRPr sz="3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05300" y="1016000"/>
            <a:ext cx="4495800" cy="1016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329013" y="757435"/>
            <a:ext cx="434657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25" dirty="0"/>
              <a:t>Solutions?</a:t>
            </a:r>
          </a:p>
        </p:txBody>
      </p:sp>
      <p:sp>
        <p:nvSpPr>
          <p:cNvPr id="13" name="object 13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078032" y="9248378"/>
            <a:ext cx="3776979" cy="378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45415">
              <a:lnSpc>
                <a:spcPts val="1400"/>
              </a:lnSpc>
              <a:spcBef>
                <a:spcPts val="80"/>
              </a:spcBef>
            </a:pP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1997-2004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Lexical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Integration (M) </a:t>
            </a:r>
            <a:r>
              <a:rPr sz="1200" spc="-130" dirty="0">
                <a:solidFill>
                  <a:srgbClr val="FFFFFF"/>
                </a:solidFill>
                <a:latin typeface="Arial"/>
                <a:cs typeface="Arial"/>
              </a:rPr>
              <a:t>Sdn 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Bhd 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2003-2008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AdrianHoe.com,AdaStar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Informatics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2933700"/>
            <a:ext cx="49530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09800" y="2870200"/>
            <a:ext cx="3657600" cy="63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7400" y="3683000"/>
            <a:ext cx="457200" cy="45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40000" y="3606800"/>
            <a:ext cx="2171700" cy="584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57400" y="4229100"/>
            <a:ext cx="457200" cy="45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14600" y="4165600"/>
            <a:ext cx="2768600" cy="571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0200" y="5105400"/>
            <a:ext cx="49530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09800" y="5041900"/>
            <a:ext cx="3365500" cy="635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57400" y="5854700"/>
            <a:ext cx="457200" cy="45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52700" y="5791200"/>
            <a:ext cx="1866900" cy="571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89200" y="6464300"/>
            <a:ext cx="393700" cy="406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33700" y="6426200"/>
            <a:ext cx="3136900" cy="546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25600" y="2391665"/>
            <a:ext cx="4286885" cy="4450080"/>
          </a:xfrm>
          <a:prstGeom prst="rect">
            <a:avLst/>
          </a:prstGeom>
        </p:spPr>
        <p:txBody>
          <a:bodyPr vert="horz" wrap="square" lIns="0" tIns="393700" rIns="0" bIns="0" rtlCol="0">
            <a:spAutoFit/>
          </a:bodyPr>
          <a:lstStyle/>
          <a:p>
            <a:pPr marL="564515" indent="-551815">
              <a:lnSpc>
                <a:spcPct val="100000"/>
              </a:lnSpc>
              <a:spcBef>
                <a:spcPts val="3100"/>
              </a:spcBef>
              <a:buSzPct val="171428"/>
              <a:buChar char="•"/>
              <a:tabLst>
                <a:tab pos="565150" algn="l"/>
              </a:tabLst>
            </a:pPr>
            <a:r>
              <a:rPr sz="4200" spc="-240" dirty="0">
                <a:solidFill>
                  <a:srgbClr val="FFFFFF"/>
                </a:solidFill>
                <a:latin typeface="Arial"/>
                <a:cs typeface="Arial"/>
              </a:rPr>
              <a:t>1975 </a:t>
            </a:r>
            <a:r>
              <a:rPr sz="4200" spc="-4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42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50" dirty="0">
                <a:solidFill>
                  <a:srgbClr val="FFFFFF"/>
                </a:solidFill>
                <a:latin typeface="Arial"/>
                <a:cs typeface="Arial"/>
              </a:rPr>
              <a:t>HOLWG</a:t>
            </a:r>
            <a:endParaRPr sz="4200">
              <a:latin typeface="Arial"/>
              <a:cs typeface="Arial"/>
            </a:endParaRPr>
          </a:p>
          <a:p>
            <a:pPr marL="975360" lvl="1" indent="-505459">
              <a:lnSpc>
                <a:spcPts val="4310"/>
              </a:lnSpc>
              <a:spcBef>
                <a:spcPts val="994"/>
              </a:spcBef>
              <a:buSzPct val="170833"/>
              <a:buChar char="•"/>
              <a:tabLst>
                <a:tab pos="975994" algn="l"/>
              </a:tabLst>
            </a:pPr>
            <a:r>
              <a:rPr sz="3600" spc="-190" dirty="0">
                <a:solidFill>
                  <a:srgbClr val="FFFFFF"/>
                </a:solidFill>
                <a:latin typeface="Arial"/>
                <a:cs typeface="Arial"/>
              </a:rPr>
              <a:t>Straw</a:t>
            </a:r>
            <a:r>
              <a:rPr sz="3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300" dirty="0">
                <a:solidFill>
                  <a:srgbClr val="FFFFFF"/>
                </a:solidFill>
                <a:latin typeface="Arial"/>
                <a:cs typeface="Arial"/>
              </a:rPr>
              <a:t>man</a:t>
            </a:r>
            <a:endParaRPr sz="3600">
              <a:latin typeface="Arial"/>
              <a:cs typeface="Arial"/>
            </a:endParaRPr>
          </a:p>
          <a:p>
            <a:pPr marL="975360" lvl="1" indent="-505459">
              <a:lnSpc>
                <a:spcPts val="4310"/>
              </a:lnSpc>
              <a:buSzPct val="170833"/>
              <a:buChar char="•"/>
              <a:tabLst>
                <a:tab pos="975994" algn="l"/>
              </a:tabLst>
            </a:pPr>
            <a:r>
              <a:rPr sz="3600" spc="-110" dirty="0">
                <a:solidFill>
                  <a:srgbClr val="FFFFFF"/>
                </a:solidFill>
                <a:latin typeface="Arial"/>
                <a:cs typeface="Arial"/>
              </a:rPr>
              <a:t>Wooden</a:t>
            </a:r>
            <a:r>
              <a:rPr sz="3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300" dirty="0">
                <a:solidFill>
                  <a:srgbClr val="FFFFFF"/>
                </a:solidFill>
                <a:latin typeface="Arial"/>
                <a:cs typeface="Arial"/>
              </a:rPr>
              <a:t>man</a:t>
            </a:r>
            <a:endParaRPr sz="3600">
              <a:latin typeface="Arial"/>
              <a:cs typeface="Arial"/>
            </a:endParaRPr>
          </a:p>
          <a:p>
            <a:pPr marL="564515" indent="-551815">
              <a:lnSpc>
                <a:spcPct val="100000"/>
              </a:lnSpc>
              <a:spcBef>
                <a:spcPts val="2445"/>
              </a:spcBef>
              <a:buSzPct val="171428"/>
              <a:buChar char="•"/>
              <a:tabLst>
                <a:tab pos="565150" algn="l"/>
              </a:tabLst>
            </a:pPr>
            <a:r>
              <a:rPr sz="4200" spc="-240" dirty="0">
                <a:solidFill>
                  <a:srgbClr val="FFFFFF"/>
                </a:solidFill>
                <a:latin typeface="Arial"/>
                <a:cs typeface="Arial"/>
              </a:rPr>
              <a:t>1976 </a:t>
            </a:r>
            <a:r>
              <a:rPr sz="4200" spc="-45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4200" spc="-95" dirty="0">
                <a:solidFill>
                  <a:srgbClr val="FFFFFF"/>
                </a:solidFill>
                <a:latin typeface="Arial"/>
                <a:cs typeface="Arial"/>
              </a:rPr>
              <a:t>Tin</a:t>
            </a:r>
            <a:r>
              <a:rPr sz="4200" spc="-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350" dirty="0">
                <a:solidFill>
                  <a:srgbClr val="FFFFFF"/>
                </a:solidFill>
                <a:latin typeface="Arial"/>
                <a:cs typeface="Arial"/>
              </a:rPr>
              <a:t>man</a:t>
            </a:r>
            <a:endParaRPr sz="4200">
              <a:latin typeface="Arial"/>
              <a:cs typeface="Arial"/>
            </a:endParaRPr>
          </a:p>
          <a:p>
            <a:pPr marL="975360" lvl="1" indent="-505459">
              <a:lnSpc>
                <a:spcPct val="100000"/>
              </a:lnSpc>
              <a:spcBef>
                <a:spcPts val="994"/>
              </a:spcBef>
              <a:buSzPct val="170833"/>
              <a:buChar char="•"/>
              <a:tabLst>
                <a:tab pos="975994" algn="l"/>
              </a:tabLst>
            </a:pPr>
            <a:r>
              <a:rPr sz="3600" spc="-50" dirty="0">
                <a:solidFill>
                  <a:srgbClr val="FFFFFF"/>
                </a:solidFill>
                <a:latin typeface="Arial"/>
                <a:cs typeface="Arial"/>
              </a:rPr>
              <a:t>Iron</a:t>
            </a:r>
            <a:r>
              <a:rPr sz="3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300" dirty="0">
                <a:solidFill>
                  <a:srgbClr val="FFFFFF"/>
                </a:solidFill>
                <a:latin typeface="Arial"/>
                <a:cs typeface="Arial"/>
              </a:rPr>
              <a:t>man</a:t>
            </a:r>
            <a:endParaRPr sz="3600">
              <a:latin typeface="Arial"/>
              <a:cs typeface="Arial"/>
            </a:endParaRPr>
          </a:p>
          <a:p>
            <a:pPr marL="1327785" lvl="2" indent="-413384">
              <a:lnSpc>
                <a:spcPct val="100000"/>
              </a:lnSpc>
              <a:spcBef>
                <a:spcPts val="1160"/>
              </a:spcBef>
              <a:buSzPct val="170833"/>
              <a:buChar char="•"/>
              <a:tabLst>
                <a:tab pos="1327785" algn="l"/>
                <a:tab pos="1328420" algn="l"/>
              </a:tabLst>
            </a:pP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17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proposals,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selected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921000" y="6946900"/>
            <a:ext cx="368300" cy="3683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76600" y="6921500"/>
            <a:ext cx="2768600" cy="4699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21000" y="7366000"/>
            <a:ext cx="368300" cy="3683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89300" y="7340600"/>
            <a:ext cx="1943100" cy="4699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21000" y="7785100"/>
            <a:ext cx="368300" cy="3683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89300" y="7759700"/>
            <a:ext cx="1536700" cy="4699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21000" y="8204200"/>
            <a:ext cx="368300" cy="2286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71800" y="6807596"/>
            <a:ext cx="164465" cy="17532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3479"/>
              </a:lnSpc>
              <a:spcBef>
                <a:spcPts val="135"/>
              </a:spcBef>
            </a:pPr>
            <a:r>
              <a:rPr sz="3050" spc="2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3050">
              <a:latin typeface="Arial"/>
              <a:cs typeface="Arial"/>
            </a:endParaRPr>
          </a:p>
          <a:p>
            <a:pPr marL="12700">
              <a:lnSpc>
                <a:spcPts val="3300"/>
              </a:lnSpc>
            </a:pPr>
            <a:r>
              <a:rPr sz="3050" spc="2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3050">
              <a:latin typeface="Arial"/>
              <a:cs typeface="Arial"/>
            </a:endParaRPr>
          </a:p>
          <a:p>
            <a:pPr marL="12700">
              <a:lnSpc>
                <a:spcPts val="3300"/>
              </a:lnSpc>
            </a:pPr>
            <a:r>
              <a:rPr sz="3050" spc="2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3050">
              <a:latin typeface="Arial"/>
              <a:cs typeface="Arial"/>
            </a:endParaRPr>
          </a:p>
          <a:p>
            <a:pPr marL="12700">
              <a:lnSpc>
                <a:spcPts val="3479"/>
              </a:lnSpc>
            </a:pPr>
            <a:r>
              <a:rPr sz="3050" spc="2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30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263900" y="8178800"/>
            <a:ext cx="2616200" cy="254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339129" y="6774835"/>
            <a:ext cx="2554605" cy="170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2800"/>
              </a:lnSpc>
              <a:spcBef>
                <a:spcPts val="100"/>
              </a:spcBef>
            </a:pP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Green 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(CII 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Honeywell Bull)  </a:t>
            </a:r>
            <a:r>
              <a:rPr sz="1800" spc="-145" dirty="0">
                <a:solidFill>
                  <a:srgbClr val="FFFFFF"/>
                </a:solidFill>
                <a:latin typeface="Arial"/>
                <a:cs typeface="Arial"/>
              </a:rPr>
              <a:t>Red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(Intermetrics)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Blue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(Softech)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Yellow </a:t>
            </a:r>
            <a:r>
              <a:rPr sz="1800" spc="-170" dirty="0">
                <a:solidFill>
                  <a:srgbClr val="FFFFFF"/>
                </a:solidFill>
                <a:latin typeface="Arial"/>
                <a:cs typeface="Arial"/>
              </a:rPr>
              <a:t>(SRI</a:t>
            </a:r>
            <a:r>
              <a:rPr sz="1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International)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546600" y="1016000"/>
            <a:ext cx="3987800" cy="10160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4567323" y="757435"/>
            <a:ext cx="387032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Solution!</a:t>
            </a:r>
          </a:p>
        </p:txBody>
      </p:sp>
      <p:sp>
        <p:nvSpPr>
          <p:cNvPr id="27" name="object 27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9078032" y="9248378"/>
            <a:ext cx="3776979" cy="378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45415">
              <a:lnSpc>
                <a:spcPts val="1400"/>
              </a:lnSpc>
              <a:spcBef>
                <a:spcPts val="80"/>
              </a:spcBef>
            </a:pP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1997-2004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Lexical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Integration (M) </a:t>
            </a:r>
            <a:r>
              <a:rPr sz="1200" spc="-130" dirty="0">
                <a:solidFill>
                  <a:srgbClr val="FFFFFF"/>
                </a:solidFill>
                <a:latin typeface="Arial"/>
                <a:cs typeface="Arial"/>
              </a:rPr>
              <a:t>Sdn 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Bhd 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2003-2008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AdrianHoe.com,AdaStar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Informatics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3746500"/>
            <a:ext cx="49530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09800" y="3683000"/>
            <a:ext cx="3771900" cy="63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7400" y="4495800"/>
            <a:ext cx="457200" cy="45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2700" y="4432300"/>
            <a:ext cx="939800" cy="571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57400" y="5168900"/>
            <a:ext cx="457200" cy="45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40000" y="5092700"/>
            <a:ext cx="1397000" cy="584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0200" y="5867400"/>
            <a:ext cx="49530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46300" y="5803900"/>
            <a:ext cx="3073400" cy="749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56200" y="5803900"/>
            <a:ext cx="1866900" cy="635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46900" y="5803900"/>
            <a:ext cx="3314700" cy="635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46300" y="6426200"/>
            <a:ext cx="9525000" cy="749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46300" y="7048500"/>
            <a:ext cx="1701800" cy="635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25600" y="3585467"/>
            <a:ext cx="9912350" cy="403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4515" indent="-551815">
              <a:lnSpc>
                <a:spcPct val="100000"/>
              </a:lnSpc>
              <a:spcBef>
                <a:spcPts val="100"/>
              </a:spcBef>
              <a:buSzPct val="171428"/>
              <a:buChar char="•"/>
              <a:tabLst>
                <a:tab pos="565150" algn="l"/>
              </a:tabLst>
            </a:pPr>
            <a:r>
              <a:rPr sz="4200" spc="-240" dirty="0">
                <a:solidFill>
                  <a:srgbClr val="FFFFFF"/>
                </a:solidFill>
                <a:latin typeface="Arial"/>
                <a:cs typeface="Arial"/>
              </a:rPr>
              <a:t>1978 </a:t>
            </a:r>
            <a:r>
              <a:rPr sz="4200" spc="-45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4200" spc="-265" dirty="0">
                <a:solidFill>
                  <a:srgbClr val="FFFFFF"/>
                </a:solidFill>
                <a:latin typeface="Arial"/>
                <a:cs typeface="Arial"/>
              </a:rPr>
              <a:t>Steel</a:t>
            </a:r>
            <a:r>
              <a:rPr sz="4200" spc="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350" dirty="0">
                <a:solidFill>
                  <a:srgbClr val="FFFFFF"/>
                </a:solidFill>
                <a:latin typeface="Arial"/>
                <a:cs typeface="Arial"/>
              </a:rPr>
              <a:t>man</a:t>
            </a:r>
            <a:endParaRPr sz="4200">
              <a:latin typeface="Arial"/>
              <a:cs typeface="Arial"/>
            </a:endParaRPr>
          </a:p>
          <a:p>
            <a:pPr marL="975360" lvl="1" indent="-505459">
              <a:lnSpc>
                <a:spcPct val="100000"/>
              </a:lnSpc>
              <a:spcBef>
                <a:spcPts val="994"/>
              </a:spcBef>
              <a:buSzPct val="170833"/>
              <a:buChar char="•"/>
              <a:tabLst>
                <a:tab pos="975994" algn="l"/>
              </a:tabLst>
            </a:pPr>
            <a:r>
              <a:rPr sz="3600" spc="-290" dirty="0">
                <a:solidFill>
                  <a:srgbClr val="FFFFFF"/>
                </a:solidFill>
                <a:latin typeface="Arial"/>
                <a:cs typeface="Arial"/>
              </a:rPr>
              <a:t>Red</a:t>
            </a:r>
            <a:endParaRPr sz="3600">
              <a:latin typeface="Arial"/>
              <a:cs typeface="Arial"/>
            </a:endParaRPr>
          </a:p>
          <a:p>
            <a:pPr marL="975360" lvl="1" indent="-505459">
              <a:lnSpc>
                <a:spcPct val="100000"/>
              </a:lnSpc>
              <a:spcBef>
                <a:spcPts val="980"/>
              </a:spcBef>
              <a:buSzPct val="170833"/>
              <a:buChar char="•"/>
              <a:tabLst>
                <a:tab pos="975994" algn="l"/>
              </a:tabLst>
            </a:pPr>
            <a:r>
              <a:rPr sz="3600" spc="-150" dirty="0">
                <a:solidFill>
                  <a:srgbClr val="FFFFFF"/>
                </a:solidFill>
                <a:latin typeface="Arial"/>
                <a:cs typeface="Arial"/>
              </a:rPr>
              <a:t>Green</a:t>
            </a:r>
            <a:endParaRPr sz="3600">
              <a:latin typeface="Arial"/>
              <a:cs typeface="Arial"/>
            </a:endParaRPr>
          </a:p>
          <a:p>
            <a:pPr marL="564515" marR="5080" indent="-551815">
              <a:lnSpc>
                <a:spcPts val="4900"/>
              </a:lnSpc>
              <a:spcBef>
                <a:spcPts val="1325"/>
              </a:spcBef>
              <a:buSzPct val="171428"/>
              <a:buChar char="•"/>
              <a:tabLst>
                <a:tab pos="565150" algn="l"/>
                <a:tab pos="1569085" algn="l"/>
                <a:tab pos="5391150" algn="l"/>
                <a:tab pos="6618605" algn="l"/>
              </a:tabLst>
            </a:pPr>
            <a:r>
              <a:rPr sz="4200" spc="-400" dirty="0">
                <a:solidFill>
                  <a:srgbClr val="FFFFFF"/>
                </a:solidFill>
                <a:latin typeface="Arial"/>
                <a:cs typeface="Arial"/>
              </a:rPr>
              <a:t>May	</a:t>
            </a:r>
            <a:r>
              <a:rPr sz="4200" spc="-245" dirty="0">
                <a:solidFill>
                  <a:srgbClr val="FFFFFF"/>
                </a:solidFill>
                <a:latin typeface="Arial"/>
                <a:cs typeface="Arial"/>
              </a:rPr>
              <a:t>2, </a:t>
            </a:r>
            <a:r>
              <a:rPr sz="4200" spc="-240" dirty="0">
                <a:solidFill>
                  <a:srgbClr val="FFFFFF"/>
                </a:solidFill>
                <a:latin typeface="Arial"/>
                <a:cs typeface="Arial"/>
              </a:rPr>
              <a:t>1979</a:t>
            </a:r>
            <a:r>
              <a:rPr sz="4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4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4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365" dirty="0">
                <a:solidFill>
                  <a:srgbClr val="00F900"/>
                </a:solidFill>
                <a:latin typeface="Arial"/>
                <a:cs typeface="Arial"/>
              </a:rPr>
              <a:t>GREEN	</a:t>
            </a:r>
            <a:r>
              <a:rPr sz="4200" spc="-229" dirty="0">
                <a:solidFill>
                  <a:srgbClr val="FFFFFF"/>
                </a:solidFill>
                <a:latin typeface="Arial"/>
                <a:cs typeface="Arial"/>
              </a:rPr>
              <a:t>team	</a:t>
            </a:r>
            <a:r>
              <a:rPr sz="4200" spc="-100" dirty="0">
                <a:solidFill>
                  <a:srgbClr val="FFFFFF"/>
                </a:solidFill>
                <a:latin typeface="Arial"/>
                <a:cs typeface="Arial"/>
              </a:rPr>
              <a:t>won! </a:t>
            </a:r>
            <a:r>
              <a:rPr sz="4200" spc="-105" dirty="0">
                <a:solidFill>
                  <a:srgbClr val="FFFFFF"/>
                </a:solidFill>
                <a:latin typeface="Arial"/>
                <a:cs typeface="Arial"/>
              </a:rPr>
              <a:t>CII  </a:t>
            </a:r>
            <a:r>
              <a:rPr sz="4200" spc="-150" dirty="0">
                <a:solidFill>
                  <a:srgbClr val="FFFFFF"/>
                </a:solidFill>
                <a:latin typeface="Arial"/>
                <a:cs typeface="Arial"/>
              </a:rPr>
              <a:t>Honeywell </a:t>
            </a:r>
            <a:r>
              <a:rPr sz="4200" spc="-175" dirty="0">
                <a:solidFill>
                  <a:srgbClr val="FFFFFF"/>
                </a:solidFill>
                <a:latin typeface="Arial"/>
                <a:cs typeface="Arial"/>
              </a:rPr>
              <a:t>Bull</a:t>
            </a:r>
            <a:r>
              <a:rPr sz="4200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180" dirty="0">
                <a:solidFill>
                  <a:srgbClr val="FFFFFF"/>
                </a:solidFill>
                <a:latin typeface="Arial"/>
                <a:cs typeface="Arial"/>
              </a:rPr>
              <a:t>led</a:t>
            </a:r>
            <a:r>
              <a:rPr sz="42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275" dirty="0">
                <a:solidFill>
                  <a:srgbClr val="FFFFFF"/>
                </a:solidFill>
                <a:latin typeface="Arial"/>
                <a:cs typeface="Arial"/>
              </a:rPr>
              <a:t>by	</a:t>
            </a:r>
            <a:r>
              <a:rPr sz="4200" spc="-250" dirty="0">
                <a:solidFill>
                  <a:srgbClr val="FFFFFF"/>
                </a:solidFill>
                <a:latin typeface="Arial"/>
                <a:cs typeface="Arial"/>
              </a:rPr>
              <a:t>French </a:t>
            </a:r>
            <a:r>
              <a:rPr sz="4200" spc="-270" dirty="0">
                <a:solidFill>
                  <a:srgbClr val="FFFFFF"/>
                </a:solidFill>
                <a:latin typeface="Arial"/>
                <a:cs typeface="Arial"/>
              </a:rPr>
              <a:t>engineer, </a:t>
            </a:r>
            <a:r>
              <a:rPr sz="4200" spc="-565" dirty="0">
                <a:solidFill>
                  <a:srgbClr val="FFFFFF"/>
                </a:solidFill>
                <a:latin typeface="Arial"/>
                <a:cs typeface="Arial"/>
              </a:rPr>
              <a:t>Jean  </a:t>
            </a:r>
            <a:r>
              <a:rPr sz="4200" spc="-235" dirty="0">
                <a:solidFill>
                  <a:srgbClr val="FFFFFF"/>
                </a:solidFill>
                <a:latin typeface="Arial"/>
                <a:cs typeface="Arial"/>
              </a:rPr>
              <a:t>Ichbiah</a:t>
            </a:r>
            <a:endParaRPr sz="4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46600" y="1016000"/>
            <a:ext cx="3987800" cy="1016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567323" y="757435"/>
            <a:ext cx="387032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Solution!</a:t>
            </a:r>
          </a:p>
        </p:txBody>
      </p:sp>
      <p:sp>
        <p:nvSpPr>
          <p:cNvPr id="17" name="object 17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56700" y="9207500"/>
            <a:ext cx="3721100" cy="406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17000" y="9385300"/>
            <a:ext cx="3987800" cy="3683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078032" y="9248378"/>
            <a:ext cx="3776979" cy="378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45415">
              <a:lnSpc>
                <a:spcPts val="1400"/>
              </a:lnSpc>
              <a:spcBef>
                <a:spcPts val="80"/>
              </a:spcBef>
            </a:pP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1997-2004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Lexical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Integration (M) </a:t>
            </a:r>
            <a:r>
              <a:rPr sz="1200" spc="-130" dirty="0">
                <a:solidFill>
                  <a:srgbClr val="FFFFFF"/>
                </a:solidFill>
                <a:latin typeface="Arial"/>
                <a:cs typeface="Arial"/>
              </a:rPr>
              <a:t>Sdn 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Bhd 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200" spc="-125" dirty="0">
                <a:solidFill>
                  <a:srgbClr val="FFFFFF"/>
                </a:solidFill>
                <a:latin typeface="Arial"/>
                <a:cs typeface="Arial"/>
              </a:rPr>
              <a:t>2003-20087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AdrianHoe.com,AdaStar</a:t>
            </a:r>
            <a:r>
              <a:rPr sz="12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Informatics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Custom</PresentationFormat>
  <Slides>44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Ada Seminar An Introduction</vt:lpstr>
      <vt:lpstr>The History of Ada</vt:lpstr>
      <vt:lpstr>The World Software Crisis</vt:lpstr>
      <vt:lpstr>PowerPoint Presentation</vt:lpstr>
      <vt:lpstr>PowerPoint Presentation</vt:lpstr>
      <vt:lpstr>•</vt:lpstr>
      <vt:lpstr>Solutions?</vt:lpstr>
      <vt:lpstr>Solution!</vt:lpstr>
      <vt:lpstr>Solution!</vt:lpstr>
      <vt:lpstr>Ada was born!</vt:lpstr>
      <vt:lpstr>Ada, not ADA!</vt:lpstr>
      <vt:lpstr>Ada and Standardization</vt:lpstr>
      <vt:lpstr>Ada 2005 New Features</vt:lpstr>
      <vt:lpstr>Ada 2005 New Features</vt:lpstr>
      <vt:lpstr>Ada 2005 New Features</vt:lpstr>
      <vt:lpstr>PowerPoint Presentation</vt:lpstr>
      <vt:lpstr>Ada Characteristics</vt:lpstr>
      <vt:lpstr>Expressive</vt:lpstr>
      <vt:lpstr>Expressive</vt:lpstr>
      <vt:lpstr>PowerPoint Presentation</vt:lpstr>
      <vt:lpstr>Reliability</vt:lpstr>
      <vt:lpstr>Tasking</vt:lpstr>
      <vt:lpstr>Language Extension</vt:lpstr>
      <vt:lpstr>Readability</vt:lpstr>
      <vt:lpstr>Time-To-Market</vt:lpstr>
      <vt:lpstr>Software Engineering  Philosophy</vt:lpstr>
      <vt:lpstr>Validation</vt:lpstr>
      <vt:lpstr>Examples ...</vt:lpstr>
      <vt:lpstr>Example 1 - Readability</vt:lpstr>
      <vt:lpstr>Example 2 - Reliability</vt:lpstr>
      <vt:lpstr>Example 3 - Reliability</vt:lpstr>
      <vt:lpstr>Example 4 - Tasking</vt:lpstr>
      <vt:lpstr>Who use Ada?</vt:lpstr>
      <vt:lpstr>Military</vt:lpstr>
      <vt:lpstr>Aerospace Industries</vt:lpstr>
      <vt:lpstr>Transports</vt:lpstr>
      <vt:lpstr>Financial</vt:lpstr>
      <vt:lpstr>Industries</vt:lpstr>
      <vt:lpstr>Safety and Testing</vt:lpstr>
      <vt:lpstr>Medical</vt:lpstr>
      <vt:lpstr>Others</vt:lpstr>
      <vt:lpstr>Countries that use Ada</vt:lpstr>
      <vt:lpstr>References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 Seminar An Introduction</dc:title>
  <cp:lastModifiedBy>Demurjian, Steven</cp:lastModifiedBy>
  <cp:revision>1</cp:revision>
  <dcterms:created xsi:type="dcterms:W3CDTF">2019-02-25T13:40:13Z</dcterms:created>
  <dcterms:modified xsi:type="dcterms:W3CDTF">2019-02-25T13:40:48Z</dcterms:modified>
</cp:coreProperties>
</file>